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76" r:id="rId5"/>
  </p:sldMasterIdLst>
  <p:notesMasterIdLst>
    <p:notesMasterId r:id="rId31"/>
  </p:notesMasterIdLst>
  <p:sldIdLst>
    <p:sldId id="256" r:id="rId6"/>
    <p:sldId id="296" r:id="rId7"/>
    <p:sldId id="258" r:id="rId8"/>
    <p:sldId id="311" r:id="rId9"/>
    <p:sldId id="315" r:id="rId10"/>
    <p:sldId id="310" r:id="rId11"/>
    <p:sldId id="298" r:id="rId12"/>
    <p:sldId id="338" r:id="rId13"/>
    <p:sldId id="309" r:id="rId14"/>
    <p:sldId id="322" r:id="rId15"/>
    <p:sldId id="297" r:id="rId16"/>
    <p:sldId id="328" r:id="rId17"/>
    <p:sldId id="329" r:id="rId18"/>
    <p:sldId id="330" r:id="rId19"/>
    <p:sldId id="337" r:id="rId20"/>
    <p:sldId id="318" r:id="rId21"/>
    <p:sldId id="320" r:id="rId22"/>
    <p:sldId id="321" r:id="rId23"/>
    <p:sldId id="323" r:id="rId24"/>
    <p:sldId id="331" r:id="rId25"/>
    <p:sldId id="332" r:id="rId26"/>
    <p:sldId id="333" r:id="rId27"/>
    <p:sldId id="335" r:id="rId28"/>
    <p:sldId id="334" r:id="rId29"/>
    <p:sldId id="33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B57"/>
    <a:srgbClr val="001E36"/>
    <a:srgbClr val="003764"/>
    <a:srgbClr val="003B6C"/>
    <a:srgbClr val="002E55"/>
    <a:srgbClr val="003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0" autoAdjust="0"/>
    <p:restoredTop sz="59459" autoAdjust="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148A-2239-44E9-A038-6353D41511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7E52-3951-408D-A0C5-AF53C2DD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6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8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7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4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26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7E52-3951-408D-A0C5-AF53C2DDD0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977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7E52-3951-408D-A0C5-AF53C2DDD0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2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7E52-3951-408D-A0C5-AF53C2DDD0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77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8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7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7E52-3951-408D-A0C5-AF53C2DDD0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6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6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flipH="1">
            <a:off x="-1" y="1"/>
            <a:ext cx="12192000" cy="2124222"/>
          </a:xfrm>
          <a:prstGeom prst="triangle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298837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16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2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8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2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27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7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0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0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1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5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9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16398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0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3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7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8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3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4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1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4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7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0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9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3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"/>
            <a:ext cx="12192000" cy="6523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flipH="1">
            <a:off x="0" y="1"/>
            <a:ext cx="12192000" cy="6513858"/>
          </a:xfrm>
          <a:prstGeom prst="triangle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|  www.ebsco.com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4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ts val="9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nect.ebsco.com/s/article/EBSCOhost-Database-Short-Names-List?language=en_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ebsco.com/eit/ws_api_info.php#b" TargetMode="External"/><Relationship Id="rId2" Type="http://schemas.openxmlformats.org/officeDocument/2006/relationships/hyperlink" Target="http://support.ebsco.com/eit/ws.php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nnect.ebsco.com/s/article/What-is-the-EBSCO-Integration-Toolkit-EIT?language=en_U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ebsco.com/s/contactsupport?language=en_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Content_Corner/Product_Documentation/Primo_Central_Index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ebsco.com/s/article/EBSCO-eBooks-in-Alma-Community-Zone-Frequently-Asked-Questions?language=en_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products-services/i-share/alma/EBSCO-AP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30000" y="1889371"/>
            <a:ext cx="9574530" cy="2671996"/>
          </a:xfrm>
        </p:spPr>
        <p:txBody>
          <a:bodyPr/>
          <a:lstStyle/>
          <a:p>
            <a:r>
              <a:rPr lang="en-US" sz="4000" i="1" dirty="0"/>
              <a:t>Best Practice for improving access to EBSCO content: </a:t>
            </a:r>
            <a:br>
              <a:rPr lang="en-US" sz="4000" i="1" dirty="0"/>
            </a:br>
            <a:r>
              <a:rPr lang="en-US" sz="4000" i="1" dirty="0"/>
              <a:t>Technical solutions overview</a:t>
            </a:r>
          </a:p>
        </p:txBody>
      </p:sp>
      <p:sp>
        <p:nvSpPr>
          <p:cNvPr id="12" name="Subtitle 9"/>
          <p:cNvSpPr txBox="1">
            <a:spLocks/>
          </p:cNvSpPr>
          <p:nvPr/>
        </p:nvSpPr>
        <p:spPr>
          <a:xfrm>
            <a:off x="2676181" y="5324060"/>
            <a:ext cx="6858000" cy="5149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/>
              <a:t>Lisa Jones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lang="en-US" sz="1800" dirty="0"/>
              <a:t>   Senior Customer Engagement Manager</a:t>
            </a:r>
          </a:p>
          <a:p>
            <a:pPr>
              <a:defRPr/>
            </a:pPr>
            <a:r>
              <a:rPr lang="en-US" sz="1800" dirty="0">
                <a:cs typeface="Arial"/>
              </a:rPr>
              <a:t>Kate Hill |   Library Services Engineer</a:t>
            </a:r>
            <a:endParaRPr lang="en-US" dirty="0"/>
          </a:p>
          <a:p>
            <a:pPr>
              <a:defRPr/>
            </a:pPr>
            <a:endParaRPr lang="en-US" sz="1800" dirty="0"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535" y="581446"/>
            <a:ext cx="4210930" cy="8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A38443-D41E-4E18-9E82-A7F016E0F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915" y="1265084"/>
            <a:ext cx="11755438" cy="4555099"/>
          </a:xfr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D284AFE-45A2-4817-B972-72FB168DD1DE}"/>
              </a:ext>
            </a:extLst>
          </p:cNvPr>
          <p:cNvSpPr/>
          <p:nvPr/>
        </p:nvSpPr>
        <p:spPr>
          <a:xfrm>
            <a:off x="2154044" y="2042532"/>
            <a:ext cx="579864" cy="3475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DA410E-2FF4-4F6D-9AF7-5BDB20E06D50}"/>
              </a:ext>
            </a:extLst>
          </p:cNvPr>
          <p:cNvSpPr/>
          <p:nvPr/>
        </p:nvSpPr>
        <p:spPr>
          <a:xfrm>
            <a:off x="1392044" y="2860288"/>
            <a:ext cx="524108" cy="3475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B738C3E-7206-425D-BA6F-6980522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233590"/>
            <a:ext cx="10988458" cy="689173"/>
          </a:xfrm>
        </p:spPr>
        <p:txBody>
          <a:bodyPr/>
          <a:lstStyle/>
          <a:p>
            <a:r>
              <a:rPr lang="en-US"/>
              <a:t>Where to find Database Codes in EBSCOadmin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AC746-645A-45CB-8B5F-3EE5AD425828}"/>
              </a:ext>
            </a:extLst>
          </p:cNvPr>
          <p:cNvSpPr txBox="1"/>
          <p:nvPr/>
        </p:nvSpPr>
        <p:spPr>
          <a:xfrm>
            <a:off x="589156" y="6034668"/>
            <a:ext cx="103167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What Databases work well: </a:t>
            </a:r>
            <a:r>
              <a:rPr lang="en-US" dirty="0">
                <a:hlinkClick r:id="rId4"/>
              </a:rPr>
              <a:t>https://connect.ebsco.com/s/article/EBSCOhost-Database-Short-Names-List?language=en_US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136" y="218154"/>
            <a:ext cx="8584019" cy="1023710"/>
          </a:xfrm>
        </p:spPr>
        <p:txBody>
          <a:bodyPr/>
          <a:lstStyle/>
          <a:p>
            <a:r>
              <a:rPr lang="en-US" dirty="0"/>
              <a:t>EBSCOhost API/EIT configuration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1633" y="1029763"/>
            <a:ext cx="8468522" cy="46837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1800" dirty="0"/>
              <a:t>The EBSCO Integration Toolkit (EIT) is a flexible, XML-based web service designed to seamlessly integrate EBSCO</a:t>
            </a:r>
            <a:r>
              <a:rPr lang="en-AU" sz="1800" i="1" dirty="0"/>
              <a:t>host i</a:t>
            </a:r>
            <a:r>
              <a:rPr lang="en-AU" sz="1800" dirty="0"/>
              <a:t>nto other third-party tools, like Primo. It is already set up for you!</a:t>
            </a:r>
            <a:endParaRPr lang="en-AU" sz="1800" dirty="0">
              <a:cs typeface="Arial"/>
            </a:endParaRPr>
          </a:p>
          <a:p>
            <a:pPr marL="0" indent="0">
              <a:buNone/>
            </a:pPr>
            <a:r>
              <a:rPr lang="en-AU" sz="1800" dirty="0">
                <a:cs typeface="Arial"/>
              </a:rPr>
              <a:t>Be sure to match EIT to EBSCOhost searching:</a:t>
            </a:r>
          </a:p>
          <a:p>
            <a:pPr marL="0" indent="0">
              <a:buNone/>
            </a:pPr>
            <a:r>
              <a:rPr lang="en-AU" sz="1800" dirty="0">
                <a:cs typeface="Arial"/>
              </a:rPr>
              <a:t>* Limiters/Expanders</a:t>
            </a:r>
          </a:p>
          <a:p>
            <a:pPr marL="0" indent="0">
              <a:buNone/>
            </a:pPr>
            <a:r>
              <a:rPr lang="en-US" sz="1800" dirty="0"/>
              <a:t>Configuration information for the EBSCO Information Toolkit is available below: 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http://support.ebsco.com/eit/ws.php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http://support.ebsco.com/eit/ws_api_info.php#b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1800" dirty="0"/>
              <a:t>More information about the EIT Toolkit is available here: </a:t>
            </a:r>
            <a:r>
              <a:rPr lang="en-US" sz="1800" dirty="0">
                <a:hlinkClick r:id="rId4"/>
              </a:rPr>
              <a:t>https://connect.ebsco.com/s/article/What-is-the-EBSCO-Integration-Toolkit-EIT?language=en_US</a:t>
            </a:r>
            <a:r>
              <a:rPr lang="en-US" sz="1800" dirty="0"/>
              <a:t> 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067800" y="0"/>
            <a:ext cx="312420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00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AB9B81-9B34-46BB-A038-A1A374D8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78" y="68263"/>
            <a:ext cx="10387881" cy="644048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A31578-BE1B-431D-BE24-1DB6F70051D1}"/>
              </a:ext>
            </a:extLst>
          </p:cNvPr>
          <p:cNvSpPr/>
          <p:nvPr/>
        </p:nvSpPr>
        <p:spPr>
          <a:xfrm>
            <a:off x="632978" y="4685036"/>
            <a:ext cx="10387881" cy="2769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67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115248D-8BDB-4231-9051-1AA9DDD4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1198821"/>
            <a:ext cx="10580688" cy="417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3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02D7AF-230E-4968-B958-7AA0445A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" y="206881"/>
            <a:ext cx="10580688" cy="6163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5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83AB-1783-42A3-907A-3798B6FC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Search Modes?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2101-CFB7-4393-8CFD-7E2C8363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Support can help modify these: </a:t>
            </a:r>
            <a:r>
              <a:rPr lang="en-US" dirty="0">
                <a:hlinkClick r:id="rId3"/>
              </a:rPr>
              <a:t>https://connect.ebsco.com/s/contactsupport?language=en_US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EA028-376F-4D1A-8431-ED63D1248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0510"/>
            <a:ext cx="12192000" cy="3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BF32F52-0309-41EA-B49D-DCBC2545B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2321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56B692EC-93FD-4657-9DCF-AFFEE3930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575" y="312688"/>
            <a:ext cx="10580688" cy="5951636"/>
          </a:xfrm>
          <a:noFill/>
        </p:spPr>
      </p:pic>
    </p:spTree>
    <p:extLst>
      <p:ext uri="{BB962C8B-B14F-4D97-AF65-F5344CB8AC3E}">
        <p14:creationId xmlns:p14="http://schemas.microsoft.com/office/powerpoint/2010/main" val="13886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D4F5324-ED32-4C8B-B992-696A4CAC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575" y="312688"/>
            <a:ext cx="10580688" cy="5951636"/>
          </a:xfrm>
          <a:noFill/>
        </p:spPr>
      </p:pic>
    </p:spTree>
    <p:extLst>
      <p:ext uri="{BB962C8B-B14F-4D97-AF65-F5344CB8AC3E}">
        <p14:creationId xmlns:p14="http://schemas.microsoft.com/office/powerpoint/2010/main" val="17294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4885-48E3-4E35-928A-37935DB2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26" y="430710"/>
            <a:ext cx="112363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The </a:t>
            </a:r>
            <a:r>
              <a:rPr lang="en-US" dirty="0" err="1">
                <a:ea typeface="+mn-lt"/>
                <a:cs typeface="+mn-lt"/>
              </a:rPr>
              <a:t>EbscoHost</a:t>
            </a:r>
            <a:r>
              <a:rPr lang="en-US" dirty="0">
                <a:ea typeface="+mn-lt"/>
                <a:cs typeface="+mn-lt"/>
              </a:rPr>
              <a:t> API returns only the following facets, which are mapped to Primo facet codes for display in Primo:</a:t>
            </a:r>
            <a:endParaRPr lang="en-US" dirty="0">
              <a:cs typeface="Arial"/>
            </a:endParaRPr>
          </a:p>
          <a:p>
            <a:r>
              <a:rPr lang="en-US" dirty="0">
                <a:ea typeface="+mn-lt"/>
                <a:cs typeface="+mn-lt"/>
              </a:rPr>
              <a:t>    JN (Journal) – maps to </a:t>
            </a:r>
            <a:r>
              <a:rPr lang="en-US" dirty="0" err="1">
                <a:ea typeface="+mn-lt"/>
                <a:cs typeface="+mn-lt"/>
              </a:rPr>
              <a:t>jtitle</a:t>
            </a:r>
            <a:r>
              <a:rPr lang="en-US" dirty="0">
                <a:ea typeface="+mn-lt"/>
                <a:cs typeface="+mn-lt"/>
              </a:rPr>
              <a:t> in Primo.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    ZE (</a:t>
            </a:r>
            <a:r>
              <a:rPr lang="en-US" dirty="0" err="1">
                <a:ea typeface="+mn-lt"/>
                <a:cs typeface="+mn-lt"/>
              </a:rPr>
              <a:t>SubjectThesaurus</a:t>
            </a:r>
            <a:r>
              <a:rPr lang="en-US" dirty="0">
                <a:ea typeface="+mn-lt"/>
                <a:cs typeface="+mn-lt"/>
              </a:rPr>
              <a:t>) – maps to topic in Primo.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If the </a:t>
            </a:r>
            <a:r>
              <a:rPr lang="en-US" dirty="0" err="1">
                <a:ea typeface="+mn-lt"/>
                <a:cs typeface="+mn-lt"/>
              </a:rPr>
              <a:t>EbscoHost</a:t>
            </a:r>
            <a:r>
              <a:rPr lang="en-US" dirty="0">
                <a:ea typeface="+mn-lt"/>
                <a:cs typeface="+mn-lt"/>
              </a:rPr>
              <a:t> API does not return a </a:t>
            </a:r>
            <a:r>
              <a:rPr lang="en-US" dirty="0" err="1">
                <a:ea typeface="+mn-lt"/>
                <a:cs typeface="+mn-lt"/>
              </a:rPr>
              <a:t>SubjectThesaurus</a:t>
            </a:r>
            <a:r>
              <a:rPr lang="en-US" dirty="0">
                <a:ea typeface="+mn-lt"/>
                <a:cs typeface="+mn-lt"/>
              </a:rPr>
              <a:t> facet, it will look for</a:t>
            </a:r>
          </a:p>
          <a:p>
            <a:pPr lvl="1"/>
            <a:r>
              <a:rPr lang="en-US" dirty="0">
                <a:ea typeface="+mn-lt"/>
                <a:cs typeface="+mn-lt"/>
              </a:rPr>
              <a:t>QZ (Subject)</a:t>
            </a:r>
          </a:p>
          <a:p>
            <a:pPr lvl="1"/>
            <a:r>
              <a:rPr lang="en-US" dirty="0">
                <a:ea typeface="+mn-lt"/>
                <a:cs typeface="+mn-lt"/>
              </a:rPr>
              <a:t>ZG (</a:t>
            </a:r>
            <a:r>
              <a:rPr lang="en-US" dirty="0" err="1">
                <a:ea typeface="+mn-lt"/>
                <a:cs typeface="+mn-lt"/>
              </a:rPr>
              <a:t>SubjectCompany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lvl="1"/>
            <a:r>
              <a:rPr lang="en-US" dirty="0">
                <a:ea typeface="+mn-lt"/>
                <a:cs typeface="+mn-lt"/>
              </a:rPr>
              <a:t>ZO (</a:t>
            </a:r>
            <a:r>
              <a:rPr lang="en-US" dirty="0" err="1">
                <a:ea typeface="+mn-lt"/>
                <a:cs typeface="+mn-lt"/>
              </a:rPr>
              <a:t>SubjectGeographic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lvl="1"/>
            <a:r>
              <a:rPr lang="en-US" dirty="0">
                <a:ea typeface="+mn-lt"/>
                <a:cs typeface="+mn-lt"/>
              </a:rPr>
              <a:t>QN (</a:t>
            </a:r>
            <a:r>
              <a:rPr lang="en-US" dirty="0" err="1">
                <a:ea typeface="+mn-lt"/>
                <a:cs typeface="+mn-lt"/>
              </a:rPr>
              <a:t>SubjectNAICS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/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2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" y="227121"/>
            <a:ext cx="8745013" cy="1005627"/>
          </a:xfrm>
        </p:spPr>
        <p:txBody>
          <a:bodyPr/>
          <a:lstStyle/>
          <a:p>
            <a:r>
              <a:rPr lang="en-US" dirty="0"/>
              <a:t>Primary Access Methods to EBSCOhost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5208" y="1734977"/>
            <a:ext cx="7837637" cy="40588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EBSCOhost native interface</a:t>
            </a:r>
            <a:r>
              <a:rPr lang="en-US"/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EBSCOhost API (Application Programming Interface)</a:t>
            </a:r>
            <a:endParaRPr lang="en-US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EIT – EBSCO Integration Toolkit</a:t>
            </a:r>
            <a:r>
              <a:rPr lang="en-US"/>
              <a:t> </a:t>
            </a:r>
            <a:endParaRPr lang="en-US"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Note that the EIT Toolkit is used for EBSCO content only and does not include metadata from Licensed Secondary Databases.</a:t>
            </a:r>
            <a:r>
              <a:rPr lang="en-US"/>
              <a:t>  </a:t>
            </a:r>
            <a:endParaRPr lang="en-US"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5023" y="0"/>
            <a:ext cx="3366977" cy="6526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95390" y="1370754"/>
            <a:ext cx="1026242" cy="1052865"/>
            <a:chOff x="9094788" y="3790950"/>
            <a:chExt cx="673100" cy="690562"/>
          </a:xfrm>
          <a:solidFill>
            <a:schemeClr val="bg1"/>
          </a:solidFill>
        </p:grpSpPr>
        <p:sp>
          <p:nvSpPr>
            <p:cNvPr id="9" name="Freeform 115"/>
            <p:cNvSpPr>
              <a:spLocks noEditPoints="1"/>
            </p:cNvSpPr>
            <p:nvPr/>
          </p:nvSpPr>
          <p:spPr bwMode="auto">
            <a:xfrm>
              <a:off x="9513888" y="4232275"/>
              <a:ext cx="254000" cy="249237"/>
            </a:xfrm>
            <a:custGeom>
              <a:avLst/>
              <a:gdLst>
                <a:gd name="T0" fmla="*/ 71 w 92"/>
                <a:gd name="T1" fmla="*/ 90 h 90"/>
                <a:gd name="T2" fmla="*/ 57 w 92"/>
                <a:gd name="T3" fmla="*/ 84 h 90"/>
                <a:gd name="T4" fmla="*/ 8 w 92"/>
                <a:gd name="T5" fmla="*/ 35 h 90"/>
                <a:gd name="T6" fmla="*/ 8 w 92"/>
                <a:gd name="T7" fmla="*/ 8 h 90"/>
                <a:gd name="T8" fmla="*/ 35 w 92"/>
                <a:gd name="T9" fmla="*/ 8 h 90"/>
                <a:gd name="T10" fmla="*/ 84 w 92"/>
                <a:gd name="T11" fmla="*/ 57 h 90"/>
                <a:gd name="T12" fmla="*/ 84 w 92"/>
                <a:gd name="T13" fmla="*/ 84 h 90"/>
                <a:gd name="T14" fmla="*/ 84 w 92"/>
                <a:gd name="T15" fmla="*/ 84 h 90"/>
                <a:gd name="T16" fmla="*/ 71 w 92"/>
                <a:gd name="T17" fmla="*/ 90 h 90"/>
                <a:gd name="T18" fmla="*/ 80 w 92"/>
                <a:gd name="T19" fmla="*/ 80 h 90"/>
                <a:gd name="T20" fmla="*/ 81 w 92"/>
                <a:gd name="T21" fmla="*/ 80 h 90"/>
                <a:gd name="T22" fmla="*/ 80 w 92"/>
                <a:gd name="T23" fmla="*/ 80 h 90"/>
                <a:gd name="T24" fmla="*/ 21 w 92"/>
                <a:gd name="T25" fmla="*/ 13 h 90"/>
                <a:gd name="T26" fmla="*/ 15 w 92"/>
                <a:gd name="T27" fmla="*/ 15 h 90"/>
                <a:gd name="T28" fmla="*/ 15 w 92"/>
                <a:gd name="T29" fmla="*/ 27 h 90"/>
                <a:gd name="T30" fmla="*/ 65 w 92"/>
                <a:gd name="T31" fmla="*/ 76 h 90"/>
                <a:gd name="T32" fmla="*/ 77 w 92"/>
                <a:gd name="T33" fmla="*/ 76 h 90"/>
                <a:gd name="T34" fmla="*/ 77 w 92"/>
                <a:gd name="T35" fmla="*/ 64 h 90"/>
                <a:gd name="T36" fmla="*/ 27 w 92"/>
                <a:gd name="T37" fmla="*/ 15 h 90"/>
                <a:gd name="T38" fmla="*/ 21 w 92"/>
                <a:gd name="T3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90">
                  <a:moveTo>
                    <a:pt x="71" y="90"/>
                  </a:moveTo>
                  <a:cubicBezTo>
                    <a:pt x="65" y="90"/>
                    <a:pt x="61" y="88"/>
                    <a:pt x="57" y="8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5" y="0"/>
                    <a:pt x="28" y="0"/>
                    <a:pt x="35" y="8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92" y="64"/>
                    <a:pt x="92" y="77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1" y="88"/>
                    <a:pt x="76" y="90"/>
                    <a:pt x="71" y="90"/>
                  </a:cubicBezTo>
                  <a:close/>
                  <a:moveTo>
                    <a:pt x="80" y="80"/>
                  </a:moveTo>
                  <a:cubicBezTo>
                    <a:pt x="81" y="80"/>
                    <a:pt x="81" y="80"/>
                    <a:pt x="81" y="80"/>
                  </a:cubicBezTo>
                  <a:lnTo>
                    <a:pt x="80" y="80"/>
                  </a:lnTo>
                  <a:close/>
                  <a:moveTo>
                    <a:pt x="21" y="13"/>
                  </a:moveTo>
                  <a:cubicBezTo>
                    <a:pt x="19" y="13"/>
                    <a:pt x="17" y="14"/>
                    <a:pt x="15" y="15"/>
                  </a:cubicBezTo>
                  <a:cubicBezTo>
                    <a:pt x="12" y="19"/>
                    <a:pt x="12" y="24"/>
                    <a:pt x="15" y="27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8" y="80"/>
                    <a:pt x="73" y="80"/>
                    <a:pt x="77" y="76"/>
                  </a:cubicBezTo>
                  <a:cubicBezTo>
                    <a:pt x="80" y="73"/>
                    <a:pt x="80" y="68"/>
                    <a:pt x="77" y="6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4"/>
                    <a:pt x="24" y="13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16"/>
            <p:cNvSpPr>
              <a:spLocks noEditPoints="1"/>
            </p:cNvSpPr>
            <p:nvPr/>
          </p:nvSpPr>
          <p:spPr bwMode="auto">
            <a:xfrm>
              <a:off x="9094788" y="3790950"/>
              <a:ext cx="476250" cy="477837"/>
            </a:xfrm>
            <a:custGeom>
              <a:avLst/>
              <a:gdLst>
                <a:gd name="T0" fmla="*/ 83 w 173"/>
                <a:gd name="T1" fmla="*/ 173 h 173"/>
                <a:gd name="T2" fmla="*/ 83 w 173"/>
                <a:gd name="T3" fmla="*/ 173 h 173"/>
                <a:gd name="T4" fmla="*/ 24 w 173"/>
                <a:gd name="T5" fmla="*/ 149 h 173"/>
                <a:gd name="T6" fmla="*/ 0 w 173"/>
                <a:gd name="T7" fmla="*/ 90 h 173"/>
                <a:gd name="T8" fmla="*/ 24 w 173"/>
                <a:gd name="T9" fmla="*/ 32 h 173"/>
                <a:gd name="T10" fmla="*/ 141 w 173"/>
                <a:gd name="T11" fmla="*/ 32 h 173"/>
                <a:gd name="T12" fmla="*/ 141 w 173"/>
                <a:gd name="T13" fmla="*/ 32 h 173"/>
                <a:gd name="T14" fmla="*/ 141 w 173"/>
                <a:gd name="T15" fmla="*/ 149 h 173"/>
                <a:gd name="T16" fmla="*/ 83 w 173"/>
                <a:gd name="T17" fmla="*/ 173 h 173"/>
                <a:gd name="T18" fmla="*/ 82 w 173"/>
                <a:gd name="T19" fmla="*/ 19 h 173"/>
                <a:gd name="T20" fmla="*/ 32 w 173"/>
                <a:gd name="T21" fmla="*/ 40 h 173"/>
                <a:gd name="T22" fmla="*/ 11 w 173"/>
                <a:gd name="T23" fmla="*/ 90 h 173"/>
                <a:gd name="T24" fmla="*/ 32 w 173"/>
                <a:gd name="T25" fmla="*/ 141 h 173"/>
                <a:gd name="T26" fmla="*/ 83 w 173"/>
                <a:gd name="T27" fmla="*/ 162 h 173"/>
                <a:gd name="T28" fmla="*/ 83 w 173"/>
                <a:gd name="T29" fmla="*/ 162 h 173"/>
                <a:gd name="T30" fmla="*/ 133 w 173"/>
                <a:gd name="T31" fmla="*/ 141 h 173"/>
                <a:gd name="T32" fmla="*/ 133 w 173"/>
                <a:gd name="T33" fmla="*/ 40 h 173"/>
                <a:gd name="T34" fmla="*/ 133 w 173"/>
                <a:gd name="T35" fmla="*/ 40 h 173"/>
                <a:gd name="T36" fmla="*/ 82 w 173"/>
                <a:gd name="T3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73">
                  <a:moveTo>
                    <a:pt x="83" y="173"/>
                  </a:moveTo>
                  <a:cubicBezTo>
                    <a:pt x="83" y="173"/>
                    <a:pt x="83" y="173"/>
                    <a:pt x="83" y="173"/>
                  </a:cubicBezTo>
                  <a:cubicBezTo>
                    <a:pt x="61" y="173"/>
                    <a:pt x="40" y="164"/>
                    <a:pt x="24" y="149"/>
                  </a:cubicBezTo>
                  <a:cubicBezTo>
                    <a:pt x="9" y="133"/>
                    <a:pt x="0" y="112"/>
                    <a:pt x="0" y="90"/>
                  </a:cubicBezTo>
                  <a:cubicBezTo>
                    <a:pt x="0" y="68"/>
                    <a:pt x="8" y="47"/>
                    <a:pt x="24" y="32"/>
                  </a:cubicBezTo>
                  <a:cubicBezTo>
                    <a:pt x="56" y="0"/>
                    <a:pt x="108" y="0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73" y="64"/>
                    <a:pt x="173" y="117"/>
                    <a:pt x="141" y="149"/>
                  </a:cubicBezTo>
                  <a:cubicBezTo>
                    <a:pt x="126" y="164"/>
                    <a:pt x="105" y="173"/>
                    <a:pt x="83" y="173"/>
                  </a:cubicBezTo>
                  <a:close/>
                  <a:moveTo>
                    <a:pt x="82" y="19"/>
                  </a:moveTo>
                  <a:cubicBezTo>
                    <a:pt x="64" y="19"/>
                    <a:pt x="46" y="26"/>
                    <a:pt x="32" y="40"/>
                  </a:cubicBezTo>
                  <a:cubicBezTo>
                    <a:pt x="18" y="53"/>
                    <a:pt x="11" y="71"/>
                    <a:pt x="11" y="90"/>
                  </a:cubicBezTo>
                  <a:cubicBezTo>
                    <a:pt x="11" y="109"/>
                    <a:pt x="19" y="127"/>
                    <a:pt x="32" y="141"/>
                  </a:cubicBezTo>
                  <a:cubicBezTo>
                    <a:pt x="46" y="154"/>
                    <a:pt x="64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102" y="162"/>
                    <a:pt x="120" y="154"/>
                    <a:pt x="133" y="141"/>
                  </a:cubicBezTo>
                  <a:cubicBezTo>
                    <a:pt x="161" y="113"/>
                    <a:pt x="161" y="68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19" y="26"/>
                    <a:pt x="100" y="19"/>
                    <a:pt x="8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9156700" y="3881438"/>
              <a:ext cx="123825" cy="174625"/>
            </a:xfrm>
            <a:custGeom>
              <a:avLst/>
              <a:gdLst>
                <a:gd name="T0" fmla="*/ 6 w 45"/>
                <a:gd name="T1" fmla="*/ 63 h 63"/>
                <a:gd name="T2" fmla="*/ 0 w 45"/>
                <a:gd name="T3" fmla="*/ 57 h 63"/>
                <a:gd name="T4" fmla="*/ 18 w 45"/>
                <a:gd name="T5" fmla="*/ 14 h 63"/>
                <a:gd name="T6" fmla="*/ 37 w 45"/>
                <a:gd name="T7" fmla="*/ 1 h 63"/>
                <a:gd name="T8" fmla="*/ 44 w 45"/>
                <a:gd name="T9" fmla="*/ 4 h 63"/>
                <a:gd name="T10" fmla="*/ 41 w 45"/>
                <a:gd name="T11" fmla="*/ 12 h 63"/>
                <a:gd name="T12" fmla="*/ 25 w 45"/>
                <a:gd name="T13" fmla="*/ 22 h 63"/>
                <a:gd name="T14" fmla="*/ 11 w 45"/>
                <a:gd name="T15" fmla="*/ 57 h 63"/>
                <a:gd name="T16" fmla="*/ 6 w 45"/>
                <a:gd name="T17" fmla="*/ 63 h 63"/>
                <a:gd name="T18" fmla="*/ 6 w 45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3">
                  <a:moveTo>
                    <a:pt x="6" y="63"/>
                  </a:moveTo>
                  <a:cubicBezTo>
                    <a:pt x="3" y="63"/>
                    <a:pt x="0" y="60"/>
                    <a:pt x="0" y="57"/>
                  </a:cubicBezTo>
                  <a:cubicBezTo>
                    <a:pt x="0" y="41"/>
                    <a:pt x="6" y="26"/>
                    <a:pt x="18" y="14"/>
                  </a:cubicBezTo>
                  <a:cubicBezTo>
                    <a:pt x="23" y="9"/>
                    <a:pt x="30" y="4"/>
                    <a:pt x="37" y="1"/>
                  </a:cubicBezTo>
                  <a:cubicBezTo>
                    <a:pt x="40" y="0"/>
                    <a:pt x="43" y="2"/>
                    <a:pt x="44" y="4"/>
                  </a:cubicBezTo>
                  <a:cubicBezTo>
                    <a:pt x="45" y="7"/>
                    <a:pt x="44" y="10"/>
                    <a:pt x="41" y="12"/>
                  </a:cubicBezTo>
                  <a:cubicBezTo>
                    <a:pt x="35" y="14"/>
                    <a:pt x="30" y="18"/>
                    <a:pt x="25" y="22"/>
                  </a:cubicBezTo>
                  <a:cubicBezTo>
                    <a:pt x="16" y="31"/>
                    <a:pt x="11" y="44"/>
                    <a:pt x="11" y="57"/>
                  </a:cubicBezTo>
                  <a:cubicBezTo>
                    <a:pt x="11" y="60"/>
                    <a:pt x="9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9456738" y="4175125"/>
              <a:ext cx="106363" cy="104775"/>
            </a:xfrm>
            <a:custGeom>
              <a:avLst/>
              <a:gdLst>
                <a:gd name="T0" fmla="*/ 33 w 39"/>
                <a:gd name="T1" fmla="*/ 38 h 38"/>
                <a:gd name="T2" fmla="*/ 29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9 h 38"/>
                <a:gd name="T12" fmla="*/ 36 w 39"/>
                <a:gd name="T13" fmla="*/ 36 h 38"/>
                <a:gd name="T14" fmla="*/ 33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3" y="38"/>
                  </a:moveTo>
                  <a:cubicBezTo>
                    <a:pt x="31" y="38"/>
                    <a:pt x="30" y="37"/>
                    <a:pt x="29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31"/>
                    <a:pt x="39" y="34"/>
                    <a:pt x="36" y="36"/>
                  </a:cubicBezTo>
                  <a:cubicBezTo>
                    <a:pt x="35" y="37"/>
                    <a:pt x="34" y="38"/>
                    <a:pt x="3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9763213" y="3037562"/>
            <a:ext cx="1490597" cy="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205740"/>
            <a:ext cx="8549641" cy="674370"/>
          </a:xfrm>
        </p:spPr>
        <p:txBody>
          <a:bodyPr/>
          <a:lstStyle/>
          <a:p>
            <a:pPr algn="ctr"/>
            <a:r>
              <a:rPr lang="en-US" dirty="0"/>
              <a:t>Direct Links and Custom Search Boxes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448554"/>
            <a:ext cx="8549640" cy="5028446"/>
          </a:xfrm>
        </p:spPr>
        <p:txBody>
          <a:bodyPr/>
          <a:lstStyle/>
          <a:p>
            <a:r>
              <a:rPr lang="en-AU" dirty="0"/>
              <a:t>DIY - step-by-step link or search box builder tools</a:t>
            </a:r>
          </a:p>
          <a:p>
            <a:endParaRPr lang="en-AU" dirty="0"/>
          </a:p>
          <a:p>
            <a:r>
              <a:rPr lang="en-US" dirty="0"/>
              <a:t>Individual Journals or Combined Databases</a:t>
            </a:r>
          </a:p>
          <a:p>
            <a:pPr lvl="1"/>
            <a:r>
              <a:rPr lang="en-AU" sz="2400" dirty="0"/>
              <a:t>Harvard Business Review</a:t>
            </a:r>
          </a:p>
          <a:p>
            <a:pPr lvl="1"/>
            <a:r>
              <a:rPr lang="en-AU" sz="2400" dirty="0"/>
              <a:t>CINAHL</a:t>
            </a:r>
            <a:endParaRPr lang="en-AU" dirty="0"/>
          </a:p>
          <a:p>
            <a:pPr lvl="1"/>
            <a:r>
              <a:rPr lang="en-AU" sz="2400" dirty="0"/>
              <a:t>Business Source or Academic Search</a:t>
            </a:r>
          </a:p>
          <a:p>
            <a:pPr lvl="1"/>
            <a:r>
              <a:rPr lang="en-AU" dirty="0"/>
              <a:t>Your choice!</a:t>
            </a:r>
            <a:r>
              <a:rPr lang="en-US" dirty="0"/>
              <a:t> </a:t>
            </a:r>
            <a:endParaRPr lang="en-AU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9235440" y="0"/>
            <a:ext cx="295656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411480"/>
            <a:ext cx="7873365" cy="674370"/>
          </a:xfrm>
        </p:spPr>
        <p:txBody>
          <a:bodyPr/>
          <a:lstStyle/>
          <a:p>
            <a:r>
              <a:rPr lang="en-US" dirty="0"/>
              <a:t>Website Integration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799" y="1309566"/>
            <a:ext cx="3614596" cy="18293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2000" dirty="0"/>
              <a:t>A direct link or search box to search EBSCO databases can be placed on the library website, </a:t>
            </a:r>
            <a:r>
              <a:rPr lang="en-AU" sz="2000" dirty="0" err="1"/>
              <a:t>Libguides</a:t>
            </a:r>
            <a:r>
              <a:rPr lang="en-AU" sz="2000" dirty="0"/>
              <a:t> or Primo/Alma.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br>
              <a:rPr lang="en-US" sz="2000" dirty="0"/>
            </a:br>
            <a:endParaRPr lang="en-US" sz="2000" dirty="0"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5440" y="0"/>
            <a:ext cx="295656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981A6-7205-4DF7-B6BB-DAA318FB43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99160" y="1531325"/>
            <a:ext cx="7279992" cy="333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42E8E-252D-43B7-B82F-1EB494AD0A84}"/>
              </a:ext>
            </a:extLst>
          </p:cNvPr>
          <p:cNvSpPr/>
          <p:nvPr/>
        </p:nvSpPr>
        <p:spPr>
          <a:xfrm>
            <a:off x="6233083" y="4191754"/>
            <a:ext cx="1588654" cy="782897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03598-EBD0-432B-828E-033A2DCD1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50" y="3121391"/>
            <a:ext cx="4487465" cy="32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0376EB-915B-41FA-ABAA-16540A62C903}"/>
              </a:ext>
            </a:extLst>
          </p:cNvPr>
          <p:cNvSpPr/>
          <p:nvPr/>
        </p:nvSpPr>
        <p:spPr>
          <a:xfrm>
            <a:off x="0" y="-79881"/>
            <a:ext cx="12192000" cy="1289785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6F8AA-2B8B-4483-BB1E-BB13CB19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6"/>
            <a:ext cx="10515600" cy="102371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Direct URL and Search Box Builder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connect.ebsco.com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A9F8A-054E-411B-B191-7E4A2FA5C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6819"/>
          <a:stretch/>
        </p:blipFill>
        <p:spPr>
          <a:xfrm>
            <a:off x="1178961" y="1375802"/>
            <a:ext cx="9320143" cy="5216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53839-6820-46A3-BD28-6244A194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2" y="2259617"/>
            <a:ext cx="1621677" cy="7520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6C495C-F8D0-45A2-A2C1-FE15CFE34CED}"/>
              </a:ext>
            </a:extLst>
          </p:cNvPr>
          <p:cNvCxnSpPr>
            <a:cxnSpLocks/>
          </p:cNvCxnSpPr>
          <p:nvPr/>
        </p:nvCxnSpPr>
        <p:spPr>
          <a:xfrm flipV="1">
            <a:off x="2860107" y="2119170"/>
            <a:ext cx="4599161" cy="869133"/>
          </a:xfrm>
          <a:prstGeom prst="straightConnector1">
            <a:avLst/>
          </a:prstGeom>
          <a:ln w="38100" cap="rnd">
            <a:solidFill>
              <a:schemeClr val="accent5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9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ite bulbs with a yellow one standing out">
            <a:extLst>
              <a:ext uri="{FF2B5EF4-FFF2-40B4-BE49-F238E27FC236}">
                <a16:creationId xmlns:a16="http://schemas.microsoft.com/office/drawing/2014/main" id="{BBE7CD13-F672-4FE2-B2EF-72E911810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0" y="3341939"/>
            <a:ext cx="2742054" cy="18275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0547DD-DB34-43EA-99DA-E098E1E9E7D4}"/>
              </a:ext>
            </a:extLst>
          </p:cNvPr>
          <p:cNvSpPr/>
          <p:nvPr/>
        </p:nvSpPr>
        <p:spPr>
          <a:xfrm>
            <a:off x="0" y="-79881"/>
            <a:ext cx="12192000" cy="1289785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64729-4495-4242-9AD8-54E7A464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7" y="93090"/>
            <a:ext cx="10515600" cy="102371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 of Direct URL Builder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E4004-CDFD-4697-BC54-54840B430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960" y="1382875"/>
            <a:ext cx="6764257" cy="5300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A36BFF-CF7C-47F3-B66B-0D809055C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033" y="6012813"/>
            <a:ext cx="1621677" cy="752097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610C404-4191-4778-9291-05BA1989E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148" y="3968534"/>
            <a:ext cx="1593569" cy="11014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</a:rPr>
              <a:t>Create mini subject-specific links or search boxes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br>
              <a:rPr lang="en-US" sz="2000" dirty="0"/>
            </a:br>
            <a:endParaRPr lang="en-US" sz="2000" dirty="0">
              <a:cs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6247D7B-CAC3-4EDD-80EE-FA62D99339B1}"/>
              </a:ext>
            </a:extLst>
          </p:cNvPr>
          <p:cNvSpPr txBox="1">
            <a:spLocks/>
          </p:cNvSpPr>
          <p:nvPr/>
        </p:nvSpPr>
        <p:spPr>
          <a:xfrm>
            <a:off x="1843717" y="5757698"/>
            <a:ext cx="3598401" cy="752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EBSCOadmin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holds Customer ID and Group ID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0547DD-DB34-43EA-99DA-E098E1E9E7D4}"/>
              </a:ext>
            </a:extLst>
          </p:cNvPr>
          <p:cNvSpPr/>
          <p:nvPr/>
        </p:nvSpPr>
        <p:spPr>
          <a:xfrm>
            <a:off x="0" y="-79881"/>
            <a:ext cx="12192000" cy="1289785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64729-4495-4242-9AD8-54E7A464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7" y="93090"/>
            <a:ext cx="10515600" cy="102371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Sign up for EBSCO Connect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D6EBE-4D4D-465E-8B0B-F74F625D9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7" y="1450170"/>
            <a:ext cx="10714182" cy="521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A36BFF-CF7C-47F3-B66B-0D809055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852" y="1321806"/>
            <a:ext cx="162167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51834" y="1559042"/>
            <a:ext cx="6745585" cy="2825214"/>
          </a:xfrm>
        </p:spPr>
        <p:txBody>
          <a:bodyPr/>
          <a:lstStyle/>
          <a:p>
            <a:pPr algn="ctr"/>
            <a:r>
              <a:rPr lang="en-US" sz="4800" dirty="0"/>
              <a:t>Thank you from CARLI and the EBSCO team.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0"/>
          <a:stretch/>
        </p:blipFill>
        <p:spPr>
          <a:xfrm>
            <a:off x="-1" y="0"/>
            <a:ext cx="4752475" cy="65227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6363222"/>
            <a:ext cx="4752475" cy="1594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1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9163" y="147111"/>
            <a:ext cx="7115827" cy="1005627"/>
          </a:xfrm>
        </p:spPr>
        <p:txBody>
          <a:bodyPr/>
          <a:lstStyle/>
          <a:p>
            <a:r>
              <a:rPr lang="en-US" dirty="0"/>
              <a:t>Technical Solutions: 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49163" y="1164349"/>
            <a:ext cx="7826207" cy="54180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Completed by CARLI – Link Resolver API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Completed </a:t>
            </a:r>
            <a:r>
              <a:rPr lang="en-US" sz="1800" dirty="0"/>
              <a:t>by CARLI - Central Discovery Index is matching resources</a:t>
            </a:r>
            <a:endParaRPr lang="en-US" sz="1800" dirty="0"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Completed by CARLI –Created Scoped Search in Primo 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CARLI gave instructions - </a:t>
            </a:r>
            <a:r>
              <a:rPr lang="en-US" sz="1800" dirty="0">
                <a:ea typeface="+mn-lt"/>
                <a:cs typeface="+mn-lt"/>
              </a:rPr>
              <a:t>Enabling EBSCO databases &amp; eBook Subscriptions in Alma Community Zone </a:t>
            </a:r>
            <a:endParaRPr lang="en-US" sz="1800" dirty="0"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Marc Records are added in ALMA when EBSCO collections are activated in institution zone</a:t>
            </a:r>
          </a:p>
          <a:p>
            <a:pPr algn="l"/>
            <a:r>
              <a:rPr lang="en-US" sz="1800" b="1" dirty="0">
                <a:cs typeface="Arial"/>
              </a:rPr>
              <a:t>EBSCO Links, boxes and connections 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Configuration of Scoped Search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Link to EBSCO - link within Primo, adding EBSCO under the Primo </a:t>
            </a:r>
            <a:r>
              <a:rPr lang="en-US" sz="1800" dirty="0" err="1"/>
              <a:t>searchbox</a:t>
            </a:r>
            <a:r>
              <a:rPr lang="en-US" sz="1800" dirty="0"/>
              <a:t>, EBSCO search boxes on </a:t>
            </a:r>
            <a:r>
              <a:rPr lang="en-US" sz="1800" dirty="0" err="1"/>
              <a:t>libguides</a:t>
            </a:r>
            <a:r>
              <a:rPr lang="en-US" sz="1800" dirty="0"/>
              <a:t>, other sites, etc.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Additional options that can be discussed 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marL="457200" indent="-457200" algn="l">
              <a:buFont typeface="+mj-lt"/>
              <a:buAutoNum type="arabicPeriod"/>
            </a:pPr>
            <a:endParaRPr lang="en-US" sz="1800" dirty="0">
              <a:highlight>
                <a:srgbClr val="FFFF00"/>
              </a:highlight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1800" dirty="0"/>
          </a:p>
          <a:p>
            <a:pPr algn="l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25023" y="0"/>
            <a:ext cx="3366977" cy="6526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95390" y="1370754"/>
            <a:ext cx="1026242" cy="1052865"/>
            <a:chOff x="9094788" y="3790950"/>
            <a:chExt cx="673100" cy="690562"/>
          </a:xfrm>
          <a:solidFill>
            <a:schemeClr val="bg1"/>
          </a:solidFill>
        </p:grpSpPr>
        <p:sp>
          <p:nvSpPr>
            <p:cNvPr id="9" name="Freeform 115"/>
            <p:cNvSpPr>
              <a:spLocks noEditPoints="1"/>
            </p:cNvSpPr>
            <p:nvPr/>
          </p:nvSpPr>
          <p:spPr bwMode="auto">
            <a:xfrm>
              <a:off x="9513888" y="4232275"/>
              <a:ext cx="254000" cy="249237"/>
            </a:xfrm>
            <a:custGeom>
              <a:avLst/>
              <a:gdLst>
                <a:gd name="T0" fmla="*/ 71 w 92"/>
                <a:gd name="T1" fmla="*/ 90 h 90"/>
                <a:gd name="T2" fmla="*/ 57 w 92"/>
                <a:gd name="T3" fmla="*/ 84 h 90"/>
                <a:gd name="T4" fmla="*/ 8 w 92"/>
                <a:gd name="T5" fmla="*/ 35 h 90"/>
                <a:gd name="T6" fmla="*/ 8 w 92"/>
                <a:gd name="T7" fmla="*/ 8 h 90"/>
                <a:gd name="T8" fmla="*/ 35 w 92"/>
                <a:gd name="T9" fmla="*/ 8 h 90"/>
                <a:gd name="T10" fmla="*/ 84 w 92"/>
                <a:gd name="T11" fmla="*/ 57 h 90"/>
                <a:gd name="T12" fmla="*/ 84 w 92"/>
                <a:gd name="T13" fmla="*/ 84 h 90"/>
                <a:gd name="T14" fmla="*/ 84 w 92"/>
                <a:gd name="T15" fmla="*/ 84 h 90"/>
                <a:gd name="T16" fmla="*/ 71 w 92"/>
                <a:gd name="T17" fmla="*/ 90 h 90"/>
                <a:gd name="T18" fmla="*/ 80 w 92"/>
                <a:gd name="T19" fmla="*/ 80 h 90"/>
                <a:gd name="T20" fmla="*/ 81 w 92"/>
                <a:gd name="T21" fmla="*/ 80 h 90"/>
                <a:gd name="T22" fmla="*/ 80 w 92"/>
                <a:gd name="T23" fmla="*/ 80 h 90"/>
                <a:gd name="T24" fmla="*/ 21 w 92"/>
                <a:gd name="T25" fmla="*/ 13 h 90"/>
                <a:gd name="T26" fmla="*/ 15 w 92"/>
                <a:gd name="T27" fmla="*/ 15 h 90"/>
                <a:gd name="T28" fmla="*/ 15 w 92"/>
                <a:gd name="T29" fmla="*/ 27 h 90"/>
                <a:gd name="T30" fmla="*/ 65 w 92"/>
                <a:gd name="T31" fmla="*/ 76 h 90"/>
                <a:gd name="T32" fmla="*/ 77 w 92"/>
                <a:gd name="T33" fmla="*/ 76 h 90"/>
                <a:gd name="T34" fmla="*/ 77 w 92"/>
                <a:gd name="T35" fmla="*/ 64 h 90"/>
                <a:gd name="T36" fmla="*/ 27 w 92"/>
                <a:gd name="T37" fmla="*/ 15 h 90"/>
                <a:gd name="T38" fmla="*/ 21 w 92"/>
                <a:gd name="T3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90">
                  <a:moveTo>
                    <a:pt x="71" y="90"/>
                  </a:moveTo>
                  <a:cubicBezTo>
                    <a:pt x="65" y="90"/>
                    <a:pt x="61" y="88"/>
                    <a:pt x="57" y="8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5" y="0"/>
                    <a:pt x="28" y="0"/>
                    <a:pt x="35" y="8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92" y="64"/>
                    <a:pt x="92" y="77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1" y="88"/>
                    <a:pt x="76" y="90"/>
                    <a:pt x="71" y="90"/>
                  </a:cubicBezTo>
                  <a:close/>
                  <a:moveTo>
                    <a:pt x="80" y="80"/>
                  </a:moveTo>
                  <a:cubicBezTo>
                    <a:pt x="81" y="80"/>
                    <a:pt x="81" y="80"/>
                    <a:pt x="81" y="80"/>
                  </a:cubicBezTo>
                  <a:lnTo>
                    <a:pt x="80" y="80"/>
                  </a:lnTo>
                  <a:close/>
                  <a:moveTo>
                    <a:pt x="21" y="13"/>
                  </a:moveTo>
                  <a:cubicBezTo>
                    <a:pt x="19" y="13"/>
                    <a:pt x="17" y="14"/>
                    <a:pt x="15" y="15"/>
                  </a:cubicBezTo>
                  <a:cubicBezTo>
                    <a:pt x="12" y="19"/>
                    <a:pt x="12" y="24"/>
                    <a:pt x="15" y="27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8" y="80"/>
                    <a:pt x="73" y="80"/>
                    <a:pt x="77" y="76"/>
                  </a:cubicBezTo>
                  <a:cubicBezTo>
                    <a:pt x="80" y="73"/>
                    <a:pt x="80" y="68"/>
                    <a:pt x="77" y="6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4"/>
                    <a:pt x="24" y="13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16"/>
            <p:cNvSpPr>
              <a:spLocks noEditPoints="1"/>
            </p:cNvSpPr>
            <p:nvPr/>
          </p:nvSpPr>
          <p:spPr bwMode="auto">
            <a:xfrm>
              <a:off x="9094788" y="3790950"/>
              <a:ext cx="476250" cy="477837"/>
            </a:xfrm>
            <a:custGeom>
              <a:avLst/>
              <a:gdLst>
                <a:gd name="T0" fmla="*/ 83 w 173"/>
                <a:gd name="T1" fmla="*/ 173 h 173"/>
                <a:gd name="T2" fmla="*/ 83 w 173"/>
                <a:gd name="T3" fmla="*/ 173 h 173"/>
                <a:gd name="T4" fmla="*/ 24 w 173"/>
                <a:gd name="T5" fmla="*/ 149 h 173"/>
                <a:gd name="T6" fmla="*/ 0 w 173"/>
                <a:gd name="T7" fmla="*/ 90 h 173"/>
                <a:gd name="T8" fmla="*/ 24 w 173"/>
                <a:gd name="T9" fmla="*/ 32 h 173"/>
                <a:gd name="T10" fmla="*/ 141 w 173"/>
                <a:gd name="T11" fmla="*/ 32 h 173"/>
                <a:gd name="T12" fmla="*/ 141 w 173"/>
                <a:gd name="T13" fmla="*/ 32 h 173"/>
                <a:gd name="T14" fmla="*/ 141 w 173"/>
                <a:gd name="T15" fmla="*/ 149 h 173"/>
                <a:gd name="T16" fmla="*/ 83 w 173"/>
                <a:gd name="T17" fmla="*/ 173 h 173"/>
                <a:gd name="T18" fmla="*/ 82 w 173"/>
                <a:gd name="T19" fmla="*/ 19 h 173"/>
                <a:gd name="T20" fmla="*/ 32 w 173"/>
                <a:gd name="T21" fmla="*/ 40 h 173"/>
                <a:gd name="T22" fmla="*/ 11 w 173"/>
                <a:gd name="T23" fmla="*/ 90 h 173"/>
                <a:gd name="T24" fmla="*/ 32 w 173"/>
                <a:gd name="T25" fmla="*/ 141 h 173"/>
                <a:gd name="T26" fmla="*/ 83 w 173"/>
                <a:gd name="T27" fmla="*/ 162 h 173"/>
                <a:gd name="T28" fmla="*/ 83 w 173"/>
                <a:gd name="T29" fmla="*/ 162 h 173"/>
                <a:gd name="T30" fmla="*/ 133 w 173"/>
                <a:gd name="T31" fmla="*/ 141 h 173"/>
                <a:gd name="T32" fmla="*/ 133 w 173"/>
                <a:gd name="T33" fmla="*/ 40 h 173"/>
                <a:gd name="T34" fmla="*/ 133 w 173"/>
                <a:gd name="T35" fmla="*/ 40 h 173"/>
                <a:gd name="T36" fmla="*/ 82 w 173"/>
                <a:gd name="T3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73">
                  <a:moveTo>
                    <a:pt x="83" y="173"/>
                  </a:moveTo>
                  <a:cubicBezTo>
                    <a:pt x="83" y="173"/>
                    <a:pt x="83" y="173"/>
                    <a:pt x="83" y="173"/>
                  </a:cubicBezTo>
                  <a:cubicBezTo>
                    <a:pt x="61" y="173"/>
                    <a:pt x="40" y="164"/>
                    <a:pt x="24" y="149"/>
                  </a:cubicBezTo>
                  <a:cubicBezTo>
                    <a:pt x="9" y="133"/>
                    <a:pt x="0" y="112"/>
                    <a:pt x="0" y="90"/>
                  </a:cubicBezTo>
                  <a:cubicBezTo>
                    <a:pt x="0" y="68"/>
                    <a:pt x="8" y="47"/>
                    <a:pt x="24" y="32"/>
                  </a:cubicBezTo>
                  <a:cubicBezTo>
                    <a:pt x="56" y="0"/>
                    <a:pt x="108" y="0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73" y="64"/>
                    <a:pt x="173" y="117"/>
                    <a:pt x="141" y="149"/>
                  </a:cubicBezTo>
                  <a:cubicBezTo>
                    <a:pt x="126" y="164"/>
                    <a:pt x="105" y="173"/>
                    <a:pt x="83" y="173"/>
                  </a:cubicBezTo>
                  <a:close/>
                  <a:moveTo>
                    <a:pt x="82" y="19"/>
                  </a:moveTo>
                  <a:cubicBezTo>
                    <a:pt x="64" y="19"/>
                    <a:pt x="46" y="26"/>
                    <a:pt x="32" y="40"/>
                  </a:cubicBezTo>
                  <a:cubicBezTo>
                    <a:pt x="18" y="53"/>
                    <a:pt x="11" y="71"/>
                    <a:pt x="11" y="90"/>
                  </a:cubicBezTo>
                  <a:cubicBezTo>
                    <a:pt x="11" y="109"/>
                    <a:pt x="19" y="127"/>
                    <a:pt x="32" y="141"/>
                  </a:cubicBezTo>
                  <a:cubicBezTo>
                    <a:pt x="46" y="154"/>
                    <a:pt x="64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102" y="162"/>
                    <a:pt x="120" y="154"/>
                    <a:pt x="133" y="141"/>
                  </a:cubicBezTo>
                  <a:cubicBezTo>
                    <a:pt x="161" y="113"/>
                    <a:pt x="161" y="68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19" y="26"/>
                    <a:pt x="100" y="19"/>
                    <a:pt x="8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9156700" y="3881438"/>
              <a:ext cx="123825" cy="174625"/>
            </a:xfrm>
            <a:custGeom>
              <a:avLst/>
              <a:gdLst>
                <a:gd name="T0" fmla="*/ 6 w 45"/>
                <a:gd name="T1" fmla="*/ 63 h 63"/>
                <a:gd name="T2" fmla="*/ 0 w 45"/>
                <a:gd name="T3" fmla="*/ 57 h 63"/>
                <a:gd name="T4" fmla="*/ 18 w 45"/>
                <a:gd name="T5" fmla="*/ 14 h 63"/>
                <a:gd name="T6" fmla="*/ 37 w 45"/>
                <a:gd name="T7" fmla="*/ 1 h 63"/>
                <a:gd name="T8" fmla="*/ 44 w 45"/>
                <a:gd name="T9" fmla="*/ 4 h 63"/>
                <a:gd name="T10" fmla="*/ 41 w 45"/>
                <a:gd name="T11" fmla="*/ 12 h 63"/>
                <a:gd name="T12" fmla="*/ 25 w 45"/>
                <a:gd name="T13" fmla="*/ 22 h 63"/>
                <a:gd name="T14" fmla="*/ 11 w 45"/>
                <a:gd name="T15" fmla="*/ 57 h 63"/>
                <a:gd name="T16" fmla="*/ 6 w 45"/>
                <a:gd name="T17" fmla="*/ 63 h 63"/>
                <a:gd name="T18" fmla="*/ 6 w 45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3">
                  <a:moveTo>
                    <a:pt x="6" y="63"/>
                  </a:moveTo>
                  <a:cubicBezTo>
                    <a:pt x="3" y="63"/>
                    <a:pt x="0" y="60"/>
                    <a:pt x="0" y="57"/>
                  </a:cubicBezTo>
                  <a:cubicBezTo>
                    <a:pt x="0" y="41"/>
                    <a:pt x="6" y="26"/>
                    <a:pt x="18" y="14"/>
                  </a:cubicBezTo>
                  <a:cubicBezTo>
                    <a:pt x="23" y="9"/>
                    <a:pt x="30" y="4"/>
                    <a:pt x="37" y="1"/>
                  </a:cubicBezTo>
                  <a:cubicBezTo>
                    <a:pt x="40" y="0"/>
                    <a:pt x="43" y="2"/>
                    <a:pt x="44" y="4"/>
                  </a:cubicBezTo>
                  <a:cubicBezTo>
                    <a:pt x="45" y="7"/>
                    <a:pt x="44" y="10"/>
                    <a:pt x="41" y="12"/>
                  </a:cubicBezTo>
                  <a:cubicBezTo>
                    <a:pt x="35" y="14"/>
                    <a:pt x="30" y="18"/>
                    <a:pt x="25" y="22"/>
                  </a:cubicBezTo>
                  <a:cubicBezTo>
                    <a:pt x="16" y="31"/>
                    <a:pt x="11" y="44"/>
                    <a:pt x="11" y="57"/>
                  </a:cubicBezTo>
                  <a:cubicBezTo>
                    <a:pt x="11" y="60"/>
                    <a:pt x="9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9456738" y="4175125"/>
              <a:ext cx="106363" cy="104775"/>
            </a:xfrm>
            <a:custGeom>
              <a:avLst/>
              <a:gdLst>
                <a:gd name="T0" fmla="*/ 33 w 39"/>
                <a:gd name="T1" fmla="*/ 38 h 38"/>
                <a:gd name="T2" fmla="*/ 29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9 h 38"/>
                <a:gd name="T12" fmla="*/ 36 w 39"/>
                <a:gd name="T13" fmla="*/ 36 h 38"/>
                <a:gd name="T14" fmla="*/ 33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3" y="38"/>
                  </a:moveTo>
                  <a:cubicBezTo>
                    <a:pt x="31" y="38"/>
                    <a:pt x="30" y="37"/>
                    <a:pt x="29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31"/>
                    <a:pt x="39" y="34"/>
                    <a:pt x="36" y="36"/>
                  </a:cubicBezTo>
                  <a:cubicBezTo>
                    <a:pt x="35" y="37"/>
                    <a:pt x="34" y="38"/>
                    <a:pt x="3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9763213" y="3037562"/>
            <a:ext cx="1490597" cy="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7586"/>
            <a:ext cx="9574530" cy="1023710"/>
          </a:xfrm>
        </p:spPr>
        <p:txBody>
          <a:bodyPr/>
          <a:lstStyle/>
          <a:p>
            <a:r>
              <a:rPr lang="en-US" dirty="0"/>
              <a:t>Configuring the EBSCO API for Link Resolvers</a:t>
            </a:r>
            <a:r>
              <a:rPr lang="en-US"/>
              <a:t> 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8130" y="947397"/>
            <a:ext cx="8789670" cy="52648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1800" dirty="0" err="1"/>
              <a:t>Uresolver</a:t>
            </a:r>
            <a:r>
              <a:rPr lang="en-AU" sz="1800" dirty="0"/>
              <a:t> can use APIs on EBSCOHOST to pre-check the availability of an item and get an accurate URL.</a:t>
            </a:r>
          </a:p>
          <a:p>
            <a:pPr marL="0" indent="0">
              <a:buNone/>
            </a:pPr>
            <a:r>
              <a:rPr lang="en-AU" sz="1800" dirty="0" err="1"/>
              <a:t>Uresolver</a:t>
            </a:r>
            <a:r>
              <a:rPr lang="en-AU" sz="1800" dirty="0"/>
              <a:t> will only show the full text link if the API provides a positive response.</a:t>
            </a:r>
            <a:endParaRPr lang="en-AU" sz="1800" dirty="0">
              <a:cs typeface="Arial"/>
            </a:endParaRPr>
          </a:p>
          <a:p>
            <a:pPr marL="0" indent="0">
              <a:buNone/>
            </a:pPr>
            <a:endParaRPr lang="en-AU" sz="1800" dirty="0">
              <a:cs typeface="Arial"/>
            </a:endParaRPr>
          </a:p>
          <a:p>
            <a:pPr marL="0" indent="0">
              <a:buNone/>
            </a:pPr>
            <a:r>
              <a:rPr lang="en-AU" sz="1800" dirty="0">
                <a:cs typeface="Arial"/>
              </a:rPr>
              <a:t>This is already configured for you by CARLI</a:t>
            </a: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7800" y="0"/>
            <a:ext cx="312420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3F73E-1736-4C2E-9176-D495A560C11D}"/>
              </a:ext>
            </a:extLst>
          </p:cNvPr>
          <p:cNvSpPr/>
          <p:nvPr/>
        </p:nvSpPr>
        <p:spPr>
          <a:xfrm>
            <a:off x="9171246" y="492386"/>
            <a:ext cx="2917308" cy="5098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/>
                </a:solidFill>
              </a:rPr>
              <a:t>This will help to address Full Text linking problems, often inherent in </a:t>
            </a:r>
            <a:r>
              <a:rPr lang="en-AU" sz="1600" dirty="0" err="1">
                <a:solidFill>
                  <a:schemeClr val="tx1"/>
                </a:solidFill>
              </a:rPr>
              <a:t>OpenURL</a:t>
            </a:r>
            <a:r>
              <a:rPr lang="en-AU" sz="1600" dirty="0">
                <a:solidFill>
                  <a:schemeClr val="tx1"/>
                </a:solidFill>
              </a:rPr>
              <a:t>. Will improve:</a:t>
            </a:r>
          </a:p>
          <a:p>
            <a:pPr algn="ctr"/>
            <a:endParaRPr lang="en-AU" sz="1600" dirty="0">
              <a:solidFill>
                <a:schemeClr val="tx1"/>
              </a:solidFill>
            </a:endParaRPr>
          </a:p>
          <a:p>
            <a:pPr algn="ctr"/>
            <a:r>
              <a:rPr lang="en-AU" sz="1600" dirty="0">
                <a:solidFill>
                  <a:schemeClr val="tx1"/>
                </a:solidFill>
              </a:rPr>
              <a:t> - </a:t>
            </a:r>
            <a:r>
              <a:rPr lang="en-AU" sz="1600" b="1" dirty="0">
                <a:solidFill>
                  <a:schemeClr val="tx1"/>
                </a:solidFill>
              </a:rPr>
              <a:t>metadata mismatches </a:t>
            </a:r>
            <a:r>
              <a:rPr lang="en-AU" sz="1600" dirty="0">
                <a:solidFill>
                  <a:schemeClr val="tx1"/>
                </a:solidFill>
              </a:rPr>
              <a:t>between </a:t>
            </a:r>
            <a:r>
              <a:rPr lang="en-AU" sz="1600" dirty="0" err="1">
                <a:solidFill>
                  <a:schemeClr val="tx1"/>
                </a:solidFill>
              </a:rPr>
              <a:t>OpenURL</a:t>
            </a:r>
            <a:r>
              <a:rPr lang="en-AU" sz="1600" dirty="0">
                <a:solidFill>
                  <a:schemeClr val="tx1"/>
                </a:solidFill>
              </a:rPr>
              <a:t> &amp; EBSCO targets </a:t>
            </a:r>
          </a:p>
          <a:p>
            <a:pPr algn="ctr"/>
            <a:endParaRPr lang="en-AU" sz="1600" dirty="0">
              <a:solidFill>
                <a:schemeClr val="tx1"/>
              </a:solidFill>
            </a:endParaRPr>
          </a:p>
          <a:p>
            <a:pPr algn="ctr"/>
            <a:r>
              <a:rPr lang="en-AU" sz="1600" dirty="0">
                <a:solidFill>
                  <a:schemeClr val="tx1"/>
                </a:solidFill>
              </a:rPr>
              <a:t>- </a:t>
            </a:r>
            <a:r>
              <a:rPr lang="en-AU" sz="1600" b="1" dirty="0">
                <a:solidFill>
                  <a:schemeClr val="tx1"/>
                </a:solidFill>
              </a:rPr>
              <a:t>incomplete coverage </a:t>
            </a:r>
            <a:r>
              <a:rPr lang="en-AU" sz="1600" dirty="0">
                <a:solidFill>
                  <a:schemeClr val="tx1"/>
                </a:solidFill>
              </a:rPr>
              <a:t>in some EBSCO targets (only some articles available in FT)</a:t>
            </a:r>
          </a:p>
          <a:p>
            <a:pPr algn="ctr"/>
            <a:endParaRPr lang="en-AU" sz="1600" dirty="0">
              <a:solidFill>
                <a:schemeClr val="tx1"/>
              </a:solidFill>
            </a:endParaRPr>
          </a:p>
          <a:p>
            <a:pPr algn="ctr"/>
            <a:r>
              <a:rPr lang="en-AU" sz="1600" dirty="0">
                <a:solidFill>
                  <a:schemeClr val="tx1"/>
                </a:solidFill>
              </a:rPr>
              <a:t>It is also helpful for libraries to prioritise their EBSCO links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DE67E2-2205-4B32-B2F4-EDB6ABDC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0" y="3041780"/>
            <a:ext cx="7604996" cy="30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630" y="411480"/>
            <a:ext cx="8766810" cy="674370"/>
          </a:xfrm>
        </p:spPr>
        <p:txBody>
          <a:bodyPr/>
          <a:lstStyle/>
          <a:p>
            <a:r>
              <a:rPr lang="en-US" dirty="0"/>
              <a:t>Enabling Alternative Coverage Resources</a:t>
            </a:r>
            <a:r>
              <a:rPr lang="en-US"/>
              <a:t>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" y="1268730"/>
            <a:ext cx="8561070" cy="46088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2000" dirty="0"/>
              <a:t>The Community Zone lets you enable content from EBSCO to be part of your holdings in order for it to be searched by the EBSCO API</a:t>
            </a:r>
            <a:endParaRPr lang="en-AU" sz="2000" dirty="0">
              <a:cs typeface="Arial"/>
            </a:endParaRPr>
          </a:p>
          <a:p>
            <a:pPr marL="0" indent="0">
              <a:buNone/>
            </a:pPr>
            <a:r>
              <a:rPr lang="en-AU" sz="2000" dirty="0">
                <a:cs typeface="Arial"/>
              </a:rPr>
              <a:t>These need to be enabled and brought into the Institutional Zone to work with the link resolver connection</a:t>
            </a:r>
          </a:p>
          <a:p>
            <a:pPr marL="0" indent="0">
              <a:buNone/>
            </a:pPr>
            <a:endParaRPr lang="en-AU" sz="2000" dirty="0">
              <a:cs typeface="Arial"/>
            </a:endParaRPr>
          </a:p>
          <a:p>
            <a:pPr marL="0" indent="0">
              <a:buNone/>
            </a:pPr>
            <a:endParaRPr lang="en-AU" sz="2000" dirty="0">
              <a:cs typeface="Arial"/>
            </a:endParaRP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>
                <a:hlinkClick r:id="rId3"/>
              </a:rPr>
              <a:t>https://knowledge.exlibrisgroup.com/Primo/Content_Corner/Product_Documentation/Primo_Central_Indexing</a:t>
            </a:r>
            <a:r>
              <a:rPr lang="en-AU" sz="2000" dirty="0"/>
              <a:t> </a:t>
            </a:r>
            <a:endParaRPr lang="en-AU" sz="2000" dirty="0"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235440" y="0"/>
            <a:ext cx="295656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8D9AE5-3B21-475D-B939-B47BA30AD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04" y="2815035"/>
            <a:ext cx="7540336" cy="35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411480"/>
            <a:ext cx="8378191" cy="674370"/>
          </a:xfrm>
        </p:spPr>
        <p:txBody>
          <a:bodyPr/>
          <a:lstStyle/>
          <a:p>
            <a:r>
              <a:rPr lang="en-US" dirty="0"/>
              <a:t>EBSCO eBook Subscription Collections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085849"/>
            <a:ext cx="8378190" cy="415850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AU" sz="2000" dirty="0"/>
              <a:t>EBSCO now provides Alma with a KBART feed of EBSCO eBook Subscription Collections to load into the Community Zone once a week. Customers who subscribe to EBSCO eBook subscription collections can now select these collections in the Community Zone.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Refer: </a:t>
            </a:r>
            <a:r>
              <a:rPr lang="en-AU" sz="2000" dirty="0">
                <a:hlinkClick r:id="rId3"/>
              </a:rPr>
              <a:t>https://connect.ebsco.com/s/article/EBSCO-eBooks-in-Alma-Community-Zone-Frequently-Asked-Questions?language=en_US</a:t>
            </a:r>
            <a:r>
              <a:rPr lang="en-AU" sz="2000" dirty="0"/>
              <a:t>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235440" y="0"/>
            <a:ext cx="295656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7F50AA-6910-4B7A-8476-0C11D61CE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035" y="3165100"/>
            <a:ext cx="4975478" cy="188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6A00E5-B5F0-44B9-8EBE-47D65EEDF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10" y="3482442"/>
            <a:ext cx="6465775" cy="117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1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" y="233590"/>
            <a:ext cx="8033385" cy="1023710"/>
          </a:xfrm>
        </p:spPr>
        <p:txBody>
          <a:bodyPr/>
          <a:lstStyle/>
          <a:p>
            <a:r>
              <a:rPr lang="en-US" dirty="0"/>
              <a:t>EBSCO Scoped Search for Primo-Configured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5780" y="1245870"/>
            <a:ext cx="8561070" cy="5612130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The EBSCO scoped search enables Primo to query and receive results from the EBSCO Database API (EIT). End users that are logged on to Primo, or using an on-campus terminal, do not need to log on to EBSCO to search for EBSCO content.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235440" y="0"/>
            <a:ext cx="295656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13E6A-12D2-47A0-9F5A-598A4C61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2716763"/>
            <a:ext cx="8858250" cy="28351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FB6FC3-C46D-4E5E-8497-7DD067DFAA03}"/>
              </a:ext>
            </a:extLst>
          </p:cNvPr>
          <p:cNvSpPr/>
          <p:nvPr/>
        </p:nvSpPr>
        <p:spPr>
          <a:xfrm>
            <a:off x="5721790" y="3757188"/>
            <a:ext cx="923454" cy="21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20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" y="233590"/>
            <a:ext cx="8033385" cy="1023710"/>
          </a:xfrm>
        </p:spPr>
        <p:txBody>
          <a:bodyPr/>
          <a:lstStyle/>
          <a:p>
            <a:r>
              <a:rPr lang="en-US" dirty="0"/>
              <a:t>Why do I need an EBSCO Scoped Search?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5780" y="951123"/>
            <a:ext cx="8561070" cy="5612130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When you search “All” you are searching </a:t>
            </a:r>
            <a:r>
              <a:rPr lang="en-AU" sz="2000" b="1" dirty="0"/>
              <a:t>thin meta-data </a:t>
            </a:r>
            <a:r>
              <a:rPr lang="en-AU" sz="2000" dirty="0"/>
              <a:t>for your EBSCO resources within the </a:t>
            </a:r>
            <a:r>
              <a:rPr lang="en-US" sz="2000" dirty="0"/>
              <a:t>Central Discovery Index which usually means you will miss out on resources from EBSCO.</a:t>
            </a:r>
          </a:p>
          <a:p>
            <a:pPr marL="0" indent="0">
              <a:buNone/>
            </a:pPr>
            <a:r>
              <a:rPr lang="en-AU" sz="2000" dirty="0"/>
              <a:t>The Scoped Search is a way to not miss out on resources from EBSCO because you are searching </a:t>
            </a:r>
            <a:r>
              <a:rPr lang="en-US" sz="2000" dirty="0"/>
              <a:t>the </a:t>
            </a:r>
            <a:r>
              <a:rPr lang="en-US" sz="2000" b="1" dirty="0"/>
              <a:t>full meta</a:t>
            </a:r>
            <a:r>
              <a:rPr lang="en-AU" sz="2000" b="1" dirty="0"/>
              <a:t>-data </a:t>
            </a:r>
            <a:r>
              <a:rPr lang="en-AU" sz="2000" dirty="0"/>
              <a:t>of your </a:t>
            </a:r>
            <a:r>
              <a:rPr lang="en-AU" sz="2000"/>
              <a:t>EBSCO resources.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235440" y="0"/>
            <a:ext cx="295656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13E6A-12D2-47A0-9F5A-598A4C61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3" y="2871508"/>
            <a:ext cx="10736287" cy="34362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FB6FC3-C46D-4E5E-8497-7DD067DFAA03}"/>
              </a:ext>
            </a:extLst>
          </p:cNvPr>
          <p:cNvSpPr/>
          <p:nvPr/>
        </p:nvSpPr>
        <p:spPr>
          <a:xfrm>
            <a:off x="5721790" y="3757188"/>
            <a:ext cx="923454" cy="21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6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" y="233590"/>
            <a:ext cx="8033385" cy="1023710"/>
          </a:xfrm>
        </p:spPr>
        <p:txBody>
          <a:bodyPr/>
          <a:lstStyle/>
          <a:p>
            <a:r>
              <a:rPr lang="en-US" dirty="0"/>
              <a:t>EBSCO Scoped Search for Primo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000" y="893337"/>
            <a:ext cx="8561070" cy="50545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2000">
                <a:ea typeface="+mn-lt"/>
                <a:cs typeface="+mn-lt"/>
              </a:rPr>
              <a:t>Alma Configurations --&gt; Discovery Search Configuration --&gt;Search Profiles --&gt; Other Indexes tab. Then....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AU" sz="2000">
                <a:ea typeface="+mn-lt"/>
                <a:cs typeface="+mn-lt"/>
              </a:rPr>
              <a:t>1. Click on Edit under row actions on EBSCO_API to Define EBSCO Scope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AU" sz="2000">
                <a:ea typeface="+mn-lt"/>
                <a:cs typeface="+mn-lt"/>
              </a:rPr>
              <a:t>2. Edit Databases list to align with the EBSCOadmin list of databases on the profile defined (see username to find profile) 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Instructions:</a:t>
            </a:r>
            <a:r>
              <a:rPr lang="en-AU" sz="2000"/>
              <a:t> </a:t>
            </a:r>
            <a:r>
              <a:rPr lang="en-AU" sz="2000">
                <a:ea typeface="+mn-lt"/>
                <a:cs typeface="+mn-lt"/>
                <a:hlinkClick r:id="rId3"/>
              </a:rPr>
              <a:t>https://www.carli.illinois.edu/products-services/i-share/alma/EBSCO-API</a:t>
            </a:r>
            <a:endParaRPr lang="en-AU" sz="2000"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5440" y="0"/>
            <a:ext cx="2956560" cy="6477000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70940C-F567-48D8-B15E-73F4951E0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48" y="3196115"/>
            <a:ext cx="6983861" cy="2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EBSCO General - Cover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409129F1CAA4586C8F0BFD57386CE" ma:contentTypeVersion="12" ma:contentTypeDescription="Create a new document." ma:contentTypeScope="" ma:versionID="8cec946806e04b5586c1a01091381679">
  <xsd:schema xmlns:xsd="http://www.w3.org/2001/XMLSchema" xmlns:xs="http://www.w3.org/2001/XMLSchema" xmlns:p="http://schemas.microsoft.com/office/2006/metadata/properties" xmlns:ns3="fa82099f-6472-44d2-9bc3-406ac6b54248" xmlns:ns4="c86971d6-2f2a-45d2-b339-4aabb6307c82" targetNamespace="http://schemas.microsoft.com/office/2006/metadata/properties" ma:root="true" ma:fieldsID="9e3584ef97b02db554cc288a17b75d11" ns3:_="" ns4:_="">
    <xsd:import namespace="fa82099f-6472-44d2-9bc3-406ac6b54248"/>
    <xsd:import namespace="c86971d6-2f2a-45d2-b339-4aabb6307c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2099f-6472-44d2-9bc3-406ac6b542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971d6-2f2a-45d2-b339-4aabb6307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F9A9FB-2647-4766-8BD8-1E4F9C83FA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3887A3-2F8D-4CD8-A2BA-F217CCC90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2099f-6472-44d2-9bc3-406ac6b54248"/>
    <ds:schemaRef ds:uri="c86971d6-2f2a-45d2-b339-4aabb6307c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BC1B36-CCB7-40A4-9994-CF40C41160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10381</TotalTime>
  <Words>1004</Words>
  <Application>Microsoft Office PowerPoint</Application>
  <PresentationFormat>Widescreen</PresentationFormat>
  <Paragraphs>170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EBSCO General - Body</vt:lpstr>
      <vt:lpstr>EBSCO General - Cover</vt:lpstr>
      <vt:lpstr>Best Practice for improving access to EBSCO content:  Technical solutions overview</vt:lpstr>
      <vt:lpstr>Primary Access Methods to EBSCOhost</vt:lpstr>
      <vt:lpstr>Technical Solutions: overview</vt:lpstr>
      <vt:lpstr>Configuring the EBSCO API for Link Resolvers  </vt:lpstr>
      <vt:lpstr>Enabling Alternative Coverage Resources </vt:lpstr>
      <vt:lpstr>EBSCO eBook Subscription Collections</vt:lpstr>
      <vt:lpstr>EBSCO Scoped Search for Primo-Configured</vt:lpstr>
      <vt:lpstr>Why do I need an EBSCO Scoped Search?</vt:lpstr>
      <vt:lpstr>EBSCO Scoped Search for Primo</vt:lpstr>
      <vt:lpstr>Where to find Database Codes in EBSCOadmin</vt:lpstr>
      <vt:lpstr>EBSCOhost API/EIT configuration information</vt:lpstr>
      <vt:lpstr>PowerPoint Presentation</vt:lpstr>
      <vt:lpstr>PowerPoint Presentation</vt:lpstr>
      <vt:lpstr>PowerPoint Presentation</vt:lpstr>
      <vt:lpstr>What about Search Modes?</vt:lpstr>
      <vt:lpstr>PowerPoint Presentation</vt:lpstr>
      <vt:lpstr>PowerPoint Presentation</vt:lpstr>
      <vt:lpstr>PowerPoint Presentation</vt:lpstr>
      <vt:lpstr>PowerPoint Presentation</vt:lpstr>
      <vt:lpstr>Direct Links and Custom Search Boxes</vt:lpstr>
      <vt:lpstr>Website Integration Examples</vt:lpstr>
      <vt:lpstr>Direct URL and Search Box Builder connect.ebsco.com</vt:lpstr>
      <vt:lpstr>Example of Direct URL Builder Tool</vt:lpstr>
      <vt:lpstr>Sign up for EBSCO Connect Account</vt:lpstr>
      <vt:lpstr>Thank you from CARLI and the EBSCO team.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improving access to EBSCO content:  Technical solutions overview</dc:title>
  <dc:creator>Kate Hill</dc:creator>
  <cp:lastModifiedBy>Lisa E. Jones</cp:lastModifiedBy>
  <cp:revision>23</cp:revision>
  <dcterms:created xsi:type="dcterms:W3CDTF">2020-08-12T15:55:38Z</dcterms:created>
  <dcterms:modified xsi:type="dcterms:W3CDTF">2020-08-19T21:05:47Z</dcterms:modified>
</cp:coreProperties>
</file>