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54E25-0F4C-864A-A37D-2F97A2E9E83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7B04B-B0F7-5944-9CA3-2AC7CE54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68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LibInsight</a:t>
            </a:r>
            <a:r>
              <a:rPr lang="en-US" dirty="0" smtClean="0"/>
              <a:t> offers</a:t>
            </a:r>
            <a:r>
              <a:rPr lang="en-US" baseline="0" dirty="0" smtClean="0"/>
              <a:t> different types of datasets, such as acquisitions, circulation, ill, etc.</a:t>
            </a:r>
          </a:p>
          <a:p>
            <a:r>
              <a:rPr lang="en-US" baseline="0" dirty="0" smtClean="0"/>
              <a:t>Including E-Resources/COUNTER 5</a:t>
            </a:r>
          </a:p>
          <a:p>
            <a:r>
              <a:rPr lang="en-US" baseline="0" dirty="0" smtClean="0"/>
              <a:t>eBooks</a:t>
            </a:r>
          </a:p>
          <a:p>
            <a:r>
              <a:rPr lang="en-US" baseline="0" dirty="0" smtClean="0"/>
              <a:t>E-Journals/Databases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B04B-B0F7-5944-9CA3-2AC7CE549C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7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3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0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0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1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3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1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3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2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C86D2-B313-4ACF-98DF-0232A5C11E99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534E9-7AC5-4306-9E9B-545F3E3F6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9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6456"/>
            <a:ext cx="9144000" cy="18915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 err="1" smtClean="0"/>
              <a:t>Springshare’s</a:t>
            </a:r>
            <a:r>
              <a:rPr lang="en-US" i="1" dirty="0" smtClean="0"/>
              <a:t> </a:t>
            </a:r>
            <a:r>
              <a:rPr lang="en-US" i="1" dirty="0" err="1" smtClean="0"/>
              <a:t>LibInsight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E-Journals/Databases Dataset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6400800" cy="2209800"/>
          </a:xfrm>
        </p:spPr>
        <p:txBody>
          <a:bodyPr/>
          <a:lstStyle/>
          <a:p>
            <a:r>
              <a:rPr lang="en-US" dirty="0" smtClean="0"/>
              <a:t>Joanna Kolendo</a:t>
            </a:r>
          </a:p>
          <a:p>
            <a:endParaRPr lang="en-US" dirty="0" smtClean="0"/>
          </a:p>
          <a:p>
            <a:r>
              <a:rPr lang="en-US" dirty="0" smtClean="0"/>
              <a:t>GWENDOLYN BROOKS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5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Gwendolyn Brooks Library collects usage statistics for reporting to ACRL, IPEDs, and the university administration.</a:t>
            </a:r>
          </a:p>
          <a:p>
            <a:r>
              <a:rPr lang="en-US" dirty="0" smtClean="0"/>
              <a:t>Traditionally </a:t>
            </a:r>
            <a:r>
              <a:rPr lang="en-US" dirty="0" smtClean="0"/>
              <a:t>this information was </a:t>
            </a:r>
            <a:r>
              <a:rPr lang="en-US" dirty="0" smtClean="0"/>
              <a:t>manually </a:t>
            </a:r>
            <a:r>
              <a:rPr lang="en-US" dirty="0" smtClean="0"/>
              <a:t>collected in Excel.</a:t>
            </a:r>
          </a:p>
          <a:p>
            <a:r>
              <a:rPr lang="en-US" dirty="0" smtClean="0"/>
              <a:t>This past year, GB Library investigated and began using </a:t>
            </a:r>
            <a:r>
              <a:rPr lang="en-US" i="1" dirty="0" err="1" smtClean="0"/>
              <a:t>LibInsight</a:t>
            </a:r>
            <a:r>
              <a:rPr lang="en-US" dirty="0" err="1" smtClean="0"/>
              <a:t>’s</a:t>
            </a:r>
            <a:r>
              <a:rPr lang="en-US" dirty="0" smtClean="0"/>
              <a:t> E-Journals/Databases Dataset to input and analyze this data. </a:t>
            </a:r>
            <a:r>
              <a:rPr lang="en-US" sz="2200" dirty="0" smtClean="0"/>
              <a:t>(A newer </a:t>
            </a:r>
            <a:r>
              <a:rPr lang="en-US" sz="2200" dirty="0" smtClean="0"/>
              <a:t>version </a:t>
            </a:r>
            <a:r>
              <a:rPr lang="en-US" sz="2200" dirty="0" smtClean="0"/>
              <a:t>of this dataset is now available but </a:t>
            </a:r>
            <a:r>
              <a:rPr lang="en-US" sz="2200" dirty="0" smtClean="0"/>
              <a:t>will not be discussed </a:t>
            </a:r>
            <a:r>
              <a:rPr lang="en-US" sz="2200" dirty="0" smtClean="0"/>
              <a:t>here, as it’s based on COUNTER5.) </a:t>
            </a:r>
            <a:endParaRPr lang="en-US" sz="2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6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Basics: </a:t>
            </a:r>
            <a:r>
              <a:rPr lang="en-US" dirty="0" err="1" smtClean="0"/>
              <a:t>Springshare’s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i="1" dirty="0" err="1" smtClean="0"/>
              <a:t>LibInsight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osted system, supported, maintained, and updated by </a:t>
            </a:r>
            <a:r>
              <a:rPr lang="en-US" sz="2400" dirty="0" err="1" smtClean="0"/>
              <a:t>Springshare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</a:t>
            </a:r>
            <a:r>
              <a:rPr lang="en-US" sz="2400" dirty="0" smtClean="0"/>
              <a:t>his tool records and analyzes various library statistics and data points.</a:t>
            </a:r>
          </a:p>
          <a:p>
            <a:r>
              <a:rPr lang="en-US" sz="2400" dirty="0" smtClean="0"/>
              <a:t>Contains </a:t>
            </a:r>
            <a:r>
              <a:rPr lang="en-US" sz="2400" dirty="0" smtClean="0"/>
              <a:t>pre-designed dataset types, one of which is the e-journals/databases dataset.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429000"/>
            <a:ext cx="6400800" cy="314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94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E-Journals/Databases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Stores login information</a:t>
            </a:r>
          </a:p>
          <a:p>
            <a:r>
              <a:rPr lang="en-US" dirty="0" smtClean="0"/>
              <a:t>Provides different levels of permissions for different users</a:t>
            </a:r>
            <a:endParaRPr lang="en-US" dirty="0" smtClean="0"/>
          </a:p>
          <a:p>
            <a:r>
              <a:rPr lang="en-US" dirty="0" smtClean="0"/>
              <a:t>Allows </a:t>
            </a:r>
            <a:r>
              <a:rPr lang="en-US" dirty="0" smtClean="0"/>
              <a:t>for the collection of usage </a:t>
            </a:r>
            <a:r>
              <a:rPr lang="en-US" dirty="0" smtClean="0"/>
              <a:t>statistics at different levels:</a:t>
            </a:r>
          </a:p>
          <a:p>
            <a:pPr lvl="2"/>
            <a:r>
              <a:rPr lang="en-US" dirty="0" smtClean="0"/>
              <a:t>e-journals </a:t>
            </a:r>
            <a:endParaRPr lang="en-US" dirty="0"/>
          </a:p>
          <a:p>
            <a:pPr lvl="2"/>
            <a:r>
              <a:rPr lang="en-US" dirty="0" smtClean="0"/>
              <a:t>Databases</a:t>
            </a:r>
            <a:endParaRPr lang="en-US" dirty="0"/>
          </a:p>
          <a:p>
            <a:pPr lvl="2"/>
            <a:r>
              <a:rPr lang="en-US" dirty="0" smtClean="0"/>
              <a:t>Platforms (*might be dictated by automated COUNTER reports)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Usage Data can be collected in the following ways:</a:t>
            </a:r>
          </a:p>
          <a:p>
            <a:pPr lvl="2"/>
            <a:r>
              <a:rPr lang="en-US" dirty="0" smtClean="0"/>
              <a:t>Manual entry</a:t>
            </a:r>
          </a:p>
          <a:p>
            <a:pPr lvl="2"/>
            <a:r>
              <a:rPr lang="en-US" i="1" dirty="0" smtClean="0"/>
              <a:t>Using spreadsheet in CSV or EXCEL formats; Supports specific COUNTER reports</a:t>
            </a:r>
          </a:p>
          <a:p>
            <a:pPr lvl="2"/>
            <a:r>
              <a:rPr lang="en-US" dirty="0" smtClean="0"/>
              <a:t>Harvesting dat</a:t>
            </a:r>
            <a:r>
              <a:rPr lang="en-US" dirty="0" smtClean="0"/>
              <a:t>a via SUSHI</a:t>
            </a:r>
            <a:endParaRPr lang="en-US" dirty="0" smtClean="0"/>
          </a:p>
          <a:p>
            <a:r>
              <a:rPr lang="en-US" dirty="0" smtClean="0"/>
              <a:t>Provides cost </a:t>
            </a:r>
            <a:r>
              <a:rPr lang="en-US" dirty="0" smtClean="0"/>
              <a:t>a</a:t>
            </a:r>
            <a:r>
              <a:rPr lang="en-US" dirty="0" smtClean="0"/>
              <a:t>nalysis</a:t>
            </a:r>
          </a:p>
          <a:p>
            <a:pPr lvl="2"/>
            <a:r>
              <a:rPr lang="en-US" dirty="0" smtClean="0"/>
              <a:t>Cost data can be entered:</a:t>
            </a:r>
          </a:p>
          <a:p>
            <a:pPr lvl="3"/>
            <a:r>
              <a:rPr lang="en-US" dirty="0" smtClean="0"/>
              <a:t>Manually</a:t>
            </a:r>
          </a:p>
          <a:p>
            <a:pPr lvl="3"/>
            <a:r>
              <a:rPr lang="en-US" dirty="0"/>
              <a:t>v</a:t>
            </a:r>
            <a:r>
              <a:rPr lang="en-US" dirty="0" smtClean="0"/>
              <a:t>ia Invoices</a:t>
            </a:r>
            <a:endParaRPr lang="en-US" dirty="0" smtClean="0"/>
          </a:p>
          <a:p>
            <a:r>
              <a:rPr lang="en-US" dirty="0" smtClean="0"/>
              <a:t>Allows for uploading of license files</a:t>
            </a:r>
          </a:p>
          <a:p>
            <a:r>
              <a:rPr lang="en-US" dirty="0" smtClean="0"/>
              <a:t>Checks </a:t>
            </a:r>
            <a:r>
              <a:rPr lang="en-US" dirty="0" smtClean="0"/>
              <a:t>for </a:t>
            </a:r>
            <a:r>
              <a:rPr lang="en-US" dirty="0"/>
              <a:t>d</a:t>
            </a:r>
            <a:r>
              <a:rPr lang="en-US" dirty="0" smtClean="0"/>
              <a:t>uplicates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06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COUNTER </a:t>
            </a:r>
            <a:r>
              <a:rPr lang="en-US" dirty="0" smtClean="0"/>
              <a:t>– “</a:t>
            </a:r>
            <a:r>
              <a:rPr lang="en-US" dirty="0"/>
              <a:t>provides the Code of Practice that enables publishers and vendors to report usage of their electronic resources in a consistent way</a:t>
            </a:r>
            <a:r>
              <a:rPr lang="en-US" dirty="0"/>
              <a:t>.” </a:t>
            </a:r>
            <a:r>
              <a:rPr lang="en-US" sz="2100" dirty="0"/>
              <a:t>(https://www.projectcounter.org/about</a:t>
            </a:r>
            <a:r>
              <a:rPr lang="en-US" sz="2100" dirty="0" smtClean="0"/>
              <a:t>/)</a:t>
            </a:r>
            <a:endParaRPr lang="en-US" sz="2100" dirty="0" smtClean="0"/>
          </a:p>
          <a:p>
            <a:r>
              <a:rPr lang="en-US" dirty="0" smtClean="0"/>
              <a:t>Accepts </a:t>
            </a:r>
            <a:r>
              <a:rPr lang="en-US" dirty="0"/>
              <a:t>automatic downloads of </a:t>
            </a:r>
            <a:r>
              <a:rPr lang="en-US" dirty="0" smtClean="0"/>
              <a:t>these specific COUNTER </a:t>
            </a:r>
            <a:r>
              <a:rPr lang="en-US" dirty="0"/>
              <a:t>reports in CSV or Excel formats</a:t>
            </a:r>
          </a:p>
          <a:p>
            <a:pPr lvl="1"/>
            <a:r>
              <a:rPr lang="en-US" sz="2400" dirty="0"/>
              <a:t>DB3 (Release 3) </a:t>
            </a:r>
            <a:r>
              <a:rPr lang="mr-IN" sz="2400" dirty="0"/>
              <a:t>–</a:t>
            </a:r>
            <a:r>
              <a:rPr lang="en-US" sz="2400" dirty="0"/>
              <a:t> Total Searches and Sessions by Month and Service</a:t>
            </a:r>
          </a:p>
          <a:p>
            <a:pPr lvl="1"/>
            <a:r>
              <a:rPr lang="en-US" sz="2400" dirty="0" smtClean="0"/>
              <a:t>JR1 </a:t>
            </a:r>
            <a:r>
              <a:rPr lang="en-US" sz="2400" dirty="0"/>
              <a:t>(Release 3 and 4) </a:t>
            </a:r>
            <a:r>
              <a:rPr lang="mr-IN" sz="2400" dirty="0"/>
              <a:t>–</a:t>
            </a:r>
            <a:r>
              <a:rPr lang="en-US" sz="2400" dirty="0"/>
              <a:t> Number of Successful Full-Text Article Requests by Month and </a:t>
            </a:r>
            <a:r>
              <a:rPr lang="en-US" sz="2400" dirty="0" smtClean="0"/>
              <a:t>Journal</a:t>
            </a:r>
          </a:p>
          <a:p>
            <a:pPr lvl="1"/>
            <a:r>
              <a:rPr lang="en-US" sz="2400" dirty="0" smtClean="0"/>
              <a:t>PR1 (Release 4) </a:t>
            </a:r>
            <a:r>
              <a:rPr lang="mr-IN" sz="2400" dirty="0" smtClean="0"/>
              <a:t>–</a:t>
            </a:r>
            <a:r>
              <a:rPr lang="en-US" sz="2400" dirty="0"/>
              <a:t> </a:t>
            </a:r>
            <a:r>
              <a:rPr lang="en-US" sz="2400" dirty="0" smtClean="0"/>
              <a:t>Total Searches, Result Clicks and Record Views by Month and Platform</a:t>
            </a:r>
          </a:p>
          <a:p>
            <a:pPr lvl="1"/>
            <a:r>
              <a:rPr lang="en-US" sz="2400" dirty="0" smtClean="0"/>
              <a:t>DB1 </a:t>
            </a:r>
            <a:r>
              <a:rPr lang="en-US" sz="2400" dirty="0" smtClean="0"/>
              <a:t>(Release 4) </a:t>
            </a:r>
            <a:r>
              <a:rPr lang="mr-IN" sz="2400" dirty="0" smtClean="0"/>
              <a:t>–</a:t>
            </a:r>
            <a:r>
              <a:rPr lang="en-US" sz="2400" dirty="0"/>
              <a:t> </a:t>
            </a:r>
            <a:r>
              <a:rPr lang="en-US" sz="2400" dirty="0" smtClean="0"/>
              <a:t>Total Searches, Result Clicks and Record Views by Month and Database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Dataset </a:t>
            </a:r>
            <a:r>
              <a:rPr lang="en-US" dirty="0" smtClean="0"/>
              <a:t>Set-up</a:t>
            </a:r>
          </a:p>
          <a:p>
            <a:r>
              <a:rPr lang="en-US" dirty="0" smtClean="0"/>
              <a:t>Usage Data</a:t>
            </a:r>
          </a:p>
          <a:p>
            <a:r>
              <a:rPr lang="en-US" dirty="0" smtClean="0"/>
              <a:t>Cost Data</a:t>
            </a:r>
            <a:endParaRPr lang="en-US" dirty="0" smtClean="0"/>
          </a:p>
          <a:p>
            <a:r>
              <a:rPr lang="en-US" dirty="0" smtClean="0"/>
              <a:t>COUNTER </a:t>
            </a:r>
            <a:r>
              <a:rPr lang="en-US" dirty="0" smtClean="0"/>
              <a:t>uploads</a:t>
            </a:r>
            <a:endParaRPr lang="en-US" dirty="0" smtClean="0"/>
          </a:p>
          <a:p>
            <a:r>
              <a:rPr lang="en-US" dirty="0" smtClean="0"/>
              <a:t>Examples of data collected</a:t>
            </a:r>
          </a:p>
          <a:p>
            <a:r>
              <a:rPr lang="en-US" dirty="0" smtClean="0"/>
              <a:t>Data Analysis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2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&amp; Cons: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Downloading COUNTER </a:t>
            </a:r>
            <a:r>
              <a:rPr lang="en-US" dirty="0" smtClean="0"/>
              <a:t>reports</a:t>
            </a:r>
          </a:p>
          <a:p>
            <a:pPr lvl="1"/>
            <a:r>
              <a:rPr lang="en-US" dirty="0" smtClean="0"/>
              <a:t>Place to store all database information</a:t>
            </a:r>
          </a:p>
          <a:p>
            <a:pPr lvl="1"/>
            <a:r>
              <a:rPr lang="en-US" dirty="0" smtClean="0"/>
              <a:t>Easy of use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Only certain COUNTER reports are supported </a:t>
            </a:r>
          </a:p>
          <a:p>
            <a:pPr lvl="1"/>
            <a:r>
              <a:rPr lang="en-US" dirty="0" smtClean="0"/>
              <a:t>Easier to track databases by platform than by database because of the COUNTER reports supported (do not provide download numbers by database, but rather by platform)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7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2791</TotalTime>
  <Words>410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Springshare’s LibInsight:  E-Journals/Databases Dataset</vt:lpstr>
      <vt:lpstr>Overview</vt:lpstr>
      <vt:lpstr>The Basics: Springshare’s  LibInsight</vt:lpstr>
      <vt:lpstr>E-Journals/Databases Dataset</vt:lpstr>
      <vt:lpstr>COUNTER</vt:lpstr>
      <vt:lpstr>Demo</vt:lpstr>
      <vt:lpstr>Pros &amp; Cons: Lessons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LibInsight: Database Dataset</dc:title>
  <dc:creator>CSU</dc:creator>
  <cp:lastModifiedBy>CSU</cp:lastModifiedBy>
  <cp:revision>30</cp:revision>
  <dcterms:created xsi:type="dcterms:W3CDTF">2019-03-18T15:53:11Z</dcterms:created>
  <dcterms:modified xsi:type="dcterms:W3CDTF">2019-03-20T17:33:42Z</dcterms:modified>
</cp:coreProperties>
</file>