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1"/>
  </p:notesMasterIdLst>
  <p:sldIdLst>
    <p:sldId id="256" r:id="rId2"/>
    <p:sldId id="257" r:id="rId3"/>
    <p:sldId id="260" r:id="rId4"/>
    <p:sldId id="261" r:id="rId5"/>
    <p:sldId id="278" r:id="rId6"/>
    <p:sldId id="282" r:id="rId7"/>
    <p:sldId id="267" r:id="rId8"/>
    <p:sldId id="259" r:id="rId9"/>
    <p:sldId id="262" r:id="rId10"/>
    <p:sldId id="289" r:id="rId11"/>
    <p:sldId id="284" r:id="rId12"/>
    <p:sldId id="279" r:id="rId13"/>
    <p:sldId id="300" r:id="rId14"/>
    <p:sldId id="286" r:id="rId15"/>
    <p:sldId id="287" r:id="rId16"/>
    <p:sldId id="301" r:id="rId17"/>
    <p:sldId id="288" r:id="rId18"/>
    <p:sldId id="269" r:id="rId19"/>
    <p:sldId id="265" r:id="rId20"/>
    <p:sldId id="270" r:id="rId21"/>
    <p:sldId id="268" r:id="rId22"/>
    <p:sldId id="291" r:id="rId23"/>
    <p:sldId id="272" r:id="rId24"/>
    <p:sldId id="292" r:id="rId25"/>
    <p:sldId id="293" r:id="rId26"/>
    <p:sldId id="294" r:id="rId27"/>
    <p:sldId id="271" r:id="rId28"/>
    <p:sldId id="263" r:id="rId29"/>
    <p:sldId id="305" r:id="rId30"/>
    <p:sldId id="290" r:id="rId31"/>
    <p:sldId id="304" r:id="rId32"/>
    <p:sldId id="295" r:id="rId33"/>
    <p:sldId id="277" r:id="rId34"/>
    <p:sldId id="275" r:id="rId35"/>
    <p:sldId id="297" r:id="rId36"/>
    <p:sldId id="298" r:id="rId37"/>
    <p:sldId id="302" r:id="rId38"/>
    <p:sldId id="303"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C904FA-7CB7-4375-8710-13A777446F1E}">
          <p14:sldIdLst>
            <p14:sldId id="256"/>
            <p14:sldId id="257"/>
            <p14:sldId id="260"/>
            <p14:sldId id="261"/>
            <p14:sldId id="278"/>
            <p14:sldId id="282"/>
            <p14:sldId id="267"/>
            <p14:sldId id="259"/>
            <p14:sldId id="262"/>
            <p14:sldId id="289"/>
            <p14:sldId id="284"/>
            <p14:sldId id="279"/>
            <p14:sldId id="300"/>
            <p14:sldId id="286"/>
            <p14:sldId id="287"/>
            <p14:sldId id="301"/>
            <p14:sldId id="288"/>
            <p14:sldId id="269"/>
            <p14:sldId id="265"/>
            <p14:sldId id="270"/>
            <p14:sldId id="268"/>
            <p14:sldId id="291"/>
            <p14:sldId id="272"/>
            <p14:sldId id="292"/>
            <p14:sldId id="293"/>
            <p14:sldId id="294"/>
            <p14:sldId id="271"/>
            <p14:sldId id="263"/>
            <p14:sldId id="305"/>
            <p14:sldId id="290"/>
            <p14:sldId id="304"/>
            <p14:sldId id="295"/>
            <p14:sldId id="277"/>
            <p14:sldId id="275"/>
            <p14:sldId id="297"/>
            <p14:sldId id="298"/>
            <p14:sldId id="302"/>
            <p14:sldId id="303"/>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5AB"/>
    <a:srgbClr val="ED7D31"/>
    <a:srgbClr val="F06C9A"/>
    <a:srgbClr val="FFC000"/>
    <a:srgbClr val="F5F518"/>
    <a:srgbClr val="E6D815"/>
    <a:srgbClr val="DB2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0BC0C-ECE5-4B20-A9C8-ACE366A64C47}" v="3" dt="2023-03-08T15:45:20.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E41F-26AC-4144-99F2-2A950FA29E72}" type="datetimeFigureOut">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1D4B3-FE59-4ECB-9BD6-12727AF082D2}" type="slidenum">
              <a:t>‹#›</a:t>
            </a:fld>
            <a:endParaRPr lang="en-US"/>
          </a:p>
        </p:txBody>
      </p:sp>
    </p:spTree>
    <p:extLst>
      <p:ext uri="{BB962C8B-B14F-4D97-AF65-F5344CB8AC3E}">
        <p14:creationId xmlns:p14="http://schemas.microsoft.com/office/powerpoint/2010/main" val="142073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Glad to have you here today. On behalf of the CARLI CPC I want to welcome you to the first session our discussion series on open access in libraries. We wanted to create a space to bring library folks together to learn together and chat about this topic. This series came about as the committee discussed that there aren't many chances to simply get together and talk about the work we do. So that is our hope with this series. I'm no expert on OA and my library doesn't have many contracts, but it's something that is on our minds and we want to become more knowledgeable as we encounter more opportunities to enter into OA agreements. </a:t>
            </a:r>
          </a:p>
        </p:txBody>
      </p:sp>
      <p:sp>
        <p:nvSpPr>
          <p:cNvPr id="4" name="Slide Number Placeholder 3"/>
          <p:cNvSpPr>
            <a:spLocks noGrp="1"/>
          </p:cNvSpPr>
          <p:nvPr>
            <p:ph type="sldNum" sz="quarter" idx="5"/>
          </p:nvPr>
        </p:nvSpPr>
        <p:spPr/>
        <p:txBody>
          <a:bodyPr/>
          <a:lstStyle/>
          <a:p>
            <a:fld id="{BF01D4B3-FE59-4ECB-9BD6-12727AF082D2}" type="slidenum">
              <a:rPr lang="en-US"/>
              <a:t>1</a:t>
            </a:fld>
            <a:endParaRPr lang="en-US"/>
          </a:p>
        </p:txBody>
      </p:sp>
    </p:spTree>
    <p:extLst>
      <p:ext uri="{BB962C8B-B14F-4D97-AF65-F5344CB8AC3E}">
        <p14:creationId xmlns:p14="http://schemas.microsoft.com/office/powerpoint/2010/main" val="79059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we have each of the Open Access types whose color is meant to help us remember the type of access it will provide the content that it is licensed under. </a:t>
            </a:r>
          </a:p>
        </p:txBody>
      </p:sp>
      <p:sp>
        <p:nvSpPr>
          <p:cNvPr id="4" name="Slide Number Placeholder 3"/>
          <p:cNvSpPr>
            <a:spLocks noGrp="1"/>
          </p:cNvSpPr>
          <p:nvPr>
            <p:ph type="sldNum" sz="quarter" idx="5"/>
          </p:nvPr>
        </p:nvSpPr>
        <p:spPr/>
        <p:txBody>
          <a:bodyPr/>
          <a:lstStyle/>
          <a:p>
            <a:fld id="{BF01D4B3-FE59-4ECB-9BD6-12727AF082D2}" type="slidenum">
              <a:rPr lang="en-US"/>
              <a:t>10</a:t>
            </a:fld>
            <a:endParaRPr lang="en-US"/>
          </a:p>
        </p:txBody>
      </p:sp>
    </p:spTree>
    <p:extLst>
      <p:ext uri="{BB962C8B-B14F-4D97-AF65-F5344CB8AC3E}">
        <p14:creationId xmlns:p14="http://schemas.microsoft.com/office/powerpoint/2010/main" val="1782227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most common OA publishing models are Gold and Green Open Access. Gold open access makes the </a:t>
            </a:r>
            <a:r>
              <a:rPr lang="en-US" dirty="0"/>
              <a:t>final published Version of Record content permanently, freely available to readers immediately upon publication by the publisher on their specified platform, which in this case could be an OA journal and not say an institutional repository. </a:t>
            </a:r>
            <a:endParaRPr lang="en-US" dirty="0">
              <a:cs typeface="Calibri"/>
            </a:endParaRPr>
          </a:p>
        </p:txBody>
      </p:sp>
      <p:sp>
        <p:nvSpPr>
          <p:cNvPr id="4" name="Slide Number Placeholder 3"/>
          <p:cNvSpPr>
            <a:spLocks noGrp="1"/>
          </p:cNvSpPr>
          <p:nvPr>
            <p:ph type="sldNum" sz="quarter" idx="5"/>
          </p:nvPr>
        </p:nvSpPr>
        <p:spPr/>
        <p:txBody>
          <a:bodyPr/>
          <a:lstStyle/>
          <a:p>
            <a:fld id="{BF01D4B3-FE59-4ECB-9BD6-12727AF082D2}" type="slidenum">
              <a:rPr lang="en-US"/>
              <a:t>11</a:t>
            </a:fld>
            <a:endParaRPr lang="en-US"/>
          </a:p>
        </p:txBody>
      </p:sp>
    </p:spTree>
    <p:extLst>
      <p:ext uri="{BB962C8B-B14F-4D97-AF65-F5344CB8AC3E}">
        <p14:creationId xmlns:p14="http://schemas.microsoft.com/office/powerpoint/2010/main" val="133636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Rember 2 slides ago we discussed what open means and the word access was in bold. Here we'll talk about why. Open access means that patrons are able to read the articles and use the data that is open access at no charge to them, but there is a charge when it comes to the publication and making that article </a:t>
            </a:r>
            <a:r>
              <a:rPr lang="en-US" dirty="0">
                <a:cs typeface="Calibri"/>
              </a:rPr>
              <a:t>accessible </a:t>
            </a:r>
            <a:r>
              <a:rPr lang="en-US">
                <a:cs typeface="Calibri"/>
              </a:rPr>
              <a:t>for the patron. So how does that happen? As you may imagine there many funding models that support open access publications and involve different parties, revenue streams, and licensing restrictions</a:t>
            </a:r>
            <a:r>
              <a:rPr lang="en-US" dirty="0">
                <a:cs typeface="Calibri"/>
              </a:rPr>
              <a:t>. We could have a whole presentation on funding models and their pros and cons so I'll try to be brief here with the widely used methods. First, Article Processing Charges, more commonly known as APCs, are one of the most common ways for authors to make their article OA. </a:t>
            </a:r>
            <a:r>
              <a:rPr lang="en-US" dirty="0"/>
              <a:t>Gold Open Access, which we discussed earlier, frequently requires an article processing charge (APC). Equivalently, OA books can have book processing charges paid to facilitate its publication being open access. Now who is paying those fees? It could come from institutional funding. Our library has a fund that our faculty members can apply to use so that we pay their APCs. However, there can also be university level funding or grants that stipulate that they will cover the open access charges. </a:t>
            </a:r>
            <a:endParaRPr lang="en-US">
              <a:cs typeface="Calibri"/>
            </a:endParaRPr>
          </a:p>
        </p:txBody>
      </p:sp>
      <p:sp>
        <p:nvSpPr>
          <p:cNvPr id="4" name="Slide Number Placeholder 3"/>
          <p:cNvSpPr>
            <a:spLocks noGrp="1"/>
          </p:cNvSpPr>
          <p:nvPr>
            <p:ph type="sldNum" sz="quarter" idx="5"/>
          </p:nvPr>
        </p:nvSpPr>
        <p:spPr/>
        <p:txBody>
          <a:bodyPr/>
          <a:lstStyle/>
          <a:p>
            <a:fld id="{BF01D4B3-FE59-4ECB-9BD6-12727AF082D2}" type="slidenum">
              <a:t>18</a:t>
            </a:fld>
            <a:endParaRPr lang="en-US"/>
          </a:p>
        </p:txBody>
      </p:sp>
    </p:spTree>
    <p:extLst>
      <p:ext uri="{BB962C8B-B14F-4D97-AF65-F5344CB8AC3E}">
        <p14:creationId xmlns:p14="http://schemas.microsoft.com/office/powerpoint/2010/main" val="284732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Journals and books do have their own funding models, but many of them are similar. Where the difference lies in their funding models is that OA eBook acquisitions allow for more flexible pricing models and the opportunity to engage in consortia licensing and purchasing of collection. I think this is due to the nature of firm orders being one time purchases, but I'm not entirely sure why. Definitely an avenue to explore. The freemium model is often used with OA books which provides an edition of the book as OA and that edition is financed from other revenue streams of either </a:t>
            </a:r>
            <a:r>
              <a:rPr lang="en-US" dirty="0"/>
              <a:t>alternate editions of the OA book for sale </a:t>
            </a:r>
            <a:r>
              <a:rPr lang="en-US" dirty="0">
                <a:cs typeface="Calibri"/>
              </a:rPr>
              <a:t>or perhaps through the purchase of hybrid </a:t>
            </a:r>
            <a:r>
              <a:rPr lang="en-US" dirty="0" err="1">
                <a:cs typeface="Calibri"/>
              </a:rPr>
              <a:t>ebook</a:t>
            </a:r>
            <a:r>
              <a:rPr lang="en-US" dirty="0">
                <a:cs typeface="Calibri"/>
              </a:rPr>
              <a:t> collections contain both OA and paid monographs. </a:t>
            </a:r>
          </a:p>
        </p:txBody>
      </p:sp>
      <p:sp>
        <p:nvSpPr>
          <p:cNvPr id="4" name="Slide Number Placeholder 3"/>
          <p:cNvSpPr>
            <a:spLocks noGrp="1"/>
          </p:cNvSpPr>
          <p:nvPr>
            <p:ph type="sldNum" sz="quarter" idx="5"/>
          </p:nvPr>
        </p:nvSpPr>
        <p:spPr/>
        <p:txBody>
          <a:bodyPr/>
          <a:lstStyle/>
          <a:p>
            <a:fld id="{BF01D4B3-FE59-4ECB-9BD6-12727AF082D2}" type="slidenum">
              <a:rPr lang="en-US"/>
              <a:t>19</a:t>
            </a:fld>
            <a:endParaRPr lang="en-US"/>
          </a:p>
        </p:txBody>
      </p:sp>
    </p:spTree>
    <p:extLst>
      <p:ext uri="{BB962C8B-B14F-4D97-AF65-F5344CB8AC3E}">
        <p14:creationId xmlns:p14="http://schemas.microsoft.com/office/powerpoint/2010/main" val="72141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aspect of OA is actually the topic for our third and final session of this discussion series and as I was researching the topic it also seems to overlap heavily with the challenges libraries and individuals have with open access.  Since this is session 3's topic, I won't be giving lots of detail here, but more an overview of the subcategories I found while researching. If anything specific here is something you'd like to know more about and have a overview of please let us know during the discussion section today. When thinking about tracking OA updates and news along with managing the contracts and funds tied to the subscriptions and publications of your institution's faculty, it can be very daunting, but don’t worry! Like-minded professionals and vendors have created lots of tools and resources to help us learn about OA, stay up to date, and manage all aspects of OA related to libraries and our work. </a:t>
            </a:r>
          </a:p>
        </p:txBody>
      </p:sp>
      <p:sp>
        <p:nvSpPr>
          <p:cNvPr id="4" name="Slide Number Placeholder 3"/>
          <p:cNvSpPr>
            <a:spLocks noGrp="1"/>
          </p:cNvSpPr>
          <p:nvPr>
            <p:ph type="sldNum" sz="quarter" idx="5"/>
          </p:nvPr>
        </p:nvSpPr>
        <p:spPr/>
        <p:txBody>
          <a:bodyPr/>
          <a:lstStyle/>
          <a:p>
            <a:fld id="{BF01D4B3-FE59-4ECB-9BD6-12727AF082D2}" type="slidenum">
              <a:rPr lang="en-US"/>
              <a:t>20</a:t>
            </a:fld>
            <a:endParaRPr lang="en-US"/>
          </a:p>
        </p:txBody>
      </p:sp>
    </p:spTree>
    <p:extLst>
      <p:ext uri="{BB962C8B-B14F-4D97-AF65-F5344CB8AC3E}">
        <p14:creationId xmlns:p14="http://schemas.microsoft.com/office/powerpoint/2010/main" val="411616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Besides the plethora of </a:t>
            </a:r>
            <a:r>
              <a:rPr lang="en-US" dirty="0" err="1">
                <a:ea typeface="Calibri"/>
                <a:cs typeface="Calibri"/>
              </a:rPr>
              <a:t>libguides</a:t>
            </a:r>
            <a:r>
              <a:rPr lang="en-US" dirty="0">
                <a:ea typeface="Calibri"/>
                <a:cs typeface="Calibri"/>
              </a:rPr>
              <a:t> out there on the topic, the Open Access Directory, more commonly known as OAD, co-founded by Peter Suber, is quote "</a:t>
            </a:r>
            <a:r>
              <a:rPr lang="en-US" dirty="0"/>
              <a:t>a compendium of simple factual lists about open access (OA) to science and scholarship, maintained by the OA community at large." So it's a </a:t>
            </a:r>
            <a:r>
              <a:rPr lang="en-US" dirty="0" err="1"/>
              <a:t>wikipedia</a:t>
            </a:r>
            <a:r>
              <a:rPr lang="en-US" dirty="0"/>
              <a:t> of open access resources. A wiki of lists might sound messy, but it's well organized and the categories are intuitive and help you drill down to the aspect of OA you might be interested in. It is a great way to get started. On the OAD you'll find links to the OATP and TagTeam. Also created by Mister Suber, the open access tracking project is _______. TagTeam is the _________ that is the software behind OATP that can track any topic folks are tagging that you're interested in. You can create RSS feeds, receiving email updates, and more with OAPT and TagTeam. The ESAC is _______. They want to offer mentorship, guidance, and best practices on open access </a:t>
            </a:r>
            <a:r>
              <a:rPr lang="en-US" dirty="0" err="1"/>
              <a:t>managmeent</a:t>
            </a:r>
            <a:r>
              <a:rPr lang="en-US" dirty="0"/>
              <a:t> and policy making. So if you would like to attend their professional development webinars or gain guidance on OA from professionals with lots of experience, ESAC seems to be a good contact organization. I also subscribe to the Charleston Advisor's </a:t>
            </a:r>
            <a:r>
              <a:rPr lang="en-US" dirty="0" err="1"/>
              <a:t>newslater</a:t>
            </a:r>
            <a:r>
              <a:rPr lang="en-US" dirty="0"/>
              <a:t> which reports on OA news often. So find what works for you if you want to stay abreast on what's going on in the community. </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BF01D4B3-FE59-4ECB-9BD6-12727AF082D2}" type="slidenum">
              <a:rPr lang="en-US"/>
              <a:t>21</a:t>
            </a:fld>
            <a:endParaRPr lang="en-US"/>
          </a:p>
        </p:txBody>
      </p:sp>
    </p:spTree>
    <p:extLst>
      <p:ext uri="{BB962C8B-B14F-4D97-AF65-F5344CB8AC3E}">
        <p14:creationId xmlns:p14="http://schemas.microsoft.com/office/powerpoint/2010/main" val="372117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Toolkits are varied and really depend on your purpose. So ofc this slide couldn't cover everything. But we can at least begin by considering when building a toolkit what tools platforms and services do I or my patrons need to learn study about develop or implement OA-related things. For example: if you were interested in what publishers' OA policies are like so that you can prepare and learn how to negotiate with a new vendor and draft a transformative agreement, then you might start with these resources here in your toolkit. Sherpa Romeo is an online resource that aggregates and analyses publisher open access policies from around the world and provides summaries of publisher copyright and open access archiving policies on a journal-by-journal basis. The other 3 resources are toolkits and frameworks put together by other institutions to help others foster open access agreements, negotiate with scholarly journal publishers, and share templates to enable folks collect data to inform commercial offers, draft agreement offers, licenses, contracts, and report. </a:t>
            </a:r>
          </a:p>
        </p:txBody>
      </p:sp>
      <p:sp>
        <p:nvSpPr>
          <p:cNvPr id="4" name="Slide Number Placeholder 3"/>
          <p:cNvSpPr>
            <a:spLocks noGrp="1"/>
          </p:cNvSpPr>
          <p:nvPr>
            <p:ph type="sldNum" sz="quarter" idx="5"/>
          </p:nvPr>
        </p:nvSpPr>
        <p:spPr/>
        <p:txBody>
          <a:bodyPr/>
          <a:lstStyle/>
          <a:p>
            <a:fld id="{BF01D4B3-FE59-4ECB-9BD6-12727AF082D2}" type="slidenum">
              <a:rPr lang="en-US"/>
              <a:t>22</a:t>
            </a:fld>
            <a:endParaRPr lang="en-US"/>
          </a:p>
        </p:txBody>
      </p:sp>
    </p:spTree>
    <p:extLst>
      <p:ext uri="{BB962C8B-B14F-4D97-AF65-F5344CB8AC3E}">
        <p14:creationId xmlns:p14="http://schemas.microsoft.com/office/powerpoint/2010/main" val="288362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Another aspect of OA that could have its own presentation are the details involving the types of agreements, contracts, and workflows involved related to OA. When an institution is heavily invested in OA and has multiple agreements with different publishers and platform including funding sources for payment of APCs, think about how hectic it could become managing all of that. Vendors are stepping up and offering services to help libraries manage it beyond what we can do ourselves with spreadsheets and the general management tools we already have. OABLE is a new </a:t>
            </a:r>
            <a:r>
              <a:rPr lang="en-US" dirty="0"/>
              <a:t>open access management software solution</a:t>
            </a:r>
            <a:r>
              <a:rPr lang="en-US" dirty="0">
                <a:ea typeface="Calibri"/>
                <a:cs typeface="Calibri"/>
              </a:rPr>
              <a:t> from Wiley that promises to </a:t>
            </a:r>
            <a:r>
              <a:rPr lang="en-US" dirty="0"/>
              <a:t>quote "empower institutions with the tools to automate manual workflows and streamline management operations such as agreements, costs, payments, submissions, and reporting related to publication of open access research." I'd like to hear if anyone here has had experience with </a:t>
            </a:r>
            <a:r>
              <a:rPr lang="en-US" dirty="0" err="1"/>
              <a:t>Oable</a:t>
            </a:r>
            <a:r>
              <a:rPr lang="en-US" dirty="0"/>
              <a:t>. This tool seems like it would be useful, but at my library we only have 2 OA agreements and they are with Harr. As our jobber, they handle all of that for us.  Which is a nice segue to another option which is outsourcing that management to another party. In recent vendor meetings, both Harr and EBSCO shared about their new services to manage open access titles and agreements for a small fee per title ofc. However that small fee could save lots of extra work and could be worth the cost. It all depends on your institution, its needs, and budget as always.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F01D4B3-FE59-4ECB-9BD6-12727AF082D2}" type="slidenum">
              <a:rPr lang="en-US"/>
              <a:t>23</a:t>
            </a:fld>
            <a:endParaRPr lang="en-US"/>
          </a:p>
        </p:txBody>
      </p:sp>
    </p:spTree>
    <p:extLst>
      <p:ext uri="{BB962C8B-B14F-4D97-AF65-F5344CB8AC3E}">
        <p14:creationId xmlns:p14="http://schemas.microsoft.com/office/powerpoint/2010/main" val="355180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one of the biggest challenges for folks getting started is actually where do we get started? I </a:t>
            </a:r>
            <a:r>
              <a:rPr lang="en-US" dirty="0" err="1"/>
              <a:t>thnk</a:t>
            </a:r>
            <a:r>
              <a:rPr lang="en-US" dirty="0"/>
              <a:t> it's important to </a:t>
            </a:r>
            <a:r>
              <a:rPr lang="en-US" dirty="0" err="1"/>
              <a:t>guage</a:t>
            </a:r>
            <a:r>
              <a:rPr lang="en-US" dirty="0"/>
              <a:t> your capacity and how you want out of OA for your institution. This will help decide how much or little effort you put in. Some small efforts to support OA include ___________. Advocacy and awareness go along way and is often a great starting point to </a:t>
            </a:r>
            <a:r>
              <a:rPr lang="en-US" dirty="0" err="1"/>
              <a:t>buid</a:t>
            </a:r>
            <a:r>
              <a:rPr lang="en-US" dirty="0"/>
              <a:t> up to larger efforts like _________. In order to execute the bigger efforts, more parties are involved and you'll need buy-in. Start getting that support through programming and intentional spending if you can. </a:t>
            </a:r>
          </a:p>
        </p:txBody>
      </p:sp>
      <p:sp>
        <p:nvSpPr>
          <p:cNvPr id="4" name="Slide Number Placeholder 3"/>
          <p:cNvSpPr>
            <a:spLocks noGrp="1"/>
          </p:cNvSpPr>
          <p:nvPr>
            <p:ph type="sldNum" sz="quarter" idx="5"/>
          </p:nvPr>
        </p:nvSpPr>
        <p:spPr/>
        <p:txBody>
          <a:bodyPr/>
          <a:lstStyle/>
          <a:p>
            <a:fld id="{BF01D4B3-FE59-4ECB-9BD6-12727AF082D2}" type="slidenum">
              <a:rPr lang="en-US"/>
              <a:t>24</a:t>
            </a:fld>
            <a:endParaRPr lang="en-US"/>
          </a:p>
        </p:txBody>
      </p:sp>
    </p:spTree>
    <p:extLst>
      <p:ext uri="{BB962C8B-B14F-4D97-AF65-F5344CB8AC3E}">
        <p14:creationId xmlns:p14="http://schemas.microsoft.com/office/powerpoint/2010/main" val="2737889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more smaller effort ideas you can implement to support OA</a:t>
            </a:r>
          </a:p>
        </p:txBody>
      </p:sp>
      <p:sp>
        <p:nvSpPr>
          <p:cNvPr id="4" name="Slide Number Placeholder 3"/>
          <p:cNvSpPr>
            <a:spLocks noGrp="1"/>
          </p:cNvSpPr>
          <p:nvPr>
            <p:ph type="sldNum" sz="quarter" idx="5"/>
          </p:nvPr>
        </p:nvSpPr>
        <p:spPr/>
        <p:txBody>
          <a:bodyPr/>
          <a:lstStyle/>
          <a:p>
            <a:fld id="{BF01D4B3-FE59-4ECB-9BD6-12727AF082D2}" type="slidenum">
              <a:rPr lang="en-US"/>
              <a:t>25</a:t>
            </a:fld>
            <a:endParaRPr lang="en-US"/>
          </a:p>
        </p:txBody>
      </p:sp>
    </p:spTree>
    <p:extLst>
      <p:ext uri="{BB962C8B-B14F-4D97-AF65-F5344CB8AC3E}">
        <p14:creationId xmlns:p14="http://schemas.microsoft.com/office/powerpoint/2010/main" val="176864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begin with today's session agenda. We'll begin with a presentation that is an introduction to open access in libraries titled ___. The presentation and any questions after ward will be recorded. After that portion of the session ends, we'll stop the recording for the guided discussion. We've prepared some questions we though might spark conversation, but we're happy to let the conversation flow and the interest of the group guide the discussion first. </a:t>
            </a:r>
          </a:p>
        </p:txBody>
      </p:sp>
      <p:sp>
        <p:nvSpPr>
          <p:cNvPr id="4" name="Slide Number Placeholder 3"/>
          <p:cNvSpPr>
            <a:spLocks noGrp="1"/>
          </p:cNvSpPr>
          <p:nvPr>
            <p:ph type="sldNum" sz="quarter" idx="5"/>
          </p:nvPr>
        </p:nvSpPr>
        <p:spPr/>
        <p:txBody>
          <a:bodyPr/>
          <a:lstStyle/>
          <a:p>
            <a:fld id="{BF01D4B3-FE59-4ECB-9BD6-12727AF082D2}" type="slidenum">
              <a:rPr lang="en-US"/>
              <a:t>2</a:t>
            </a:fld>
            <a:endParaRPr lang="en-US"/>
          </a:p>
        </p:txBody>
      </p:sp>
    </p:spTree>
    <p:extLst>
      <p:ext uri="{BB962C8B-B14F-4D97-AF65-F5344CB8AC3E}">
        <p14:creationId xmlns:p14="http://schemas.microsoft.com/office/powerpoint/2010/main" val="58966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some more larger effort projects and collaborations you could take on</a:t>
            </a:r>
          </a:p>
        </p:txBody>
      </p:sp>
      <p:sp>
        <p:nvSpPr>
          <p:cNvPr id="4" name="Slide Number Placeholder 3"/>
          <p:cNvSpPr>
            <a:spLocks noGrp="1"/>
          </p:cNvSpPr>
          <p:nvPr>
            <p:ph type="sldNum" sz="quarter" idx="5"/>
          </p:nvPr>
        </p:nvSpPr>
        <p:spPr/>
        <p:txBody>
          <a:bodyPr/>
          <a:lstStyle/>
          <a:p>
            <a:fld id="{BF01D4B3-FE59-4ECB-9BD6-12727AF082D2}" type="slidenum">
              <a:rPr lang="en-US"/>
              <a:t>26</a:t>
            </a:fld>
            <a:endParaRPr lang="en-US"/>
          </a:p>
        </p:txBody>
      </p:sp>
    </p:spTree>
    <p:extLst>
      <p:ext uri="{BB962C8B-B14F-4D97-AF65-F5344CB8AC3E}">
        <p14:creationId xmlns:p14="http://schemas.microsoft.com/office/powerpoint/2010/main" val="928853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Finally, vendors we work with are sources too that can be engaged directly. If you want to put together a </a:t>
            </a:r>
            <a:r>
              <a:rPr lang="en-US" dirty="0" err="1">
                <a:ea typeface="Calibri"/>
                <a:cs typeface="Calibri"/>
              </a:rPr>
              <a:t>LibGuide</a:t>
            </a:r>
            <a:r>
              <a:rPr lang="en-US" dirty="0">
                <a:ea typeface="Calibri"/>
                <a:cs typeface="Calibri"/>
              </a:rPr>
              <a:t> with OA sources from popular publishers you could reach out or browse their website to see what lists and promotional tools they offer. Vendors and publishers want to market their resources too so they're happy to assist. Don't be afraid to reach out or at least begin by checking their Librarian Resources section on their website to see if they have an OA section to get you started.</a:t>
            </a:r>
          </a:p>
        </p:txBody>
      </p:sp>
      <p:sp>
        <p:nvSpPr>
          <p:cNvPr id="4" name="Slide Number Placeholder 3"/>
          <p:cNvSpPr>
            <a:spLocks noGrp="1"/>
          </p:cNvSpPr>
          <p:nvPr>
            <p:ph type="sldNum" sz="quarter" idx="5"/>
          </p:nvPr>
        </p:nvSpPr>
        <p:spPr/>
        <p:txBody>
          <a:bodyPr/>
          <a:lstStyle/>
          <a:p>
            <a:fld id="{BF01D4B3-FE59-4ECB-9BD6-12727AF082D2}" type="slidenum">
              <a:rPr lang="en-US"/>
              <a:t>27</a:t>
            </a:fld>
            <a:endParaRPr lang="en-US"/>
          </a:p>
        </p:txBody>
      </p:sp>
    </p:spTree>
    <p:extLst>
      <p:ext uri="{BB962C8B-B14F-4D97-AF65-F5344CB8AC3E}">
        <p14:creationId xmlns:p14="http://schemas.microsoft.com/office/powerpoint/2010/main" val="352070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Alrighty! Let's start the presentation. Today we'll have an Introduction to the Open Access Landscape in Libraries. </a:t>
            </a:r>
          </a:p>
        </p:txBody>
      </p:sp>
      <p:sp>
        <p:nvSpPr>
          <p:cNvPr id="4" name="Slide Number Placeholder 3"/>
          <p:cNvSpPr>
            <a:spLocks noGrp="1"/>
          </p:cNvSpPr>
          <p:nvPr>
            <p:ph type="sldNum" sz="quarter" idx="5"/>
          </p:nvPr>
        </p:nvSpPr>
        <p:spPr/>
        <p:txBody>
          <a:bodyPr/>
          <a:lstStyle/>
          <a:p>
            <a:fld id="{BF01D4B3-FE59-4ECB-9BD6-12727AF082D2}" type="slidenum">
              <a:rPr lang="en-US"/>
              <a:t>3</a:t>
            </a:fld>
            <a:endParaRPr lang="en-US"/>
          </a:p>
        </p:txBody>
      </p:sp>
    </p:spTree>
    <p:extLst>
      <p:ext uri="{BB962C8B-B14F-4D97-AF65-F5344CB8AC3E}">
        <p14:creationId xmlns:p14="http://schemas.microsoft.com/office/powerpoint/2010/main" val="42219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Points of Interest we'll be reviewing today include definitions and benefits of open access. We'll also review the publishing and funding models that make OA possible. Along with management-related tools that will help you learn more about aspects of OA and help you stay up to date on new developments in the community. </a:t>
            </a:r>
          </a:p>
        </p:txBody>
      </p:sp>
      <p:sp>
        <p:nvSpPr>
          <p:cNvPr id="4" name="Slide Number Placeholder 3"/>
          <p:cNvSpPr>
            <a:spLocks noGrp="1"/>
          </p:cNvSpPr>
          <p:nvPr>
            <p:ph type="sldNum" sz="quarter" idx="5"/>
          </p:nvPr>
        </p:nvSpPr>
        <p:spPr/>
        <p:txBody>
          <a:bodyPr/>
          <a:lstStyle/>
          <a:p>
            <a:fld id="{BF01D4B3-FE59-4ECB-9BD6-12727AF082D2}" type="slidenum">
              <a:rPr lang="en-US"/>
              <a:t>4</a:t>
            </a:fld>
            <a:endParaRPr lang="en-US"/>
          </a:p>
        </p:txBody>
      </p:sp>
    </p:spTree>
    <p:extLst>
      <p:ext uri="{BB962C8B-B14F-4D97-AF65-F5344CB8AC3E}">
        <p14:creationId xmlns:p14="http://schemas.microsoft.com/office/powerpoint/2010/main" val="263487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Peter Suber who is a pioneer and the foremost scholar on open access (fun fact, he was born in IL) wrote a paper in 2004 that defined what open access is and helped launch the OA movement through the Budapest Open Access Initiative. [read quote] He is the creator and co-founder of several tools and resources shared in this presentation. </a:t>
            </a:r>
          </a:p>
        </p:txBody>
      </p:sp>
      <p:sp>
        <p:nvSpPr>
          <p:cNvPr id="4" name="Slide Number Placeholder 3"/>
          <p:cNvSpPr>
            <a:spLocks noGrp="1"/>
          </p:cNvSpPr>
          <p:nvPr>
            <p:ph type="sldNum" sz="quarter" idx="5"/>
          </p:nvPr>
        </p:nvSpPr>
        <p:spPr/>
        <p:txBody>
          <a:bodyPr/>
          <a:lstStyle/>
          <a:p>
            <a:fld id="{BF01D4B3-FE59-4ECB-9BD6-12727AF082D2}" type="slidenum">
              <a:rPr lang="en-US"/>
              <a:t>5</a:t>
            </a:fld>
            <a:endParaRPr lang="en-US"/>
          </a:p>
        </p:txBody>
      </p:sp>
    </p:spTree>
    <p:extLst>
      <p:ext uri="{BB962C8B-B14F-4D97-AF65-F5344CB8AC3E}">
        <p14:creationId xmlns:p14="http://schemas.microsoft.com/office/powerpoint/2010/main" val="173139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way you could </a:t>
            </a:r>
            <a:r>
              <a:rPr lang="en-US" dirty="0"/>
              <a:t>share and </a:t>
            </a:r>
            <a:r>
              <a:rPr lang="en-US"/>
              <a:t>remember what open access means comes from the FAIR Data and Semantic Publishing statement from Wilkinson Laboratory in Spain. We </a:t>
            </a:r>
            <a:r>
              <a:rPr lang="en-US" dirty="0"/>
              <a:t>continue to </a:t>
            </a:r>
            <a:r>
              <a:rPr lang="en-US"/>
              <a:t>look to Europe for progressive </a:t>
            </a:r>
            <a:r>
              <a:rPr lang="en-US" dirty="0"/>
              <a:t>data and information policies but this time related to </a:t>
            </a:r>
            <a:r>
              <a:rPr lang="en-US"/>
              <a:t>publishing and open access agreements. In fact, the Open Access Network cited here is based in Germany. </a:t>
            </a:r>
          </a:p>
        </p:txBody>
      </p:sp>
      <p:sp>
        <p:nvSpPr>
          <p:cNvPr id="4" name="Slide Number Placeholder 3"/>
          <p:cNvSpPr>
            <a:spLocks noGrp="1"/>
          </p:cNvSpPr>
          <p:nvPr>
            <p:ph type="sldNum" sz="quarter" idx="5"/>
          </p:nvPr>
        </p:nvSpPr>
        <p:spPr/>
        <p:txBody>
          <a:bodyPr/>
          <a:lstStyle/>
          <a:p>
            <a:fld id="{BF01D4B3-FE59-4ECB-9BD6-12727AF082D2}" type="slidenum">
              <a:t>6</a:t>
            </a:fld>
            <a:endParaRPr lang="en-US"/>
          </a:p>
        </p:txBody>
      </p:sp>
    </p:spTree>
    <p:extLst>
      <p:ext uri="{BB962C8B-B14F-4D97-AF65-F5344CB8AC3E}">
        <p14:creationId xmlns:p14="http://schemas.microsoft.com/office/powerpoint/2010/main" val="395067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a simple definition of open access, but what does it really mean today and how "open" is the literature in terms of intellectual property and quality? OA literature is free to access. More later on where the cost of producing the content is shifted. OA literature depending on negotiations often caries less restrictive copyright and licensing barriers. There are misconceptions that open access means the publishers and the publications within are lower quality or do not adhere to the peer-review process, but that is not necessarily true. However, we should always beware of predator publishers and business models. </a:t>
            </a:r>
          </a:p>
        </p:txBody>
      </p:sp>
      <p:sp>
        <p:nvSpPr>
          <p:cNvPr id="4" name="Slide Number Placeholder 3"/>
          <p:cNvSpPr>
            <a:spLocks noGrp="1"/>
          </p:cNvSpPr>
          <p:nvPr>
            <p:ph type="sldNum" sz="quarter" idx="5"/>
          </p:nvPr>
        </p:nvSpPr>
        <p:spPr/>
        <p:txBody>
          <a:bodyPr/>
          <a:lstStyle/>
          <a:p>
            <a:fld id="{BF01D4B3-FE59-4ECB-9BD6-12727AF082D2}" type="slidenum">
              <a:rPr lang="en-US"/>
              <a:t>7</a:t>
            </a:fld>
            <a:endParaRPr lang="en-US"/>
          </a:p>
        </p:txBody>
      </p:sp>
    </p:spTree>
    <p:extLst>
      <p:ext uri="{BB962C8B-B14F-4D97-AF65-F5344CB8AC3E}">
        <p14:creationId xmlns:p14="http://schemas.microsoft.com/office/powerpoint/2010/main" val="174078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freely accessible scholarly literature weren't benefit enough, let's review some benefits the Open Access Network share that OA provides. The benefit wheel share how authors are able to license the way they </a:t>
            </a:r>
            <a:r>
              <a:rPr lang="en-US" dirty="0" err="1">
                <a:cs typeface="Calibri"/>
              </a:rPr>
              <a:t>woud</a:t>
            </a:r>
            <a:r>
              <a:rPr lang="en-US" dirty="0">
                <a:cs typeface="Calibri"/>
              </a:rPr>
              <a:t> like while allowing their work more visibility and the opportunity for better findability and long-term access. Also since a lot of scientific research is funded through governmental grants, it's transparent to release the literature created through those funds to the public. Easier and quicker access to knowledge is a </a:t>
            </a:r>
            <a:r>
              <a:rPr lang="en-US" dirty="0" err="1">
                <a:cs typeface="Calibri"/>
              </a:rPr>
              <a:t>benfit</a:t>
            </a:r>
            <a:r>
              <a:rPr lang="en-US" dirty="0">
                <a:cs typeface="Calibri"/>
              </a:rPr>
              <a:t> for everyone. But I know I'm preaching to choir here so let's move on to the publishing models that support AOA access. </a:t>
            </a:r>
          </a:p>
        </p:txBody>
      </p:sp>
      <p:sp>
        <p:nvSpPr>
          <p:cNvPr id="4" name="Slide Number Placeholder 3"/>
          <p:cNvSpPr>
            <a:spLocks noGrp="1"/>
          </p:cNvSpPr>
          <p:nvPr>
            <p:ph type="sldNum" sz="quarter" idx="5"/>
          </p:nvPr>
        </p:nvSpPr>
        <p:spPr/>
        <p:txBody>
          <a:bodyPr/>
          <a:lstStyle/>
          <a:p>
            <a:fld id="{BF01D4B3-FE59-4ECB-9BD6-12727AF082D2}" type="slidenum">
              <a:rPr lang="en-US"/>
              <a:t>8</a:t>
            </a:fld>
            <a:endParaRPr lang="en-US"/>
          </a:p>
        </p:txBody>
      </p:sp>
    </p:spTree>
    <p:extLst>
      <p:ext uri="{BB962C8B-B14F-4D97-AF65-F5344CB8AC3E}">
        <p14:creationId xmlns:p14="http://schemas.microsoft.com/office/powerpoint/2010/main" val="87161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that we have a baseline for what open access is, let's talk about the various publishing models available which in turn inform the cost of publishing. While access is free for patrons, the cost </a:t>
            </a:r>
            <a:r>
              <a:rPr lang="en-US" dirty="0">
                <a:cs typeface="Calibri"/>
              </a:rPr>
              <a:t>of production and continued access </a:t>
            </a:r>
            <a:r>
              <a:rPr lang="en-US">
                <a:cs typeface="Calibri"/>
              </a:rPr>
              <a:t>is still present and shifted to other parties which we'll discuss after the reviewing </a:t>
            </a:r>
            <a:r>
              <a:rPr lang="en-US" dirty="0">
                <a:cs typeface="Calibri"/>
              </a:rPr>
              <a:t>the </a:t>
            </a:r>
            <a:r>
              <a:rPr lang="en-US">
                <a:cs typeface="Calibri"/>
              </a:rPr>
              <a:t>publishing models. When thinking about open access publishing models, there is more than just copyright to consider or the rainbow of access </a:t>
            </a:r>
            <a:r>
              <a:rPr lang="en-US" dirty="0">
                <a:cs typeface="Calibri"/>
              </a:rPr>
              <a:t>types</a:t>
            </a:r>
            <a:r>
              <a:rPr lang="en-US">
                <a:cs typeface="Calibri"/>
              </a:rPr>
              <a:t> folks have at least heard of but may not be able to describe each in detail. Document terminology and user rights are also included and there may be terms and formats you hadn't considered before. </a:t>
            </a:r>
          </a:p>
        </p:txBody>
      </p:sp>
      <p:sp>
        <p:nvSpPr>
          <p:cNvPr id="4" name="Slide Number Placeholder 3"/>
          <p:cNvSpPr>
            <a:spLocks noGrp="1"/>
          </p:cNvSpPr>
          <p:nvPr>
            <p:ph type="sldNum" sz="quarter" idx="5"/>
          </p:nvPr>
        </p:nvSpPr>
        <p:spPr/>
        <p:txBody>
          <a:bodyPr/>
          <a:lstStyle/>
          <a:p>
            <a:fld id="{BF01D4B3-FE59-4ECB-9BD6-12727AF082D2}" type="slidenum">
              <a:t>9</a:t>
            </a:fld>
            <a:endParaRPr lang="en-US"/>
          </a:p>
        </p:txBody>
      </p:sp>
    </p:spTree>
    <p:extLst>
      <p:ext uri="{BB962C8B-B14F-4D97-AF65-F5344CB8AC3E}">
        <p14:creationId xmlns:p14="http://schemas.microsoft.com/office/powerpoint/2010/main" val="171765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3/9/2023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r>
              <a:rPr lang="en-US"/>
              <a:t>CPC | Session 1 of OA Talks | CC BY-NC</a:t>
            </a:r>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0748040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3/9/2023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r>
              <a:rPr lang="en-US"/>
              <a:t>CPC | Session 1 of OA Talks | CC BY-NC</a:t>
            </a:r>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7057653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3/9/2023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r>
              <a:rPr lang="en-US"/>
              <a:t>CPC | Session 1 of OA Talks | CC BY-NC</a:t>
            </a:r>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2829868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3/9/2023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CPC | Session 1 of OA Talks | CC BY-NC</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9567007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3/9/2023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r>
              <a:rPr lang="en-US"/>
              <a:t>CPC | Session 1 of OA Talks | CC BY-NC</a:t>
            </a:r>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862078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3/9/2023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r>
              <a:rPr lang="en-US"/>
              <a:t>CPC | Session 1 of OA Talks | CC BY-NC</a:t>
            </a:r>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4281586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3/9/2023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r>
              <a:rPr lang="en-US"/>
              <a:t>CPC | Session 1 of OA Talks | CC BY-NC</a:t>
            </a:r>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9396268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3/9/2023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r>
              <a:rPr lang="en-US"/>
              <a:t>CPC | Session 1 of OA Talks | CC BY-NC</a:t>
            </a:r>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1981292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3/9/2023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r>
              <a:rPr lang="en-US"/>
              <a:t>CPC | Session 1 of OA Talks | CC BY-NC</a:t>
            </a:r>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8873585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3/9/2023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r>
              <a:rPr lang="en-US"/>
              <a:t>CPC | Session 1 of OA Talks | CC BY-NC</a:t>
            </a:r>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6070542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3/9/2023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r>
              <a:rPr lang="en-US"/>
              <a:t>CPC | Session 1 of OA Talks | CC BY-NC</a:t>
            </a:r>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8868631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3/9/2023</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r>
              <a:rPr lang="en-US"/>
              <a:t>CPC | Session 1 of OA Talks | CC BY-NC</a:t>
            </a:r>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1000702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hd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pen-access.network/en/information/publishing/open-access-publish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pen-access.network/en/information/financing/business-models-for-journa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open-access.network/en/information/financing/business-models-for-book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oad.simmons.edu/oadwiki/OA_book_business_model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mbridge.org/core/services/librarians/open-access-for-libraria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21061/valib.v61i1.1325" TargetMode="External"/><Relationship Id="rId2" Type="http://schemas.openxmlformats.org/officeDocument/2006/relationships/hyperlink" Target="https://doi.org/10.1108/s0732-06712014000003200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L5rVH1KGBCY?feature=oembed" TargetMode="External"/><Relationship Id="rId4" Type="http://schemas.openxmlformats.org/officeDocument/2006/relationships/hyperlink" Target="https://www.youtube.com/watch?v=L5rVH1KGBC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igital-strategy.ec.europa.eu/en/news/berlin-declaration-digital-society-and-value-based-digital-government" TargetMode="External"/><Relationship Id="rId2" Type="http://schemas.openxmlformats.org/officeDocument/2006/relationships/hyperlink" Target="https://acrl.libguides.com/scholcomm/toolkit/openaccess" TargetMode="External"/><Relationship Id="rId1" Type="http://schemas.openxmlformats.org/officeDocument/2006/relationships/slideLayout" Target="../slideLayouts/slideLayout2.xml"/><Relationship Id="rId5" Type="http://schemas.openxmlformats.org/officeDocument/2006/relationships/hyperlink" Target="https://www.budapestopenaccessinitiative.org/" TargetMode="External"/><Relationship Id="rId4" Type="http://schemas.openxmlformats.org/officeDocument/2006/relationships/hyperlink" Target="https://cyber.harvard.edu/hoap/TagTea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hyperlink" Target="https://guides.library.cornell.edu/openaccess" TargetMode="External"/><Relationship Id="rId1" Type="http://schemas.openxmlformats.org/officeDocument/2006/relationships/slideLayout" Target="../slideLayouts/slideLayout2.xml"/><Relationship Id="rId6" Type="http://schemas.openxmlformats.org/officeDocument/2006/relationships/hyperlink" Target="https://oad.simmons.edu/oadwiki/Main_Page" TargetMode="External"/><Relationship Id="rId5" Type="http://schemas.openxmlformats.org/officeDocument/2006/relationships/hyperlink" Target="https://ifis.libguides.com/journal-publishing-guide/open-access-models" TargetMode="External"/><Relationship Id="rId4" Type="http://schemas.openxmlformats.org/officeDocument/2006/relationships/hyperlink" Target="https://esac-initiative.org/about/about-esac/"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yber.harvard.edu/hoap/Open_Access_Tracking_Project" TargetMode="External"/><Relationship Id="rId2" Type="http://schemas.openxmlformats.org/officeDocument/2006/relationships/hyperlink" Target="https://open-access.network/en/information/open-access-primers/what-does-open-access-mean#c7220" TargetMode="External"/><Relationship Id="rId1" Type="http://schemas.openxmlformats.org/officeDocument/2006/relationships/slideLayout" Target="../slideLayouts/slideLayout2.xml"/><Relationship Id="rId5" Type="http://schemas.openxmlformats.org/officeDocument/2006/relationships/hyperlink" Target="https://sparcopen.org/what-we-do/popular-resources/" TargetMode="External"/><Relationship Id="rId4" Type="http://schemas.openxmlformats.org/officeDocument/2006/relationships/hyperlink" Target="https://sparcopen.org/our-work/gratis-and-libre-open-acces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newsroom.wiley.com/press-releases/press-release-details/2022/Wiley-Rolls-Out-Open-Access-Solution-Oable-to-First-34-Customers/default.aspx" TargetMode="External"/><Relationship Id="rId2" Type="http://schemas.openxmlformats.org/officeDocument/2006/relationships/hyperlink" Target="https://en.wikipedia.org/wiki/Open_access" TargetMode="External"/><Relationship Id="rId1" Type="http://schemas.openxmlformats.org/officeDocument/2006/relationships/slideLayout" Target="../slideLayouts/slideLayout2.xml"/><Relationship Id="rId4" Type="http://schemas.openxmlformats.org/officeDocument/2006/relationships/hyperlink" Target="http://wilkinsonlab.info/node/FAI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open-access.network/fileadmin/_processed_/0/f/xcsm_10-Gruende-OA_Brinken_transparent-eng_415b270959.png.pagespeed.ic.ijbjJqNnOj.webp" TargetMode="External"/><Relationship Id="rId2" Type="http://schemas.openxmlformats.org/officeDocument/2006/relationships/hyperlink" Target="https://www.pngkey.com/maxpic/u2t4o0o0r5e6a9i1/" TargetMode="External"/><Relationship Id="rId1" Type="http://schemas.openxmlformats.org/officeDocument/2006/relationships/slideLayout" Target="../slideLayouts/slideLayout2.xml"/><Relationship Id="rId5" Type="http://schemas.openxmlformats.org/officeDocument/2006/relationships/hyperlink" Target="https://open-access.network/en/information/publishing/open-access-publishing" TargetMode="External"/><Relationship Id="rId4" Type="http://schemas.openxmlformats.org/officeDocument/2006/relationships/hyperlink" Target="https://www.freepik.com/free-photos-vectors/rainbow-gradien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enor.com/view/chubby-cute-kawaii-tonton-tonton-friends-gif-14677408" TargetMode="External"/><Relationship Id="rId2" Type="http://schemas.openxmlformats.org/officeDocument/2006/relationships/hyperlink" Target="https://open-access.network/en/information/publishing/open-access-publishing" TargetMode="External"/><Relationship Id="rId1" Type="http://schemas.openxmlformats.org/officeDocument/2006/relationships/slideLayout" Target="../slideLayouts/slideLayout2.xml"/><Relationship Id="rId4" Type="http://schemas.openxmlformats.org/officeDocument/2006/relationships/hyperlink" Target="https://animalia-life.club/qa/pictures/asking-questions-gi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guides.library.cornell.edu/openacce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ilkinsonlab.info/node/FAI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open-access.network/en/information/open-access-primers/what-does-open-access-mean#c7220&#820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s://ifis.libguides.com/journal-publishing-guide/open-access-mode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open-access.network/en/information/publishing/open-access-publis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 name="Rectangle 10">
            <a:extLst>
              <a:ext uri="{FF2B5EF4-FFF2-40B4-BE49-F238E27FC236}">
                <a16:creationId xmlns:a16="http://schemas.microsoft.com/office/drawing/2014/main" id="{4A2DC5C2-CCA7-49E4-B67F-6F121D48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ector background of vibrant colors splashing">
            <a:extLst>
              <a:ext uri="{FF2B5EF4-FFF2-40B4-BE49-F238E27FC236}">
                <a16:creationId xmlns:a16="http://schemas.microsoft.com/office/drawing/2014/main" id="{A59B5C75-A1F2-1826-73AC-DD6564ADE921}"/>
              </a:ext>
            </a:extLst>
          </p:cNvPr>
          <p:cNvPicPr>
            <a:picLocks noChangeAspect="1"/>
          </p:cNvPicPr>
          <p:nvPr/>
        </p:nvPicPr>
        <p:blipFill rotWithShape="1">
          <a:blip r:embed="rId3"/>
          <a:srcRect t="17280"/>
          <a:stretch/>
        </p:blipFill>
        <p:spPr>
          <a:xfrm>
            <a:off x="318" y="1223"/>
            <a:ext cx="12192001" cy="6857990"/>
          </a:xfrm>
          <a:prstGeom prst="rect">
            <a:avLst/>
          </a:prstGeom>
        </p:spPr>
      </p:pic>
      <p:sp useBgFill="1">
        <p:nvSpPr>
          <p:cNvPr id="13" name="Freeform: Shape 12">
            <a:extLst>
              <a:ext uri="{FF2B5EF4-FFF2-40B4-BE49-F238E27FC236}">
                <a16:creationId xmlns:a16="http://schemas.microsoft.com/office/drawing/2014/main" id="{27966D5E-7857-415C-B50C-0DD96BCB7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986" y="0"/>
            <a:ext cx="10615629" cy="6858000"/>
          </a:xfrm>
          <a:custGeom>
            <a:avLst/>
            <a:gdLst>
              <a:gd name="connsiteX0" fmla="*/ 7169276 w 10615629"/>
              <a:gd name="connsiteY0" fmla="*/ 5704266 h 6858000"/>
              <a:gd name="connsiteX1" fmla="*/ 7514897 w 10615629"/>
              <a:gd name="connsiteY1" fmla="*/ 6049887 h 6858000"/>
              <a:gd name="connsiteX2" fmla="*/ 7169276 w 10615629"/>
              <a:gd name="connsiteY2" fmla="*/ 6395508 h 6858000"/>
              <a:gd name="connsiteX3" fmla="*/ 6823655 w 10615629"/>
              <a:gd name="connsiteY3" fmla="*/ 6049887 h 6858000"/>
              <a:gd name="connsiteX4" fmla="*/ 7169276 w 10615629"/>
              <a:gd name="connsiteY4" fmla="*/ 5704266 h 6858000"/>
              <a:gd name="connsiteX5" fmla="*/ 10010446 w 10615629"/>
              <a:gd name="connsiteY5" fmla="*/ 2324705 h 6858000"/>
              <a:gd name="connsiteX6" fmla="*/ 10456760 w 10615629"/>
              <a:gd name="connsiteY6" fmla="*/ 2771019 h 6858000"/>
              <a:gd name="connsiteX7" fmla="*/ 10010446 w 10615629"/>
              <a:gd name="connsiteY7" fmla="*/ 3217333 h 6858000"/>
              <a:gd name="connsiteX8" fmla="*/ 9564132 w 10615629"/>
              <a:gd name="connsiteY8" fmla="*/ 2771019 h 6858000"/>
              <a:gd name="connsiteX9" fmla="*/ 10010446 w 10615629"/>
              <a:gd name="connsiteY9" fmla="*/ 2324705 h 6858000"/>
              <a:gd name="connsiteX10" fmla="*/ 10354145 w 10615629"/>
              <a:gd name="connsiteY10" fmla="*/ 1665213 h 6858000"/>
              <a:gd name="connsiteX11" fmla="*/ 10615629 w 10615629"/>
              <a:gd name="connsiteY11" fmla="*/ 1926697 h 6858000"/>
              <a:gd name="connsiteX12" fmla="*/ 10354145 w 10615629"/>
              <a:gd name="connsiteY12" fmla="*/ 2188181 h 6858000"/>
              <a:gd name="connsiteX13" fmla="*/ 10092661 w 10615629"/>
              <a:gd name="connsiteY13" fmla="*/ 1926697 h 6858000"/>
              <a:gd name="connsiteX14" fmla="*/ 10354145 w 10615629"/>
              <a:gd name="connsiteY14" fmla="*/ 1665213 h 6858000"/>
              <a:gd name="connsiteX15" fmla="*/ 1458901 w 10615629"/>
              <a:gd name="connsiteY15" fmla="*/ 659644 h 6858000"/>
              <a:gd name="connsiteX16" fmla="*/ 1905215 w 10615629"/>
              <a:gd name="connsiteY16" fmla="*/ 1105958 h 6858000"/>
              <a:gd name="connsiteX17" fmla="*/ 1458901 w 10615629"/>
              <a:gd name="connsiteY17" fmla="*/ 1552272 h 6858000"/>
              <a:gd name="connsiteX18" fmla="*/ 1012587 w 10615629"/>
              <a:gd name="connsiteY18" fmla="*/ 1105958 h 6858000"/>
              <a:gd name="connsiteX19" fmla="*/ 1458901 w 10615629"/>
              <a:gd name="connsiteY19" fmla="*/ 659644 h 6858000"/>
              <a:gd name="connsiteX20" fmla="*/ 6674038 w 10615629"/>
              <a:gd name="connsiteY20" fmla="*/ 0 h 6858000"/>
              <a:gd name="connsiteX21" fmla="*/ 10121228 w 10615629"/>
              <a:gd name="connsiteY21" fmla="*/ 0 h 6858000"/>
              <a:gd name="connsiteX22" fmla="*/ 10122250 w 10615629"/>
              <a:gd name="connsiteY22" fmla="*/ 1542 h 6858000"/>
              <a:gd name="connsiteX23" fmla="*/ 9914575 w 10615629"/>
              <a:gd name="connsiteY23" fmla="*/ 1714821 h 6858000"/>
              <a:gd name="connsiteX24" fmla="*/ 9361609 w 10615629"/>
              <a:gd name="connsiteY24" fmla="*/ 2396453 h 6858000"/>
              <a:gd name="connsiteX25" fmla="*/ 9334635 w 10615629"/>
              <a:gd name="connsiteY25" fmla="*/ 3107486 h 6858000"/>
              <a:gd name="connsiteX26" fmla="*/ 9815042 w 10615629"/>
              <a:gd name="connsiteY26" fmla="*/ 3891891 h 6858000"/>
              <a:gd name="connsiteX27" fmla="*/ 9376176 w 10615629"/>
              <a:gd name="connsiteY27" fmla="*/ 5202286 h 6858000"/>
              <a:gd name="connsiteX28" fmla="*/ 7869813 w 10615629"/>
              <a:gd name="connsiteY28" fmla="*/ 5436960 h 6858000"/>
              <a:gd name="connsiteX29" fmla="*/ 6545392 w 10615629"/>
              <a:gd name="connsiteY29" fmla="*/ 5630362 h 6858000"/>
              <a:gd name="connsiteX30" fmla="*/ 5772723 w 10615629"/>
              <a:gd name="connsiteY30" fmla="*/ 6502431 h 6858000"/>
              <a:gd name="connsiteX31" fmla="*/ 5542129 w 10615629"/>
              <a:gd name="connsiteY31" fmla="*/ 6791052 h 6858000"/>
              <a:gd name="connsiteX32" fmla="*/ 5487454 w 10615629"/>
              <a:gd name="connsiteY32" fmla="*/ 6858000 h 6858000"/>
              <a:gd name="connsiteX33" fmla="*/ 3860772 w 10615629"/>
              <a:gd name="connsiteY33" fmla="*/ 6858000 h 6858000"/>
              <a:gd name="connsiteX34" fmla="*/ 3806309 w 10615629"/>
              <a:gd name="connsiteY34" fmla="*/ 6753976 h 6858000"/>
              <a:gd name="connsiteX35" fmla="*/ 3692626 w 10615629"/>
              <a:gd name="connsiteY35" fmla="*/ 6315366 h 6858000"/>
              <a:gd name="connsiteX36" fmla="*/ 2561203 w 10615629"/>
              <a:gd name="connsiteY36" fmla="*/ 5694965 h 6858000"/>
              <a:gd name="connsiteX37" fmla="*/ 69617 w 10615629"/>
              <a:gd name="connsiteY37" fmla="*/ 4316865 h 6858000"/>
              <a:gd name="connsiteX38" fmla="*/ 1643 w 10615629"/>
              <a:gd name="connsiteY38" fmla="*/ 3718987 h 6858000"/>
              <a:gd name="connsiteX39" fmla="*/ 368893 w 10615629"/>
              <a:gd name="connsiteY39" fmla="*/ 2555465 h 6858000"/>
              <a:gd name="connsiteX40" fmla="*/ 1113509 w 10615629"/>
              <a:gd name="connsiteY40" fmla="*/ 2231777 h 6858000"/>
              <a:gd name="connsiteX41" fmla="*/ 2037233 w 10615629"/>
              <a:gd name="connsiteY41" fmla="*/ 2044714 h 6858000"/>
              <a:gd name="connsiteX42" fmla="*/ 2547311 w 10615629"/>
              <a:gd name="connsiteY42" fmla="*/ 1444273 h 6858000"/>
              <a:gd name="connsiteX43" fmla="*/ 3900864 w 10615629"/>
              <a:gd name="connsiteY43" fmla="*/ 617925 h 6858000"/>
              <a:gd name="connsiteX44" fmla="*/ 4571572 w 10615629"/>
              <a:gd name="connsiteY44" fmla="*/ 899937 h 6858000"/>
              <a:gd name="connsiteX45" fmla="*/ 6039226 w 10615629"/>
              <a:gd name="connsiteY45" fmla="*/ 670658 h 6858000"/>
              <a:gd name="connsiteX46" fmla="*/ 6656610 w 10615629"/>
              <a:gd name="connsiteY46" fmla="*/ 161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15629" h="6858000">
                <a:moveTo>
                  <a:pt x="7169276" y="5704266"/>
                </a:moveTo>
                <a:cubicBezTo>
                  <a:pt x="7360157" y="5704266"/>
                  <a:pt x="7514897" y="5859006"/>
                  <a:pt x="7514897" y="6049887"/>
                </a:cubicBezTo>
                <a:cubicBezTo>
                  <a:pt x="7514897" y="6240768"/>
                  <a:pt x="7360157" y="6395508"/>
                  <a:pt x="7169276" y="6395508"/>
                </a:cubicBezTo>
                <a:cubicBezTo>
                  <a:pt x="6978395" y="6395508"/>
                  <a:pt x="6823655" y="6240768"/>
                  <a:pt x="6823655" y="6049887"/>
                </a:cubicBezTo>
                <a:cubicBezTo>
                  <a:pt x="6823655" y="5859006"/>
                  <a:pt x="6978395" y="5704266"/>
                  <a:pt x="7169276" y="5704266"/>
                </a:cubicBezTo>
                <a:close/>
                <a:moveTo>
                  <a:pt x="10010446" y="2324705"/>
                </a:moveTo>
                <a:cubicBezTo>
                  <a:pt x="10256938" y="2324705"/>
                  <a:pt x="10456760" y="2524528"/>
                  <a:pt x="10456760" y="2771019"/>
                </a:cubicBezTo>
                <a:cubicBezTo>
                  <a:pt x="10456760" y="3017511"/>
                  <a:pt x="10256938" y="3217333"/>
                  <a:pt x="10010446" y="3217333"/>
                </a:cubicBezTo>
                <a:cubicBezTo>
                  <a:pt x="9763954" y="3217333"/>
                  <a:pt x="9564132" y="3017511"/>
                  <a:pt x="9564132" y="2771019"/>
                </a:cubicBezTo>
                <a:cubicBezTo>
                  <a:pt x="9564132" y="2524528"/>
                  <a:pt x="9763954" y="2324705"/>
                  <a:pt x="10010446" y="2324705"/>
                </a:cubicBezTo>
                <a:close/>
                <a:moveTo>
                  <a:pt x="10354145" y="1665213"/>
                </a:moveTo>
                <a:cubicBezTo>
                  <a:pt x="10498559" y="1665213"/>
                  <a:pt x="10615629" y="1782283"/>
                  <a:pt x="10615629" y="1926697"/>
                </a:cubicBezTo>
                <a:cubicBezTo>
                  <a:pt x="10615629" y="2071111"/>
                  <a:pt x="10498559" y="2188181"/>
                  <a:pt x="10354145" y="2188181"/>
                </a:cubicBezTo>
                <a:cubicBezTo>
                  <a:pt x="10209731" y="2188181"/>
                  <a:pt x="10092661" y="2071111"/>
                  <a:pt x="10092661" y="1926697"/>
                </a:cubicBezTo>
                <a:cubicBezTo>
                  <a:pt x="10092661" y="1782283"/>
                  <a:pt x="10209731" y="1665213"/>
                  <a:pt x="10354145" y="1665213"/>
                </a:cubicBezTo>
                <a:close/>
                <a:moveTo>
                  <a:pt x="1458901" y="659644"/>
                </a:moveTo>
                <a:cubicBezTo>
                  <a:pt x="1705393" y="659644"/>
                  <a:pt x="1905215" y="859466"/>
                  <a:pt x="1905215" y="1105958"/>
                </a:cubicBezTo>
                <a:cubicBezTo>
                  <a:pt x="1905215" y="1352450"/>
                  <a:pt x="1705393" y="1552272"/>
                  <a:pt x="1458901" y="1552272"/>
                </a:cubicBezTo>
                <a:cubicBezTo>
                  <a:pt x="1212409" y="1552272"/>
                  <a:pt x="1012587" y="1352450"/>
                  <a:pt x="1012587" y="1105958"/>
                </a:cubicBezTo>
                <a:cubicBezTo>
                  <a:pt x="1012587" y="859466"/>
                  <a:pt x="1212409" y="659644"/>
                  <a:pt x="1458901" y="659644"/>
                </a:cubicBezTo>
                <a:close/>
                <a:moveTo>
                  <a:pt x="6674038" y="0"/>
                </a:moveTo>
                <a:lnTo>
                  <a:pt x="10121228" y="0"/>
                </a:lnTo>
                <a:lnTo>
                  <a:pt x="10122250" y="1542"/>
                </a:lnTo>
                <a:cubicBezTo>
                  <a:pt x="10407914" y="485220"/>
                  <a:pt x="10448238" y="1134713"/>
                  <a:pt x="9914575" y="1714821"/>
                </a:cubicBezTo>
                <a:cubicBezTo>
                  <a:pt x="9716856" y="1929804"/>
                  <a:pt x="9539638" y="2164208"/>
                  <a:pt x="9361609" y="2396453"/>
                </a:cubicBezTo>
                <a:cubicBezTo>
                  <a:pt x="9193292" y="2616157"/>
                  <a:pt x="9188572" y="2869712"/>
                  <a:pt x="9334635" y="3107486"/>
                </a:cubicBezTo>
                <a:cubicBezTo>
                  <a:pt x="9495670" y="3368730"/>
                  <a:pt x="9683004" y="3617025"/>
                  <a:pt x="9815042" y="3891891"/>
                </a:cubicBezTo>
                <a:cubicBezTo>
                  <a:pt x="10050525" y="4382007"/>
                  <a:pt x="9955575" y="4864841"/>
                  <a:pt x="9376176" y="5202286"/>
                </a:cubicBezTo>
                <a:cubicBezTo>
                  <a:pt x="8901029" y="5479039"/>
                  <a:pt x="8396077" y="5489829"/>
                  <a:pt x="7869813" y="5436960"/>
                </a:cubicBezTo>
                <a:cubicBezTo>
                  <a:pt x="7414764" y="5391373"/>
                  <a:pt x="6924917" y="5356038"/>
                  <a:pt x="6545392" y="5630362"/>
                </a:cubicBezTo>
                <a:cubicBezTo>
                  <a:pt x="6238294" y="5852628"/>
                  <a:pt x="6024795" y="6205178"/>
                  <a:pt x="5772723" y="6502431"/>
                </a:cubicBezTo>
                <a:cubicBezTo>
                  <a:pt x="5693285" y="6596233"/>
                  <a:pt x="5618533" y="6694485"/>
                  <a:pt x="5542129" y="6791052"/>
                </a:cubicBezTo>
                <a:lnTo>
                  <a:pt x="5487454" y="6858000"/>
                </a:lnTo>
                <a:lnTo>
                  <a:pt x="3860772" y="6858000"/>
                </a:lnTo>
                <a:lnTo>
                  <a:pt x="3806309" y="6753976"/>
                </a:lnTo>
                <a:cubicBezTo>
                  <a:pt x="3748311" y="6617180"/>
                  <a:pt x="3717510" y="6461835"/>
                  <a:pt x="3692626" y="6315366"/>
                </a:cubicBezTo>
                <a:cubicBezTo>
                  <a:pt x="3594980" y="5743923"/>
                  <a:pt x="2996563" y="5569132"/>
                  <a:pt x="2561203" y="5694965"/>
                </a:cubicBezTo>
                <a:cubicBezTo>
                  <a:pt x="1295584" y="6063834"/>
                  <a:pt x="405173" y="5417942"/>
                  <a:pt x="69617" y="4316865"/>
                </a:cubicBezTo>
                <a:cubicBezTo>
                  <a:pt x="12163" y="4128181"/>
                  <a:pt x="22818" y="3919404"/>
                  <a:pt x="1643" y="3718987"/>
                </a:cubicBezTo>
                <a:cubicBezTo>
                  <a:pt x="-11845" y="3285650"/>
                  <a:pt x="53163" y="2879692"/>
                  <a:pt x="368893" y="2555465"/>
                </a:cubicBezTo>
                <a:cubicBezTo>
                  <a:pt x="570254" y="2348709"/>
                  <a:pt x="826642" y="2266304"/>
                  <a:pt x="1113509" y="2231777"/>
                </a:cubicBezTo>
                <a:cubicBezTo>
                  <a:pt x="1425464" y="2194013"/>
                  <a:pt x="1739171" y="2139122"/>
                  <a:pt x="2037233" y="2044714"/>
                </a:cubicBezTo>
                <a:cubicBezTo>
                  <a:pt x="2313448" y="1957047"/>
                  <a:pt x="2430109" y="1689061"/>
                  <a:pt x="2547311" y="1444273"/>
                </a:cubicBezTo>
                <a:cubicBezTo>
                  <a:pt x="2839304" y="834121"/>
                  <a:pt x="3300290" y="529585"/>
                  <a:pt x="3900864" y="617925"/>
                </a:cubicBezTo>
                <a:cubicBezTo>
                  <a:pt x="4133785" y="652182"/>
                  <a:pt x="4362119" y="778959"/>
                  <a:pt x="4571572" y="899937"/>
                </a:cubicBezTo>
                <a:cubicBezTo>
                  <a:pt x="5133170" y="1224435"/>
                  <a:pt x="5641899" y="1068660"/>
                  <a:pt x="6039226" y="670658"/>
                </a:cubicBezTo>
                <a:cubicBezTo>
                  <a:pt x="6250634" y="458239"/>
                  <a:pt x="6444898" y="227157"/>
                  <a:pt x="6656610" y="161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2359039-CBA6-7A39-B12F-9E8F038BABEC}"/>
              </a:ext>
            </a:extLst>
          </p:cNvPr>
          <p:cNvSpPr>
            <a:spLocks noGrp="1"/>
          </p:cNvSpPr>
          <p:nvPr>
            <p:ph type="ctrTitle"/>
          </p:nvPr>
        </p:nvSpPr>
        <p:spPr>
          <a:xfrm>
            <a:off x="2589631" y="933045"/>
            <a:ext cx="6458556" cy="4986165"/>
          </a:xfrm>
        </p:spPr>
        <p:txBody>
          <a:bodyPr>
            <a:normAutofit/>
          </a:bodyPr>
          <a:lstStyle/>
          <a:p>
            <a:pPr algn="ctr">
              <a:spcBef>
                <a:spcPts val="0"/>
              </a:spcBef>
              <a:spcAft>
                <a:spcPts val="600"/>
              </a:spcAft>
            </a:pPr>
            <a:r>
              <a:rPr lang="en-US" sz="4000" b="1" dirty="0"/>
              <a:t>Discussion Series </a:t>
            </a:r>
            <a:br>
              <a:rPr lang="en-US" sz="4000" b="1" dirty="0"/>
            </a:br>
            <a:r>
              <a:rPr lang="en-US" sz="4000" b="1" dirty="0"/>
              <a:t>on </a:t>
            </a:r>
            <a:br>
              <a:rPr lang="en-US" sz="4000" b="1" dirty="0"/>
            </a:br>
            <a:r>
              <a:rPr lang="en-US" sz="4000" b="1" dirty="0"/>
              <a:t>Open Access in Libraries</a:t>
            </a:r>
            <a:br>
              <a:rPr lang="en-US" sz="3800" b="1" dirty="0">
                <a:cs typeface="Posterama"/>
              </a:rPr>
            </a:br>
            <a:br>
              <a:rPr lang="en-US" sz="3800" b="1" dirty="0">
                <a:cs typeface="+mj-lt"/>
              </a:rPr>
            </a:br>
            <a:r>
              <a:rPr lang="en-US" sz="2800" b="1" dirty="0">
                <a:ea typeface="+mj-lt"/>
                <a:cs typeface="+mj-lt"/>
              </a:rPr>
              <a:t>Session #1 </a:t>
            </a:r>
            <a:r>
              <a:rPr lang="en-US" sz="2800" dirty="0">
                <a:ea typeface="+mj-lt"/>
                <a:cs typeface="+mj-lt"/>
              </a:rPr>
              <a:t>of 3</a:t>
            </a:r>
            <a:br>
              <a:rPr lang="en-US" sz="2400" b="1" dirty="0"/>
            </a:br>
            <a:r>
              <a:rPr lang="en-US" sz="1300" b="1" dirty="0"/>
              <a:t> </a:t>
            </a:r>
            <a:br>
              <a:rPr lang="en-US" sz="2900" dirty="0"/>
            </a:br>
            <a:r>
              <a:rPr lang="en-US" sz="2400" dirty="0">
                <a:latin typeface="Calibri"/>
                <a:cs typeface="Calibri"/>
              </a:rPr>
              <a:t>H</a:t>
            </a:r>
            <a:r>
              <a:rPr lang="en-US" sz="2400" dirty="0">
                <a:effectLst/>
                <a:latin typeface="Calibri"/>
                <a:ea typeface="Calibri" panose="020F0502020204030204" pitchFamily="34" charset="0"/>
                <a:cs typeface="Calibri"/>
              </a:rPr>
              <a:t>osted by</a:t>
            </a:r>
            <a:r>
              <a:rPr lang="en-US" sz="2400" dirty="0">
                <a:latin typeface="Calibri"/>
                <a:ea typeface="Calibri" panose="020F0502020204030204" pitchFamily="34" charset="0"/>
                <a:cs typeface="Calibri"/>
              </a:rPr>
              <a:t>: Commercial Product </a:t>
            </a:r>
            <a:r>
              <a:rPr lang="en-US" sz="2400" dirty="0">
                <a:effectLst/>
                <a:latin typeface="Calibri"/>
                <a:ea typeface="Calibri" panose="020F0502020204030204" pitchFamily="34" charset="0"/>
                <a:cs typeface="Calibri"/>
              </a:rPr>
              <a:t>Committee</a:t>
            </a:r>
            <a:br>
              <a:rPr lang="en-US" sz="2400" dirty="0">
                <a:effectLst/>
                <a:latin typeface="Calibri"/>
                <a:ea typeface="+mj-lt"/>
                <a:cs typeface="Calibri"/>
              </a:rPr>
            </a:br>
            <a:r>
              <a:rPr lang="en-US" sz="2400" dirty="0">
                <a:latin typeface="Calibri"/>
                <a:ea typeface="+mj-lt"/>
                <a:cs typeface="Calibri"/>
              </a:rPr>
              <a:t>Moderator: Michele Hunt</a:t>
            </a:r>
            <a:br>
              <a:rPr lang="en-US" sz="2400" dirty="0">
                <a:latin typeface="Posterama"/>
                <a:ea typeface="Calibri" panose="020F0502020204030204" pitchFamily="34" charset="0"/>
                <a:cs typeface="Calibri"/>
              </a:rPr>
            </a:br>
            <a:r>
              <a:rPr lang="en-US" sz="2400" dirty="0">
                <a:latin typeface="Calibri"/>
                <a:cs typeface="Calibri"/>
              </a:rPr>
              <a:t>Date: March 1, 2023</a:t>
            </a:r>
            <a:br>
              <a:rPr lang="en-US" sz="2400" dirty="0">
                <a:cs typeface="Posterama"/>
              </a:rPr>
            </a:br>
            <a:endParaRPr lang="en-US" sz="1200" dirty="0">
              <a:cs typeface="Posterama"/>
            </a:endParaRPr>
          </a:p>
        </p:txBody>
      </p:sp>
      <p:sp>
        <p:nvSpPr>
          <p:cNvPr id="6" name="Slide Number Placeholder 5">
            <a:extLst>
              <a:ext uri="{FF2B5EF4-FFF2-40B4-BE49-F238E27FC236}">
                <a16:creationId xmlns:a16="http://schemas.microsoft.com/office/drawing/2014/main" id="{C4140C69-4133-A36B-6687-190411B63369}"/>
              </a:ext>
            </a:extLst>
          </p:cNvPr>
          <p:cNvSpPr>
            <a:spLocks noGrp="1"/>
          </p:cNvSpPr>
          <p:nvPr>
            <p:ph type="sldNum" sz="quarter" idx="12"/>
          </p:nvPr>
        </p:nvSpPr>
        <p:spPr/>
        <p:txBody>
          <a:bodyPr/>
          <a:lstStyle/>
          <a:p>
            <a:fld id="{1F646F3F-274D-499B-ABBE-824EB4ABDC3D}" type="slidenum">
              <a:rPr lang="en-US" smtClean="0"/>
              <a:t>1</a:t>
            </a:fld>
            <a:endParaRPr lang="en-US"/>
          </a:p>
        </p:txBody>
      </p:sp>
      <p:sp>
        <p:nvSpPr>
          <p:cNvPr id="5" name="Footer Placeholder 4">
            <a:extLst>
              <a:ext uri="{FF2B5EF4-FFF2-40B4-BE49-F238E27FC236}">
                <a16:creationId xmlns:a16="http://schemas.microsoft.com/office/drawing/2014/main" id="{325E9953-9DF2-4312-3CDF-58A03AD8DF9A}"/>
              </a:ext>
            </a:extLst>
          </p:cNvPr>
          <p:cNvSpPr>
            <a:spLocks noGrp="1"/>
          </p:cNvSpPr>
          <p:nvPr>
            <p:ph type="ftr" sz="quarter" idx="11"/>
          </p:nvPr>
        </p:nvSpPr>
        <p:spPr/>
        <p:txBody>
          <a:bodyPr/>
          <a:lstStyle/>
          <a:p>
            <a:r>
              <a:rPr lang="en-US"/>
              <a:t>CPC | Session 1 of OA Talks | CC BY-NC</a:t>
            </a:r>
          </a:p>
        </p:txBody>
      </p:sp>
      <p:sp>
        <p:nvSpPr>
          <p:cNvPr id="3" name="TextBox 2">
            <a:extLst>
              <a:ext uri="{FF2B5EF4-FFF2-40B4-BE49-F238E27FC236}">
                <a16:creationId xmlns:a16="http://schemas.microsoft.com/office/drawing/2014/main" id="{B3CBD59A-6A26-9ECE-89A1-784F2C5F4422}"/>
              </a:ext>
            </a:extLst>
          </p:cNvPr>
          <p:cNvSpPr txBox="1"/>
          <p:nvPr/>
        </p:nvSpPr>
        <p:spPr>
          <a:xfrm>
            <a:off x="7534894" y="231570"/>
            <a:ext cx="31192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a:solidFill>
                  <a:schemeClr val="accent4">
                    <a:lumMod val="50000"/>
                  </a:schemeClr>
                </a:solidFill>
                <a:latin typeface="Posterama"/>
                <a:cs typeface="Posterama"/>
              </a:rPr>
              <a:t>Welcome!</a:t>
            </a:r>
            <a:endParaRPr lang="en-US" sz="4800" i="1">
              <a:solidFill>
                <a:schemeClr val="accent4">
                  <a:lumMod val="50000"/>
                </a:schemeClr>
              </a:solidFill>
            </a:endParaRPr>
          </a:p>
        </p:txBody>
      </p:sp>
    </p:spTree>
    <p:extLst>
      <p:ext uri="{BB962C8B-B14F-4D97-AF65-F5344CB8AC3E}">
        <p14:creationId xmlns:p14="http://schemas.microsoft.com/office/powerpoint/2010/main" val="285979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t="-2000" b="-2000"/>
          </a:stretch>
        </a:blip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377C4E-2DBB-4C90-8B3E-E974607B2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77B4CB6-64B7-4C1D-B623-F1EC02FCC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920134"/>
            <a:ext cx="12192000" cy="5937866"/>
          </a:xfrm>
          <a:custGeom>
            <a:avLst/>
            <a:gdLst>
              <a:gd name="connsiteX0" fmla="*/ 8930642 w 12192000"/>
              <a:gd name="connsiteY0" fmla="*/ 5494299 h 5937866"/>
              <a:gd name="connsiteX1" fmla="*/ 9143134 w 12192000"/>
              <a:gd name="connsiteY1" fmla="*/ 5616927 h 5937866"/>
              <a:gd name="connsiteX2" fmla="*/ 9043549 w 12192000"/>
              <a:gd name="connsiteY2" fmla="*/ 5914543 h 5937866"/>
              <a:gd name="connsiteX3" fmla="*/ 8745984 w 12192000"/>
              <a:gd name="connsiteY3" fmla="*/ 5814814 h 5937866"/>
              <a:gd name="connsiteX4" fmla="*/ 8845568 w 12192000"/>
              <a:gd name="connsiteY4" fmla="*/ 5517199 h 5937866"/>
              <a:gd name="connsiteX5" fmla="*/ 8930642 w 12192000"/>
              <a:gd name="connsiteY5" fmla="*/ 5494299 h 5937866"/>
              <a:gd name="connsiteX6" fmla="*/ 9842642 w 12192000"/>
              <a:gd name="connsiteY6" fmla="*/ 4939308 h 5937866"/>
              <a:gd name="connsiteX7" fmla="*/ 10272210 w 12192000"/>
              <a:gd name="connsiteY7" fmla="*/ 5187210 h 5937866"/>
              <a:gd name="connsiteX8" fmla="*/ 10070896 w 12192000"/>
              <a:gd name="connsiteY8" fmla="*/ 5788857 h 5937866"/>
              <a:gd name="connsiteX9" fmla="*/ 9469346 w 12192000"/>
              <a:gd name="connsiteY9" fmla="*/ 5587251 h 5937866"/>
              <a:gd name="connsiteX10" fmla="*/ 9670660 w 12192000"/>
              <a:gd name="connsiteY10" fmla="*/ 4985603 h 5937866"/>
              <a:gd name="connsiteX11" fmla="*/ 9842642 w 12192000"/>
              <a:gd name="connsiteY11" fmla="*/ 4939308 h 5937866"/>
              <a:gd name="connsiteX12" fmla="*/ 0 w 12192000"/>
              <a:gd name="connsiteY12" fmla="*/ 0 h 5937866"/>
              <a:gd name="connsiteX13" fmla="*/ 12188952 w 12192000"/>
              <a:gd name="connsiteY13" fmla="*/ 0 h 5937866"/>
              <a:gd name="connsiteX14" fmla="*/ 12188952 w 12192000"/>
              <a:gd name="connsiteY14" fmla="*/ 1220565 h 5937866"/>
              <a:gd name="connsiteX15" fmla="*/ 12192000 w 12192000"/>
              <a:gd name="connsiteY15" fmla="*/ 1220565 h 5937866"/>
              <a:gd name="connsiteX16" fmla="*/ 12192000 w 12192000"/>
              <a:gd name="connsiteY16" fmla="*/ 4590456 h 5937866"/>
              <a:gd name="connsiteX17" fmla="*/ 12124015 w 12192000"/>
              <a:gd name="connsiteY17" fmla="*/ 4631278 h 5937866"/>
              <a:gd name="connsiteX18" fmla="*/ 11077457 w 12192000"/>
              <a:gd name="connsiteY18" fmla="*/ 4722290 h 5937866"/>
              <a:gd name="connsiteX19" fmla="*/ 9867246 w 12192000"/>
              <a:gd name="connsiteY19" fmla="*/ 4572157 h 5937866"/>
              <a:gd name="connsiteX20" fmla="*/ 8994802 w 12192000"/>
              <a:gd name="connsiteY20" fmla="*/ 5098943 h 5937866"/>
              <a:gd name="connsiteX21" fmla="*/ 6994655 w 12192000"/>
              <a:gd name="connsiteY21" fmla="*/ 5556202 h 5937866"/>
              <a:gd name="connsiteX22" fmla="*/ 6287534 w 12192000"/>
              <a:gd name="connsiteY22" fmla="*/ 4934764 h 5937866"/>
              <a:gd name="connsiteX23" fmla="*/ 4392596 w 12192000"/>
              <a:gd name="connsiteY23" fmla="*/ 4612909 h 5937866"/>
              <a:gd name="connsiteX24" fmla="*/ 3014500 w 12192000"/>
              <a:gd name="connsiteY24" fmla="*/ 5320787 h 5937866"/>
              <a:gd name="connsiteX25" fmla="*/ 86414 w 12192000"/>
              <a:gd name="connsiteY25" fmla="*/ 5123870 h 5937866"/>
              <a:gd name="connsiteX26" fmla="*/ 0 w 12192000"/>
              <a:gd name="connsiteY26" fmla="*/ 5061131 h 5937866"/>
              <a:gd name="connsiteX27" fmla="*/ 0 w 12192000"/>
              <a:gd name="connsiteY27" fmla="*/ 3267075 h 5937866"/>
              <a:gd name="connsiteX28" fmla="*/ 0 w 12192000"/>
              <a:gd name="connsiteY28" fmla="*/ 1220565 h 59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5937866">
                <a:moveTo>
                  <a:pt x="8930642" y="5494299"/>
                </a:moveTo>
                <a:cubicBezTo>
                  <a:pt x="9016941" y="5488946"/>
                  <a:pt x="9102130" y="5534635"/>
                  <a:pt x="9143134" y="5616927"/>
                </a:cubicBezTo>
                <a:cubicBezTo>
                  <a:pt x="9197806" y="5726652"/>
                  <a:pt x="9153221" y="5859898"/>
                  <a:pt x="9043549" y="5914543"/>
                </a:cubicBezTo>
                <a:cubicBezTo>
                  <a:pt x="8933879" y="5969187"/>
                  <a:pt x="8800655" y="5924538"/>
                  <a:pt x="8745984" y="5814814"/>
                </a:cubicBezTo>
                <a:cubicBezTo>
                  <a:pt x="8691311" y="5705090"/>
                  <a:pt x="8735897" y="5571844"/>
                  <a:pt x="8845568" y="5517199"/>
                </a:cubicBezTo>
                <a:cubicBezTo>
                  <a:pt x="8872986" y="5503538"/>
                  <a:pt x="8901875" y="5496082"/>
                  <a:pt x="8930642" y="5494299"/>
                </a:cubicBezTo>
                <a:close/>
                <a:moveTo>
                  <a:pt x="9842642" y="4939308"/>
                </a:moveTo>
                <a:cubicBezTo>
                  <a:pt x="10017101" y="4928488"/>
                  <a:pt x="10189318" y="5020851"/>
                  <a:pt x="10272210" y="5187210"/>
                </a:cubicBezTo>
                <a:cubicBezTo>
                  <a:pt x="10382732" y="5409023"/>
                  <a:pt x="10292600" y="5678390"/>
                  <a:pt x="10070896" y="5788857"/>
                </a:cubicBezTo>
                <a:cubicBezTo>
                  <a:pt x="9849191" y="5899325"/>
                  <a:pt x="9579867" y="5809063"/>
                  <a:pt x="9469346" y="5587251"/>
                </a:cubicBezTo>
                <a:cubicBezTo>
                  <a:pt x="9358824" y="5365438"/>
                  <a:pt x="9448956" y="5096071"/>
                  <a:pt x="9670660" y="4985603"/>
                </a:cubicBezTo>
                <a:cubicBezTo>
                  <a:pt x="9726087" y="4957986"/>
                  <a:pt x="9784490" y="4942914"/>
                  <a:pt x="9842642" y="4939308"/>
                </a:cubicBezTo>
                <a:close/>
                <a:moveTo>
                  <a:pt x="0" y="0"/>
                </a:moveTo>
                <a:lnTo>
                  <a:pt x="12188952" y="0"/>
                </a:lnTo>
                <a:lnTo>
                  <a:pt x="12188952" y="1220565"/>
                </a:lnTo>
                <a:lnTo>
                  <a:pt x="12192000" y="1220565"/>
                </a:lnTo>
                <a:lnTo>
                  <a:pt x="12192000" y="4590456"/>
                </a:lnTo>
                <a:lnTo>
                  <a:pt x="12124015" y="4631278"/>
                </a:lnTo>
                <a:cubicBezTo>
                  <a:pt x="11792041" y="4802103"/>
                  <a:pt x="11443617" y="4797817"/>
                  <a:pt x="11077457" y="4722290"/>
                </a:cubicBezTo>
                <a:cubicBezTo>
                  <a:pt x="10679189" y="4640425"/>
                  <a:pt x="10271734" y="4578846"/>
                  <a:pt x="9867246" y="4572157"/>
                </a:cubicBezTo>
                <a:cubicBezTo>
                  <a:pt x="9492336" y="4566176"/>
                  <a:pt x="9239136" y="4846894"/>
                  <a:pt x="8994802" y="5098943"/>
                </a:cubicBezTo>
                <a:cubicBezTo>
                  <a:pt x="8385954" y="5727243"/>
                  <a:pt x="7695268" y="5911307"/>
                  <a:pt x="6994655" y="5556202"/>
                </a:cubicBezTo>
                <a:cubicBezTo>
                  <a:pt x="6722938" y="5418487"/>
                  <a:pt x="6494843" y="5169191"/>
                  <a:pt x="6287534" y="4934764"/>
                </a:cubicBezTo>
                <a:cubicBezTo>
                  <a:pt x="5731733" y="4306056"/>
                  <a:pt x="5043559" y="4288064"/>
                  <a:pt x="4392596" y="4612909"/>
                </a:cubicBezTo>
                <a:cubicBezTo>
                  <a:pt x="3930423" y="4844432"/>
                  <a:pt x="3492022" y="5129169"/>
                  <a:pt x="3014500" y="5320787"/>
                </a:cubicBezTo>
                <a:cubicBezTo>
                  <a:pt x="1977820" y="5738974"/>
                  <a:pt x="973242" y="5720051"/>
                  <a:pt x="86414" y="5123870"/>
                </a:cubicBezTo>
                <a:lnTo>
                  <a:pt x="0" y="5061131"/>
                </a:lnTo>
                <a:lnTo>
                  <a:pt x="0" y="3267075"/>
                </a:lnTo>
                <a:lnTo>
                  <a:pt x="0" y="1220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1146465" y="-594605"/>
            <a:ext cx="9897036" cy="1510290"/>
          </a:xfrm>
        </p:spPr>
        <p:txBody>
          <a:bodyPr>
            <a:normAutofit/>
          </a:bodyPr>
          <a:lstStyle/>
          <a:p>
            <a:r>
              <a:rPr lang="en-US" sz="4800">
                <a:ea typeface="+mj-lt"/>
                <a:cs typeface="+mj-lt"/>
              </a:rPr>
              <a:t>Access Types – the OA Rainbow</a:t>
            </a:r>
            <a:endParaRPr lang="en-US">
              <a:ea typeface="+mj-lt"/>
              <a:cs typeface="+mj-lt"/>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10</a:t>
            </a:fld>
            <a:endParaRPr lang="en-US"/>
          </a:p>
        </p:txBody>
      </p:sp>
      <p:sp>
        <p:nvSpPr>
          <p:cNvPr id="13" name="Content Placeholder 2">
            <a:extLst>
              <a:ext uri="{FF2B5EF4-FFF2-40B4-BE49-F238E27FC236}">
                <a16:creationId xmlns:a16="http://schemas.microsoft.com/office/drawing/2014/main" id="{3486F565-3655-7352-FA7B-4743BD2CC32A}"/>
              </a:ext>
            </a:extLst>
          </p:cNvPr>
          <p:cNvSpPr txBox="1">
            <a:spLocks/>
          </p:cNvSpPr>
          <p:nvPr/>
        </p:nvSpPr>
        <p:spPr>
          <a:xfrm>
            <a:off x="547554" y="2391346"/>
            <a:ext cx="11340692" cy="442186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alibri,Sans-Serif" panose="020B0504020202020204" pitchFamily="34" charset="0"/>
              <a:buChar char="•"/>
            </a:pPr>
            <a:r>
              <a:rPr lang="en-US" sz="2800">
                <a:ea typeface="+mn-lt"/>
                <a:cs typeface="+mn-lt"/>
              </a:rPr>
              <a:t> Gold OA</a:t>
            </a:r>
          </a:p>
          <a:p>
            <a:pPr marL="285750" indent="-285750">
              <a:buFont typeface="Calibri,Sans-Serif" panose="020B0504020202020204" pitchFamily="34" charset="0"/>
              <a:buChar char="•"/>
            </a:pPr>
            <a:r>
              <a:rPr lang="en-US" sz="2800">
                <a:ea typeface="+mn-lt"/>
                <a:cs typeface="+mn-lt"/>
              </a:rPr>
              <a:t> Green OA</a:t>
            </a:r>
          </a:p>
          <a:p>
            <a:pPr marL="285750" indent="-285750">
              <a:buFont typeface="Calibri,Sans-Serif" panose="020B0504020202020204" pitchFamily="34" charset="0"/>
              <a:buChar char="•"/>
            </a:pPr>
            <a:r>
              <a:rPr lang="en-US" sz="2800">
                <a:ea typeface="+mn-lt"/>
                <a:cs typeface="+mn-lt"/>
              </a:rPr>
              <a:t> Bronze OA</a:t>
            </a:r>
          </a:p>
          <a:p>
            <a:pPr marL="285750" indent="-285750">
              <a:buFont typeface="Calibri,Sans-Serif" panose="020B0504020202020204" pitchFamily="34" charset="0"/>
              <a:buChar char="•"/>
            </a:pPr>
            <a:r>
              <a:rPr lang="en-US" sz="2800">
                <a:ea typeface="+mn-lt"/>
                <a:cs typeface="+mn-lt"/>
              </a:rPr>
              <a:t> Diamond or Platinum OA </a:t>
            </a:r>
            <a:r>
              <a:rPr lang="en-US" sz="2600" i="1" dirty="0">
                <a:ea typeface="+mn-lt"/>
                <a:cs typeface="+mn-lt"/>
              </a:rPr>
              <a:t>(interchangeable) </a:t>
            </a:r>
          </a:p>
          <a:p>
            <a:pPr marL="285750" indent="-285750">
              <a:buFont typeface="Calibri,Sans-Serif" panose="020B0504020202020204" pitchFamily="34" charset="0"/>
              <a:buChar char="•"/>
            </a:pPr>
            <a:r>
              <a:rPr lang="en-US" sz="2800">
                <a:ea typeface="+mn-lt"/>
                <a:cs typeface="+mn-lt"/>
              </a:rPr>
              <a:t> Black OA</a:t>
            </a:r>
          </a:p>
          <a:p>
            <a:pPr marL="285750" indent="-285750">
              <a:buFont typeface="Calibri,Sans-Serif" panose="020B0504020202020204" pitchFamily="34" charset="0"/>
              <a:buChar char="•"/>
            </a:pPr>
            <a:r>
              <a:rPr lang="en-US" sz="2800">
                <a:ea typeface="+mn-lt"/>
                <a:cs typeface="+mn-lt"/>
              </a:rPr>
              <a:t> Hybrid OA</a:t>
            </a:r>
            <a:endParaRPr lang="en-US"/>
          </a:p>
          <a:p>
            <a:endParaRPr lang="en-US" sz="2200"/>
          </a:p>
          <a:p>
            <a:pPr>
              <a:buFont typeface="Calibri" panose="020B0504020202020204" pitchFamily="34" charset="0"/>
              <a:buChar char="•"/>
            </a:pPr>
            <a:endParaRPr lang="en-US" sz="2200"/>
          </a:p>
          <a:p>
            <a:pPr>
              <a:buFont typeface="Calibri" panose="020B0504020202020204" pitchFamily="34" charset="0"/>
              <a:buChar char="•"/>
            </a:pPr>
            <a:endParaRPr lang="en-US" sz="2200"/>
          </a:p>
          <a:p>
            <a:endParaRPr lang="en-US"/>
          </a:p>
          <a:p>
            <a:pPr marL="342900" indent="-342900">
              <a:buFont typeface="Arial" panose="020B0504020202020204" pitchFamily="34" charset="0"/>
              <a:buChar char="•"/>
            </a:pPr>
            <a:endParaRPr lang="en-US"/>
          </a:p>
        </p:txBody>
      </p:sp>
    </p:spTree>
    <p:extLst>
      <p:ext uri="{BB962C8B-B14F-4D97-AF65-F5344CB8AC3E}">
        <p14:creationId xmlns:p14="http://schemas.microsoft.com/office/powerpoint/2010/main" val="23179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3736955" y="6361876"/>
            <a:ext cx="4594537" cy="1307352"/>
          </a:xfrm>
        </p:spPr>
        <p:txBody>
          <a:bodyPr vert="horz" lIns="91440" tIns="45720" rIns="91440" bIns="45720" rtlCol="0" anchor="t">
            <a:normAutofit/>
          </a:bodyPr>
          <a:lstStyle/>
          <a:p>
            <a:r>
              <a:rPr lang="en-US" sz="2400"/>
              <a:t>Source: </a:t>
            </a:r>
            <a:r>
              <a:rPr lang="en-US" sz="2400">
                <a:hlinkClick r:id="rId3"/>
              </a:rPr>
              <a:t>Open Access Network</a:t>
            </a: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162878" y="6399280"/>
            <a:ext cx="3392979" cy="365125"/>
          </a:xfrm>
        </p:spPr>
        <p:txBody>
          <a:bodyPr>
            <a:normAutofit/>
          </a:bodyPr>
          <a:lstStyle/>
          <a:p>
            <a:pPr algn="l">
              <a:spcAft>
                <a:spcPts val="600"/>
              </a:spcAft>
            </a:pPr>
            <a:r>
              <a:rPr lang="en-US">
                <a:solidFill>
                  <a:schemeClr val="tx2"/>
                </a:solidFill>
                <a:cs typeface="Segoe UI Semilight"/>
              </a:rPr>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dirty="0">
                <a:solidFill>
                  <a:schemeClr val="tx2"/>
                </a:solidFill>
                <a:cs typeface="Segoe UI Semilight"/>
              </a:rPr>
              <a:pPr>
                <a:spcAft>
                  <a:spcPts val="600"/>
                </a:spcAft>
              </a:pPr>
              <a:t>11</a:t>
            </a:fld>
            <a:endParaRPr lang="en-US">
              <a:solidFill>
                <a:schemeClr val="tx2"/>
              </a:solidFill>
              <a:cs typeface="Segoe UI Semilight"/>
            </a:endParaRPr>
          </a:p>
        </p:txBody>
      </p:sp>
      <p:pic>
        <p:nvPicPr>
          <p:cNvPr id="7" name="Picture 7" descr="Diagram&#10;&#10;Description automatically generated">
            <a:extLst>
              <a:ext uri="{FF2B5EF4-FFF2-40B4-BE49-F238E27FC236}">
                <a16:creationId xmlns:a16="http://schemas.microsoft.com/office/drawing/2014/main" id="{AC32FF4D-8F40-3A04-269D-D61185831EFF}"/>
              </a:ext>
            </a:extLst>
          </p:cNvPr>
          <p:cNvPicPr>
            <a:picLocks noChangeAspect="1"/>
          </p:cNvPicPr>
          <p:nvPr/>
        </p:nvPicPr>
        <p:blipFill rotWithShape="1">
          <a:blip r:embed="rId4"/>
          <a:srcRect l="2462" t="11641" r="2462" b="191"/>
          <a:stretch/>
        </p:blipFill>
        <p:spPr>
          <a:xfrm>
            <a:off x="94161" y="85686"/>
            <a:ext cx="11872406" cy="6362189"/>
          </a:xfrm>
          <a:prstGeom prst="rect">
            <a:avLst/>
          </a:prstGeom>
        </p:spPr>
      </p:pic>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158840" y="48057"/>
            <a:ext cx="5446898" cy="1200008"/>
          </a:xfrm>
        </p:spPr>
        <p:txBody>
          <a:bodyPr>
            <a:normAutofit/>
          </a:bodyPr>
          <a:lstStyle/>
          <a:p>
            <a:pPr>
              <a:lnSpc>
                <a:spcPct val="90000"/>
              </a:lnSpc>
            </a:pPr>
            <a:r>
              <a:rPr lang="en-US" sz="3600">
                <a:cs typeface="Posterama"/>
              </a:rPr>
              <a:t>Common Roads to </a:t>
            </a:r>
            <a:br>
              <a:rPr lang="en-US" sz="3600">
                <a:cs typeface="Posterama"/>
              </a:rPr>
            </a:br>
            <a:r>
              <a:rPr lang="en-US" sz="3600">
                <a:cs typeface="Posterama"/>
              </a:rPr>
              <a:t>Open Access</a:t>
            </a:r>
          </a:p>
        </p:txBody>
      </p:sp>
    </p:spTree>
    <p:extLst>
      <p:ext uri="{BB962C8B-B14F-4D97-AF65-F5344CB8AC3E}">
        <p14:creationId xmlns:p14="http://schemas.microsoft.com/office/powerpoint/2010/main" val="378089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t="-2000" b="-2000"/>
          </a:stretch>
        </a:blip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377C4E-2DBB-4C90-8B3E-E974607B2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77B4CB6-64B7-4C1D-B623-F1EC02FCC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920134"/>
            <a:ext cx="12192000" cy="5937866"/>
          </a:xfrm>
          <a:custGeom>
            <a:avLst/>
            <a:gdLst>
              <a:gd name="connsiteX0" fmla="*/ 8930642 w 12192000"/>
              <a:gd name="connsiteY0" fmla="*/ 5494299 h 5937866"/>
              <a:gd name="connsiteX1" fmla="*/ 9143134 w 12192000"/>
              <a:gd name="connsiteY1" fmla="*/ 5616927 h 5937866"/>
              <a:gd name="connsiteX2" fmla="*/ 9043549 w 12192000"/>
              <a:gd name="connsiteY2" fmla="*/ 5914543 h 5937866"/>
              <a:gd name="connsiteX3" fmla="*/ 8745984 w 12192000"/>
              <a:gd name="connsiteY3" fmla="*/ 5814814 h 5937866"/>
              <a:gd name="connsiteX4" fmla="*/ 8845568 w 12192000"/>
              <a:gd name="connsiteY4" fmla="*/ 5517199 h 5937866"/>
              <a:gd name="connsiteX5" fmla="*/ 8930642 w 12192000"/>
              <a:gd name="connsiteY5" fmla="*/ 5494299 h 5937866"/>
              <a:gd name="connsiteX6" fmla="*/ 9842642 w 12192000"/>
              <a:gd name="connsiteY6" fmla="*/ 4939308 h 5937866"/>
              <a:gd name="connsiteX7" fmla="*/ 10272210 w 12192000"/>
              <a:gd name="connsiteY7" fmla="*/ 5187210 h 5937866"/>
              <a:gd name="connsiteX8" fmla="*/ 10070896 w 12192000"/>
              <a:gd name="connsiteY8" fmla="*/ 5788857 h 5937866"/>
              <a:gd name="connsiteX9" fmla="*/ 9469346 w 12192000"/>
              <a:gd name="connsiteY9" fmla="*/ 5587251 h 5937866"/>
              <a:gd name="connsiteX10" fmla="*/ 9670660 w 12192000"/>
              <a:gd name="connsiteY10" fmla="*/ 4985603 h 5937866"/>
              <a:gd name="connsiteX11" fmla="*/ 9842642 w 12192000"/>
              <a:gd name="connsiteY11" fmla="*/ 4939308 h 5937866"/>
              <a:gd name="connsiteX12" fmla="*/ 0 w 12192000"/>
              <a:gd name="connsiteY12" fmla="*/ 0 h 5937866"/>
              <a:gd name="connsiteX13" fmla="*/ 12188952 w 12192000"/>
              <a:gd name="connsiteY13" fmla="*/ 0 h 5937866"/>
              <a:gd name="connsiteX14" fmla="*/ 12188952 w 12192000"/>
              <a:gd name="connsiteY14" fmla="*/ 1220565 h 5937866"/>
              <a:gd name="connsiteX15" fmla="*/ 12192000 w 12192000"/>
              <a:gd name="connsiteY15" fmla="*/ 1220565 h 5937866"/>
              <a:gd name="connsiteX16" fmla="*/ 12192000 w 12192000"/>
              <a:gd name="connsiteY16" fmla="*/ 4590456 h 5937866"/>
              <a:gd name="connsiteX17" fmla="*/ 12124015 w 12192000"/>
              <a:gd name="connsiteY17" fmla="*/ 4631278 h 5937866"/>
              <a:gd name="connsiteX18" fmla="*/ 11077457 w 12192000"/>
              <a:gd name="connsiteY18" fmla="*/ 4722290 h 5937866"/>
              <a:gd name="connsiteX19" fmla="*/ 9867246 w 12192000"/>
              <a:gd name="connsiteY19" fmla="*/ 4572157 h 5937866"/>
              <a:gd name="connsiteX20" fmla="*/ 8994802 w 12192000"/>
              <a:gd name="connsiteY20" fmla="*/ 5098943 h 5937866"/>
              <a:gd name="connsiteX21" fmla="*/ 6994655 w 12192000"/>
              <a:gd name="connsiteY21" fmla="*/ 5556202 h 5937866"/>
              <a:gd name="connsiteX22" fmla="*/ 6287534 w 12192000"/>
              <a:gd name="connsiteY22" fmla="*/ 4934764 h 5937866"/>
              <a:gd name="connsiteX23" fmla="*/ 4392596 w 12192000"/>
              <a:gd name="connsiteY23" fmla="*/ 4612909 h 5937866"/>
              <a:gd name="connsiteX24" fmla="*/ 3014500 w 12192000"/>
              <a:gd name="connsiteY24" fmla="*/ 5320787 h 5937866"/>
              <a:gd name="connsiteX25" fmla="*/ 86414 w 12192000"/>
              <a:gd name="connsiteY25" fmla="*/ 5123870 h 5937866"/>
              <a:gd name="connsiteX26" fmla="*/ 0 w 12192000"/>
              <a:gd name="connsiteY26" fmla="*/ 5061131 h 5937866"/>
              <a:gd name="connsiteX27" fmla="*/ 0 w 12192000"/>
              <a:gd name="connsiteY27" fmla="*/ 3267075 h 5937866"/>
              <a:gd name="connsiteX28" fmla="*/ 0 w 12192000"/>
              <a:gd name="connsiteY28" fmla="*/ 1220565 h 59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5937866">
                <a:moveTo>
                  <a:pt x="8930642" y="5494299"/>
                </a:moveTo>
                <a:cubicBezTo>
                  <a:pt x="9016941" y="5488946"/>
                  <a:pt x="9102130" y="5534635"/>
                  <a:pt x="9143134" y="5616927"/>
                </a:cubicBezTo>
                <a:cubicBezTo>
                  <a:pt x="9197806" y="5726652"/>
                  <a:pt x="9153221" y="5859898"/>
                  <a:pt x="9043549" y="5914543"/>
                </a:cubicBezTo>
                <a:cubicBezTo>
                  <a:pt x="8933879" y="5969187"/>
                  <a:pt x="8800655" y="5924538"/>
                  <a:pt x="8745984" y="5814814"/>
                </a:cubicBezTo>
                <a:cubicBezTo>
                  <a:pt x="8691311" y="5705090"/>
                  <a:pt x="8735897" y="5571844"/>
                  <a:pt x="8845568" y="5517199"/>
                </a:cubicBezTo>
                <a:cubicBezTo>
                  <a:pt x="8872986" y="5503538"/>
                  <a:pt x="8901875" y="5496082"/>
                  <a:pt x="8930642" y="5494299"/>
                </a:cubicBezTo>
                <a:close/>
                <a:moveTo>
                  <a:pt x="9842642" y="4939308"/>
                </a:moveTo>
                <a:cubicBezTo>
                  <a:pt x="10017101" y="4928488"/>
                  <a:pt x="10189318" y="5020851"/>
                  <a:pt x="10272210" y="5187210"/>
                </a:cubicBezTo>
                <a:cubicBezTo>
                  <a:pt x="10382732" y="5409023"/>
                  <a:pt x="10292600" y="5678390"/>
                  <a:pt x="10070896" y="5788857"/>
                </a:cubicBezTo>
                <a:cubicBezTo>
                  <a:pt x="9849191" y="5899325"/>
                  <a:pt x="9579867" y="5809063"/>
                  <a:pt x="9469346" y="5587251"/>
                </a:cubicBezTo>
                <a:cubicBezTo>
                  <a:pt x="9358824" y="5365438"/>
                  <a:pt x="9448956" y="5096071"/>
                  <a:pt x="9670660" y="4985603"/>
                </a:cubicBezTo>
                <a:cubicBezTo>
                  <a:pt x="9726087" y="4957986"/>
                  <a:pt x="9784490" y="4942914"/>
                  <a:pt x="9842642" y="4939308"/>
                </a:cubicBezTo>
                <a:close/>
                <a:moveTo>
                  <a:pt x="0" y="0"/>
                </a:moveTo>
                <a:lnTo>
                  <a:pt x="12188952" y="0"/>
                </a:lnTo>
                <a:lnTo>
                  <a:pt x="12188952" y="1220565"/>
                </a:lnTo>
                <a:lnTo>
                  <a:pt x="12192000" y="1220565"/>
                </a:lnTo>
                <a:lnTo>
                  <a:pt x="12192000" y="4590456"/>
                </a:lnTo>
                <a:lnTo>
                  <a:pt x="12124015" y="4631278"/>
                </a:lnTo>
                <a:cubicBezTo>
                  <a:pt x="11792041" y="4802103"/>
                  <a:pt x="11443617" y="4797817"/>
                  <a:pt x="11077457" y="4722290"/>
                </a:cubicBezTo>
                <a:cubicBezTo>
                  <a:pt x="10679189" y="4640425"/>
                  <a:pt x="10271734" y="4578846"/>
                  <a:pt x="9867246" y="4572157"/>
                </a:cubicBezTo>
                <a:cubicBezTo>
                  <a:pt x="9492336" y="4566176"/>
                  <a:pt x="9239136" y="4846894"/>
                  <a:pt x="8994802" y="5098943"/>
                </a:cubicBezTo>
                <a:cubicBezTo>
                  <a:pt x="8385954" y="5727243"/>
                  <a:pt x="7695268" y="5911307"/>
                  <a:pt x="6994655" y="5556202"/>
                </a:cubicBezTo>
                <a:cubicBezTo>
                  <a:pt x="6722938" y="5418487"/>
                  <a:pt x="6494843" y="5169191"/>
                  <a:pt x="6287534" y="4934764"/>
                </a:cubicBezTo>
                <a:cubicBezTo>
                  <a:pt x="5731733" y="4306056"/>
                  <a:pt x="5043559" y="4288064"/>
                  <a:pt x="4392596" y="4612909"/>
                </a:cubicBezTo>
                <a:cubicBezTo>
                  <a:pt x="3930423" y="4844432"/>
                  <a:pt x="3492022" y="5129169"/>
                  <a:pt x="3014500" y="5320787"/>
                </a:cubicBezTo>
                <a:cubicBezTo>
                  <a:pt x="1977820" y="5738974"/>
                  <a:pt x="973242" y="5720051"/>
                  <a:pt x="86414" y="5123870"/>
                </a:cubicBezTo>
                <a:lnTo>
                  <a:pt x="0" y="5061131"/>
                </a:lnTo>
                <a:lnTo>
                  <a:pt x="0" y="3267075"/>
                </a:lnTo>
                <a:lnTo>
                  <a:pt x="0" y="1220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731847" y="-639428"/>
            <a:ext cx="10972800" cy="1510290"/>
          </a:xfrm>
        </p:spPr>
        <p:txBody>
          <a:bodyPr>
            <a:normAutofit fontScale="90000"/>
          </a:bodyPr>
          <a:lstStyle/>
          <a:p>
            <a:r>
              <a:rPr lang="en-US" sz="4800">
                <a:ea typeface="+mj-lt"/>
                <a:cs typeface="+mj-lt"/>
              </a:rPr>
              <a:t>Access Types – the Rest of the Rainbow</a:t>
            </a:r>
            <a:endParaRPr lang="en-US" sz="4800">
              <a:cs typeface="Posterama"/>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12</a:t>
            </a:fld>
            <a:endParaRPr lang="en-US"/>
          </a:p>
        </p:txBody>
      </p:sp>
      <p:sp>
        <p:nvSpPr>
          <p:cNvPr id="13" name="Content Placeholder 2">
            <a:extLst>
              <a:ext uri="{FF2B5EF4-FFF2-40B4-BE49-F238E27FC236}">
                <a16:creationId xmlns:a16="http://schemas.microsoft.com/office/drawing/2014/main" id="{3486F565-3655-7352-FA7B-4743BD2CC32A}"/>
              </a:ext>
            </a:extLst>
          </p:cNvPr>
          <p:cNvSpPr txBox="1">
            <a:spLocks/>
          </p:cNvSpPr>
          <p:nvPr/>
        </p:nvSpPr>
        <p:spPr>
          <a:xfrm>
            <a:off x="603584" y="2144817"/>
            <a:ext cx="11340692" cy="442186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B0504020202020204" pitchFamily="34" charset="0"/>
              <a:buChar char="•"/>
            </a:pPr>
            <a:r>
              <a:rPr lang="en-US" sz="2800"/>
              <a:t> </a:t>
            </a:r>
            <a:r>
              <a:rPr lang="en-US" sz="2800" b="1"/>
              <a:t>Bronze OA</a:t>
            </a:r>
            <a:endParaRPr lang="en-US" b="1"/>
          </a:p>
          <a:p>
            <a:pPr lvl="1">
              <a:buFont typeface="Calibri" panose="020B0504020202020204" pitchFamily="34" charset="0"/>
              <a:buChar char="•"/>
            </a:pPr>
            <a:r>
              <a:rPr lang="en-US" sz="2600"/>
              <a:t> </a:t>
            </a:r>
            <a:r>
              <a:rPr lang="en-US" sz="2400"/>
              <a:t>Article marked OA without an explicit Creative Commons (CC) license and/or</a:t>
            </a:r>
          </a:p>
          <a:p>
            <a:pPr lvl="2">
              <a:spcAft>
                <a:spcPts val="500"/>
              </a:spcAft>
            </a:pPr>
            <a:r>
              <a:rPr lang="en-US" sz="2200"/>
              <a:t> without an Article Processing Charge (APC) </a:t>
            </a:r>
          </a:p>
          <a:p>
            <a:pPr>
              <a:buFont typeface="Calibri" panose="020B0504020202020204" pitchFamily="34" charset="0"/>
              <a:buChar char="•"/>
            </a:pPr>
            <a:r>
              <a:rPr lang="en-US" sz="2800"/>
              <a:t> </a:t>
            </a:r>
            <a:r>
              <a:rPr lang="en-US" sz="2800" b="1"/>
              <a:t>Diamond </a:t>
            </a:r>
            <a:r>
              <a:rPr lang="en-US" sz="2800"/>
              <a:t>or </a:t>
            </a:r>
            <a:r>
              <a:rPr lang="en-US" sz="2800" b="1"/>
              <a:t>Platinum OA</a:t>
            </a:r>
            <a:r>
              <a:rPr lang="en-US" sz="2800"/>
              <a:t> </a:t>
            </a:r>
            <a:r>
              <a:rPr lang="en-US" sz="2400"/>
              <a:t>(interchangeable) </a:t>
            </a:r>
          </a:p>
          <a:p>
            <a:pPr lvl="1">
              <a:buFont typeface="Calibri" panose="020B0504020202020204" pitchFamily="34" charset="0"/>
              <a:buChar char="•"/>
            </a:pPr>
            <a:r>
              <a:rPr lang="en-US" sz="2400"/>
              <a:t>This is Gold OA without APCs; journal publisher operations come from</a:t>
            </a:r>
          </a:p>
          <a:p>
            <a:pPr lvl="1">
              <a:spcAft>
                <a:spcPts val="500"/>
              </a:spcAft>
            </a:pPr>
            <a:r>
              <a:rPr lang="en-US" sz="2400"/>
              <a:t>  alternative sources</a:t>
            </a:r>
            <a:endParaRPr lang="en-US"/>
          </a:p>
          <a:p>
            <a:pPr>
              <a:buFont typeface="Calibri" panose="020B0504020202020204" pitchFamily="34" charset="0"/>
              <a:buChar char="•"/>
            </a:pPr>
            <a:r>
              <a:rPr lang="en-US" sz="2800"/>
              <a:t> </a:t>
            </a:r>
            <a:r>
              <a:rPr lang="en-US" sz="2800" b="1"/>
              <a:t>Black OA</a:t>
            </a:r>
          </a:p>
          <a:p>
            <a:pPr lvl="1">
              <a:buFont typeface="Calibri" panose="020B0504020202020204" pitchFamily="34" charset="0"/>
              <a:buChar char="•"/>
            </a:pPr>
            <a:r>
              <a:rPr lang="en-US" sz="2600"/>
              <a:t>Unauthorized digital copying &amp; distribution of paywalled content</a:t>
            </a:r>
          </a:p>
          <a:p>
            <a:endParaRPr lang="en-US" sz="2200"/>
          </a:p>
          <a:p>
            <a:pPr>
              <a:buFont typeface="Calibri" panose="020B0504020202020204" pitchFamily="34" charset="0"/>
              <a:buChar char="•"/>
            </a:pPr>
            <a:endParaRPr lang="en-US" sz="2200"/>
          </a:p>
          <a:p>
            <a:pPr>
              <a:buFont typeface="Calibri" panose="020B0504020202020204" pitchFamily="34" charset="0"/>
              <a:buChar char="•"/>
            </a:pPr>
            <a:endParaRPr lang="en-US" sz="2200"/>
          </a:p>
          <a:p>
            <a:endParaRPr lang="en-US"/>
          </a:p>
          <a:p>
            <a:pPr marL="342900" indent="-342900">
              <a:buFont typeface="Arial" panose="020B0504020202020204" pitchFamily="34" charset="0"/>
              <a:buChar char="•"/>
            </a:pPr>
            <a:endParaRPr lang="en-US"/>
          </a:p>
        </p:txBody>
      </p:sp>
    </p:spTree>
    <p:extLst>
      <p:ext uri="{BB962C8B-B14F-4D97-AF65-F5344CB8AC3E}">
        <p14:creationId xmlns:p14="http://schemas.microsoft.com/office/powerpoint/2010/main" val="284171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377C4E-2DBB-4C90-8B3E-E974607B2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77B4CB6-64B7-4C1D-B623-F1EC02FCC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920134"/>
            <a:ext cx="12192000" cy="5937866"/>
          </a:xfrm>
          <a:custGeom>
            <a:avLst/>
            <a:gdLst>
              <a:gd name="connsiteX0" fmla="*/ 8930642 w 12192000"/>
              <a:gd name="connsiteY0" fmla="*/ 5494299 h 5937866"/>
              <a:gd name="connsiteX1" fmla="*/ 9143134 w 12192000"/>
              <a:gd name="connsiteY1" fmla="*/ 5616927 h 5937866"/>
              <a:gd name="connsiteX2" fmla="*/ 9043549 w 12192000"/>
              <a:gd name="connsiteY2" fmla="*/ 5914543 h 5937866"/>
              <a:gd name="connsiteX3" fmla="*/ 8745984 w 12192000"/>
              <a:gd name="connsiteY3" fmla="*/ 5814814 h 5937866"/>
              <a:gd name="connsiteX4" fmla="*/ 8845568 w 12192000"/>
              <a:gd name="connsiteY4" fmla="*/ 5517199 h 5937866"/>
              <a:gd name="connsiteX5" fmla="*/ 8930642 w 12192000"/>
              <a:gd name="connsiteY5" fmla="*/ 5494299 h 5937866"/>
              <a:gd name="connsiteX6" fmla="*/ 9842642 w 12192000"/>
              <a:gd name="connsiteY6" fmla="*/ 4939308 h 5937866"/>
              <a:gd name="connsiteX7" fmla="*/ 10272210 w 12192000"/>
              <a:gd name="connsiteY7" fmla="*/ 5187210 h 5937866"/>
              <a:gd name="connsiteX8" fmla="*/ 10070896 w 12192000"/>
              <a:gd name="connsiteY8" fmla="*/ 5788857 h 5937866"/>
              <a:gd name="connsiteX9" fmla="*/ 9469346 w 12192000"/>
              <a:gd name="connsiteY9" fmla="*/ 5587251 h 5937866"/>
              <a:gd name="connsiteX10" fmla="*/ 9670660 w 12192000"/>
              <a:gd name="connsiteY10" fmla="*/ 4985603 h 5937866"/>
              <a:gd name="connsiteX11" fmla="*/ 9842642 w 12192000"/>
              <a:gd name="connsiteY11" fmla="*/ 4939308 h 5937866"/>
              <a:gd name="connsiteX12" fmla="*/ 0 w 12192000"/>
              <a:gd name="connsiteY12" fmla="*/ 0 h 5937866"/>
              <a:gd name="connsiteX13" fmla="*/ 12188952 w 12192000"/>
              <a:gd name="connsiteY13" fmla="*/ 0 h 5937866"/>
              <a:gd name="connsiteX14" fmla="*/ 12188952 w 12192000"/>
              <a:gd name="connsiteY14" fmla="*/ 1220565 h 5937866"/>
              <a:gd name="connsiteX15" fmla="*/ 12192000 w 12192000"/>
              <a:gd name="connsiteY15" fmla="*/ 1220565 h 5937866"/>
              <a:gd name="connsiteX16" fmla="*/ 12192000 w 12192000"/>
              <a:gd name="connsiteY16" fmla="*/ 4590456 h 5937866"/>
              <a:gd name="connsiteX17" fmla="*/ 12124015 w 12192000"/>
              <a:gd name="connsiteY17" fmla="*/ 4631278 h 5937866"/>
              <a:gd name="connsiteX18" fmla="*/ 11077457 w 12192000"/>
              <a:gd name="connsiteY18" fmla="*/ 4722290 h 5937866"/>
              <a:gd name="connsiteX19" fmla="*/ 9867246 w 12192000"/>
              <a:gd name="connsiteY19" fmla="*/ 4572157 h 5937866"/>
              <a:gd name="connsiteX20" fmla="*/ 8994802 w 12192000"/>
              <a:gd name="connsiteY20" fmla="*/ 5098943 h 5937866"/>
              <a:gd name="connsiteX21" fmla="*/ 6994655 w 12192000"/>
              <a:gd name="connsiteY21" fmla="*/ 5556202 h 5937866"/>
              <a:gd name="connsiteX22" fmla="*/ 6287534 w 12192000"/>
              <a:gd name="connsiteY22" fmla="*/ 4934764 h 5937866"/>
              <a:gd name="connsiteX23" fmla="*/ 4392596 w 12192000"/>
              <a:gd name="connsiteY23" fmla="*/ 4612909 h 5937866"/>
              <a:gd name="connsiteX24" fmla="*/ 3014500 w 12192000"/>
              <a:gd name="connsiteY24" fmla="*/ 5320787 h 5937866"/>
              <a:gd name="connsiteX25" fmla="*/ 86414 w 12192000"/>
              <a:gd name="connsiteY25" fmla="*/ 5123870 h 5937866"/>
              <a:gd name="connsiteX26" fmla="*/ 0 w 12192000"/>
              <a:gd name="connsiteY26" fmla="*/ 5061131 h 5937866"/>
              <a:gd name="connsiteX27" fmla="*/ 0 w 12192000"/>
              <a:gd name="connsiteY27" fmla="*/ 3267075 h 5937866"/>
              <a:gd name="connsiteX28" fmla="*/ 0 w 12192000"/>
              <a:gd name="connsiteY28" fmla="*/ 1220565 h 59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5937866">
                <a:moveTo>
                  <a:pt x="8930642" y="5494299"/>
                </a:moveTo>
                <a:cubicBezTo>
                  <a:pt x="9016941" y="5488946"/>
                  <a:pt x="9102130" y="5534635"/>
                  <a:pt x="9143134" y="5616927"/>
                </a:cubicBezTo>
                <a:cubicBezTo>
                  <a:pt x="9197806" y="5726652"/>
                  <a:pt x="9153221" y="5859898"/>
                  <a:pt x="9043549" y="5914543"/>
                </a:cubicBezTo>
                <a:cubicBezTo>
                  <a:pt x="8933879" y="5969187"/>
                  <a:pt x="8800655" y="5924538"/>
                  <a:pt x="8745984" y="5814814"/>
                </a:cubicBezTo>
                <a:cubicBezTo>
                  <a:pt x="8691311" y="5705090"/>
                  <a:pt x="8735897" y="5571844"/>
                  <a:pt x="8845568" y="5517199"/>
                </a:cubicBezTo>
                <a:cubicBezTo>
                  <a:pt x="8872986" y="5503538"/>
                  <a:pt x="8901875" y="5496082"/>
                  <a:pt x="8930642" y="5494299"/>
                </a:cubicBezTo>
                <a:close/>
                <a:moveTo>
                  <a:pt x="9842642" y="4939308"/>
                </a:moveTo>
                <a:cubicBezTo>
                  <a:pt x="10017101" y="4928488"/>
                  <a:pt x="10189318" y="5020851"/>
                  <a:pt x="10272210" y="5187210"/>
                </a:cubicBezTo>
                <a:cubicBezTo>
                  <a:pt x="10382732" y="5409023"/>
                  <a:pt x="10292600" y="5678390"/>
                  <a:pt x="10070896" y="5788857"/>
                </a:cubicBezTo>
                <a:cubicBezTo>
                  <a:pt x="9849191" y="5899325"/>
                  <a:pt x="9579867" y="5809063"/>
                  <a:pt x="9469346" y="5587251"/>
                </a:cubicBezTo>
                <a:cubicBezTo>
                  <a:pt x="9358824" y="5365438"/>
                  <a:pt x="9448956" y="5096071"/>
                  <a:pt x="9670660" y="4985603"/>
                </a:cubicBezTo>
                <a:cubicBezTo>
                  <a:pt x="9726087" y="4957986"/>
                  <a:pt x="9784490" y="4942914"/>
                  <a:pt x="9842642" y="4939308"/>
                </a:cubicBezTo>
                <a:close/>
                <a:moveTo>
                  <a:pt x="0" y="0"/>
                </a:moveTo>
                <a:lnTo>
                  <a:pt x="12188952" y="0"/>
                </a:lnTo>
                <a:lnTo>
                  <a:pt x="12188952" y="1220565"/>
                </a:lnTo>
                <a:lnTo>
                  <a:pt x="12192000" y="1220565"/>
                </a:lnTo>
                <a:lnTo>
                  <a:pt x="12192000" y="4590456"/>
                </a:lnTo>
                <a:lnTo>
                  <a:pt x="12124015" y="4631278"/>
                </a:lnTo>
                <a:cubicBezTo>
                  <a:pt x="11792041" y="4802103"/>
                  <a:pt x="11443617" y="4797817"/>
                  <a:pt x="11077457" y="4722290"/>
                </a:cubicBezTo>
                <a:cubicBezTo>
                  <a:pt x="10679189" y="4640425"/>
                  <a:pt x="10271734" y="4578846"/>
                  <a:pt x="9867246" y="4572157"/>
                </a:cubicBezTo>
                <a:cubicBezTo>
                  <a:pt x="9492336" y="4566176"/>
                  <a:pt x="9239136" y="4846894"/>
                  <a:pt x="8994802" y="5098943"/>
                </a:cubicBezTo>
                <a:cubicBezTo>
                  <a:pt x="8385954" y="5727243"/>
                  <a:pt x="7695268" y="5911307"/>
                  <a:pt x="6994655" y="5556202"/>
                </a:cubicBezTo>
                <a:cubicBezTo>
                  <a:pt x="6722938" y="5418487"/>
                  <a:pt x="6494843" y="5169191"/>
                  <a:pt x="6287534" y="4934764"/>
                </a:cubicBezTo>
                <a:cubicBezTo>
                  <a:pt x="5731733" y="4306056"/>
                  <a:pt x="5043559" y="4288064"/>
                  <a:pt x="4392596" y="4612909"/>
                </a:cubicBezTo>
                <a:cubicBezTo>
                  <a:pt x="3930423" y="4844432"/>
                  <a:pt x="3492022" y="5129169"/>
                  <a:pt x="3014500" y="5320787"/>
                </a:cubicBezTo>
                <a:cubicBezTo>
                  <a:pt x="1977820" y="5738974"/>
                  <a:pt x="973242" y="5720051"/>
                  <a:pt x="86414" y="5123870"/>
                </a:cubicBezTo>
                <a:lnTo>
                  <a:pt x="0" y="5061131"/>
                </a:lnTo>
                <a:lnTo>
                  <a:pt x="0" y="3267075"/>
                </a:lnTo>
                <a:lnTo>
                  <a:pt x="0" y="1220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543821" y="-589947"/>
            <a:ext cx="11457709" cy="1510290"/>
          </a:xfrm>
        </p:spPr>
        <p:txBody>
          <a:bodyPr>
            <a:normAutofit/>
          </a:bodyPr>
          <a:lstStyle/>
          <a:p>
            <a:r>
              <a:rPr lang="en-US" sz="4800" dirty="0">
                <a:ea typeface="+mj-lt"/>
                <a:cs typeface="+mj-lt"/>
              </a:rPr>
              <a:t>Access Types – </a:t>
            </a:r>
            <a:r>
              <a:rPr lang="en-US" sz="3200" dirty="0">
                <a:ea typeface="+mj-lt"/>
                <a:cs typeface="+mj-lt"/>
              </a:rPr>
              <a:t>not categorized by color system</a:t>
            </a:r>
            <a:endParaRPr lang="en-US" sz="3200" dirty="0">
              <a:cs typeface="Posterama"/>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6611587"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13</a:t>
            </a:fld>
            <a:endParaRPr lang="en-US"/>
          </a:p>
        </p:txBody>
      </p:sp>
      <p:sp>
        <p:nvSpPr>
          <p:cNvPr id="7" name="Content Placeholder 2">
            <a:extLst>
              <a:ext uri="{FF2B5EF4-FFF2-40B4-BE49-F238E27FC236}">
                <a16:creationId xmlns:a16="http://schemas.microsoft.com/office/drawing/2014/main" id="{5D7320FB-6BDE-3308-8EAF-4336DF35405B}"/>
              </a:ext>
            </a:extLst>
          </p:cNvPr>
          <p:cNvSpPr>
            <a:spLocks noGrp="1"/>
          </p:cNvSpPr>
          <p:nvPr>
            <p:ph idx="1"/>
          </p:nvPr>
        </p:nvSpPr>
        <p:spPr>
          <a:xfrm>
            <a:off x="179800" y="2165339"/>
            <a:ext cx="10253724" cy="4750332"/>
          </a:xfrm>
        </p:spPr>
        <p:txBody>
          <a:bodyPr vert="horz" lIns="91440" tIns="45720" rIns="91440" bIns="45720" rtlCol="0" anchor="t">
            <a:normAutofit/>
          </a:bodyPr>
          <a:lstStyle/>
          <a:p>
            <a:pPr>
              <a:buFont typeface="Calibri" panose="020B0504020202020204" pitchFamily="34" charset="0"/>
              <a:buChar char="•"/>
            </a:pPr>
            <a:r>
              <a:rPr lang="en-US" sz="2800" dirty="0">
                <a:ea typeface="+mn-lt"/>
                <a:cs typeface="+mn-lt"/>
              </a:rPr>
              <a:t> </a:t>
            </a:r>
            <a:r>
              <a:rPr lang="en-US" sz="2400" b="1" dirty="0">
                <a:ea typeface="+mn-lt"/>
                <a:cs typeface="+mn-lt"/>
              </a:rPr>
              <a:t>Subscription</a:t>
            </a:r>
            <a:r>
              <a:rPr lang="en-US" sz="2400" dirty="0">
                <a:ea typeface="+mn-lt"/>
                <a:cs typeface="+mn-lt"/>
              </a:rPr>
              <a:t>/</a:t>
            </a:r>
            <a:r>
              <a:rPr lang="en-US" sz="2400" b="1" dirty="0">
                <a:ea typeface="+mn-lt"/>
                <a:cs typeface="+mn-lt"/>
              </a:rPr>
              <a:t>Toll Access</a:t>
            </a:r>
            <a:r>
              <a:rPr lang="en-US" sz="2400" dirty="0">
                <a:ea typeface="+mn-lt"/>
                <a:cs typeface="+mn-lt"/>
              </a:rPr>
              <a:t>/</a:t>
            </a:r>
            <a:r>
              <a:rPr lang="en-US" sz="2400" b="1" dirty="0">
                <a:ea typeface="+mn-lt"/>
                <a:cs typeface="+mn-lt"/>
              </a:rPr>
              <a:t>Closed Access</a:t>
            </a:r>
            <a:r>
              <a:rPr lang="en-US" sz="2400" dirty="0">
                <a:ea typeface="+mn-lt"/>
                <a:cs typeface="+mn-lt"/>
              </a:rPr>
              <a:t> </a:t>
            </a:r>
            <a:r>
              <a:rPr lang="en-US" sz="2200" i="1" dirty="0">
                <a:ea typeface="+mn-lt"/>
                <a:cs typeface="+mn-lt"/>
              </a:rPr>
              <a:t>(interchangeable)</a:t>
            </a:r>
          </a:p>
          <a:p>
            <a:pPr lvl="1">
              <a:spcAft>
                <a:spcPts val="600"/>
              </a:spcAft>
              <a:buFont typeface="Calibri" panose="020B0504020202020204" pitchFamily="34" charset="0"/>
              <a:buChar char="•"/>
            </a:pPr>
            <a:r>
              <a:rPr lang="en-US" sz="2400" dirty="0">
                <a:ea typeface="+mn-lt"/>
                <a:cs typeface="+mn-lt"/>
              </a:rPr>
              <a:t> The traditional model of article &amp; journal publication</a:t>
            </a:r>
          </a:p>
          <a:p>
            <a:pPr>
              <a:buFont typeface="Calibri" panose="020B0504020202020204" pitchFamily="34" charset="0"/>
              <a:buChar char="•"/>
            </a:pPr>
            <a:r>
              <a:rPr lang="en-US" sz="2400" dirty="0">
                <a:ea typeface="+mn-lt"/>
                <a:cs typeface="+mn-lt"/>
              </a:rPr>
              <a:t> </a:t>
            </a:r>
            <a:r>
              <a:rPr lang="en-US" sz="2400" b="1" dirty="0">
                <a:ea typeface="+mn-lt"/>
                <a:cs typeface="+mn-lt"/>
              </a:rPr>
              <a:t>Hybrid OA</a:t>
            </a:r>
            <a:endParaRPr lang="en-US" sz="2400" b="1"/>
          </a:p>
          <a:p>
            <a:pPr lvl="1">
              <a:buFont typeface="Calibri" panose="020B0504020202020204" pitchFamily="34" charset="0"/>
              <a:buChar char="•"/>
            </a:pPr>
            <a:r>
              <a:rPr lang="en-US" sz="2400" dirty="0"/>
              <a:t> A subscription-based journal that allows authors to make their</a:t>
            </a:r>
          </a:p>
          <a:p>
            <a:pPr lvl="1"/>
            <a:r>
              <a:rPr lang="en-US" sz="2400" dirty="0"/>
              <a:t>   content OA, but can cost significantly more than a dedicated OA</a:t>
            </a:r>
          </a:p>
          <a:p>
            <a:pPr lvl="1">
              <a:spcAft>
                <a:spcPts val="600"/>
              </a:spcAft>
            </a:pPr>
            <a:r>
              <a:rPr lang="en-US" sz="2400" dirty="0"/>
              <a:t>   journal</a:t>
            </a:r>
          </a:p>
          <a:p>
            <a:pPr>
              <a:buFont typeface="Calibri" panose="020B0504020202020204" pitchFamily="34" charset="0"/>
              <a:buChar char="•"/>
            </a:pPr>
            <a:r>
              <a:rPr lang="en-US" sz="2400" dirty="0"/>
              <a:t> </a:t>
            </a:r>
            <a:r>
              <a:rPr lang="en-US" sz="2400" b="1" dirty="0"/>
              <a:t>Delayed</a:t>
            </a:r>
            <a:r>
              <a:rPr lang="en-US" sz="2400" dirty="0"/>
              <a:t>/</a:t>
            </a:r>
            <a:r>
              <a:rPr lang="en-US" sz="2400" b="1" dirty="0"/>
              <a:t>Embargoed</a:t>
            </a:r>
            <a:r>
              <a:rPr lang="en-US" sz="2400" dirty="0"/>
              <a:t> </a:t>
            </a:r>
            <a:r>
              <a:rPr lang="en-US" sz="2400" b="1" dirty="0"/>
              <a:t>OA</a:t>
            </a:r>
            <a:r>
              <a:rPr lang="en-US" sz="2400" dirty="0"/>
              <a:t> </a:t>
            </a:r>
            <a:r>
              <a:rPr lang="en-US" sz="2200" i="1" dirty="0"/>
              <a:t>(interchangeable)</a:t>
            </a:r>
          </a:p>
          <a:p>
            <a:pPr lvl="2">
              <a:buFont typeface="Calibri" panose="020B0504020202020204" pitchFamily="34" charset="0"/>
              <a:buChar char="•"/>
            </a:pPr>
            <a:r>
              <a:rPr lang="en-US" sz="2400" dirty="0"/>
              <a:t> Articles in subscription-based journals made OA directly via the publisher at the expiry of the embargo period</a:t>
            </a:r>
          </a:p>
        </p:txBody>
      </p:sp>
    </p:spTree>
    <p:extLst>
      <p:ext uri="{BB962C8B-B14F-4D97-AF65-F5344CB8AC3E}">
        <p14:creationId xmlns:p14="http://schemas.microsoft.com/office/powerpoint/2010/main" val="168172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Blue to purple gradient">
            <a:extLst>
              <a:ext uri="{FF2B5EF4-FFF2-40B4-BE49-F238E27FC236}">
                <a16:creationId xmlns:a16="http://schemas.microsoft.com/office/drawing/2014/main" id="{A59B5C75-A1F2-1826-73AC-DD6564ADE921}"/>
              </a:ext>
            </a:extLst>
          </p:cNvPr>
          <p:cNvPicPr>
            <a:picLocks noChangeAspect="1"/>
          </p:cNvPicPr>
          <p:nvPr/>
        </p:nvPicPr>
        <p:blipFill rotWithShape="1">
          <a:blip r:embed="rId2"/>
          <a:srcRect l="20405" r="20405"/>
          <a:stretch/>
        </p:blipFill>
        <p:spPr>
          <a:xfrm>
            <a:off x="3047" y="2551229"/>
            <a:ext cx="4149845" cy="4306771"/>
          </a:xfrm>
          <a:custGeom>
            <a:avLst/>
            <a:gdLst/>
            <a:ahLst/>
            <a:cxnLst/>
            <a:rect l="l" t="t" r="r" b="b"/>
            <a:pathLst>
              <a:path w="5544176" h="6646910">
                <a:moveTo>
                  <a:pt x="4779974" y="685250"/>
                </a:moveTo>
                <a:cubicBezTo>
                  <a:pt x="5032054" y="670215"/>
                  <a:pt x="5267008" y="852320"/>
                  <a:pt x="5309474" y="1126951"/>
                </a:cubicBezTo>
                <a:cubicBezTo>
                  <a:pt x="5346050" y="1363456"/>
                  <a:pt x="5216949" y="1600813"/>
                  <a:pt x="5001910" y="1690856"/>
                </a:cubicBezTo>
                <a:cubicBezTo>
                  <a:pt x="4692098" y="1820733"/>
                  <a:pt x="4350283" y="1615922"/>
                  <a:pt x="4306656" y="1273177"/>
                </a:cubicBezTo>
                <a:cubicBezTo>
                  <a:pt x="4276590" y="1039231"/>
                  <a:pt x="4408479" y="807918"/>
                  <a:pt x="4621504" y="721515"/>
                </a:cubicBezTo>
                <a:cubicBezTo>
                  <a:pt x="4671997" y="700903"/>
                  <a:pt x="4725528" y="688659"/>
                  <a:pt x="4779974" y="685250"/>
                </a:cubicBezTo>
                <a:close/>
                <a:moveTo>
                  <a:pt x="2760003" y="352577"/>
                </a:moveTo>
                <a:cubicBezTo>
                  <a:pt x="2869653" y="345991"/>
                  <a:pt x="2971942" y="425187"/>
                  <a:pt x="2990385" y="544679"/>
                </a:cubicBezTo>
                <a:cubicBezTo>
                  <a:pt x="3006348" y="647665"/>
                  <a:pt x="2950167" y="750884"/>
                  <a:pt x="2856557" y="790095"/>
                </a:cubicBezTo>
                <a:cubicBezTo>
                  <a:pt x="2721799" y="846585"/>
                  <a:pt x="2573171" y="757470"/>
                  <a:pt x="2554030" y="608299"/>
                </a:cubicBezTo>
                <a:cubicBezTo>
                  <a:pt x="2540934" y="506165"/>
                  <a:pt x="2598123" y="405659"/>
                  <a:pt x="2691113" y="368075"/>
                </a:cubicBezTo>
                <a:cubicBezTo>
                  <a:pt x="2713089" y="359242"/>
                  <a:pt x="2736352" y="353973"/>
                  <a:pt x="2760003" y="352577"/>
                </a:cubicBezTo>
                <a:close/>
                <a:moveTo>
                  <a:pt x="3630" y="28121"/>
                </a:moveTo>
                <a:cubicBezTo>
                  <a:pt x="53278" y="26959"/>
                  <a:pt x="102920" y="30524"/>
                  <a:pt x="151871" y="38891"/>
                </a:cubicBezTo>
                <a:cubicBezTo>
                  <a:pt x="865103" y="112200"/>
                  <a:pt x="964292" y="593344"/>
                  <a:pt x="1031555" y="832871"/>
                </a:cubicBezTo>
                <a:cubicBezTo>
                  <a:pt x="1053330" y="878203"/>
                  <a:pt x="1074563" y="922528"/>
                  <a:pt x="1096338" y="964607"/>
                </a:cubicBezTo>
                <a:cubicBezTo>
                  <a:pt x="1174682" y="1115560"/>
                  <a:pt x="1260852" y="1237377"/>
                  <a:pt x="1409481" y="1265738"/>
                </a:cubicBezTo>
                <a:cubicBezTo>
                  <a:pt x="1767492" y="1334008"/>
                  <a:pt x="1973154" y="762896"/>
                  <a:pt x="2318612" y="859062"/>
                </a:cubicBezTo>
                <a:cubicBezTo>
                  <a:pt x="2496300" y="908501"/>
                  <a:pt x="2583943" y="1098510"/>
                  <a:pt x="2675615" y="1267985"/>
                </a:cubicBezTo>
                <a:cubicBezTo>
                  <a:pt x="2731099" y="1370507"/>
                  <a:pt x="2875466" y="1386005"/>
                  <a:pt x="2952957" y="1297896"/>
                </a:cubicBezTo>
                <a:cubicBezTo>
                  <a:pt x="2992292" y="1253804"/>
                  <a:pt x="3027543" y="1206225"/>
                  <a:pt x="3058268" y="1155778"/>
                </a:cubicBezTo>
                <a:cubicBezTo>
                  <a:pt x="3256027" y="815280"/>
                  <a:pt x="3063848" y="537317"/>
                  <a:pt x="3306706" y="310500"/>
                </a:cubicBezTo>
                <a:cubicBezTo>
                  <a:pt x="3358006" y="262378"/>
                  <a:pt x="3524148" y="107395"/>
                  <a:pt x="3735234" y="107395"/>
                </a:cubicBezTo>
                <a:cubicBezTo>
                  <a:pt x="3766510" y="107395"/>
                  <a:pt x="3797693" y="110804"/>
                  <a:pt x="3828224" y="117624"/>
                </a:cubicBezTo>
                <a:cubicBezTo>
                  <a:pt x="4046595" y="166056"/>
                  <a:pt x="4222967" y="384349"/>
                  <a:pt x="4231180" y="592260"/>
                </a:cubicBezTo>
                <a:cubicBezTo>
                  <a:pt x="4242339" y="872003"/>
                  <a:pt x="3941207" y="932136"/>
                  <a:pt x="3873092" y="1299370"/>
                </a:cubicBezTo>
                <a:cubicBezTo>
                  <a:pt x="3837368" y="1492245"/>
                  <a:pt x="3867280" y="1798492"/>
                  <a:pt x="4050935" y="1948439"/>
                </a:cubicBezTo>
                <a:cubicBezTo>
                  <a:pt x="4358421" y="2199435"/>
                  <a:pt x="4810507" y="1777182"/>
                  <a:pt x="5211525" y="2027402"/>
                </a:cubicBezTo>
                <a:cubicBezTo>
                  <a:pt x="5429122" y="2163013"/>
                  <a:pt x="5566824" y="2456164"/>
                  <a:pt x="5541097" y="2700958"/>
                </a:cubicBezTo>
                <a:cubicBezTo>
                  <a:pt x="5501654" y="3076251"/>
                  <a:pt x="5098698" y="3142194"/>
                  <a:pt x="5094823" y="3471378"/>
                </a:cubicBezTo>
                <a:cubicBezTo>
                  <a:pt x="5091415" y="3745236"/>
                  <a:pt x="5419668" y="3893242"/>
                  <a:pt x="5505528" y="4272564"/>
                </a:cubicBezTo>
                <a:cubicBezTo>
                  <a:pt x="5569691" y="4556184"/>
                  <a:pt x="5439041" y="4752005"/>
                  <a:pt x="5281423" y="4965183"/>
                </a:cubicBezTo>
                <a:cubicBezTo>
                  <a:pt x="5068244" y="5253608"/>
                  <a:pt x="4866301" y="5146281"/>
                  <a:pt x="4675749" y="5385343"/>
                </a:cubicBezTo>
                <a:cubicBezTo>
                  <a:pt x="4370191" y="5769070"/>
                  <a:pt x="4714176" y="6260683"/>
                  <a:pt x="4508838" y="6598516"/>
                </a:cubicBezTo>
                <a:lnTo>
                  <a:pt x="4472787" y="6646910"/>
                </a:lnTo>
                <a:lnTo>
                  <a:pt x="3367517" y="6646910"/>
                </a:lnTo>
                <a:lnTo>
                  <a:pt x="2998981" y="6646910"/>
                </a:lnTo>
                <a:lnTo>
                  <a:pt x="2648733" y="6646910"/>
                </a:lnTo>
                <a:lnTo>
                  <a:pt x="0" y="6646910"/>
                </a:lnTo>
                <a:lnTo>
                  <a:pt x="0" y="28222"/>
                </a:lnTo>
                <a:close/>
                <a:moveTo>
                  <a:pt x="1509522" y="767"/>
                </a:moveTo>
                <a:cubicBezTo>
                  <a:pt x="1736339" y="-12639"/>
                  <a:pt x="1947814" y="150946"/>
                  <a:pt x="1986017" y="398066"/>
                </a:cubicBezTo>
                <a:cubicBezTo>
                  <a:pt x="2019183" y="611090"/>
                  <a:pt x="1902946" y="824502"/>
                  <a:pt x="1709217" y="905558"/>
                </a:cubicBezTo>
                <a:cubicBezTo>
                  <a:pt x="1430403" y="1021795"/>
                  <a:pt x="1123149" y="837830"/>
                  <a:pt x="1083551" y="529879"/>
                </a:cubicBezTo>
                <a:cubicBezTo>
                  <a:pt x="1056506" y="319025"/>
                  <a:pt x="1175223" y="110882"/>
                  <a:pt x="1366937" y="33390"/>
                </a:cubicBezTo>
                <a:cubicBezTo>
                  <a:pt x="1412379" y="14871"/>
                  <a:pt x="1460539" y="3866"/>
                  <a:pt x="1509522" y="767"/>
                </a:cubicBezTo>
                <a:close/>
              </a:path>
            </a:pathLst>
          </a:custGeom>
        </p:spPr>
      </p:pic>
      <p:sp>
        <p:nvSpPr>
          <p:cNvPr id="9" name="Footer Placeholder 8">
            <a:extLst>
              <a:ext uri="{FF2B5EF4-FFF2-40B4-BE49-F238E27FC236}">
                <a16:creationId xmlns:a16="http://schemas.microsoft.com/office/drawing/2014/main" id="{E1B5E342-0C98-CF3B-A7FA-831A70FFE1CB}"/>
              </a:ext>
            </a:extLst>
          </p:cNvPr>
          <p:cNvSpPr>
            <a:spLocks noGrp="1"/>
          </p:cNvSpPr>
          <p:nvPr>
            <p:ph type="ftr" sz="quarter" idx="11"/>
          </p:nvPr>
        </p:nvSpPr>
        <p:spPr>
          <a:xfrm>
            <a:off x="6226526" y="6356350"/>
            <a:ext cx="3759830" cy="365125"/>
          </a:xfrm>
        </p:spPr>
        <p:txBody>
          <a:bodyPr vert="horz" lIns="91440" tIns="45720" rIns="91440" bIns="45720" rtlCol="0" anchor="ctr">
            <a:normAutofit/>
          </a:bodyPr>
          <a:lstStyle/>
          <a:p>
            <a:pPr algn="l">
              <a:spcAft>
                <a:spcPts val="600"/>
              </a:spcAft>
            </a:pPr>
            <a:r>
              <a:rPr lang="en-US" kern="1200" cap="all" spc="200">
                <a:solidFill>
                  <a:schemeClr val="tx1"/>
                </a:solidFill>
                <a:latin typeface="+mn-lt"/>
                <a:ea typeface="+mn-ea"/>
                <a:cs typeface="Segoe UI Semilight" panose="020B0402040204020203" pitchFamily="34" charset="0"/>
              </a:rPr>
              <a:t>CPC | Session 1 of OA Talks | CC BY-NC</a:t>
            </a:r>
          </a:p>
        </p:txBody>
      </p:sp>
      <p:sp>
        <p:nvSpPr>
          <p:cNvPr id="8" name="Slide Number Placeholder 7">
            <a:extLst>
              <a:ext uri="{FF2B5EF4-FFF2-40B4-BE49-F238E27FC236}">
                <a16:creationId xmlns:a16="http://schemas.microsoft.com/office/drawing/2014/main" id="{D6E5D021-C17B-E564-FD42-A959D5647E71}"/>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14</a:t>
            </a:fld>
            <a:endParaRPr lang="en-US"/>
          </a:p>
        </p:txBody>
      </p:sp>
      <p:sp>
        <p:nvSpPr>
          <p:cNvPr id="10" name="Content Placeholder 2">
            <a:extLst>
              <a:ext uri="{FF2B5EF4-FFF2-40B4-BE49-F238E27FC236}">
                <a16:creationId xmlns:a16="http://schemas.microsoft.com/office/drawing/2014/main" id="{B7047749-BE02-D4AE-D162-A377298696C6}"/>
              </a:ext>
            </a:extLst>
          </p:cNvPr>
          <p:cNvSpPr txBox="1">
            <a:spLocks/>
          </p:cNvSpPr>
          <p:nvPr/>
        </p:nvSpPr>
        <p:spPr>
          <a:xfrm>
            <a:off x="3946142" y="813940"/>
            <a:ext cx="8315106" cy="489833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Clr>
                <a:schemeClr val="accent5"/>
              </a:buClr>
              <a:buFont typeface="Avenir Next LT Pro" panose="020B05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Calibri" panose="020B0504020202020204" pitchFamily="34" charset="0"/>
              <a:buChar char="•"/>
            </a:pPr>
            <a:r>
              <a:rPr lang="en-US" sz="2400" dirty="0">
                <a:ea typeface="+mn-lt"/>
                <a:cs typeface="+mn-lt"/>
              </a:rPr>
              <a:t> </a:t>
            </a:r>
            <a:r>
              <a:rPr lang="en-US" sz="2800" b="1">
                <a:ea typeface="+mn-lt"/>
                <a:cs typeface="+mn-lt"/>
              </a:rPr>
              <a:t>Preprint/Pre-submission</a:t>
            </a:r>
            <a:r>
              <a:rPr lang="en-US" sz="2400" b="1" dirty="0">
                <a:ea typeface="+mn-lt"/>
                <a:cs typeface="+mn-lt"/>
              </a:rPr>
              <a:t> </a:t>
            </a:r>
            <a:r>
              <a:rPr lang="en-US" sz="2200" i="1" dirty="0">
                <a:ea typeface="+mn-lt"/>
                <a:cs typeface="+mn-lt"/>
              </a:rPr>
              <a:t>(interchangeable)</a:t>
            </a:r>
          </a:p>
          <a:p>
            <a:pPr marL="571500" indent="-171450">
              <a:spcAft>
                <a:spcPts val="1000"/>
              </a:spcAft>
              <a:buFont typeface="Calibri" panose="020B0504020202020204" pitchFamily="34" charset="0"/>
              <a:buChar char="•"/>
            </a:pPr>
            <a:r>
              <a:rPr lang="en-US" sz="2400">
                <a:ea typeface="+mn-lt"/>
                <a:cs typeface="+mn-lt"/>
              </a:rPr>
              <a:t> </a:t>
            </a:r>
            <a:r>
              <a:rPr lang="en-US" sz="2400" dirty="0">
                <a:ea typeface="+mn-lt"/>
                <a:cs typeface="+mn-lt"/>
              </a:rPr>
              <a:t>A format </a:t>
            </a:r>
            <a:r>
              <a:rPr lang="en-US" sz="2400">
                <a:ea typeface="+mn-lt"/>
                <a:cs typeface="+mn-lt"/>
              </a:rPr>
              <a:t>of </a:t>
            </a:r>
            <a:r>
              <a:rPr lang="en-US" sz="2400" dirty="0">
                <a:ea typeface="+mn-lt"/>
                <a:cs typeface="+mn-lt"/>
              </a:rPr>
              <a:t>distributing manuscripts early to receive feedback from peers, prior to formal peer review and </a:t>
            </a:r>
            <a:r>
              <a:rPr lang="en-US" sz="2400">
                <a:ea typeface="+mn-lt"/>
                <a:cs typeface="+mn-lt"/>
              </a:rPr>
              <a:t>journal publication</a:t>
            </a:r>
            <a:endParaRPr lang="en-US" sz="2400" dirty="0">
              <a:ea typeface="+mn-lt"/>
              <a:cs typeface="+mn-lt"/>
            </a:endParaRPr>
          </a:p>
          <a:p>
            <a:pPr marL="400050">
              <a:spcAft>
                <a:spcPts val="1000"/>
              </a:spcAft>
            </a:pPr>
            <a:endParaRPr lang="en-US" sz="2400" dirty="0">
              <a:ea typeface="+mn-lt"/>
              <a:cs typeface="+mn-lt"/>
            </a:endParaRPr>
          </a:p>
          <a:p>
            <a:pPr>
              <a:buFont typeface="Calibri" panose="020B0504020202020204" pitchFamily="34" charset="0"/>
              <a:buChar char="•"/>
            </a:pPr>
            <a:r>
              <a:rPr lang="en-US" sz="2400" dirty="0">
                <a:ea typeface="+mn-lt"/>
                <a:cs typeface="+mn-lt"/>
              </a:rPr>
              <a:t> </a:t>
            </a:r>
            <a:r>
              <a:rPr lang="en-US" sz="2800" b="1" dirty="0">
                <a:ea typeface="+mn-lt"/>
                <a:cs typeface="+mn-lt"/>
              </a:rPr>
              <a:t>Post-print</a:t>
            </a:r>
            <a:endParaRPr lang="en-US" sz="2800" b="1">
              <a:ea typeface="+mn-lt"/>
              <a:cs typeface="+mn-lt"/>
            </a:endParaRPr>
          </a:p>
          <a:p>
            <a:pPr marL="571500" indent="-171450">
              <a:spcAft>
                <a:spcPts val="1000"/>
              </a:spcAft>
              <a:buFont typeface="Calibri" panose="020B0504020202020204" pitchFamily="34" charset="0"/>
              <a:buChar char="•"/>
            </a:pPr>
            <a:r>
              <a:rPr lang="en-US" sz="2400">
                <a:ea typeface="+mn-lt"/>
                <a:cs typeface="+mn-lt"/>
              </a:rPr>
              <a:t> </a:t>
            </a:r>
            <a:r>
              <a:rPr lang="en-US" sz="2400" dirty="0">
                <a:ea typeface="+mn-lt"/>
                <a:cs typeface="+mn-lt"/>
              </a:rPr>
              <a:t>The version of a manuscript that has been revised and accepted following peer review. Also known as an Accepted Author Manuscript (AMM), Author Manuscript Online (AMO)</a:t>
            </a:r>
            <a:endParaRPr lang="en-US" sz="2400" dirty="0"/>
          </a:p>
          <a:p>
            <a:endParaRPr lang="en-US" sz="2400" dirty="0"/>
          </a:p>
          <a:p>
            <a:pPr marL="342900" indent="-342900">
              <a:buFont typeface="Arial" panose="020B0504020202020204" pitchFamily="34" charset="0"/>
              <a:buChar char="•"/>
            </a:pPr>
            <a:endParaRPr lang="en-US" sz="2400" dirty="0"/>
          </a:p>
        </p:txBody>
      </p:sp>
      <p:sp>
        <p:nvSpPr>
          <p:cNvPr id="7" name="Title 6">
            <a:extLst>
              <a:ext uri="{FF2B5EF4-FFF2-40B4-BE49-F238E27FC236}">
                <a16:creationId xmlns:a16="http://schemas.microsoft.com/office/drawing/2014/main" id="{9F9F4DE6-7378-E457-4E4D-7990313EB6C5}"/>
              </a:ext>
            </a:extLst>
          </p:cNvPr>
          <p:cNvSpPr>
            <a:spLocks noGrp="1"/>
          </p:cNvSpPr>
          <p:nvPr>
            <p:ph type="ctrTitle"/>
          </p:nvPr>
        </p:nvSpPr>
        <p:spPr>
          <a:xfrm>
            <a:off x="-54495" y="3542132"/>
            <a:ext cx="4506170" cy="2995822"/>
          </a:xfrm>
        </p:spPr>
        <p:txBody>
          <a:bodyPr vert="horz" lIns="91440" tIns="45720" rIns="91440" bIns="45720" rtlCol="0" anchor="b">
            <a:noAutofit/>
          </a:bodyPr>
          <a:lstStyle/>
          <a:p>
            <a:pPr>
              <a:lnSpc>
                <a:spcPct val="90000"/>
              </a:lnSpc>
            </a:pPr>
            <a:r>
              <a:rPr lang="en-US" sz="5000">
                <a:cs typeface="Posterama"/>
              </a:rPr>
              <a:t>Document Terminology</a:t>
            </a:r>
            <a:br>
              <a:rPr lang="en-US" sz="5000" dirty="0">
                <a:cs typeface="Posterama"/>
              </a:rPr>
            </a:br>
            <a:br>
              <a:rPr lang="en-US" sz="5000" dirty="0">
                <a:cs typeface="Posterama"/>
              </a:rPr>
            </a:br>
            <a:r>
              <a:rPr lang="en-US" sz="4600" dirty="0">
                <a:ea typeface="+mj-lt"/>
                <a:cs typeface="+mj-lt"/>
              </a:rPr>
              <a:t>Part 1</a:t>
            </a:r>
            <a:endParaRPr lang="en-US" sz="4600" dirty="0">
              <a:cs typeface="Posterama"/>
            </a:endParaRPr>
          </a:p>
        </p:txBody>
      </p:sp>
    </p:spTree>
    <p:extLst>
      <p:ext uri="{BB962C8B-B14F-4D97-AF65-F5344CB8AC3E}">
        <p14:creationId xmlns:p14="http://schemas.microsoft.com/office/powerpoint/2010/main" val="309175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Blue to purple gradient">
            <a:extLst>
              <a:ext uri="{FF2B5EF4-FFF2-40B4-BE49-F238E27FC236}">
                <a16:creationId xmlns:a16="http://schemas.microsoft.com/office/drawing/2014/main" id="{A59B5C75-A1F2-1826-73AC-DD6564ADE921}"/>
              </a:ext>
            </a:extLst>
          </p:cNvPr>
          <p:cNvPicPr>
            <a:picLocks noChangeAspect="1"/>
          </p:cNvPicPr>
          <p:nvPr/>
        </p:nvPicPr>
        <p:blipFill rotWithShape="1">
          <a:blip r:embed="rId2"/>
          <a:srcRect l="25738" r="25738"/>
          <a:stretch/>
        </p:blipFill>
        <p:spPr>
          <a:xfrm rot="5400000">
            <a:off x="315358" y="-323735"/>
            <a:ext cx="4014646" cy="4654009"/>
          </a:xfrm>
          <a:custGeom>
            <a:avLst/>
            <a:gdLst/>
            <a:ahLst/>
            <a:cxnLst/>
            <a:rect l="l" t="t" r="r" b="b"/>
            <a:pathLst>
              <a:path w="5544176" h="6646910">
                <a:moveTo>
                  <a:pt x="4779974" y="685250"/>
                </a:moveTo>
                <a:cubicBezTo>
                  <a:pt x="5032054" y="670215"/>
                  <a:pt x="5267008" y="852320"/>
                  <a:pt x="5309474" y="1126951"/>
                </a:cubicBezTo>
                <a:cubicBezTo>
                  <a:pt x="5346050" y="1363456"/>
                  <a:pt x="5216949" y="1600813"/>
                  <a:pt x="5001910" y="1690856"/>
                </a:cubicBezTo>
                <a:cubicBezTo>
                  <a:pt x="4692098" y="1820733"/>
                  <a:pt x="4350283" y="1615922"/>
                  <a:pt x="4306656" y="1273177"/>
                </a:cubicBezTo>
                <a:cubicBezTo>
                  <a:pt x="4276590" y="1039231"/>
                  <a:pt x="4408479" y="807918"/>
                  <a:pt x="4621504" y="721515"/>
                </a:cubicBezTo>
                <a:cubicBezTo>
                  <a:pt x="4671997" y="700903"/>
                  <a:pt x="4725528" y="688659"/>
                  <a:pt x="4779974" y="685250"/>
                </a:cubicBezTo>
                <a:close/>
                <a:moveTo>
                  <a:pt x="2760003" y="352577"/>
                </a:moveTo>
                <a:cubicBezTo>
                  <a:pt x="2869653" y="345991"/>
                  <a:pt x="2971942" y="425187"/>
                  <a:pt x="2990385" y="544679"/>
                </a:cubicBezTo>
                <a:cubicBezTo>
                  <a:pt x="3006348" y="647665"/>
                  <a:pt x="2950167" y="750884"/>
                  <a:pt x="2856557" y="790095"/>
                </a:cubicBezTo>
                <a:cubicBezTo>
                  <a:pt x="2721799" y="846585"/>
                  <a:pt x="2573171" y="757470"/>
                  <a:pt x="2554030" y="608299"/>
                </a:cubicBezTo>
                <a:cubicBezTo>
                  <a:pt x="2540934" y="506165"/>
                  <a:pt x="2598123" y="405659"/>
                  <a:pt x="2691113" y="368075"/>
                </a:cubicBezTo>
                <a:cubicBezTo>
                  <a:pt x="2713089" y="359242"/>
                  <a:pt x="2736352" y="353973"/>
                  <a:pt x="2760003" y="352577"/>
                </a:cubicBezTo>
                <a:close/>
                <a:moveTo>
                  <a:pt x="3630" y="28121"/>
                </a:moveTo>
                <a:cubicBezTo>
                  <a:pt x="53278" y="26959"/>
                  <a:pt x="102920" y="30524"/>
                  <a:pt x="151871" y="38891"/>
                </a:cubicBezTo>
                <a:cubicBezTo>
                  <a:pt x="865103" y="112200"/>
                  <a:pt x="964292" y="593344"/>
                  <a:pt x="1031555" y="832871"/>
                </a:cubicBezTo>
                <a:cubicBezTo>
                  <a:pt x="1053330" y="878203"/>
                  <a:pt x="1074563" y="922528"/>
                  <a:pt x="1096338" y="964607"/>
                </a:cubicBezTo>
                <a:cubicBezTo>
                  <a:pt x="1174682" y="1115560"/>
                  <a:pt x="1260852" y="1237377"/>
                  <a:pt x="1409481" y="1265738"/>
                </a:cubicBezTo>
                <a:cubicBezTo>
                  <a:pt x="1767492" y="1334008"/>
                  <a:pt x="1973154" y="762896"/>
                  <a:pt x="2318612" y="859062"/>
                </a:cubicBezTo>
                <a:cubicBezTo>
                  <a:pt x="2496300" y="908501"/>
                  <a:pt x="2583943" y="1098510"/>
                  <a:pt x="2675615" y="1267985"/>
                </a:cubicBezTo>
                <a:cubicBezTo>
                  <a:pt x="2731099" y="1370507"/>
                  <a:pt x="2875466" y="1386005"/>
                  <a:pt x="2952957" y="1297896"/>
                </a:cubicBezTo>
                <a:cubicBezTo>
                  <a:pt x="2992292" y="1253804"/>
                  <a:pt x="3027543" y="1206225"/>
                  <a:pt x="3058268" y="1155778"/>
                </a:cubicBezTo>
                <a:cubicBezTo>
                  <a:pt x="3256027" y="815280"/>
                  <a:pt x="3063848" y="537317"/>
                  <a:pt x="3306706" y="310500"/>
                </a:cubicBezTo>
                <a:cubicBezTo>
                  <a:pt x="3358006" y="262378"/>
                  <a:pt x="3524148" y="107395"/>
                  <a:pt x="3735234" y="107395"/>
                </a:cubicBezTo>
                <a:cubicBezTo>
                  <a:pt x="3766510" y="107395"/>
                  <a:pt x="3797693" y="110804"/>
                  <a:pt x="3828224" y="117624"/>
                </a:cubicBezTo>
                <a:cubicBezTo>
                  <a:pt x="4046595" y="166056"/>
                  <a:pt x="4222967" y="384349"/>
                  <a:pt x="4231180" y="592260"/>
                </a:cubicBezTo>
                <a:cubicBezTo>
                  <a:pt x="4242339" y="872003"/>
                  <a:pt x="3941207" y="932136"/>
                  <a:pt x="3873092" y="1299370"/>
                </a:cubicBezTo>
                <a:cubicBezTo>
                  <a:pt x="3837368" y="1492245"/>
                  <a:pt x="3867280" y="1798492"/>
                  <a:pt x="4050935" y="1948439"/>
                </a:cubicBezTo>
                <a:cubicBezTo>
                  <a:pt x="4358421" y="2199435"/>
                  <a:pt x="4810507" y="1777182"/>
                  <a:pt x="5211525" y="2027402"/>
                </a:cubicBezTo>
                <a:cubicBezTo>
                  <a:pt x="5429122" y="2163013"/>
                  <a:pt x="5566824" y="2456164"/>
                  <a:pt x="5541097" y="2700958"/>
                </a:cubicBezTo>
                <a:cubicBezTo>
                  <a:pt x="5501654" y="3076251"/>
                  <a:pt x="5098698" y="3142194"/>
                  <a:pt x="5094823" y="3471378"/>
                </a:cubicBezTo>
                <a:cubicBezTo>
                  <a:pt x="5091415" y="3745236"/>
                  <a:pt x="5419668" y="3893242"/>
                  <a:pt x="5505528" y="4272564"/>
                </a:cubicBezTo>
                <a:cubicBezTo>
                  <a:pt x="5569691" y="4556184"/>
                  <a:pt x="5439041" y="4752005"/>
                  <a:pt x="5281423" y="4965183"/>
                </a:cubicBezTo>
                <a:cubicBezTo>
                  <a:pt x="5068244" y="5253608"/>
                  <a:pt x="4866301" y="5146281"/>
                  <a:pt x="4675749" y="5385343"/>
                </a:cubicBezTo>
                <a:cubicBezTo>
                  <a:pt x="4370191" y="5769070"/>
                  <a:pt x="4714176" y="6260683"/>
                  <a:pt x="4508838" y="6598516"/>
                </a:cubicBezTo>
                <a:lnTo>
                  <a:pt x="4472787" y="6646910"/>
                </a:lnTo>
                <a:lnTo>
                  <a:pt x="3367517" y="6646910"/>
                </a:lnTo>
                <a:lnTo>
                  <a:pt x="2998981" y="6646910"/>
                </a:lnTo>
                <a:lnTo>
                  <a:pt x="2648733" y="6646910"/>
                </a:lnTo>
                <a:lnTo>
                  <a:pt x="0" y="6646910"/>
                </a:lnTo>
                <a:lnTo>
                  <a:pt x="0" y="28222"/>
                </a:lnTo>
                <a:close/>
                <a:moveTo>
                  <a:pt x="1509522" y="767"/>
                </a:moveTo>
                <a:cubicBezTo>
                  <a:pt x="1736339" y="-12639"/>
                  <a:pt x="1947814" y="150946"/>
                  <a:pt x="1986017" y="398066"/>
                </a:cubicBezTo>
                <a:cubicBezTo>
                  <a:pt x="2019183" y="611090"/>
                  <a:pt x="1902946" y="824502"/>
                  <a:pt x="1709217" y="905558"/>
                </a:cubicBezTo>
                <a:cubicBezTo>
                  <a:pt x="1430403" y="1021795"/>
                  <a:pt x="1123149" y="837830"/>
                  <a:pt x="1083551" y="529879"/>
                </a:cubicBezTo>
                <a:cubicBezTo>
                  <a:pt x="1056506" y="319025"/>
                  <a:pt x="1175223" y="110882"/>
                  <a:pt x="1366937" y="33390"/>
                </a:cubicBezTo>
                <a:cubicBezTo>
                  <a:pt x="1412379" y="14871"/>
                  <a:pt x="1460539" y="3866"/>
                  <a:pt x="1509522" y="767"/>
                </a:cubicBezTo>
                <a:close/>
              </a:path>
            </a:pathLst>
          </a:custGeom>
        </p:spPr>
      </p:pic>
      <p:sp>
        <p:nvSpPr>
          <p:cNvPr id="9" name="Footer Placeholder 8">
            <a:extLst>
              <a:ext uri="{FF2B5EF4-FFF2-40B4-BE49-F238E27FC236}">
                <a16:creationId xmlns:a16="http://schemas.microsoft.com/office/drawing/2014/main" id="{E1B5E342-0C98-CF3B-A7FA-831A70FFE1CB}"/>
              </a:ext>
            </a:extLst>
          </p:cNvPr>
          <p:cNvSpPr>
            <a:spLocks noGrp="1"/>
          </p:cNvSpPr>
          <p:nvPr>
            <p:ph type="ftr" sz="quarter" idx="11"/>
          </p:nvPr>
        </p:nvSpPr>
        <p:spPr>
          <a:xfrm>
            <a:off x="6226526" y="6356350"/>
            <a:ext cx="3759830" cy="365125"/>
          </a:xfrm>
        </p:spPr>
        <p:txBody>
          <a:bodyPr vert="horz" lIns="91440" tIns="45720" rIns="91440" bIns="45720" rtlCol="0" anchor="ctr">
            <a:normAutofit/>
          </a:bodyPr>
          <a:lstStyle/>
          <a:p>
            <a:pPr algn="l">
              <a:spcAft>
                <a:spcPts val="600"/>
              </a:spcAft>
            </a:pPr>
            <a:r>
              <a:rPr lang="en-US" kern="1200" cap="all" spc="200">
                <a:solidFill>
                  <a:schemeClr val="tx1"/>
                </a:solidFill>
                <a:latin typeface="+mn-lt"/>
                <a:ea typeface="+mn-ea"/>
                <a:cs typeface="Segoe UI Semilight" panose="020B0402040204020203" pitchFamily="34" charset="0"/>
              </a:rPr>
              <a:t>CPC | Session 1 of OA Talks | CC BY-NC</a:t>
            </a:r>
          </a:p>
        </p:txBody>
      </p:sp>
      <p:sp>
        <p:nvSpPr>
          <p:cNvPr id="8" name="Slide Number Placeholder 7">
            <a:extLst>
              <a:ext uri="{FF2B5EF4-FFF2-40B4-BE49-F238E27FC236}">
                <a16:creationId xmlns:a16="http://schemas.microsoft.com/office/drawing/2014/main" id="{D6E5D021-C17B-E564-FD42-A959D5647E71}"/>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15</a:t>
            </a:fld>
            <a:endParaRPr lang="en-US"/>
          </a:p>
        </p:txBody>
      </p:sp>
      <p:sp>
        <p:nvSpPr>
          <p:cNvPr id="5" name="Title 6">
            <a:extLst>
              <a:ext uri="{FF2B5EF4-FFF2-40B4-BE49-F238E27FC236}">
                <a16:creationId xmlns:a16="http://schemas.microsoft.com/office/drawing/2014/main" id="{588F51DB-2037-B503-CFEB-CC34783B914B}"/>
              </a:ext>
            </a:extLst>
          </p:cNvPr>
          <p:cNvSpPr txBox="1">
            <a:spLocks/>
          </p:cNvSpPr>
          <p:nvPr/>
        </p:nvSpPr>
        <p:spPr>
          <a:xfrm>
            <a:off x="-34702" y="563405"/>
            <a:ext cx="4773364" cy="2293199"/>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lnSpc>
                <a:spcPct val="90000"/>
              </a:lnSpc>
            </a:pPr>
            <a:r>
              <a:rPr lang="en-US" sz="5000" dirty="0">
                <a:cs typeface="Posterama"/>
              </a:rPr>
              <a:t>Document Terminology</a:t>
            </a:r>
          </a:p>
          <a:p>
            <a:pPr>
              <a:lnSpc>
                <a:spcPct val="90000"/>
              </a:lnSpc>
            </a:pPr>
            <a:endParaRPr lang="en-US" sz="5000" dirty="0">
              <a:cs typeface="Posterama"/>
            </a:endParaRPr>
          </a:p>
          <a:p>
            <a:pPr>
              <a:lnSpc>
                <a:spcPct val="90000"/>
              </a:lnSpc>
            </a:pPr>
            <a:r>
              <a:rPr lang="en-US" sz="4600" dirty="0">
                <a:cs typeface="Posterama"/>
              </a:rPr>
              <a:t>Part 2</a:t>
            </a:r>
          </a:p>
        </p:txBody>
      </p:sp>
      <p:sp>
        <p:nvSpPr>
          <p:cNvPr id="15" name="Content Placeholder 2">
            <a:extLst>
              <a:ext uri="{FF2B5EF4-FFF2-40B4-BE49-F238E27FC236}">
                <a16:creationId xmlns:a16="http://schemas.microsoft.com/office/drawing/2014/main" id="{EA662E22-29BD-1C1A-58BC-F2703B8D330C}"/>
              </a:ext>
            </a:extLst>
          </p:cNvPr>
          <p:cNvSpPr txBox="1">
            <a:spLocks/>
          </p:cNvSpPr>
          <p:nvPr/>
        </p:nvSpPr>
        <p:spPr>
          <a:xfrm>
            <a:off x="4708141" y="1041551"/>
            <a:ext cx="7127574" cy="5343660"/>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Clr>
                <a:schemeClr val="accent5"/>
              </a:buClr>
              <a:buFont typeface="Avenir Next LT Pro" panose="020B05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Calibri" panose="020B0504020202020204" pitchFamily="34" charset="0"/>
              <a:buChar char="•"/>
            </a:pPr>
            <a:r>
              <a:rPr lang="en-US" sz="2400" dirty="0">
                <a:ea typeface="+mn-lt"/>
                <a:cs typeface="+mn-lt"/>
              </a:rPr>
              <a:t> </a:t>
            </a:r>
            <a:r>
              <a:rPr lang="en-US" sz="2800" b="1" dirty="0">
                <a:ea typeface="+mn-lt"/>
                <a:cs typeface="+mn-lt"/>
              </a:rPr>
              <a:t>Version of Record</a:t>
            </a:r>
            <a:r>
              <a:rPr lang="en-US" sz="2400" b="1" dirty="0">
                <a:ea typeface="+mn-lt"/>
                <a:cs typeface="+mn-lt"/>
              </a:rPr>
              <a:t> </a:t>
            </a:r>
            <a:r>
              <a:rPr lang="en-US" sz="2600" dirty="0">
                <a:ea typeface="+mn-lt"/>
                <a:cs typeface="+mn-lt"/>
              </a:rPr>
              <a:t>(VOR)</a:t>
            </a:r>
          </a:p>
          <a:p>
            <a:pPr marL="571500" indent="-171450">
              <a:spcAft>
                <a:spcPts val="1500"/>
              </a:spcAft>
              <a:buFont typeface="Calibri" panose="020B0504020202020204" pitchFamily="34" charset="0"/>
              <a:buChar char="•"/>
            </a:pPr>
            <a:r>
              <a:rPr lang="en-US" sz="2400" dirty="0">
                <a:ea typeface="+mn-lt"/>
                <a:cs typeface="+mn-lt"/>
              </a:rPr>
              <a:t> The final version of the manuscript which has been peer-reviewed &amp; gone through the publisher's production processing </a:t>
            </a:r>
          </a:p>
          <a:p>
            <a:pPr marL="571500" indent="-171450">
              <a:spcAft>
                <a:spcPts val="1500"/>
              </a:spcAft>
              <a:buFont typeface="Calibri" panose="020B0504020202020204" pitchFamily="34" charset="0"/>
              <a:buChar char="•"/>
            </a:pPr>
            <a:endParaRPr lang="en-US" sz="2400" dirty="0">
              <a:ea typeface="+mn-lt"/>
              <a:cs typeface="+mn-lt"/>
            </a:endParaRPr>
          </a:p>
          <a:p>
            <a:pPr marL="285750" indent="-285750">
              <a:buFont typeface="Calibri,Sans-Serif" panose="020B0504020202020204" pitchFamily="34" charset="0"/>
              <a:buChar char="•"/>
            </a:pPr>
            <a:r>
              <a:rPr lang="en-US" sz="2400" dirty="0">
                <a:ea typeface="+mn-lt"/>
                <a:cs typeface="+mn-lt"/>
              </a:rPr>
              <a:t> </a:t>
            </a:r>
            <a:r>
              <a:rPr lang="en-US" sz="2800" b="1" dirty="0" err="1">
                <a:ea typeface="+mn-lt"/>
                <a:cs typeface="+mn-lt"/>
              </a:rPr>
              <a:t>ePrint</a:t>
            </a:r>
            <a:endParaRPr lang="en-US" sz="2800" dirty="0" err="1">
              <a:ea typeface="+mn-lt"/>
              <a:cs typeface="+mn-lt"/>
            </a:endParaRPr>
          </a:p>
          <a:p>
            <a:pPr marL="571500" indent="-171450">
              <a:spcAft>
                <a:spcPts val="1000"/>
              </a:spcAft>
              <a:buFont typeface="Calibri,Sans-Serif" panose="020B0504020202020204" pitchFamily="34" charset="0"/>
              <a:buChar char="•"/>
            </a:pPr>
            <a:r>
              <a:rPr lang="en-US" sz="2400" dirty="0">
                <a:ea typeface="+mn-lt"/>
                <a:cs typeface="+mn-lt"/>
              </a:rPr>
              <a:t> Any digital version of a research document available online. </a:t>
            </a:r>
            <a:r>
              <a:rPr lang="en-US" sz="2400" dirty="0" err="1">
                <a:ea typeface="+mn-lt"/>
                <a:cs typeface="+mn-lt"/>
              </a:rPr>
              <a:t>ePrint</a:t>
            </a:r>
            <a:r>
              <a:rPr lang="en-US" sz="2400" dirty="0">
                <a:ea typeface="+mn-lt"/>
                <a:cs typeface="+mn-lt"/>
              </a:rPr>
              <a:t> can refer to pre-prints, post-prints and versions of record</a:t>
            </a:r>
            <a:endParaRPr lang="en-US" dirty="0"/>
          </a:p>
          <a:p>
            <a:endParaRPr lang="en-US" sz="2400" dirty="0"/>
          </a:p>
          <a:p>
            <a:pPr>
              <a:buFont typeface="Calibri" panose="020B0504020202020204" pitchFamily="34" charset="0"/>
              <a:buChar char="•"/>
            </a:pPr>
            <a:endParaRPr lang="en-US" sz="2400" dirty="0"/>
          </a:p>
          <a:p>
            <a:pPr>
              <a:buFont typeface="Calibri" panose="020B0504020202020204" pitchFamily="34" charset="0"/>
              <a:buChar char="•"/>
            </a:pPr>
            <a:endParaRPr lang="en-US" sz="2400" dirty="0"/>
          </a:p>
          <a:p>
            <a:endParaRPr lang="en-US" sz="2400" dirty="0"/>
          </a:p>
          <a:p>
            <a:pPr marL="342900" indent="-342900">
              <a:buFont typeface="Arial" panose="020B0504020202020204" pitchFamily="34" charset="0"/>
              <a:buChar char="•"/>
            </a:pPr>
            <a:endParaRPr lang="en-US" sz="2400" dirty="0"/>
          </a:p>
        </p:txBody>
      </p:sp>
    </p:spTree>
    <p:extLst>
      <p:ext uri="{BB962C8B-B14F-4D97-AF65-F5344CB8AC3E}">
        <p14:creationId xmlns:p14="http://schemas.microsoft.com/office/powerpoint/2010/main" val="30177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Purple to magenta gradient">
            <a:extLst>
              <a:ext uri="{FF2B5EF4-FFF2-40B4-BE49-F238E27FC236}">
                <a16:creationId xmlns:a16="http://schemas.microsoft.com/office/drawing/2014/main" id="{A59B5C75-A1F2-1826-73AC-DD6564ADE921}"/>
              </a:ext>
            </a:extLst>
          </p:cNvPr>
          <p:cNvPicPr>
            <a:picLocks noChangeAspect="1"/>
          </p:cNvPicPr>
          <p:nvPr/>
        </p:nvPicPr>
        <p:blipFill rotWithShape="1">
          <a:blip r:embed="rId2"/>
          <a:srcRect l="21678" r="21678"/>
          <a:stretch/>
        </p:blipFill>
        <p:spPr>
          <a:xfrm rot="10800000">
            <a:off x="7331695" y="52316"/>
            <a:ext cx="4855814" cy="4822242"/>
          </a:xfrm>
          <a:custGeom>
            <a:avLst/>
            <a:gdLst/>
            <a:ahLst/>
            <a:cxnLst/>
            <a:rect l="l" t="t" r="r" b="b"/>
            <a:pathLst>
              <a:path w="5544176" h="6646910">
                <a:moveTo>
                  <a:pt x="4779974" y="685250"/>
                </a:moveTo>
                <a:cubicBezTo>
                  <a:pt x="5032054" y="670215"/>
                  <a:pt x="5267008" y="852320"/>
                  <a:pt x="5309474" y="1126951"/>
                </a:cubicBezTo>
                <a:cubicBezTo>
                  <a:pt x="5346050" y="1363456"/>
                  <a:pt x="5216949" y="1600813"/>
                  <a:pt x="5001910" y="1690856"/>
                </a:cubicBezTo>
                <a:cubicBezTo>
                  <a:pt x="4692098" y="1820733"/>
                  <a:pt x="4350283" y="1615922"/>
                  <a:pt x="4306656" y="1273177"/>
                </a:cubicBezTo>
                <a:cubicBezTo>
                  <a:pt x="4276590" y="1039231"/>
                  <a:pt x="4408479" y="807918"/>
                  <a:pt x="4621504" y="721515"/>
                </a:cubicBezTo>
                <a:cubicBezTo>
                  <a:pt x="4671997" y="700903"/>
                  <a:pt x="4725528" y="688659"/>
                  <a:pt x="4779974" y="685250"/>
                </a:cubicBezTo>
                <a:close/>
                <a:moveTo>
                  <a:pt x="2760003" y="352577"/>
                </a:moveTo>
                <a:cubicBezTo>
                  <a:pt x="2869653" y="345991"/>
                  <a:pt x="2971942" y="425187"/>
                  <a:pt x="2990385" y="544679"/>
                </a:cubicBezTo>
                <a:cubicBezTo>
                  <a:pt x="3006348" y="647665"/>
                  <a:pt x="2950167" y="750884"/>
                  <a:pt x="2856557" y="790095"/>
                </a:cubicBezTo>
                <a:cubicBezTo>
                  <a:pt x="2721799" y="846585"/>
                  <a:pt x="2573171" y="757470"/>
                  <a:pt x="2554030" y="608299"/>
                </a:cubicBezTo>
                <a:cubicBezTo>
                  <a:pt x="2540934" y="506165"/>
                  <a:pt x="2598123" y="405659"/>
                  <a:pt x="2691113" y="368075"/>
                </a:cubicBezTo>
                <a:cubicBezTo>
                  <a:pt x="2713089" y="359242"/>
                  <a:pt x="2736352" y="353973"/>
                  <a:pt x="2760003" y="352577"/>
                </a:cubicBezTo>
                <a:close/>
                <a:moveTo>
                  <a:pt x="3630" y="28121"/>
                </a:moveTo>
                <a:cubicBezTo>
                  <a:pt x="53278" y="26959"/>
                  <a:pt x="102920" y="30524"/>
                  <a:pt x="151871" y="38891"/>
                </a:cubicBezTo>
                <a:cubicBezTo>
                  <a:pt x="865103" y="112200"/>
                  <a:pt x="964292" y="593344"/>
                  <a:pt x="1031555" y="832871"/>
                </a:cubicBezTo>
                <a:cubicBezTo>
                  <a:pt x="1053330" y="878203"/>
                  <a:pt x="1074563" y="922528"/>
                  <a:pt x="1096338" y="964607"/>
                </a:cubicBezTo>
                <a:cubicBezTo>
                  <a:pt x="1174682" y="1115560"/>
                  <a:pt x="1260852" y="1237377"/>
                  <a:pt x="1409481" y="1265738"/>
                </a:cubicBezTo>
                <a:cubicBezTo>
                  <a:pt x="1767492" y="1334008"/>
                  <a:pt x="1973154" y="762896"/>
                  <a:pt x="2318612" y="859062"/>
                </a:cubicBezTo>
                <a:cubicBezTo>
                  <a:pt x="2496300" y="908501"/>
                  <a:pt x="2583943" y="1098510"/>
                  <a:pt x="2675615" y="1267985"/>
                </a:cubicBezTo>
                <a:cubicBezTo>
                  <a:pt x="2731099" y="1370507"/>
                  <a:pt x="2875466" y="1386005"/>
                  <a:pt x="2952957" y="1297896"/>
                </a:cubicBezTo>
                <a:cubicBezTo>
                  <a:pt x="2992292" y="1253804"/>
                  <a:pt x="3027543" y="1206225"/>
                  <a:pt x="3058268" y="1155778"/>
                </a:cubicBezTo>
                <a:cubicBezTo>
                  <a:pt x="3256027" y="815280"/>
                  <a:pt x="3063848" y="537317"/>
                  <a:pt x="3306706" y="310500"/>
                </a:cubicBezTo>
                <a:cubicBezTo>
                  <a:pt x="3358006" y="262378"/>
                  <a:pt x="3524148" y="107395"/>
                  <a:pt x="3735234" y="107395"/>
                </a:cubicBezTo>
                <a:cubicBezTo>
                  <a:pt x="3766510" y="107395"/>
                  <a:pt x="3797693" y="110804"/>
                  <a:pt x="3828224" y="117624"/>
                </a:cubicBezTo>
                <a:cubicBezTo>
                  <a:pt x="4046595" y="166056"/>
                  <a:pt x="4222967" y="384349"/>
                  <a:pt x="4231180" y="592260"/>
                </a:cubicBezTo>
                <a:cubicBezTo>
                  <a:pt x="4242339" y="872003"/>
                  <a:pt x="3941207" y="932136"/>
                  <a:pt x="3873092" y="1299370"/>
                </a:cubicBezTo>
                <a:cubicBezTo>
                  <a:pt x="3837368" y="1492245"/>
                  <a:pt x="3867280" y="1798492"/>
                  <a:pt x="4050935" y="1948439"/>
                </a:cubicBezTo>
                <a:cubicBezTo>
                  <a:pt x="4358421" y="2199435"/>
                  <a:pt x="4810507" y="1777182"/>
                  <a:pt x="5211525" y="2027402"/>
                </a:cubicBezTo>
                <a:cubicBezTo>
                  <a:pt x="5429122" y="2163013"/>
                  <a:pt x="5566824" y="2456164"/>
                  <a:pt x="5541097" y="2700958"/>
                </a:cubicBezTo>
                <a:cubicBezTo>
                  <a:pt x="5501654" y="3076251"/>
                  <a:pt x="5098698" y="3142194"/>
                  <a:pt x="5094823" y="3471378"/>
                </a:cubicBezTo>
                <a:cubicBezTo>
                  <a:pt x="5091415" y="3745236"/>
                  <a:pt x="5419668" y="3893242"/>
                  <a:pt x="5505528" y="4272564"/>
                </a:cubicBezTo>
                <a:cubicBezTo>
                  <a:pt x="5569691" y="4556184"/>
                  <a:pt x="5439041" y="4752005"/>
                  <a:pt x="5281423" y="4965183"/>
                </a:cubicBezTo>
                <a:cubicBezTo>
                  <a:pt x="5068244" y="5253608"/>
                  <a:pt x="4866301" y="5146281"/>
                  <a:pt x="4675749" y="5385343"/>
                </a:cubicBezTo>
                <a:cubicBezTo>
                  <a:pt x="4370191" y="5769070"/>
                  <a:pt x="4714176" y="6260683"/>
                  <a:pt x="4508838" y="6598516"/>
                </a:cubicBezTo>
                <a:lnTo>
                  <a:pt x="4472787" y="6646910"/>
                </a:lnTo>
                <a:lnTo>
                  <a:pt x="3367517" y="6646910"/>
                </a:lnTo>
                <a:lnTo>
                  <a:pt x="2998981" y="6646910"/>
                </a:lnTo>
                <a:lnTo>
                  <a:pt x="2648733" y="6646910"/>
                </a:lnTo>
                <a:lnTo>
                  <a:pt x="0" y="6646910"/>
                </a:lnTo>
                <a:lnTo>
                  <a:pt x="0" y="28222"/>
                </a:lnTo>
                <a:close/>
                <a:moveTo>
                  <a:pt x="1509522" y="767"/>
                </a:moveTo>
                <a:cubicBezTo>
                  <a:pt x="1736339" y="-12639"/>
                  <a:pt x="1947814" y="150946"/>
                  <a:pt x="1986017" y="398066"/>
                </a:cubicBezTo>
                <a:cubicBezTo>
                  <a:pt x="2019183" y="611090"/>
                  <a:pt x="1902946" y="824502"/>
                  <a:pt x="1709217" y="905558"/>
                </a:cubicBezTo>
                <a:cubicBezTo>
                  <a:pt x="1430403" y="1021795"/>
                  <a:pt x="1123149" y="837830"/>
                  <a:pt x="1083551" y="529879"/>
                </a:cubicBezTo>
                <a:cubicBezTo>
                  <a:pt x="1056506" y="319025"/>
                  <a:pt x="1175223" y="110882"/>
                  <a:pt x="1366937" y="33390"/>
                </a:cubicBezTo>
                <a:cubicBezTo>
                  <a:pt x="1412379" y="14871"/>
                  <a:pt x="1460539" y="3866"/>
                  <a:pt x="1509522" y="767"/>
                </a:cubicBezTo>
                <a:close/>
              </a:path>
            </a:pathLst>
          </a:custGeom>
        </p:spPr>
      </p:pic>
      <p:sp>
        <p:nvSpPr>
          <p:cNvPr id="9" name="Footer Placeholder 8">
            <a:extLst>
              <a:ext uri="{FF2B5EF4-FFF2-40B4-BE49-F238E27FC236}">
                <a16:creationId xmlns:a16="http://schemas.microsoft.com/office/drawing/2014/main" id="{E1B5E342-0C98-CF3B-A7FA-831A70FFE1CB}"/>
              </a:ext>
            </a:extLst>
          </p:cNvPr>
          <p:cNvSpPr>
            <a:spLocks noGrp="1"/>
          </p:cNvSpPr>
          <p:nvPr>
            <p:ph type="ftr" sz="quarter" idx="11"/>
          </p:nvPr>
        </p:nvSpPr>
        <p:spPr>
          <a:xfrm>
            <a:off x="6226526" y="6356350"/>
            <a:ext cx="3759830" cy="365125"/>
          </a:xfrm>
        </p:spPr>
        <p:txBody>
          <a:bodyPr vert="horz" lIns="91440" tIns="45720" rIns="91440" bIns="45720" rtlCol="0" anchor="ctr">
            <a:normAutofit/>
          </a:bodyPr>
          <a:lstStyle/>
          <a:p>
            <a:pPr algn="l">
              <a:spcAft>
                <a:spcPts val="600"/>
              </a:spcAft>
            </a:pPr>
            <a:r>
              <a:rPr lang="en-US" kern="1200" cap="all" spc="200">
                <a:solidFill>
                  <a:schemeClr val="tx1"/>
                </a:solidFill>
                <a:latin typeface="+mn-lt"/>
                <a:ea typeface="+mn-ea"/>
                <a:cs typeface="Segoe UI Semilight" panose="020B0402040204020203" pitchFamily="34" charset="0"/>
              </a:rPr>
              <a:t>CPC | Session 1 of OA Talks | CC BY-NC</a:t>
            </a:r>
          </a:p>
        </p:txBody>
      </p:sp>
      <p:sp>
        <p:nvSpPr>
          <p:cNvPr id="8" name="Slide Number Placeholder 7">
            <a:extLst>
              <a:ext uri="{FF2B5EF4-FFF2-40B4-BE49-F238E27FC236}">
                <a16:creationId xmlns:a16="http://schemas.microsoft.com/office/drawing/2014/main" id="{D6E5D021-C17B-E564-FD42-A959D5647E71}"/>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16</a:t>
            </a:fld>
            <a:endParaRPr lang="en-US"/>
          </a:p>
        </p:txBody>
      </p:sp>
      <p:sp>
        <p:nvSpPr>
          <p:cNvPr id="10" name="Content Placeholder 2">
            <a:extLst>
              <a:ext uri="{FF2B5EF4-FFF2-40B4-BE49-F238E27FC236}">
                <a16:creationId xmlns:a16="http://schemas.microsoft.com/office/drawing/2014/main" id="{B7047749-BE02-D4AE-D162-A377298696C6}"/>
              </a:ext>
            </a:extLst>
          </p:cNvPr>
          <p:cNvSpPr txBox="1">
            <a:spLocks/>
          </p:cNvSpPr>
          <p:nvPr/>
        </p:nvSpPr>
        <p:spPr>
          <a:xfrm>
            <a:off x="88843" y="282608"/>
            <a:ext cx="7655561" cy="6371691"/>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Clr>
                <a:schemeClr val="accent5"/>
              </a:buClr>
              <a:buFont typeface="Avenir Next LT Pro" panose="020B05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Calibri" panose="020B0504020202020204" pitchFamily="34" charset="0"/>
              <a:buChar char="•"/>
            </a:pPr>
            <a:r>
              <a:rPr lang="en-US" sz="2800" dirty="0">
                <a:ea typeface="+mn-lt"/>
                <a:cs typeface="+mn-lt"/>
              </a:rPr>
              <a:t> </a:t>
            </a:r>
            <a:r>
              <a:rPr lang="en-US" sz="2800" b="1" dirty="0">
                <a:ea typeface="+mn-lt"/>
                <a:cs typeface="+mn-lt"/>
              </a:rPr>
              <a:t>CC BY = </a:t>
            </a:r>
            <a:r>
              <a:rPr lang="en-US" sz="2400" dirty="0">
                <a:ea typeface="+mn-lt"/>
                <a:cs typeface="+mn-lt"/>
              </a:rPr>
              <a:t>most open form w/credit</a:t>
            </a:r>
          </a:p>
          <a:p>
            <a:pPr marL="571500" indent="-171450">
              <a:spcAft>
                <a:spcPts val="500"/>
              </a:spcAft>
              <a:buFont typeface="Calibri" panose="020B0504020202020204" pitchFamily="34" charset="0"/>
              <a:buChar char="•"/>
            </a:pPr>
            <a:r>
              <a:rPr lang="en-US" sz="2400" dirty="0">
                <a:ea typeface="+mn-lt"/>
                <a:cs typeface="+mn-lt"/>
              </a:rPr>
              <a:t> the most effective for enabling others to read, download, copy, distribute, mine, crawl, print, remix, transform &amp; build upon your material with appropriate citation &amp; credit even commercially</a:t>
            </a:r>
          </a:p>
          <a:p>
            <a:pPr marL="571500" indent="-171450">
              <a:spcAft>
                <a:spcPts val="500"/>
              </a:spcAft>
              <a:buFont typeface="Calibri" panose="020B0504020202020204" pitchFamily="34" charset="0"/>
              <a:buChar char="•"/>
            </a:pPr>
            <a:endParaRPr lang="en-US" sz="2400">
              <a:ea typeface="+mn-lt"/>
              <a:cs typeface="+mn-lt"/>
            </a:endParaRPr>
          </a:p>
          <a:p>
            <a:pPr marL="571500" indent="-171450">
              <a:spcAft>
                <a:spcPts val="500"/>
              </a:spcAft>
              <a:buFont typeface="Calibri" panose="020B0504020202020204" pitchFamily="34" charset="0"/>
              <a:buChar char="•"/>
            </a:pPr>
            <a:endParaRPr lang="en-US" sz="2400">
              <a:ea typeface="+mn-lt"/>
              <a:cs typeface="+mn-lt"/>
            </a:endParaRPr>
          </a:p>
          <a:p>
            <a:pPr>
              <a:buFont typeface="Calibri" panose="020B0504020202020204" pitchFamily="34" charset="0"/>
              <a:buChar char="•"/>
            </a:pPr>
            <a:r>
              <a:rPr lang="en-US" sz="2800" dirty="0">
                <a:ea typeface="+mn-lt"/>
                <a:cs typeface="+mn-lt"/>
              </a:rPr>
              <a:t> </a:t>
            </a:r>
            <a:r>
              <a:rPr lang="en-US" sz="2800" b="1" dirty="0">
                <a:ea typeface="+mn-lt"/>
                <a:cs typeface="+mn-lt"/>
              </a:rPr>
              <a:t>CC BY-NC-ND = </a:t>
            </a:r>
            <a:r>
              <a:rPr lang="en-US" sz="2400" dirty="0">
                <a:ea typeface="+mn-lt"/>
                <a:cs typeface="+mn-lt"/>
              </a:rPr>
              <a:t>most restrictive of main licenses</a:t>
            </a:r>
          </a:p>
          <a:p>
            <a:pPr marL="571500" indent="-171450">
              <a:spcAft>
                <a:spcPts val="600"/>
              </a:spcAft>
              <a:buFont typeface="Calibri" panose="020B0504020202020204" pitchFamily="34" charset="0"/>
              <a:buChar char="•"/>
            </a:pPr>
            <a:r>
              <a:rPr lang="en-US" sz="2400" dirty="0">
                <a:ea typeface="+mn-lt"/>
                <a:cs typeface="+mn-lt"/>
              </a:rPr>
              <a:t> users can download &amp; share your article in its VOR form with credit, but are not permitted to change, reuse, repurpose the document, or use commercially</a:t>
            </a:r>
            <a:endParaRPr lang="en-US" dirty="0">
              <a:ea typeface="+mn-lt"/>
              <a:cs typeface="+mn-lt"/>
            </a:endParaRPr>
          </a:p>
          <a:p>
            <a:pPr>
              <a:buFont typeface="Calibri" panose="020B0504020202020204" pitchFamily="34" charset="0"/>
              <a:buChar char="•"/>
            </a:pPr>
            <a:endParaRPr lang="en-US" sz="2400"/>
          </a:p>
          <a:p>
            <a:pPr>
              <a:buFont typeface="Calibri" panose="020B0504020202020204" pitchFamily="34" charset="0"/>
              <a:buChar char="•"/>
            </a:pPr>
            <a:endParaRPr lang="en-US" sz="2200"/>
          </a:p>
          <a:p>
            <a:pPr>
              <a:buFont typeface="Calibri" panose="020B0504020202020204" pitchFamily="34" charset="0"/>
              <a:buChar char="•"/>
            </a:pPr>
            <a:endParaRPr lang="en-US" sz="2200"/>
          </a:p>
          <a:p>
            <a:pPr>
              <a:buFont typeface="Calibri" panose="020B0504020202020204" pitchFamily="34" charset="0"/>
              <a:buChar char="•"/>
            </a:pPr>
            <a:endParaRPr lang="en-US" sz="2200"/>
          </a:p>
          <a:p>
            <a:endParaRPr lang="en-US"/>
          </a:p>
          <a:p>
            <a:pPr marL="342900" indent="-342900">
              <a:buFont typeface="Arial" panose="020B0504020202020204" pitchFamily="34" charset="0"/>
              <a:buChar char="•"/>
            </a:pPr>
            <a:endParaRPr lang="en-US"/>
          </a:p>
        </p:txBody>
      </p:sp>
      <p:sp>
        <p:nvSpPr>
          <p:cNvPr id="7" name="Title 6">
            <a:extLst>
              <a:ext uri="{FF2B5EF4-FFF2-40B4-BE49-F238E27FC236}">
                <a16:creationId xmlns:a16="http://schemas.microsoft.com/office/drawing/2014/main" id="{9F9F4DE6-7378-E457-4E4D-7990313EB6C5}"/>
              </a:ext>
            </a:extLst>
          </p:cNvPr>
          <p:cNvSpPr>
            <a:spLocks noGrp="1"/>
          </p:cNvSpPr>
          <p:nvPr>
            <p:ph type="ctrTitle"/>
          </p:nvPr>
        </p:nvSpPr>
        <p:spPr>
          <a:xfrm>
            <a:off x="7535236" y="-380946"/>
            <a:ext cx="6124910" cy="3032932"/>
          </a:xfrm>
        </p:spPr>
        <p:txBody>
          <a:bodyPr vert="horz" lIns="91440" tIns="45720" rIns="91440" bIns="45720" rtlCol="0" anchor="b">
            <a:noAutofit/>
          </a:bodyPr>
          <a:lstStyle/>
          <a:p>
            <a:pPr>
              <a:lnSpc>
                <a:spcPct val="90000"/>
              </a:lnSpc>
            </a:pPr>
            <a:r>
              <a:rPr lang="en-US" sz="4800">
                <a:cs typeface="Posterama"/>
              </a:rPr>
              <a:t>OA Copyright &amp; </a:t>
            </a:r>
            <a:br>
              <a:rPr lang="en-US" sz="4800">
                <a:cs typeface="Posterama"/>
              </a:rPr>
            </a:br>
            <a:r>
              <a:rPr lang="en-US" sz="4800">
                <a:cs typeface="Posterama"/>
              </a:rPr>
              <a:t>Licensing Terms</a:t>
            </a:r>
          </a:p>
        </p:txBody>
      </p:sp>
      <p:sp>
        <p:nvSpPr>
          <p:cNvPr id="2" name="TextBox 1">
            <a:extLst>
              <a:ext uri="{FF2B5EF4-FFF2-40B4-BE49-F238E27FC236}">
                <a16:creationId xmlns:a16="http://schemas.microsoft.com/office/drawing/2014/main" id="{F3EBC0D0-48B6-8BC4-326D-5372AAF9A013}"/>
              </a:ext>
            </a:extLst>
          </p:cNvPr>
          <p:cNvSpPr txBox="1"/>
          <p:nvPr/>
        </p:nvSpPr>
        <p:spPr>
          <a:xfrm>
            <a:off x="8336479" y="4793673"/>
            <a:ext cx="3841667"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For a full list of all CC licenses visit:</a:t>
            </a:r>
            <a:r>
              <a:rPr lang="en-US" sz="2400" dirty="0"/>
              <a:t> </a:t>
            </a:r>
          </a:p>
          <a:p>
            <a:r>
              <a:rPr lang="en-US" sz="2400" dirty="0">
                <a:hlinkClick r:id="rId3"/>
              </a:rPr>
              <a:t>Creative Commons Licenses Webpage</a:t>
            </a:r>
            <a:endParaRPr lang="en-US" sz="2400" dirty="0"/>
          </a:p>
          <a:p>
            <a:endParaRPr lang="en-US" dirty="0"/>
          </a:p>
        </p:txBody>
      </p:sp>
    </p:spTree>
    <p:extLst>
      <p:ext uri="{BB962C8B-B14F-4D97-AF65-F5344CB8AC3E}">
        <p14:creationId xmlns:p14="http://schemas.microsoft.com/office/powerpoint/2010/main" val="62466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Magenta to orange gradient">
            <a:extLst>
              <a:ext uri="{FF2B5EF4-FFF2-40B4-BE49-F238E27FC236}">
                <a16:creationId xmlns:a16="http://schemas.microsoft.com/office/drawing/2014/main" id="{A59B5C75-A1F2-1826-73AC-DD6564ADE921}"/>
              </a:ext>
            </a:extLst>
          </p:cNvPr>
          <p:cNvPicPr>
            <a:picLocks noChangeAspect="1"/>
          </p:cNvPicPr>
          <p:nvPr/>
        </p:nvPicPr>
        <p:blipFill rotWithShape="1">
          <a:blip r:embed="rId2"/>
          <a:srcRect l="21679" r="21679"/>
          <a:stretch/>
        </p:blipFill>
        <p:spPr>
          <a:xfrm rot="16200000">
            <a:off x="7354106" y="2024552"/>
            <a:ext cx="4855814" cy="4822242"/>
          </a:xfrm>
          <a:custGeom>
            <a:avLst/>
            <a:gdLst/>
            <a:ahLst/>
            <a:cxnLst/>
            <a:rect l="l" t="t" r="r" b="b"/>
            <a:pathLst>
              <a:path w="5544176" h="6646910">
                <a:moveTo>
                  <a:pt x="4779974" y="685250"/>
                </a:moveTo>
                <a:cubicBezTo>
                  <a:pt x="5032054" y="670215"/>
                  <a:pt x="5267008" y="852320"/>
                  <a:pt x="5309474" y="1126951"/>
                </a:cubicBezTo>
                <a:cubicBezTo>
                  <a:pt x="5346050" y="1363456"/>
                  <a:pt x="5216949" y="1600813"/>
                  <a:pt x="5001910" y="1690856"/>
                </a:cubicBezTo>
                <a:cubicBezTo>
                  <a:pt x="4692098" y="1820733"/>
                  <a:pt x="4350283" y="1615922"/>
                  <a:pt x="4306656" y="1273177"/>
                </a:cubicBezTo>
                <a:cubicBezTo>
                  <a:pt x="4276590" y="1039231"/>
                  <a:pt x="4408479" y="807918"/>
                  <a:pt x="4621504" y="721515"/>
                </a:cubicBezTo>
                <a:cubicBezTo>
                  <a:pt x="4671997" y="700903"/>
                  <a:pt x="4725528" y="688659"/>
                  <a:pt x="4779974" y="685250"/>
                </a:cubicBezTo>
                <a:close/>
                <a:moveTo>
                  <a:pt x="2760003" y="352577"/>
                </a:moveTo>
                <a:cubicBezTo>
                  <a:pt x="2869653" y="345991"/>
                  <a:pt x="2971942" y="425187"/>
                  <a:pt x="2990385" y="544679"/>
                </a:cubicBezTo>
                <a:cubicBezTo>
                  <a:pt x="3006348" y="647665"/>
                  <a:pt x="2950167" y="750884"/>
                  <a:pt x="2856557" y="790095"/>
                </a:cubicBezTo>
                <a:cubicBezTo>
                  <a:pt x="2721799" y="846585"/>
                  <a:pt x="2573171" y="757470"/>
                  <a:pt x="2554030" y="608299"/>
                </a:cubicBezTo>
                <a:cubicBezTo>
                  <a:pt x="2540934" y="506165"/>
                  <a:pt x="2598123" y="405659"/>
                  <a:pt x="2691113" y="368075"/>
                </a:cubicBezTo>
                <a:cubicBezTo>
                  <a:pt x="2713089" y="359242"/>
                  <a:pt x="2736352" y="353973"/>
                  <a:pt x="2760003" y="352577"/>
                </a:cubicBezTo>
                <a:close/>
                <a:moveTo>
                  <a:pt x="3630" y="28121"/>
                </a:moveTo>
                <a:cubicBezTo>
                  <a:pt x="53278" y="26959"/>
                  <a:pt x="102920" y="30524"/>
                  <a:pt x="151871" y="38891"/>
                </a:cubicBezTo>
                <a:cubicBezTo>
                  <a:pt x="865103" y="112200"/>
                  <a:pt x="964292" y="593344"/>
                  <a:pt x="1031555" y="832871"/>
                </a:cubicBezTo>
                <a:cubicBezTo>
                  <a:pt x="1053330" y="878203"/>
                  <a:pt x="1074563" y="922528"/>
                  <a:pt x="1096338" y="964607"/>
                </a:cubicBezTo>
                <a:cubicBezTo>
                  <a:pt x="1174682" y="1115560"/>
                  <a:pt x="1260852" y="1237377"/>
                  <a:pt x="1409481" y="1265738"/>
                </a:cubicBezTo>
                <a:cubicBezTo>
                  <a:pt x="1767492" y="1334008"/>
                  <a:pt x="1973154" y="762896"/>
                  <a:pt x="2318612" y="859062"/>
                </a:cubicBezTo>
                <a:cubicBezTo>
                  <a:pt x="2496300" y="908501"/>
                  <a:pt x="2583943" y="1098510"/>
                  <a:pt x="2675615" y="1267985"/>
                </a:cubicBezTo>
                <a:cubicBezTo>
                  <a:pt x="2731099" y="1370507"/>
                  <a:pt x="2875466" y="1386005"/>
                  <a:pt x="2952957" y="1297896"/>
                </a:cubicBezTo>
                <a:cubicBezTo>
                  <a:pt x="2992292" y="1253804"/>
                  <a:pt x="3027543" y="1206225"/>
                  <a:pt x="3058268" y="1155778"/>
                </a:cubicBezTo>
                <a:cubicBezTo>
                  <a:pt x="3256027" y="815280"/>
                  <a:pt x="3063848" y="537317"/>
                  <a:pt x="3306706" y="310500"/>
                </a:cubicBezTo>
                <a:cubicBezTo>
                  <a:pt x="3358006" y="262378"/>
                  <a:pt x="3524148" y="107395"/>
                  <a:pt x="3735234" y="107395"/>
                </a:cubicBezTo>
                <a:cubicBezTo>
                  <a:pt x="3766510" y="107395"/>
                  <a:pt x="3797693" y="110804"/>
                  <a:pt x="3828224" y="117624"/>
                </a:cubicBezTo>
                <a:cubicBezTo>
                  <a:pt x="4046595" y="166056"/>
                  <a:pt x="4222967" y="384349"/>
                  <a:pt x="4231180" y="592260"/>
                </a:cubicBezTo>
                <a:cubicBezTo>
                  <a:pt x="4242339" y="872003"/>
                  <a:pt x="3941207" y="932136"/>
                  <a:pt x="3873092" y="1299370"/>
                </a:cubicBezTo>
                <a:cubicBezTo>
                  <a:pt x="3837368" y="1492245"/>
                  <a:pt x="3867280" y="1798492"/>
                  <a:pt x="4050935" y="1948439"/>
                </a:cubicBezTo>
                <a:cubicBezTo>
                  <a:pt x="4358421" y="2199435"/>
                  <a:pt x="4810507" y="1777182"/>
                  <a:pt x="5211525" y="2027402"/>
                </a:cubicBezTo>
                <a:cubicBezTo>
                  <a:pt x="5429122" y="2163013"/>
                  <a:pt x="5566824" y="2456164"/>
                  <a:pt x="5541097" y="2700958"/>
                </a:cubicBezTo>
                <a:cubicBezTo>
                  <a:pt x="5501654" y="3076251"/>
                  <a:pt x="5098698" y="3142194"/>
                  <a:pt x="5094823" y="3471378"/>
                </a:cubicBezTo>
                <a:cubicBezTo>
                  <a:pt x="5091415" y="3745236"/>
                  <a:pt x="5419668" y="3893242"/>
                  <a:pt x="5505528" y="4272564"/>
                </a:cubicBezTo>
                <a:cubicBezTo>
                  <a:pt x="5569691" y="4556184"/>
                  <a:pt x="5439041" y="4752005"/>
                  <a:pt x="5281423" y="4965183"/>
                </a:cubicBezTo>
                <a:cubicBezTo>
                  <a:pt x="5068244" y="5253608"/>
                  <a:pt x="4866301" y="5146281"/>
                  <a:pt x="4675749" y="5385343"/>
                </a:cubicBezTo>
                <a:cubicBezTo>
                  <a:pt x="4370191" y="5769070"/>
                  <a:pt x="4714176" y="6260683"/>
                  <a:pt x="4508838" y="6598516"/>
                </a:cubicBezTo>
                <a:lnTo>
                  <a:pt x="4472787" y="6646910"/>
                </a:lnTo>
                <a:lnTo>
                  <a:pt x="3367517" y="6646910"/>
                </a:lnTo>
                <a:lnTo>
                  <a:pt x="2998981" y="6646910"/>
                </a:lnTo>
                <a:lnTo>
                  <a:pt x="2648733" y="6646910"/>
                </a:lnTo>
                <a:lnTo>
                  <a:pt x="0" y="6646910"/>
                </a:lnTo>
                <a:lnTo>
                  <a:pt x="0" y="28222"/>
                </a:lnTo>
                <a:close/>
                <a:moveTo>
                  <a:pt x="1509522" y="767"/>
                </a:moveTo>
                <a:cubicBezTo>
                  <a:pt x="1736339" y="-12639"/>
                  <a:pt x="1947814" y="150946"/>
                  <a:pt x="1986017" y="398066"/>
                </a:cubicBezTo>
                <a:cubicBezTo>
                  <a:pt x="2019183" y="611090"/>
                  <a:pt x="1902946" y="824502"/>
                  <a:pt x="1709217" y="905558"/>
                </a:cubicBezTo>
                <a:cubicBezTo>
                  <a:pt x="1430403" y="1021795"/>
                  <a:pt x="1123149" y="837830"/>
                  <a:pt x="1083551" y="529879"/>
                </a:cubicBezTo>
                <a:cubicBezTo>
                  <a:pt x="1056506" y="319025"/>
                  <a:pt x="1175223" y="110882"/>
                  <a:pt x="1366937" y="33390"/>
                </a:cubicBezTo>
                <a:cubicBezTo>
                  <a:pt x="1412379" y="14871"/>
                  <a:pt x="1460539" y="3866"/>
                  <a:pt x="1509522" y="767"/>
                </a:cubicBezTo>
                <a:close/>
              </a:path>
            </a:pathLst>
          </a:custGeom>
        </p:spPr>
      </p:pic>
      <p:sp>
        <p:nvSpPr>
          <p:cNvPr id="9" name="Footer Placeholder 8">
            <a:extLst>
              <a:ext uri="{FF2B5EF4-FFF2-40B4-BE49-F238E27FC236}">
                <a16:creationId xmlns:a16="http://schemas.microsoft.com/office/drawing/2014/main" id="{E1B5E342-0C98-CF3B-A7FA-831A70FFE1CB}"/>
              </a:ext>
            </a:extLst>
          </p:cNvPr>
          <p:cNvSpPr>
            <a:spLocks noGrp="1"/>
          </p:cNvSpPr>
          <p:nvPr>
            <p:ph type="ftr" sz="quarter" idx="11"/>
          </p:nvPr>
        </p:nvSpPr>
        <p:spPr>
          <a:xfrm>
            <a:off x="7503996" y="6356350"/>
            <a:ext cx="3759830" cy="365125"/>
          </a:xfrm>
        </p:spPr>
        <p:txBody>
          <a:bodyPr vert="horz" lIns="91440" tIns="45720" rIns="91440" bIns="45720" rtlCol="0" anchor="ctr">
            <a:normAutofit/>
          </a:bodyPr>
          <a:lstStyle/>
          <a:p>
            <a:pPr algn="l">
              <a:spcAft>
                <a:spcPts val="600"/>
              </a:spcAft>
            </a:pPr>
            <a:r>
              <a:rPr lang="en-US" kern="1200" cap="all" spc="200">
                <a:solidFill>
                  <a:schemeClr val="tx1"/>
                </a:solidFill>
                <a:latin typeface="+mn-lt"/>
                <a:ea typeface="+mn-ea"/>
                <a:cs typeface="Segoe UI Semilight" panose="020B0402040204020203" pitchFamily="34" charset="0"/>
              </a:rPr>
              <a:t>CPC | Session 1 of OA Talks | CC BY-NC</a:t>
            </a:r>
          </a:p>
        </p:txBody>
      </p:sp>
      <p:sp>
        <p:nvSpPr>
          <p:cNvPr id="10" name="Content Placeholder 2">
            <a:extLst>
              <a:ext uri="{FF2B5EF4-FFF2-40B4-BE49-F238E27FC236}">
                <a16:creationId xmlns:a16="http://schemas.microsoft.com/office/drawing/2014/main" id="{B7047749-BE02-D4AE-D162-A377298696C6}"/>
              </a:ext>
            </a:extLst>
          </p:cNvPr>
          <p:cNvSpPr txBox="1">
            <a:spLocks/>
          </p:cNvSpPr>
          <p:nvPr/>
        </p:nvSpPr>
        <p:spPr>
          <a:xfrm>
            <a:off x="54498" y="519969"/>
            <a:ext cx="8090989" cy="581139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Clr>
                <a:schemeClr val="accent5"/>
              </a:buClr>
              <a:buFont typeface="Avenir Next LT Pro" panose="020B05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Calibri" panose="020B0504020202020204" pitchFamily="34" charset="0"/>
              <a:buChar char="•"/>
            </a:pPr>
            <a:r>
              <a:rPr lang="en-US" sz="2800">
                <a:ea typeface="+mn-lt"/>
                <a:cs typeface="+mn-lt"/>
              </a:rPr>
              <a:t> </a:t>
            </a:r>
            <a:r>
              <a:rPr lang="en-US" sz="2800" b="1">
                <a:ea typeface="+mn-lt"/>
                <a:cs typeface="+mn-lt"/>
              </a:rPr>
              <a:t>Gratis OA</a:t>
            </a:r>
            <a:endParaRPr lang="en-US" sz="2400">
              <a:ea typeface="+mn-lt"/>
              <a:cs typeface="+mn-lt"/>
            </a:endParaRPr>
          </a:p>
          <a:p>
            <a:pPr marL="571500" indent="-171450">
              <a:spcAft>
                <a:spcPts val="500"/>
              </a:spcAft>
              <a:buFont typeface="Calibri" panose="020B0504020202020204" pitchFamily="34" charset="0"/>
              <a:buChar char="•"/>
            </a:pPr>
            <a:r>
              <a:rPr lang="en-US" sz="2400">
                <a:ea typeface="+mn-lt"/>
                <a:cs typeface="+mn-lt"/>
              </a:rPr>
              <a:t> not true open access</a:t>
            </a:r>
          </a:p>
          <a:p>
            <a:pPr marL="571500" indent="-171450">
              <a:spcAft>
                <a:spcPts val="500"/>
              </a:spcAft>
              <a:buFont typeface="Calibri" panose="020B0504020202020204" pitchFamily="34" charset="0"/>
              <a:buChar char="•"/>
            </a:pPr>
            <a:r>
              <a:rPr lang="en-US" sz="2400">
                <a:ea typeface="+mn-lt"/>
                <a:cs typeface="+mn-lt"/>
              </a:rPr>
              <a:t> refers to the publisher optionally, and perhaps not permanently, making content free to read at no cost to the author – usually for promotional purposes </a:t>
            </a:r>
          </a:p>
          <a:p>
            <a:pPr marL="571500" indent="-171450">
              <a:spcAft>
                <a:spcPts val="1200"/>
              </a:spcAft>
              <a:buFont typeface="Calibri" panose="020B0504020202020204" pitchFamily="34" charset="0"/>
              <a:buChar char="•"/>
            </a:pPr>
            <a:r>
              <a:rPr lang="en-US" sz="2400">
                <a:ea typeface="+mn-lt"/>
                <a:cs typeface="+mn-lt"/>
              </a:rPr>
              <a:t> licensing &amp; copyright are still decided traditionally</a:t>
            </a:r>
          </a:p>
          <a:p>
            <a:pPr marL="571500" indent="-171450">
              <a:spcAft>
                <a:spcPts val="1200"/>
              </a:spcAft>
              <a:buFont typeface="Calibri" panose="020B0504020202020204" pitchFamily="34" charset="0"/>
              <a:buChar char="•"/>
            </a:pPr>
            <a:endParaRPr lang="en-US" sz="2400">
              <a:ea typeface="+mn-lt"/>
              <a:cs typeface="+mn-lt"/>
            </a:endParaRPr>
          </a:p>
          <a:p>
            <a:pPr>
              <a:buFont typeface="Calibri" panose="020B0504020202020204" pitchFamily="34" charset="0"/>
              <a:buChar char="•"/>
            </a:pPr>
            <a:r>
              <a:rPr lang="en-US" sz="2800">
                <a:ea typeface="+mn-lt"/>
                <a:cs typeface="+mn-lt"/>
              </a:rPr>
              <a:t> </a:t>
            </a:r>
            <a:r>
              <a:rPr lang="en-US" sz="2800" b="1">
                <a:ea typeface="+mn-lt"/>
                <a:cs typeface="+mn-lt"/>
              </a:rPr>
              <a:t>Libre OA</a:t>
            </a:r>
          </a:p>
          <a:p>
            <a:pPr marL="571500" indent="-171450">
              <a:spcAft>
                <a:spcPts val="600"/>
              </a:spcAft>
              <a:buFont typeface="Calibri" panose="020B0504020202020204" pitchFamily="34" charset="0"/>
              <a:buChar char="•"/>
            </a:pPr>
            <a:r>
              <a:rPr lang="en-US" sz="2400">
                <a:ea typeface="+mn-lt"/>
                <a:cs typeface="+mn-lt"/>
              </a:rPr>
              <a:t> blanket term for true open access</a:t>
            </a:r>
          </a:p>
          <a:p>
            <a:pPr marL="571500" indent="-171450">
              <a:buFont typeface="Calibri" panose="020B0504020202020204" pitchFamily="34" charset="0"/>
              <a:buChar char="•"/>
            </a:pPr>
            <a:r>
              <a:rPr lang="en-US" sz="2400"/>
              <a:t> access is available under an open license; </a:t>
            </a:r>
            <a:endParaRPr lang="en-US"/>
          </a:p>
          <a:p>
            <a:pPr marL="571500" indent="-171450">
              <a:spcAft>
                <a:spcPts val="600"/>
              </a:spcAft>
              <a:buFont typeface="Calibri" panose="020B0504020202020204" pitchFamily="34" charset="0"/>
              <a:buChar char="•"/>
            </a:pPr>
            <a:r>
              <a:rPr lang="en-US" sz="2400"/>
              <a:t>sharing &amp; reuse depends on which license is used</a:t>
            </a:r>
            <a:endParaRPr lang="en-US"/>
          </a:p>
          <a:p>
            <a:endParaRPr lang="en-US"/>
          </a:p>
          <a:p>
            <a:pPr marL="342900" indent="-342900">
              <a:buFont typeface="Arial" panose="020B0504020202020204" pitchFamily="34" charset="0"/>
              <a:buChar char="•"/>
            </a:pPr>
            <a:endParaRPr lang="en-US"/>
          </a:p>
        </p:txBody>
      </p:sp>
      <p:sp>
        <p:nvSpPr>
          <p:cNvPr id="7" name="Title 6">
            <a:extLst>
              <a:ext uri="{FF2B5EF4-FFF2-40B4-BE49-F238E27FC236}">
                <a16:creationId xmlns:a16="http://schemas.microsoft.com/office/drawing/2014/main" id="{9F9F4DE6-7378-E457-4E4D-7990313EB6C5}"/>
              </a:ext>
            </a:extLst>
          </p:cNvPr>
          <p:cNvSpPr>
            <a:spLocks noGrp="1"/>
          </p:cNvSpPr>
          <p:nvPr>
            <p:ph type="ctrTitle"/>
          </p:nvPr>
        </p:nvSpPr>
        <p:spPr>
          <a:xfrm>
            <a:off x="8286030" y="4123819"/>
            <a:ext cx="6124910" cy="1430491"/>
          </a:xfrm>
        </p:spPr>
        <p:txBody>
          <a:bodyPr vert="horz" lIns="91440" tIns="45720" rIns="91440" bIns="45720" rtlCol="0" anchor="b">
            <a:noAutofit/>
          </a:bodyPr>
          <a:lstStyle/>
          <a:p>
            <a:pPr>
              <a:lnSpc>
                <a:spcPct val="90000"/>
              </a:lnSpc>
            </a:pPr>
            <a:r>
              <a:rPr lang="en-US" sz="5200">
                <a:cs typeface="Posterama"/>
              </a:rPr>
              <a:t>User Access</a:t>
            </a:r>
            <a:br>
              <a:rPr lang="en-US" sz="5200">
                <a:cs typeface="Posterama"/>
              </a:rPr>
            </a:br>
            <a:r>
              <a:rPr lang="en-US" sz="5200">
                <a:cs typeface="Posterama"/>
              </a:rPr>
              <a:t>&amp; Rights</a:t>
            </a:r>
          </a:p>
        </p:txBody>
      </p:sp>
      <p:sp>
        <p:nvSpPr>
          <p:cNvPr id="8" name="Slide Number Placeholder 7">
            <a:extLst>
              <a:ext uri="{FF2B5EF4-FFF2-40B4-BE49-F238E27FC236}">
                <a16:creationId xmlns:a16="http://schemas.microsoft.com/office/drawing/2014/main" id="{D6E5D021-C17B-E564-FD42-A959D5647E71}"/>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17</a:t>
            </a:fld>
            <a:endParaRPr lang="en-US"/>
          </a:p>
        </p:txBody>
      </p:sp>
    </p:spTree>
    <p:extLst>
      <p:ext uri="{BB962C8B-B14F-4D97-AF65-F5344CB8AC3E}">
        <p14:creationId xmlns:p14="http://schemas.microsoft.com/office/powerpoint/2010/main" val="90578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F52A5B-5810-4130-A3DB-FD2582D05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8FE145C-BED6-4533-8211-7AC773F7A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16078" cy="6858000"/>
          </a:xfrm>
          <a:custGeom>
            <a:avLst/>
            <a:gdLst>
              <a:gd name="connsiteX0" fmla="*/ 8183400 w 8916078"/>
              <a:gd name="connsiteY0" fmla="*/ 3865853 h 6820849"/>
              <a:gd name="connsiteX1" fmla="*/ 8259593 w 8916078"/>
              <a:gd name="connsiteY1" fmla="*/ 3878252 h 6820849"/>
              <a:gd name="connsiteX2" fmla="*/ 8529076 w 8916078"/>
              <a:gd name="connsiteY2" fmla="*/ 4345010 h 6820849"/>
              <a:gd name="connsiteX3" fmla="*/ 8062319 w 8916078"/>
              <a:gd name="connsiteY3" fmla="*/ 4614493 h 6820849"/>
              <a:gd name="connsiteX4" fmla="*/ 7792836 w 8916078"/>
              <a:gd name="connsiteY4" fmla="*/ 4147735 h 6820849"/>
              <a:gd name="connsiteX5" fmla="*/ 8183400 w 8916078"/>
              <a:gd name="connsiteY5" fmla="*/ 3865853 h 6820849"/>
              <a:gd name="connsiteX6" fmla="*/ 8734942 w 8916078"/>
              <a:gd name="connsiteY6" fmla="*/ 2667480 h 6820849"/>
              <a:gd name="connsiteX7" fmla="*/ 8773412 w 8916078"/>
              <a:gd name="connsiteY7" fmla="*/ 2673741 h 6820849"/>
              <a:gd name="connsiteX8" fmla="*/ 8909474 w 8916078"/>
              <a:gd name="connsiteY8" fmla="*/ 2909407 h 6820849"/>
              <a:gd name="connsiteX9" fmla="*/ 8673808 w 8916078"/>
              <a:gd name="connsiteY9" fmla="*/ 3045469 h 6820849"/>
              <a:gd name="connsiteX10" fmla="*/ 8537746 w 8916078"/>
              <a:gd name="connsiteY10" fmla="*/ 2809802 h 6820849"/>
              <a:gd name="connsiteX11" fmla="*/ 8697151 w 8916078"/>
              <a:gd name="connsiteY11" fmla="*/ 2668961 h 6820849"/>
              <a:gd name="connsiteX12" fmla="*/ 8734942 w 8916078"/>
              <a:gd name="connsiteY12" fmla="*/ 2667480 h 6820849"/>
              <a:gd name="connsiteX13" fmla="*/ 8776652 w 8916078"/>
              <a:gd name="connsiteY13" fmla="*/ 1 h 6820849"/>
              <a:gd name="connsiteX14" fmla="*/ 8786961 w 8916078"/>
              <a:gd name="connsiteY14" fmla="*/ 42970 h 6820849"/>
              <a:gd name="connsiteX15" fmla="*/ 8775876 w 8916078"/>
              <a:gd name="connsiteY15" fmla="*/ 219853 h 6820849"/>
              <a:gd name="connsiteX16" fmla="*/ 8229255 w 8916078"/>
              <a:gd name="connsiteY16" fmla="*/ 535444 h 6820849"/>
              <a:gd name="connsiteX17" fmla="*/ 7899142 w 8916078"/>
              <a:gd name="connsiteY17" fmla="*/ 78053 h 6820849"/>
              <a:gd name="connsiteX18" fmla="*/ 7911844 w 8916078"/>
              <a:gd name="connsiteY18" fmla="*/ 1 h 6820849"/>
              <a:gd name="connsiteX19" fmla="*/ 0 w 8916078"/>
              <a:gd name="connsiteY19" fmla="*/ 0 h 6820849"/>
              <a:gd name="connsiteX20" fmla="*/ 3064542 w 8916078"/>
              <a:gd name="connsiteY20" fmla="*/ 1 h 6820849"/>
              <a:gd name="connsiteX21" fmla="*/ 3626351 w 8916078"/>
              <a:gd name="connsiteY21" fmla="*/ 1 h 6820849"/>
              <a:gd name="connsiteX22" fmla="*/ 6388767 w 8916078"/>
              <a:gd name="connsiteY22" fmla="*/ 1 h 6820849"/>
              <a:gd name="connsiteX23" fmla="*/ 7293415 w 8916078"/>
              <a:gd name="connsiteY23" fmla="*/ 1 h 6820849"/>
              <a:gd name="connsiteX24" fmla="*/ 7285291 w 8916078"/>
              <a:gd name="connsiteY24" fmla="*/ 184997 h 6820849"/>
              <a:gd name="connsiteX25" fmla="*/ 7288318 w 8916078"/>
              <a:gd name="connsiteY25" fmla="*/ 419996 h 6820849"/>
              <a:gd name="connsiteX26" fmla="*/ 7736280 w 8916078"/>
              <a:gd name="connsiteY26" fmla="*/ 1068100 h 6820849"/>
              <a:gd name="connsiteX27" fmla="*/ 8184147 w 8916078"/>
              <a:gd name="connsiteY27" fmla="*/ 2589406 h 6820849"/>
              <a:gd name="connsiteX28" fmla="*/ 7738154 w 8916078"/>
              <a:gd name="connsiteY28" fmla="*/ 3164270 h 6820849"/>
              <a:gd name="connsiteX29" fmla="*/ 7579762 w 8916078"/>
              <a:gd name="connsiteY29" fmla="*/ 4641256 h 6820849"/>
              <a:gd name="connsiteX30" fmla="*/ 8191492 w 8916078"/>
              <a:gd name="connsiteY30" fmla="*/ 5670858 h 6820849"/>
              <a:gd name="connsiteX31" fmla="*/ 8477065 w 8916078"/>
              <a:gd name="connsiteY31" fmla="*/ 6707671 h 6820849"/>
              <a:gd name="connsiteX32" fmla="*/ 8478852 w 8916078"/>
              <a:gd name="connsiteY32" fmla="*/ 6820849 h 6820849"/>
              <a:gd name="connsiteX33" fmla="*/ 0 w 8916078"/>
              <a:gd name="connsiteY33" fmla="*/ 6820849 h 682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16078" h="6820849">
                <a:moveTo>
                  <a:pt x="8183400" y="3865853"/>
                </a:moveTo>
                <a:cubicBezTo>
                  <a:pt x="8208679" y="3867370"/>
                  <a:pt x="8234181" y="3871443"/>
                  <a:pt x="8259593" y="3878252"/>
                </a:cubicBezTo>
                <a:cubicBezTo>
                  <a:pt x="8462901" y="3932728"/>
                  <a:pt x="8583552" y="4141703"/>
                  <a:pt x="8529076" y="4345010"/>
                </a:cubicBezTo>
                <a:cubicBezTo>
                  <a:pt x="8474600" y="4548317"/>
                  <a:pt x="8265626" y="4668969"/>
                  <a:pt x="8062319" y="4614493"/>
                </a:cubicBezTo>
                <a:cubicBezTo>
                  <a:pt x="7859012" y="4560017"/>
                  <a:pt x="7738360" y="4351042"/>
                  <a:pt x="7792836" y="4147735"/>
                </a:cubicBezTo>
                <a:cubicBezTo>
                  <a:pt x="7840502" y="3969841"/>
                  <a:pt x="8006457" y="3855230"/>
                  <a:pt x="8183400" y="3865853"/>
                </a:cubicBezTo>
                <a:close/>
                <a:moveTo>
                  <a:pt x="8734942" y="2667480"/>
                </a:moveTo>
                <a:cubicBezTo>
                  <a:pt x="8747705" y="2668246"/>
                  <a:pt x="8760581" y="2670303"/>
                  <a:pt x="8773412" y="2673741"/>
                </a:cubicBezTo>
                <a:cubicBezTo>
                  <a:pt x="8876062" y="2701246"/>
                  <a:pt x="8936980" y="2806757"/>
                  <a:pt x="8909474" y="2909407"/>
                </a:cubicBezTo>
                <a:cubicBezTo>
                  <a:pt x="8881969" y="3012057"/>
                  <a:pt x="8776458" y="3072974"/>
                  <a:pt x="8673808" y="3045469"/>
                </a:cubicBezTo>
                <a:cubicBezTo>
                  <a:pt x="8571158" y="3017965"/>
                  <a:pt x="8510241" y="2912452"/>
                  <a:pt x="8537746" y="2809802"/>
                </a:cubicBezTo>
                <a:cubicBezTo>
                  <a:pt x="8558375" y="2732815"/>
                  <a:pt x="8622882" y="2679302"/>
                  <a:pt x="8697151" y="2668961"/>
                </a:cubicBezTo>
                <a:cubicBezTo>
                  <a:pt x="8709529" y="2667237"/>
                  <a:pt x="8722180" y="2666714"/>
                  <a:pt x="8734942" y="2667480"/>
                </a:cubicBezTo>
                <a:close/>
                <a:moveTo>
                  <a:pt x="8776652" y="1"/>
                </a:moveTo>
                <a:lnTo>
                  <a:pt x="8786961" y="42970"/>
                </a:lnTo>
                <a:cubicBezTo>
                  <a:pt x="8794957" y="100392"/>
                  <a:pt x="8791826" y="160330"/>
                  <a:pt x="8775876" y="219853"/>
                </a:cubicBezTo>
                <a:cubicBezTo>
                  <a:pt x="8712079" y="457946"/>
                  <a:pt x="8467349" y="599241"/>
                  <a:pt x="8229255" y="535444"/>
                </a:cubicBezTo>
                <a:cubicBezTo>
                  <a:pt x="8020924" y="479621"/>
                  <a:pt x="7886703" y="285271"/>
                  <a:pt x="7899142" y="78053"/>
                </a:cubicBezTo>
                <a:lnTo>
                  <a:pt x="7911844" y="1"/>
                </a:lnTo>
                <a:close/>
                <a:moveTo>
                  <a:pt x="0" y="0"/>
                </a:moveTo>
                <a:lnTo>
                  <a:pt x="3064542" y="1"/>
                </a:lnTo>
                <a:lnTo>
                  <a:pt x="3626351" y="1"/>
                </a:lnTo>
                <a:lnTo>
                  <a:pt x="6388767" y="1"/>
                </a:lnTo>
                <a:lnTo>
                  <a:pt x="7293415" y="1"/>
                </a:lnTo>
                <a:lnTo>
                  <a:pt x="7285291" y="184997"/>
                </a:lnTo>
                <a:cubicBezTo>
                  <a:pt x="7283933" y="263521"/>
                  <a:pt x="7284806" y="341911"/>
                  <a:pt x="7288318" y="419996"/>
                </a:cubicBezTo>
                <a:cubicBezTo>
                  <a:pt x="7301507" y="709488"/>
                  <a:pt x="7530168" y="891535"/>
                  <a:pt x="7736280" y="1068100"/>
                </a:cubicBezTo>
                <a:cubicBezTo>
                  <a:pt x="8250069" y="1508062"/>
                  <a:pt x="8424916" y="2032159"/>
                  <a:pt x="8184147" y="2589406"/>
                </a:cubicBezTo>
                <a:cubicBezTo>
                  <a:pt x="8090773" y="2805524"/>
                  <a:pt x="7909218" y="2993264"/>
                  <a:pt x="7738154" y="3164270"/>
                </a:cubicBezTo>
                <a:cubicBezTo>
                  <a:pt x="7279360" y="3622745"/>
                  <a:pt x="7298159" y="4154456"/>
                  <a:pt x="7579762" y="4641256"/>
                </a:cubicBezTo>
                <a:cubicBezTo>
                  <a:pt x="7780382" y="4986833"/>
                  <a:pt x="8020938" y="5311557"/>
                  <a:pt x="8191492" y="5670858"/>
                </a:cubicBezTo>
                <a:cubicBezTo>
                  <a:pt x="8357544" y="6019043"/>
                  <a:pt x="8456063" y="6366409"/>
                  <a:pt x="8477065" y="6707671"/>
                </a:cubicBezTo>
                <a:lnTo>
                  <a:pt x="8478852" y="6820849"/>
                </a:lnTo>
                <a:lnTo>
                  <a:pt x="0" y="68208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424922" y="-133779"/>
            <a:ext cx="6029325" cy="1692300"/>
          </a:xfrm>
        </p:spPr>
        <p:txBody>
          <a:bodyPr>
            <a:normAutofit fontScale="90000"/>
          </a:bodyPr>
          <a:lstStyle/>
          <a:p>
            <a:pPr>
              <a:lnSpc>
                <a:spcPct val="90000"/>
              </a:lnSpc>
            </a:pPr>
            <a:r>
              <a:rPr lang="en-US" sz="4800">
                <a:cs typeface="Posterama"/>
              </a:rPr>
              <a:t>OA Funding/Business Models</a:t>
            </a:r>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9516237" y="3543468"/>
            <a:ext cx="2465856" cy="3172078"/>
          </a:xfrm>
        </p:spPr>
        <p:txBody>
          <a:bodyPr vert="horz" lIns="91440" tIns="45720" rIns="91440" bIns="45720" rtlCol="0" anchor="t">
            <a:noAutofit/>
          </a:bodyPr>
          <a:lstStyle/>
          <a:p>
            <a:r>
              <a:rPr lang="en-US" sz="2400"/>
              <a:t>Source for Journals: </a:t>
            </a:r>
            <a:r>
              <a:rPr lang="en-US" sz="2400">
                <a:hlinkClick r:id="rId3"/>
              </a:rPr>
              <a:t>Open Access Network</a:t>
            </a:r>
            <a:endParaRPr lang="en-US" sz="2400">
              <a:ea typeface="+mn-lt"/>
              <a:cs typeface="+mn-lt"/>
            </a:endParaRPr>
          </a:p>
          <a:p>
            <a:endParaRPr lang="en-US" sz="2400"/>
          </a:p>
          <a:p>
            <a:r>
              <a:rPr lang="en-US" sz="2400"/>
              <a:t>Source for Books: </a:t>
            </a:r>
            <a:r>
              <a:rPr lang="en-US" sz="2400">
                <a:hlinkClick r:id="rId4"/>
              </a:rPr>
              <a:t>Open Access Network</a:t>
            </a:r>
            <a:endParaRPr lang="en-US" sz="2400"/>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3713629"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18</a:t>
            </a:fld>
            <a:endParaRPr lang="en-US"/>
          </a:p>
        </p:txBody>
      </p:sp>
      <p:sp>
        <p:nvSpPr>
          <p:cNvPr id="7" name="Text Placeholder 6">
            <a:extLst>
              <a:ext uri="{FF2B5EF4-FFF2-40B4-BE49-F238E27FC236}">
                <a16:creationId xmlns:a16="http://schemas.microsoft.com/office/drawing/2014/main" id="{F8705B7A-954C-5A16-884F-CA750B9B18B2}"/>
              </a:ext>
            </a:extLst>
          </p:cNvPr>
          <p:cNvSpPr txBox="1">
            <a:spLocks/>
          </p:cNvSpPr>
          <p:nvPr/>
        </p:nvSpPr>
        <p:spPr>
          <a:xfrm>
            <a:off x="549052" y="1793913"/>
            <a:ext cx="7436259" cy="4924218"/>
          </a:xfrm>
          <a:prstGeom prst="rect">
            <a:avLst/>
          </a:prstGeom>
        </p:spPr>
        <p:txBody>
          <a:bodyPr vert="horz" lIns="91440" tIns="45720" rIns="91440" bIns="45720" rtlCol="0" anchor="t">
            <a:normAutofit fontScale="925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a:ea typeface="+mn-lt"/>
                <a:cs typeface="+mn-lt"/>
              </a:rPr>
              <a:t>since journal &amp; book production costs aren't financed by subscriptions or purchases, the cost is shifted via alternative funding models:</a:t>
            </a:r>
            <a:endParaRPr lang="en-US" sz="2800"/>
          </a:p>
          <a:p>
            <a:pPr marL="342900" indent="-342900">
              <a:buFont typeface="Arial" panose="020B0504020202020204" pitchFamily="34" charset="0"/>
              <a:buChar char="•"/>
            </a:pPr>
            <a:r>
              <a:rPr lang="en-US" sz="2800">
                <a:ea typeface="+mn-lt"/>
                <a:cs typeface="+mn-lt"/>
              </a:rPr>
              <a:t>author fees (APCs &amp; BPCs)</a:t>
            </a:r>
            <a:endParaRPr lang="en-US" sz="2800"/>
          </a:p>
          <a:p>
            <a:pPr marL="342900" indent="-342900">
              <a:buFont typeface="Arial" panose="020B0504020202020204" pitchFamily="34" charset="0"/>
              <a:buChar char="•"/>
            </a:pPr>
            <a:r>
              <a:rPr lang="en-US" sz="2800">
                <a:ea typeface="+mn-lt"/>
                <a:cs typeface="+mn-lt"/>
              </a:rPr>
              <a:t>institutional funding</a:t>
            </a:r>
          </a:p>
          <a:p>
            <a:pPr marL="571500" lvl="1" indent="-457200">
              <a:buFont typeface="Arial" panose="020B0504020202020204" pitchFamily="34" charset="0"/>
              <a:buChar char="•"/>
            </a:pPr>
            <a:r>
              <a:rPr lang="en-US" sz="2400"/>
              <a:t>library or university budgets</a:t>
            </a:r>
          </a:p>
          <a:p>
            <a:pPr marL="571500" lvl="1" indent="-457200">
              <a:buFont typeface="Arial" panose="020B0504020202020204" pitchFamily="34" charset="0"/>
              <a:buChar char="•"/>
            </a:pPr>
            <a:r>
              <a:rPr lang="en-US" sz="2400"/>
              <a:t>grant funds</a:t>
            </a:r>
          </a:p>
          <a:p>
            <a:pPr marL="342900" indent="-342900">
              <a:buFont typeface="Arial" panose="020B0504020202020204" pitchFamily="34" charset="0"/>
              <a:buChar char="•"/>
            </a:pPr>
            <a:r>
              <a:rPr lang="en-US" sz="2800"/>
              <a:t>consortia funding</a:t>
            </a:r>
          </a:p>
          <a:p>
            <a:pPr marL="342900" indent="-342900">
              <a:buFont typeface="Arial" panose="020B0504020202020204" pitchFamily="34" charset="0"/>
              <a:buChar char="•"/>
            </a:pPr>
            <a:r>
              <a:rPr lang="en-US" sz="2800"/>
              <a:t>hybrid funding</a:t>
            </a:r>
          </a:p>
        </p:txBody>
      </p:sp>
    </p:spTree>
    <p:extLst>
      <p:ext uri="{BB962C8B-B14F-4D97-AF65-F5344CB8AC3E}">
        <p14:creationId xmlns:p14="http://schemas.microsoft.com/office/powerpoint/2010/main" val="63049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6622465" y="-209364"/>
            <a:ext cx="5369169" cy="1619611"/>
          </a:xfrm>
        </p:spPr>
        <p:txBody>
          <a:bodyPr vert="horz" lIns="91440" tIns="45720" rIns="91440" bIns="45720" rtlCol="0" anchor="b">
            <a:normAutofit/>
          </a:bodyPr>
          <a:lstStyle/>
          <a:p>
            <a:r>
              <a:rPr lang="en-US" sz="4100" kern="1200">
                <a:solidFill>
                  <a:schemeClr val="tx1"/>
                </a:solidFill>
                <a:latin typeface="+mj-lt"/>
                <a:ea typeface="+mj-ea"/>
                <a:cs typeface="+mj-cs"/>
              </a:rPr>
              <a:t>Journals vs Books </a:t>
            </a:r>
            <a:br>
              <a:rPr lang="en-US" sz="4100" kern="1200">
                <a:solidFill>
                  <a:schemeClr val="tx1"/>
                </a:solidFill>
                <a:latin typeface="+mj-lt"/>
                <a:ea typeface="+mj-ea"/>
                <a:cs typeface="+mj-cs"/>
              </a:rPr>
            </a:br>
            <a:r>
              <a:rPr lang="en-US" sz="4100" kern="1200">
                <a:solidFill>
                  <a:schemeClr val="tx1"/>
                </a:solidFill>
                <a:latin typeface="+mj-lt"/>
                <a:ea typeface="+mj-ea"/>
                <a:cs typeface="+mj-cs"/>
              </a:rPr>
              <a:t>OA Business Models</a:t>
            </a:r>
          </a:p>
        </p:txBody>
      </p:sp>
      <p:pic>
        <p:nvPicPr>
          <p:cNvPr id="60" name="Picture 59" descr="Soft orange ombre">
            <a:extLst>
              <a:ext uri="{FF2B5EF4-FFF2-40B4-BE49-F238E27FC236}">
                <a16:creationId xmlns:a16="http://schemas.microsoft.com/office/drawing/2014/main" id="{911D8DF9-50F1-5FF8-4975-795BF27517C0}"/>
              </a:ext>
            </a:extLst>
          </p:cNvPr>
          <p:cNvPicPr>
            <a:picLocks noChangeAspect="1"/>
          </p:cNvPicPr>
          <p:nvPr/>
        </p:nvPicPr>
        <p:blipFill rotWithShape="1">
          <a:blip r:embed="rId3"/>
          <a:srcRect l="7533" r="7533"/>
          <a:stretch/>
        </p:blipFill>
        <p:spPr>
          <a:xfrm>
            <a:off x="-52346" y="10"/>
            <a:ext cx="5827552" cy="6857990"/>
          </a:xfrm>
          <a:custGeom>
            <a:avLst/>
            <a:gdLst/>
            <a:ahLst/>
            <a:cxnLst/>
            <a:rect l="l" t="t" r="r" b="b"/>
            <a:pathLst>
              <a:path w="5827552" h="6858000">
                <a:moveTo>
                  <a:pt x="5436113" y="4232571"/>
                </a:moveTo>
                <a:cubicBezTo>
                  <a:pt x="5625722" y="4232571"/>
                  <a:pt x="5779430" y="4386279"/>
                  <a:pt x="5779430" y="4575888"/>
                </a:cubicBezTo>
                <a:cubicBezTo>
                  <a:pt x="5779430" y="4765497"/>
                  <a:pt x="5625722" y="4919205"/>
                  <a:pt x="5436113" y="4919205"/>
                </a:cubicBezTo>
                <a:cubicBezTo>
                  <a:pt x="5246504" y="4919205"/>
                  <a:pt x="5092796" y="4765497"/>
                  <a:pt x="5092796" y="4575888"/>
                </a:cubicBezTo>
                <a:cubicBezTo>
                  <a:pt x="5092796" y="4386279"/>
                  <a:pt x="5246504" y="4232571"/>
                  <a:pt x="5436113" y="4232571"/>
                </a:cubicBezTo>
                <a:close/>
                <a:moveTo>
                  <a:pt x="5580185" y="1806694"/>
                </a:moveTo>
                <a:cubicBezTo>
                  <a:pt x="5699726" y="1806694"/>
                  <a:pt x="5799461" y="1891487"/>
                  <a:pt x="5822527" y="2004209"/>
                </a:cubicBezTo>
                <a:lnTo>
                  <a:pt x="5827552" y="2054052"/>
                </a:lnTo>
                <a:lnTo>
                  <a:pt x="5827552" y="2054073"/>
                </a:lnTo>
                <a:lnTo>
                  <a:pt x="5822527" y="2103916"/>
                </a:lnTo>
                <a:cubicBezTo>
                  <a:pt x="5799461" y="2216637"/>
                  <a:pt x="5699726" y="2301430"/>
                  <a:pt x="5580185" y="2301430"/>
                </a:cubicBezTo>
                <a:cubicBezTo>
                  <a:pt x="5443567" y="2301430"/>
                  <a:pt x="5332817" y="2190680"/>
                  <a:pt x="5332817" y="2054062"/>
                </a:cubicBezTo>
                <a:cubicBezTo>
                  <a:pt x="5332817" y="1917444"/>
                  <a:pt x="5443567" y="1806694"/>
                  <a:pt x="5580185" y="1806694"/>
                </a:cubicBezTo>
                <a:close/>
                <a:moveTo>
                  <a:pt x="5580184" y="1294715"/>
                </a:moveTo>
                <a:cubicBezTo>
                  <a:pt x="5659753" y="1294715"/>
                  <a:pt x="5724256" y="1359218"/>
                  <a:pt x="5724256" y="1438787"/>
                </a:cubicBezTo>
                <a:cubicBezTo>
                  <a:pt x="5724256" y="1518356"/>
                  <a:pt x="5659753" y="1582859"/>
                  <a:pt x="5580184" y="1582859"/>
                </a:cubicBezTo>
                <a:cubicBezTo>
                  <a:pt x="5500615" y="1582859"/>
                  <a:pt x="5436112" y="1518356"/>
                  <a:pt x="5436112" y="1438787"/>
                </a:cubicBezTo>
                <a:cubicBezTo>
                  <a:pt x="5436112" y="1359218"/>
                  <a:pt x="5500615" y="1294715"/>
                  <a:pt x="5580184" y="1294715"/>
                </a:cubicBezTo>
                <a:close/>
                <a:moveTo>
                  <a:pt x="0" y="0"/>
                </a:moveTo>
                <a:lnTo>
                  <a:pt x="5346882" y="0"/>
                </a:lnTo>
                <a:lnTo>
                  <a:pt x="5396357" y="64140"/>
                </a:lnTo>
                <a:cubicBezTo>
                  <a:pt x="5509528" y="228632"/>
                  <a:pt x="5577723" y="424885"/>
                  <a:pt x="5582550" y="646882"/>
                </a:cubicBezTo>
                <a:cubicBezTo>
                  <a:pt x="5608062" y="1102027"/>
                  <a:pt x="5203194" y="1301070"/>
                  <a:pt x="5151872" y="1809180"/>
                </a:cubicBezTo>
                <a:cubicBezTo>
                  <a:pt x="5104686" y="2276432"/>
                  <a:pt x="5496947" y="2514465"/>
                  <a:pt x="5323965" y="3464278"/>
                </a:cubicBezTo>
                <a:cubicBezTo>
                  <a:pt x="5211960" y="4079388"/>
                  <a:pt x="4297510" y="4259025"/>
                  <a:pt x="5513003" y="5720066"/>
                </a:cubicBezTo>
                <a:cubicBezTo>
                  <a:pt x="5768583" y="6027176"/>
                  <a:pt x="5791560" y="6490332"/>
                  <a:pt x="5601722" y="6841105"/>
                </a:cubicBezTo>
                <a:lnTo>
                  <a:pt x="5590822" y="6858000"/>
                </a:lnTo>
                <a:lnTo>
                  <a:pt x="1735" y="6858000"/>
                </a:lnTo>
                <a:lnTo>
                  <a:pt x="0" y="6858000"/>
                </a:lnTo>
                <a:lnTo>
                  <a:pt x="0" y="6849812"/>
                </a:lnTo>
                <a:lnTo>
                  <a:pt x="0" y="6483067"/>
                </a:lnTo>
                <a:lnTo>
                  <a:pt x="0" y="1250146"/>
                </a:lnTo>
                <a:close/>
              </a:path>
            </a:pathLst>
          </a:custGeom>
        </p:spPr>
      </p:pic>
      <p:sp>
        <p:nvSpPr>
          <p:cNvPr id="7" name="Content Placeholder 2">
            <a:extLst>
              <a:ext uri="{FF2B5EF4-FFF2-40B4-BE49-F238E27FC236}">
                <a16:creationId xmlns:a16="http://schemas.microsoft.com/office/drawing/2014/main" id="{C03727C7-A85E-9248-7128-18C6BD0622D2}"/>
              </a:ext>
            </a:extLst>
          </p:cNvPr>
          <p:cNvSpPr txBox="1">
            <a:spLocks/>
          </p:cNvSpPr>
          <p:nvPr/>
        </p:nvSpPr>
        <p:spPr>
          <a:xfrm>
            <a:off x="5737799" y="1713239"/>
            <a:ext cx="6453451" cy="4671281"/>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342900">
              <a:spcAft>
                <a:spcPts val="1000"/>
              </a:spcAft>
              <a:buFont typeface="Arial" panose="020B0504020202020204" pitchFamily="34" charset="0"/>
              <a:buChar char="•"/>
            </a:pPr>
            <a:r>
              <a:rPr lang="en-US" sz="2400" b="1" dirty="0"/>
              <a:t>Many equivalences</a:t>
            </a:r>
            <a:r>
              <a:rPr lang="en-US" sz="2400"/>
              <a:t>, but OA book publishing offers more opportunity for </a:t>
            </a:r>
            <a:r>
              <a:rPr lang="en-US" sz="2400" dirty="0"/>
              <a:t>flexible pricing, fund-raising, </a:t>
            </a:r>
            <a:r>
              <a:rPr lang="en-US" sz="2400" dirty="0" err="1"/>
              <a:t>consortial</a:t>
            </a:r>
            <a:r>
              <a:rPr lang="en-US" sz="2400" dirty="0"/>
              <a:t> purchasing, </a:t>
            </a:r>
            <a:r>
              <a:rPr lang="en-US" sz="2400"/>
              <a:t>&amp; </a:t>
            </a:r>
            <a:r>
              <a:rPr lang="en-US" sz="2400" dirty="0"/>
              <a:t>other alternatives. See </a:t>
            </a:r>
            <a:r>
              <a:rPr lang="en-US" sz="2400"/>
              <a:t>the </a:t>
            </a:r>
            <a:r>
              <a:rPr lang="en-US" sz="2400" dirty="0"/>
              <a:t>OAD for a list of past &amp; present models</a:t>
            </a:r>
          </a:p>
          <a:p>
            <a:pPr marL="628650" indent="-342900">
              <a:buFont typeface="Arial" panose="020B0504020202020204" pitchFamily="34" charset="0"/>
              <a:buChar char="•"/>
            </a:pPr>
            <a:r>
              <a:rPr lang="en-US" sz="2400" dirty="0"/>
              <a:t>The </a:t>
            </a:r>
            <a:r>
              <a:rPr lang="en-US" sz="2400" b="1"/>
              <a:t>Freemium model</a:t>
            </a:r>
            <a:r>
              <a:rPr lang="en-US" sz="2400" b="1" dirty="0"/>
              <a:t> </a:t>
            </a:r>
            <a:r>
              <a:rPr lang="en-US" sz="2400" dirty="0"/>
              <a:t>often used for books</a:t>
            </a:r>
            <a:endParaRPr lang="en-US" dirty="0"/>
          </a:p>
          <a:p>
            <a:pPr marL="800100" lvl="1" indent="-285750">
              <a:buFont typeface="Arial" panose="020B0504020202020204" pitchFamily="34" charset="0"/>
              <a:buChar char="•"/>
            </a:pPr>
            <a:r>
              <a:rPr lang="en-US" sz="2400" dirty="0"/>
              <a:t>An</a:t>
            </a:r>
            <a:r>
              <a:rPr lang="en-US" sz="2400"/>
              <a:t> edition of the book is OA &amp; financed from other revenue like digital sales of alternate formats</a:t>
            </a:r>
          </a:p>
          <a:p>
            <a:pPr marL="285750"/>
            <a:endParaRPr lang="en-US" sz="2400"/>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6297494" y="6356350"/>
            <a:ext cx="4114800" cy="365125"/>
          </a:xfrm>
        </p:spPr>
        <p:txBody>
          <a:bodyPr vert="horz" lIns="91440" tIns="45720" rIns="91440" bIns="45720" rtlCol="0" anchor="ctr">
            <a:normAutofit/>
          </a:bodyPr>
          <a:lstStyle/>
          <a:p>
            <a:pPr algn="l">
              <a:spcAft>
                <a:spcPts val="600"/>
              </a:spcAft>
            </a:pPr>
            <a:r>
              <a:rPr lang="en-US" kern="1200" cap="all" spc="200">
                <a:solidFill>
                  <a:schemeClr val="tx1"/>
                </a:solidFill>
                <a:latin typeface="+mn-lt"/>
                <a:ea typeface="+mn-ea"/>
                <a:cs typeface="Segoe UI Semilight" panose="020B0402040204020203" pitchFamily="34" charset="0"/>
              </a:rPr>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19</a:t>
            </a:fld>
            <a:endParaRPr lang="en-US"/>
          </a:p>
        </p:txBody>
      </p:sp>
      <p:sp>
        <p:nvSpPr>
          <p:cNvPr id="8" name="Content Placeholder 2">
            <a:extLst>
              <a:ext uri="{FF2B5EF4-FFF2-40B4-BE49-F238E27FC236}">
                <a16:creationId xmlns:a16="http://schemas.microsoft.com/office/drawing/2014/main" id="{6C07A271-7154-C37A-F748-9AE6626362CF}"/>
              </a:ext>
            </a:extLst>
          </p:cNvPr>
          <p:cNvSpPr>
            <a:spLocks noGrp="1"/>
          </p:cNvSpPr>
          <p:nvPr>
            <p:ph idx="1"/>
          </p:nvPr>
        </p:nvSpPr>
        <p:spPr>
          <a:xfrm>
            <a:off x="55561" y="5750300"/>
            <a:ext cx="3366401" cy="1064209"/>
          </a:xfrm>
        </p:spPr>
        <p:txBody>
          <a:bodyPr vert="horz" lIns="91440" tIns="45720" rIns="91440" bIns="45720" rtlCol="0" anchor="t">
            <a:noAutofit/>
          </a:bodyPr>
          <a:lstStyle/>
          <a:p>
            <a:r>
              <a:rPr lang="en-US" sz="2400"/>
              <a:t>Source: </a:t>
            </a:r>
            <a:r>
              <a:rPr lang="en-US" sz="2400" dirty="0">
                <a:hlinkClick r:id="rId4"/>
              </a:rPr>
              <a:t>OAD – OA book business models</a:t>
            </a:r>
            <a:endParaRPr lang="en-US" sz="2400"/>
          </a:p>
        </p:txBody>
      </p:sp>
    </p:spTree>
    <p:extLst>
      <p:ext uri="{BB962C8B-B14F-4D97-AF65-F5344CB8AC3E}">
        <p14:creationId xmlns:p14="http://schemas.microsoft.com/office/powerpoint/2010/main" val="292090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6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9">
            <a:extLst>
              <a:ext uri="{FF2B5EF4-FFF2-40B4-BE49-F238E27FC236}">
                <a16:creationId xmlns:a16="http://schemas.microsoft.com/office/drawing/2014/main" id="{0CF52A5B-5810-4130-A3DB-FD2582D05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11">
            <a:extLst>
              <a:ext uri="{FF2B5EF4-FFF2-40B4-BE49-F238E27FC236}">
                <a16:creationId xmlns:a16="http://schemas.microsoft.com/office/drawing/2014/main" id="{B77B4CB6-64B7-4C1D-B623-F1EC02FCC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937866"/>
          </a:xfrm>
          <a:custGeom>
            <a:avLst/>
            <a:gdLst>
              <a:gd name="connsiteX0" fmla="*/ 8930642 w 12192000"/>
              <a:gd name="connsiteY0" fmla="*/ 5494299 h 5937866"/>
              <a:gd name="connsiteX1" fmla="*/ 9143134 w 12192000"/>
              <a:gd name="connsiteY1" fmla="*/ 5616927 h 5937866"/>
              <a:gd name="connsiteX2" fmla="*/ 9043549 w 12192000"/>
              <a:gd name="connsiteY2" fmla="*/ 5914543 h 5937866"/>
              <a:gd name="connsiteX3" fmla="*/ 8745984 w 12192000"/>
              <a:gd name="connsiteY3" fmla="*/ 5814814 h 5937866"/>
              <a:gd name="connsiteX4" fmla="*/ 8845568 w 12192000"/>
              <a:gd name="connsiteY4" fmla="*/ 5517199 h 5937866"/>
              <a:gd name="connsiteX5" fmla="*/ 8930642 w 12192000"/>
              <a:gd name="connsiteY5" fmla="*/ 5494299 h 5937866"/>
              <a:gd name="connsiteX6" fmla="*/ 9842642 w 12192000"/>
              <a:gd name="connsiteY6" fmla="*/ 4939308 h 5937866"/>
              <a:gd name="connsiteX7" fmla="*/ 10272210 w 12192000"/>
              <a:gd name="connsiteY7" fmla="*/ 5187210 h 5937866"/>
              <a:gd name="connsiteX8" fmla="*/ 10070896 w 12192000"/>
              <a:gd name="connsiteY8" fmla="*/ 5788857 h 5937866"/>
              <a:gd name="connsiteX9" fmla="*/ 9469346 w 12192000"/>
              <a:gd name="connsiteY9" fmla="*/ 5587251 h 5937866"/>
              <a:gd name="connsiteX10" fmla="*/ 9670660 w 12192000"/>
              <a:gd name="connsiteY10" fmla="*/ 4985603 h 5937866"/>
              <a:gd name="connsiteX11" fmla="*/ 9842642 w 12192000"/>
              <a:gd name="connsiteY11" fmla="*/ 4939308 h 5937866"/>
              <a:gd name="connsiteX12" fmla="*/ 0 w 12192000"/>
              <a:gd name="connsiteY12" fmla="*/ 0 h 5937866"/>
              <a:gd name="connsiteX13" fmla="*/ 12188952 w 12192000"/>
              <a:gd name="connsiteY13" fmla="*/ 0 h 5937866"/>
              <a:gd name="connsiteX14" fmla="*/ 12188952 w 12192000"/>
              <a:gd name="connsiteY14" fmla="*/ 1220565 h 5937866"/>
              <a:gd name="connsiteX15" fmla="*/ 12192000 w 12192000"/>
              <a:gd name="connsiteY15" fmla="*/ 1220565 h 5937866"/>
              <a:gd name="connsiteX16" fmla="*/ 12192000 w 12192000"/>
              <a:gd name="connsiteY16" fmla="*/ 4590456 h 5937866"/>
              <a:gd name="connsiteX17" fmla="*/ 12124015 w 12192000"/>
              <a:gd name="connsiteY17" fmla="*/ 4631278 h 5937866"/>
              <a:gd name="connsiteX18" fmla="*/ 11077457 w 12192000"/>
              <a:gd name="connsiteY18" fmla="*/ 4722290 h 5937866"/>
              <a:gd name="connsiteX19" fmla="*/ 9867246 w 12192000"/>
              <a:gd name="connsiteY19" fmla="*/ 4572157 h 5937866"/>
              <a:gd name="connsiteX20" fmla="*/ 8994802 w 12192000"/>
              <a:gd name="connsiteY20" fmla="*/ 5098943 h 5937866"/>
              <a:gd name="connsiteX21" fmla="*/ 6994655 w 12192000"/>
              <a:gd name="connsiteY21" fmla="*/ 5556202 h 5937866"/>
              <a:gd name="connsiteX22" fmla="*/ 6287534 w 12192000"/>
              <a:gd name="connsiteY22" fmla="*/ 4934764 h 5937866"/>
              <a:gd name="connsiteX23" fmla="*/ 4392596 w 12192000"/>
              <a:gd name="connsiteY23" fmla="*/ 4612909 h 5937866"/>
              <a:gd name="connsiteX24" fmla="*/ 3014500 w 12192000"/>
              <a:gd name="connsiteY24" fmla="*/ 5320787 h 5937866"/>
              <a:gd name="connsiteX25" fmla="*/ 86414 w 12192000"/>
              <a:gd name="connsiteY25" fmla="*/ 5123870 h 5937866"/>
              <a:gd name="connsiteX26" fmla="*/ 0 w 12192000"/>
              <a:gd name="connsiteY26" fmla="*/ 5061131 h 5937866"/>
              <a:gd name="connsiteX27" fmla="*/ 0 w 12192000"/>
              <a:gd name="connsiteY27" fmla="*/ 3267075 h 5937866"/>
              <a:gd name="connsiteX28" fmla="*/ 0 w 12192000"/>
              <a:gd name="connsiteY28" fmla="*/ 1220565 h 59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5937866">
                <a:moveTo>
                  <a:pt x="8930642" y="5494299"/>
                </a:moveTo>
                <a:cubicBezTo>
                  <a:pt x="9016941" y="5488946"/>
                  <a:pt x="9102130" y="5534635"/>
                  <a:pt x="9143134" y="5616927"/>
                </a:cubicBezTo>
                <a:cubicBezTo>
                  <a:pt x="9197806" y="5726652"/>
                  <a:pt x="9153221" y="5859898"/>
                  <a:pt x="9043549" y="5914543"/>
                </a:cubicBezTo>
                <a:cubicBezTo>
                  <a:pt x="8933879" y="5969187"/>
                  <a:pt x="8800655" y="5924538"/>
                  <a:pt x="8745984" y="5814814"/>
                </a:cubicBezTo>
                <a:cubicBezTo>
                  <a:pt x="8691311" y="5705090"/>
                  <a:pt x="8735897" y="5571844"/>
                  <a:pt x="8845568" y="5517199"/>
                </a:cubicBezTo>
                <a:cubicBezTo>
                  <a:pt x="8872986" y="5503538"/>
                  <a:pt x="8901875" y="5496082"/>
                  <a:pt x="8930642" y="5494299"/>
                </a:cubicBezTo>
                <a:close/>
                <a:moveTo>
                  <a:pt x="9842642" y="4939308"/>
                </a:moveTo>
                <a:cubicBezTo>
                  <a:pt x="10017101" y="4928488"/>
                  <a:pt x="10189318" y="5020851"/>
                  <a:pt x="10272210" y="5187210"/>
                </a:cubicBezTo>
                <a:cubicBezTo>
                  <a:pt x="10382732" y="5409023"/>
                  <a:pt x="10292600" y="5678390"/>
                  <a:pt x="10070896" y="5788857"/>
                </a:cubicBezTo>
                <a:cubicBezTo>
                  <a:pt x="9849191" y="5899325"/>
                  <a:pt x="9579867" y="5809063"/>
                  <a:pt x="9469346" y="5587251"/>
                </a:cubicBezTo>
                <a:cubicBezTo>
                  <a:pt x="9358824" y="5365438"/>
                  <a:pt x="9448956" y="5096071"/>
                  <a:pt x="9670660" y="4985603"/>
                </a:cubicBezTo>
                <a:cubicBezTo>
                  <a:pt x="9726087" y="4957986"/>
                  <a:pt x="9784490" y="4942914"/>
                  <a:pt x="9842642" y="4939308"/>
                </a:cubicBezTo>
                <a:close/>
                <a:moveTo>
                  <a:pt x="0" y="0"/>
                </a:moveTo>
                <a:lnTo>
                  <a:pt x="12188952" y="0"/>
                </a:lnTo>
                <a:lnTo>
                  <a:pt x="12188952" y="1220565"/>
                </a:lnTo>
                <a:lnTo>
                  <a:pt x="12192000" y="1220565"/>
                </a:lnTo>
                <a:lnTo>
                  <a:pt x="12192000" y="4590456"/>
                </a:lnTo>
                <a:lnTo>
                  <a:pt x="12124015" y="4631278"/>
                </a:lnTo>
                <a:cubicBezTo>
                  <a:pt x="11792041" y="4802103"/>
                  <a:pt x="11443617" y="4797817"/>
                  <a:pt x="11077457" y="4722290"/>
                </a:cubicBezTo>
                <a:cubicBezTo>
                  <a:pt x="10679189" y="4640425"/>
                  <a:pt x="10271734" y="4578846"/>
                  <a:pt x="9867246" y="4572157"/>
                </a:cubicBezTo>
                <a:cubicBezTo>
                  <a:pt x="9492336" y="4566176"/>
                  <a:pt x="9239136" y="4846894"/>
                  <a:pt x="8994802" y="5098943"/>
                </a:cubicBezTo>
                <a:cubicBezTo>
                  <a:pt x="8385954" y="5727243"/>
                  <a:pt x="7695268" y="5911307"/>
                  <a:pt x="6994655" y="5556202"/>
                </a:cubicBezTo>
                <a:cubicBezTo>
                  <a:pt x="6722938" y="5418487"/>
                  <a:pt x="6494843" y="5169191"/>
                  <a:pt x="6287534" y="4934764"/>
                </a:cubicBezTo>
                <a:cubicBezTo>
                  <a:pt x="5731733" y="4306056"/>
                  <a:pt x="5043559" y="4288064"/>
                  <a:pt x="4392596" y="4612909"/>
                </a:cubicBezTo>
                <a:cubicBezTo>
                  <a:pt x="3930423" y="4844432"/>
                  <a:pt x="3492022" y="5129169"/>
                  <a:pt x="3014500" y="5320787"/>
                </a:cubicBezTo>
                <a:cubicBezTo>
                  <a:pt x="1977820" y="5738974"/>
                  <a:pt x="973242" y="5720051"/>
                  <a:pt x="86414" y="5123870"/>
                </a:cubicBezTo>
                <a:lnTo>
                  <a:pt x="0" y="5061131"/>
                </a:lnTo>
                <a:lnTo>
                  <a:pt x="0" y="3267075"/>
                </a:lnTo>
                <a:lnTo>
                  <a:pt x="0" y="1220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3BC1255-7319-0691-CCDC-8742B595389D}"/>
              </a:ext>
            </a:extLst>
          </p:cNvPr>
          <p:cNvSpPr>
            <a:spLocks noGrp="1"/>
          </p:cNvSpPr>
          <p:nvPr>
            <p:ph type="title"/>
          </p:nvPr>
        </p:nvSpPr>
        <p:spPr>
          <a:xfrm>
            <a:off x="550224" y="-125047"/>
            <a:ext cx="10972800" cy="1325563"/>
          </a:xfrm>
        </p:spPr>
        <p:txBody>
          <a:bodyPr>
            <a:normAutofit/>
          </a:bodyPr>
          <a:lstStyle/>
          <a:p>
            <a:r>
              <a:rPr lang="en-US" sz="4800">
                <a:cs typeface="Posterama"/>
              </a:rPr>
              <a:t>Session Agenda</a:t>
            </a:r>
            <a:endParaRPr lang="en-US" sz="4800"/>
          </a:p>
        </p:txBody>
      </p:sp>
      <p:sp>
        <p:nvSpPr>
          <p:cNvPr id="68" name="Content Placeholder 2">
            <a:extLst>
              <a:ext uri="{FF2B5EF4-FFF2-40B4-BE49-F238E27FC236}">
                <a16:creationId xmlns:a16="http://schemas.microsoft.com/office/drawing/2014/main" id="{8EBC35AD-1C8B-7717-A47F-120A18A71E6E}"/>
              </a:ext>
            </a:extLst>
          </p:cNvPr>
          <p:cNvSpPr>
            <a:spLocks noGrp="1"/>
          </p:cNvSpPr>
          <p:nvPr>
            <p:ph idx="1"/>
          </p:nvPr>
        </p:nvSpPr>
        <p:spPr>
          <a:xfrm>
            <a:off x="332510" y="1680672"/>
            <a:ext cx="11995436" cy="2862505"/>
          </a:xfrm>
        </p:spPr>
        <p:txBody>
          <a:bodyPr vert="horz" lIns="91440" tIns="45720" rIns="91440" bIns="45720" rtlCol="0" anchor="t">
            <a:normAutofit fontScale="92500" lnSpcReduction="10000"/>
          </a:bodyPr>
          <a:lstStyle/>
          <a:p>
            <a:pPr>
              <a:spcBef>
                <a:spcPts val="0"/>
              </a:spcBef>
              <a:buFont typeface="Calibri" panose="020B0504020202020204" pitchFamily="34" charset="0"/>
              <a:buChar char="•"/>
            </a:pPr>
            <a:r>
              <a:rPr lang="en-US" sz="2800">
                <a:ea typeface="+mn-lt"/>
                <a:cs typeface="+mn-lt"/>
              </a:rPr>
              <a:t> Presentation: </a:t>
            </a:r>
            <a:endParaRPr lang="en-US">
              <a:ea typeface="+mn-lt"/>
              <a:cs typeface="+mn-lt"/>
            </a:endParaRPr>
          </a:p>
          <a:p>
            <a:pPr>
              <a:spcBef>
                <a:spcPts val="0"/>
              </a:spcBef>
              <a:spcAft>
                <a:spcPts val="1000"/>
              </a:spcAft>
            </a:pPr>
            <a:r>
              <a:rPr lang="en-US" sz="2800">
                <a:ea typeface="+mn-lt"/>
                <a:cs typeface="+mn-lt"/>
              </a:rPr>
              <a:t>   "Introduction to the Open Access Landscape in Libraries"</a:t>
            </a:r>
            <a:r>
              <a:rPr lang="en-US" sz="2400" i="1" dirty="0">
                <a:ea typeface="+mn-lt"/>
                <a:cs typeface="+mn-lt"/>
              </a:rPr>
              <a:t>(recorded)</a:t>
            </a:r>
            <a:endParaRPr lang="en-US" i="1" dirty="0"/>
          </a:p>
          <a:p>
            <a:pPr>
              <a:spcAft>
                <a:spcPts val="1000"/>
              </a:spcAft>
              <a:buFont typeface="Calibri" panose="020B0504020202020204" pitchFamily="34" charset="0"/>
              <a:buChar char="•"/>
            </a:pPr>
            <a:r>
              <a:rPr lang="en-US" sz="2800">
                <a:ea typeface="+mn-lt"/>
                <a:cs typeface="+mn-lt"/>
              </a:rPr>
              <a:t> Q&amp;A about presentation </a:t>
            </a:r>
            <a:r>
              <a:rPr lang="en-US" sz="2400" i="1" dirty="0">
                <a:ea typeface="+mn-lt"/>
                <a:cs typeface="+mn-lt"/>
              </a:rPr>
              <a:t>(recorded)</a:t>
            </a:r>
          </a:p>
          <a:p>
            <a:pPr>
              <a:spcAft>
                <a:spcPts val="1000"/>
              </a:spcAft>
              <a:buFont typeface="Calibri" panose="020B0504020202020204" pitchFamily="34" charset="0"/>
              <a:buChar char="•"/>
            </a:pPr>
            <a:r>
              <a:rPr lang="en-US" sz="2800">
                <a:ea typeface="+mn-lt"/>
                <a:cs typeface="+mn-lt"/>
              </a:rPr>
              <a:t> Guided Discussion </a:t>
            </a:r>
            <a:r>
              <a:rPr lang="en-US" sz="2400" i="1" dirty="0">
                <a:ea typeface="+mn-lt"/>
                <a:cs typeface="+mn-lt"/>
              </a:rPr>
              <a:t>(unrecorded)</a:t>
            </a:r>
          </a:p>
          <a:p>
            <a:r>
              <a:rPr lang="en-US"/>
              <a:t>      </a:t>
            </a:r>
            <a:r>
              <a:rPr lang="en-US" sz="1700" b="1"/>
              <a:t>*</a:t>
            </a:r>
            <a:r>
              <a:rPr lang="en-US" sz="1700" b="1">
                <a:ea typeface="+mn-lt"/>
                <a:cs typeface="+mn-lt"/>
              </a:rPr>
              <a:t>this PowerPoint covers the entire session &amp; includes slides of the guided discussion questions &amp; citations</a:t>
            </a:r>
            <a:endParaRPr lang="en-US" sz="1700" b="1"/>
          </a:p>
        </p:txBody>
      </p:sp>
      <p:sp>
        <p:nvSpPr>
          <p:cNvPr id="4" name="Slide Number Placeholder 3">
            <a:extLst>
              <a:ext uri="{FF2B5EF4-FFF2-40B4-BE49-F238E27FC236}">
                <a16:creationId xmlns:a16="http://schemas.microsoft.com/office/drawing/2014/main" id="{8A5DBBB8-9DF7-B277-16D3-5B385A070473}"/>
              </a:ext>
            </a:extLst>
          </p:cNvPr>
          <p:cNvSpPr>
            <a:spLocks noGrp="1"/>
          </p:cNvSpPr>
          <p:nvPr>
            <p:ph type="sldNum" sz="quarter" idx="12"/>
          </p:nvPr>
        </p:nvSpPr>
        <p:spPr/>
        <p:txBody>
          <a:bodyPr/>
          <a:lstStyle/>
          <a:p>
            <a:fld id="{1F646F3F-274D-499B-ABBE-824EB4ABDC3D}" type="slidenum">
              <a:rPr lang="en-US" smtClean="0"/>
              <a:t>2</a:t>
            </a:fld>
            <a:endParaRPr lang="en-US"/>
          </a:p>
        </p:txBody>
      </p:sp>
      <p:sp>
        <p:nvSpPr>
          <p:cNvPr id="3" name="Footer Placeholder 2">
            <a:extLst>
              <a:ext uri="{FF2B5EF4-FFF2-40B4-BE49-F238E27FC236}">
                <a16:creationId xmlns:a16="http://schemas.microsoft.com/office/drawing/2014/main" id="{68CDC820-B263-5784-0ED5-53152D6EBDDD}"/>
              </a:ext>
            </a:extLst>
          </p:cNvPr>
          <p:cNvSpPr>
            <a:spLocks noGrp="1"/>
          </p:cNvSpPr>
          <p:nvPr>
            <p:ph type="ftr" sz="quarter" idx="11"/>
          </p:nvPr>
        </p:nvSpPr>
        <p:spPr/>
        <p:txBody>
          <a:bodyPr/>
          <a:lstStyle/>
          <a:p>
            <a:r>
              <a:rPr lang="en-US"/>
              <a:t>CPC | Session 1 of OA Talks | CC BY-NC</a:t>
            </a:r>
          </a:p>
        </p:txBody>
      </p:sp>
    </p:spTree>
    <p:extLst>
      <p:ext uri="{BB962C8B-B14F-4D97-AF65-F5344CB8AC3E}">
        <p14:creationId xmlns:p14="http://schemas.microsoft.com/office/powerpoint/2010/main" val="1419971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6">
            <a:extLst>
              <a:ext uri="{FF2B5EF4-FFF2-40B4-BE49-F238E27FC236}">
                <a16:creationId xmlns:a16="http://schemas.microsoft.com/office/drawing/2014/main" id="{9F9F4DE6-7378-E457-4E4D-7990313EB6C5}"/>
              </a:ext>
            </a:extLst>
          </p:cNvPr>
          <p:cNvSpPr>
            <a:spLocks noGrp="1"/>
          </p:cNvSpPr>
          <p:nvPr>
            <p:ph type="ctrTitle"/>
          </p:nvPr>
        </p:nvSpPr>
        <p:spPr>
          <a:xfrm>
            <a:off x="164275" y="-417036"/>
            <a:ext cx="6368674" cy="1614069"/>
          </a:xfrm>
        </p:spPr>
        <p:txBody>
          <a:bodyPr vert="horz" lIns="91440" tIns="45720" rIns="91440" bIns="45720" rtlCol="0" anchor="b">
            <a:normAutofit/>
          </a:bodyPr>
          <a:lstStyle/>
          <a:p>
            <a:pPr>
              <a:lnSpc>
                <a:spcPct val="90000"/>
              </a:lnSpc>
            </a:pPr>
            <a:r>
              <a:rPr lang="en-US" sz="3700" dirty="0">
                <a:ea typeface="+mj-lt"/>
                <a:cs typeface="+mj-lt"/>
              </a:rPr>
              <a:t>Tracking &amp; Management-Related </a:t>
            </a:r>
            <a:r>
              <a:rPr lang="en-US" sz="3700">
                <a:ea typeface="+mj-lt"/>
                <a:cs typeface="+mj-lt"/>
              </a:rPr>
              <a:t>Tools</a:t>
            </a:r>
            <a:r>
              <a:rPr lang="en-US" sz="3700" dirty="0">
                <a:ea typeface="+mj-lt"/>
                <a:cs typeface="+mj-lt"/>
              </a:rPr>
              <a:t> </a:t>
            </a:r>
            <a:r>
              <a:rPr lang="en-US" sz="3700">
                <a:cs typeface="Posterama"/>
              </a:rPr>
              <a:t>for Libraries</a:t>
            </a:r>
            <a:endParaRPr lang="en-US" sz="3700" dirty="0">
              <a:cs typeface="Posterama"/>
            </a:endParaRPr>
          </a:p>
        </p:txBody>
      </p:sp>
      <p:pic>
        <p:nvPicPr>
          <p:cNvPr id="4" name="Picture 3" descr="Vector background of vibrant colors splashing">
            <a:extLst>
              <a:ext uri="{FF2B5EF4-FFF2-40B4-BE49-F238E27FC236}">
                <a16:creationId xmlns:a16="http://schemas.microsoft.com/office/drawing/2014/main" id="{A59B5C75-A1F2-1826-73AC-DD6564ADE921}"/>
              </a:ext>
            </a:extLst>
          </p:cNvPr>
          <p:cNvPicPr>
            <a:picLocks noChangeAspect="1"/>
          </p:cNvPicPr>
          <p:nvPr/>
        </p:nvPicPr>
        <p:blipFill rotWithShape="1">
          <a:blip r:embed="rId3"/>
          <a:srcRect l="20211" r="12309" b="1"/>
          <a:stretch/>
        </p:blipFill>
        <p:spPr>
          <a:xfrm>
            <a:off x="6210824" y="4729"/>
            <a:ext cx="5981176" cy="6352331"/>
          </a:xfrm>
          <a:custGeom>
            <a:avLst/>
            <a:gdLst/>
            <a:ahLst/>
            <a:cxnLst/>
            <a:rect l="l" t="t" r="r" b="b"/>
            <a:pathLst>
              <a:path w="5783254" h="5827839">
                <a:moveTo>
                  <a:pt x="4737899" y="4735529"/>
                </a:moveTo>
                <a:cubicBezTo>
                  <a:pt x="5039532" y="4735529"/>
                  <a:pt x="5284054" y="4980051"/>
                  <a:pt x="5284054" y="5281684"/>
                </a:cubicBezTo>
                <a:cubicBezTo>
                  <a:pt x="5284054" y="5583317"/>
                  <a:pt x="5039532" y="5827839"/>
                  <a:pt x="4737899" y="5827839"/>
                </a:cubicBezTo>
                <a:cubicBezTo>
                  <a:pt x="4436266" y="5827839"/>
                  <a:pt x="4191744" y="5583317"/>
                  <a:pt x="4191744" y="5281684"/>
                </a:cubicBezTo>
                <a:cubicBezTo>
                  <a:pt x="4191744" y="4980051"/>
                  <a:pt x="4436266" y="4735529"/>
                  <a:pt x="4737899" y="4735529"/>
                </a:cubicBezTo>
                <a:close/>
                <a:moveTo>
                  <a:pt x="926278" y="4451445"/>
                </a:moveTo>
                <a:cubicBezTo>
                  <a:pt x="1155542" y="4451445"/>
                  <a:pt x="1341398" y="4637301"/>
                  <a:pt x="1341398" y="4866565"/>
                </a:cubicBezTo>
                <a:cubicBezTo>
                  <a:pt x="1341398" y="5095829"/>
                  <a:pt x="1155542" y="5281685"/>
                  <a:pt x="926278" y="5281685"/>
                </a:cubicBezTo>
                <a:cubicBezTo>
                  <a:pt x="697014" y="5281685"/>
                  <a:pt x="511158" y="5095829"/>
                  <a:pt x="511158" y="4866565"/>
                </a:cubicBezTo>
                <a:cubicBezTo>
                  <a:pt x="511158" y="4637301"/>
                  <a:pt x="697014" y="4451445"/>
                  <a:pt x="926278" y="4451445"/>
                </a:cubicBezTo>
                <a:close/>
                <a:moveTo>
                  <a:pt x="1681949" y="4088725"/>
                </a:moveTo>
                <a:cubicBezTo>
                  <a:pt x="1834038" y="4088725"/>
                  <a:pt x="1957331" y="4212018"/>
                  <a:pt x="1957331" y="4364107"/>
                </a:cubicBezTo>
                <a:cubicBezTo>
                  <a:pt x="1957331" y="4516196"/>
                  <a:pt x="1834038" y="4639489"/>
                  <a:pt x="1681949" y="4639489"/>
                </a:cubicBezTo>
                <a:cubicBezTo>
                  <a:pt x="1529860" y="4639489"/>
                  <a:pt x="1406567" y="4516196"/>
                  <a:pt x="1406567" y="4364107"/>
                </a:cubicBezTo>
                <a:cubicBezTo>
                  <a:pt x="1406567" y="4212018"/>
                  <a:pt x="1529860" y="4088725"/>
                  <a:pt x="1681949" y="4088725"/>
                </a:cubicBezTo>
                <a:close/>
                <a:moveTo>
                  <a:pt x="1693411" y="509182"/>
                </a:moveTo>
                <a:cubicBezTo>
                  <a:pt x="1845500" y="509182"/>
                  <a:pt x="1968793" y="632475"/>
                  <a:pt x="1968793" y="784564"/>
                </a:cubicBezTo>
                <a:cubicBezTo>
                  <a:pt x="1968793" y="936653"/>
                  <a:pt x="1845500" y="1059946"/>
                  <a:pt x="1693411" y="1059946"/>
                </a:cubicBezTo>
                <a:cubicBezTo>
                  <a:pt x="1541322" y="1059946"/>
                  <a:pt x="1418029" y="936653"/>
                  <a:pt x="1418029" y="784564"/>
                </a:cubicBezTo>
                <a:cubicBezTo>
                  <a:pt x="1418029" y="632475"/>
                  <a:pt x="1541322" y="509182"/>
                  <a:pt x="1693411" y="509182"/>
                </a:cubicBezTo>
                <a:close/>
                <a:moveTo>
                  <a:pt x="3016437" y="478512"/>
                </a:moveTo>
                <a:cubicBezTo>
                  <a:pt x="3052905" y="476034"/>
                  <a:pt x="3089701" y="476075"/>
                  <a:pt x="3126794" y="478680"/>
                </a:cubicBezTo>
                <a:cubicBezTo>
                  <a:pt x="3225709" y="485628"/>
                  <a:pt x="3326735" y="510816"/>
                  <a:pt x="3429286" y="555125"/>
                </a:cubicBezTo>
                <a:cubicBezTo>
                  <a:pt x="3588377" y="623860"/>
                  <a:pt x="3726579" y="757508"/>
                  <a:pt x="3852460" y="883435"/>
                </a:cubicBezTo>
                <a:cubicBezTo>
                  <a:pt x="4189958" y="1221166"/>
                  <a:pt x="4581366" y="1207328"/>
                  <a:pt x="4939713" y="1000031"/>
                </a:cubicBezTo>
                <a:cubicBezTo>
                  <a:pt x="5194103" y="852348"/>
                  <a:pt x="5433141" y="675268"/>
                  <a:pt x="5697634" y="549718"/>
                </a:cubicBezTo>
                <a:lnTo>
                  <a:pt x="5783254" y="513561"/>
                </a:lnTo>
                <a:lnTo>
                  <a:pt x="5783254" y="4871711"/>
                </a:lnTo>
                <a:lnTo>
                  <a:pt x="5743328" y="4864473"/>
                </a:lnTo>
                <a:cubicBezTo>
                  <a:pt x="5605918" y="4834320"/>
                  <a:pt x="5469797" y="4789559"/>
                  <a:pt x="5333250" y="4737862"/>
                </a:cubicBezTo>
                <a:cubicBezTo>
                  <a:pt x="5018374" y="4618749"/>
                  <a:pt x="4676802" y="4500296"/>
                  <a:pt x="4354677" y="4623045"/>
                </a:cubicBezTo>
                <a:cubicBezTo>
                  <a:pt x="4093969" y="4722577"/>
                  <a:pt x="3874992" y="4932580"/>
                  <a:pt x="3639124" y="5095915"/>
                </a:cubicBezTo>
                <a:cubicBezTo>
                  <a:pt x="3490411" y="5199039"/>
                  <a:pt x="3351637" y="5318395"/>
                  <a:pt x="3196098" y="5409413"/>
                </a:cubicBezTo>
                <a:cubicBezTo>
                  <a:pt x="2798576" y="5642084"/>
                  <a:pt x="2315054" y="5309217"/>
                  <a:pt x="2216541" y="5005202"/>
                </a:cubicBezTo>
                <a:cubicBezTo>
                  <a:pt x="2172959" y="4870183"/>
                  <a:pt x="2182102" y="4711777"/>
                  <a:pt x="2195718" y="4566594"/>
                </a:cubicBezTo>
                <a:cubicBezTo>
                  <a:pt x="2235161" y="4141667"/>
                  <a:pt x="1842961" y="3903370"/>
                  <a:pt x="1509426" y="3909896"/>
                </a:cubicBezTo>
                <a:cubicBezTo>
                  <a:pt x="539234" y="3931048"/>
                  <a:pt x="29168" y="3302144"/>
                  <a:pt x="354" y="2455296"/>
                </a:cubicBezTo>
                <a:cubicBezTo>
                  <a:pt x="-4549" y="2310187"/>
                  <a:pt x="42804" y="2163767"/>
                  <a:pt x="65932" y="2017226"/>
                </a:cubicBezTo>
                <a:cubicBezTo>
                  <a:pt x="138904" y="1706535"/>
                  <a:pt x="262471" y="1430265"/>
                  <a:pt x="548743" y="1259879"/>
                </a:cubicBezTo>
                <a:cubicBezTo>
                  <a:pt x="731311" y="1151231"/>
                  <a:pt x="929316" y="1141485"/>
                  <a:pt x="1139870" y="1171590"/>
                </a:cubicBezTo>
                <a:cubicBezTo>
                  <a:pt x="1368879" y="1204173"/>
                  <a:pt x="1602397" y="1224911"/>
                  <a:pt x="1832320" y="1214571"/>
                </a:cubicBezTo>
                <a:cubicBezTo>
                  <a:pt x="2045424" y="1204861"/>
                  <a:pt x="2179434" y="1036538"/>
                  <a:pt x="2309408" y="884812"/>
                </a:cubicBezTo>
                <a:cubicBezTo>
                  <a:pt x="2521947" y="636609"/>
                  <a:pt x="2761159" y="495859"/>
                  <a:pt x="3016437" y="478512"/>
                </a:cubicBezTo>
                <a:close/>
                <a:moveTo>
                  <a:pt x="4470143" y="0"/>
                </a:moveTo>
                <a:cubicBezTo>
                  <a:pt x="4685857" y="0"/>
                  <a:pt x="4860728" y="174871"/>
                  <a:pt x="4860728" y="390585"/>
                </a:cubicBezTo>
                <a:cubicBezTo>
                  <a:pt x="4860728" y="606299"/>
                  <a:pt x="4685857" y="781170"/>
                  <a:pt x="4470143" y="781170"/>
                </a:cubicBezTo>
                <a:cubicBezTo>
                  <a:pt x="4254429" y="781170"/>
                  <a:pt x="4079558" y="606299"/>
                  <a:pt x="4079558" y="390585"/>
                </a:cubicBezTo>
                <a:cubicBezTo>
                  <a:pt x="4079558" y="174871"/>
                  <a:pt x="4254429" y="0"/>
                  <a:pt x="4470143" y="0"/>
                </a:cubicBezTo>
                <a:close/>
              </a:path>
            </a:pathLst>
          </a:custGeom>
        </p:spPr>
      </p:pic>
      <p:sp>
        <p:nvSpPr>
          <p:cNvPr id="9" name="Footer Placeholder 8">
            <a:extLst>
              <a:ext uri="{FF2B5EF4-FFF2-40B4-BE49-F238E27FC236}">
                <a16:creationId xmlns:a16="http://schemas.microsoft.com/office/drawing/2014/main" id="{E1B5E342-0C98-CF3B-A7FA-831A70FFE1C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cap="all" spc="200">
                <a:solidFill>
                  <a:schemeClr val="tx1"/>
                </a:solidFill>
                <a:latin typeface="+mn-lt"/>
                <a:ea typeface="+mn-ea"/>
                <a:cs typeface="Segoe UI Semilight" panose="020B0402040204020203" pitchFamily="34" charset="0"/>
              </a:rPr>
              <a:t>CPC | Session 1 of OA Talks | CC BY-NC</a:t>
            </a:r>
          </a:p>
        </p:txBody>
      </p:sp>
      <p:sp>
        <p:nvSpPr>
          <p:cNvPr id="8" name="Slide Number Placeholder 7">
            <a:extLst>
              <a:ext uri="{FF2B5EF4-FFF2-40B4-BE49-F238E27FC236}">
                <a16:creationId xmlns:a16="http://schemas.microsoft.com/office/drawing/2014/main" id="{D6E5D021-C17B-E564-FD42-A959D5647E71}"/>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20</a:t>
            </a:fld>
            <a:endParaRPr lang="en-US"/>
          </a:p>
        </p:txBody>
      </p:sp>
      <p:sp>
        <p:nvSpPr>
          <p:cNvPr id="2" name="TextBox 1">
            <a:extLst>
              <a:ext uri="{FF2B5EF4-FFF2-40B4-BE49-F238E27FC236}">
                <a16:creationId xmlns:a16="http://schemas.microsoft.com/office/drawing/2014/main" id="{70188523-03CE-6EB8-EB34-A7665E8FAE2D}"/>
              </a:ext>
            </a:extLst>
          </p:cNvPr>
          <p:cNvSpPr txBox="1"/>
          <p:nvPr/>
        </p:nvSpPr>
        <p:spPr>
          <a:xfrm>
            <a:off x="478971" y="125086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Posterama"/>
              </a:rPr>
              <a:t>(Session 3's topic)</a:t>
            </a:r>
            <a:endParaRPr lang="en-US" sz="2400" dirty="0"/>
          </a:p>
        </p:txBody>
      </p:sp>
      <p:sp>
        <p:nvSpPr>
          <p:cNvPr id="6" name="Content Placeholder 2">
            <a:extLst>
              <a:ext uri="{FF2B5EF4-FFF2-40B4-BE49-F238E27FC236}">
                <a16:creationId xmlns:a16="http://schemas.microsoft.com/office/drawing/2014/main" id="{42698230-FD3F-534D-492E-093A2BFFAFCB}"/>
              </a:ext>
            </a:extLst>
          </p:cNvPr>
          <p:cNvSpPr txBox="1">
            <a:spLocks/>
          </p:cNvSpPr>
          <p:nvPr/>
        </p:nvSpPr>
        <p:spPr>
          <a:xfrm>
            <a:off x="371182" y="1969761"/>
            <a:ext cx="6256691" cy="4382111"/>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Clr>
                <a:schemeClr val="accent5"/>
              </a:buClr>
              <a:buFont typeface="Avenir Next LT Pro" panose="020B05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spcBef>
                <a:spcPts val="0"/>
              </a:spcBef>
              <a:spcAft>
                <a:spcPts val="1000"/>
              </a:spcAft>
              <a:buFont typeface="Arial,Sans-Serif" panose="020B0504020202020204" pitchFamily="34" charset="0"/>
              <a:buChar char="•"/>
            </a:pPr>
            <a:r>
              <a:rPr lang="en-US" sz="2800">
                <a:ea typeface="+mn-lt"/>
                <a:cs typeface="+mn-lt"/>
              </a:rPr>
              <a:t>Staying Up-to-Date</a:t>
            </a:r>
            <a:endParaRPr lang="en-US"/>
          </a:p>
          <a:p>
            <a:pPr marL="285750" indent="-285750">
              <a:spcBef>
                <a:spcPts val="0"/>
              </a:spcBef>
              <a:spcAft>
                <a:spcPts val="1000"/>
              </a:spcAft>
              <a:buFont typeface="Arial,Sans-Serif" panose="020B0504020202020204" pitchFamily="34" charset="0"/>
              <a:buChar char="•"/>
            </a:pPr>
            <a:r>
              <a:rPr lang="en-US" sz="2800" dirty="0">
                <a:ea typeface="+mn-lt"/>
                <a:cs typeface="+mn-lt"/>
              </a:rPr>
              <a:t>Toolkits &amp; Your Needs</a:t>
            </a:r>
          </a:p>
          <a:p>
            <a:pPr marL="285750" indent="-285750">
              <a:spcBef>
                <a:spcPts val="0"/>
              </a:spcBef>
              <a:spcAft>
                <a:spcPts val="1000"/>
              </a:spcAft>
              <a:buFont typeface="Arial,Sans-Serif" panose="020B0504020202020204" pitchFamily="34" charset="0"/>
              <a:buChar char="•"/>
            </a:pPr>
            <a:r>
              <a:rPr lang="en-US" sz="2800" dirty="0">
                <a:ea typeface="+mn-lt"/>
                <a:cs typeface="+mn-lt"/>
              </a:rPr>
              <a:t>Agreements, Contracts, &amp; Workflows</a:t>
            </a:r>
          </a:p>
          <a:p>
            <a:pPr marL="285750" indent="-285750">
              <a:spcBef>
                <a:spcPts val="0"/>
              </a:spcBef>
              <a:spcAft>
                <a:spcPts val="1000"/>
              </a:spcAft>
              <a:buFont typeface="Arial,Sans-Serif" panose="020B0504020202020204" pitchFamily="34" charset="0"/>
              <a:buChar char="•"/>
            </a:pPr>
            <a:r>
              <a:rPr lang="en-US" sz="2800" dirty="0">
                <a:ea typeface="+mn-lt"/>
                <a:cs typeface="+mn-lt"/>
              </a:rPr>
              <a:t>Supporting OA Efforts</a:t>
            </a:r>
          </a:p>
          <a:p>
            <a:pPr marL="285750" indent="-285750">
              <a:spcBef>
                <a:spcPts val="0"/>
              </a:spcBef>
              <a:spcAft>
                <a:spcPts val="1000"/>
              </a:spcAft>
              <a:buFont typeface="Arial,Sans-Serif" panose="020B0504020202020204" pitchFamily="34" charset="0"/>
              <a:buChar char="•"/>
            </a:pPr>
            <a:r>
              <a:rPr lang="en-US" sz="2800" dirty="0">
                <a:ea typeface="+mn-lt"/>
                <a:cs typeface="+mn-lt"/>
              </a:rPr>
              <a:t>Vendors</a:t>
            </a:r>
            <a:endParaRPr lang="en-US" sz="2800" dirty="0"/>
          </a:p>
          <a:p>
            <a:pPr marL="457200" indent="-457200">
              <a:buFont typeface="Avenir Next LT Pro" panose="020B0504020202020204" pitchFamily="34" charset="0"/>
              <a:buAutoNum type="arabicPeriod"/>
            </a:pPr>
            <a:endParaRPr lang="en-US"/>
          </a:p>
        </p:txBody>
      </p:sp>
    </p:spTree>
    <p:extLst>
      <p:ext uri="{BB962C8B-B14F-4D97-AF65-F5344CB8AC3E}">
        <p14:creationId xmlns:p14="http://schemas.microsoft.com/office/powerpoint/2010/main" val="370796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useBgFill="1">
        <p:nvSpPr>
          <p:cNvPr id="7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FFC9C4C-B834-4D29-BEB8-48A03F40B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EA1B8F0-AF9D-4711-9B8F-620EA2E21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474" y="130762"/>
            <a:ext cx="10867974" cy="6727233"/>
          </a:xfrm>
          <a:custGeom>
            <a:avLst/>
            <a:gdLst>
              <a:gd name="connsiteX0" fmla="*/ 1412408 w 8831334"/>
              <a:gd name="connsiteY0" fmla="*/ 4231273 h 4923095"/>
              <a:gd name="connsiteX1" fmla="*/ 1480115 w 8831334"/>
              <a:gd name="connsiteY1" fmla="*/ 4255873 h 4923095"/>
              <a:gd name="connsiteX2" fmla="*/ 1555026 w 8831334"/>
              <a:gd name="connsiteY2" fmla="*/ 4493895 h 4923095"/>
              <a:gd name="connsiteX3" fmla="*/ 1315323 w 8831334"/>
              <a:gd name="connsiteY3" fmla="*/ 4546785 h 4923095"/>
              <a:gd name="connsiteX4" fmla="*/ 1240411 w 8831334"/>
              <a:gd name="connsiteY4" fmla="*/ 4308763 h 4923095"/>
              <a:gd name="connsiteX5" fmla="*/ 1344748 w 8831334"/>
              <a:gd name="connsiteY5" fmla="*/ 4233023 h 4923095"/>
              <a:gd name="connsiteX6" fmla="*/ 1412408 w 8831334"/>
              <a:gd name="connsiteY6" fmla="*/ 4231273 h 4923095"/>
              <a:gd name="connsiteX7" fmla="*/ 622613 w 8831334"/>
              <a:gd name="connsiteY7" fmla="*/ 3711323 h 4923095"/>
              <a:gd name="connsiteX8" fmla="*/ 726058 w 8831334"/>
              <a:gd name="connsiteY8" fmla="*/ 3713477 h 4923095"/>
              <a:gd name="connsiteX9" fmla="*/ 862930 w 8831334"/>
              <a:gd name="connsiteY9" fmla="*/ 3763207 h 4923095"/>
              <a:gd name="connsiteX10" fmla="*/ 1014368 w 8831334"/>
              <a:gd name="connsiteY10" fmla="*/ 4244384 h 4923095"/>
              <a:gd name="connsiteX11" fmla="*/ 529792 w 8831334"/>
              <a:gd name="connsiteY11" fmla="*/ 4351304 h 4923095"/>
              <a:gd name="connsiteX12" fmla="*/ 378355 w 8831334"/>
              <a:gd name="connsiteY12" fmla="*/ 3870127 h 4923095"/>
              <a:gd name="connsiteX13" fmla="*/ 622613 w 8831334"/>
              <a:gd name="connsiteY13" fmla="*/ 3711323 h 4923095"/>
              <a:gd name="connsiteX14" fmla="*/ 0 w 8831334"/>
              <a:gd name="connsiteY14" fmla="*/ 0 h 4923095"/>
              <a:gd name="connsiteX15" fmla="*/ 7345477 w 8831334"/>
              <a:gd name="connsiteY15" fmla="*/ 0 h 4923095"/>
              <a:gd name="connsiteX16" fmla="*/ 7330937 w 8831334"/>
              <a:gd name="connsiteY16" fmla="*/ 57909 h 4923095"/>
              <a:gd name="connsiteX17" fmla="*/ 7204045 w 8831334"/>
              <a:gd name="connsiteY17" fmla="*/ 525057 h 4923095"/>
              <a:gd name="connsiteX18" fmla="*/ 7423939 w 8831334"/>
              <a:gd name="connsiteY18" fmla="*/ 1259431 h 4923095"/>
              <a:gd name="connsiteX19" fmla="*/ 8123848 w 8831334"/>
              <a:gd name="connsiteY19" fmla="*/ 1829863 h 4923095"/>
              <a:gd name="connsiteX20" fmla="*/ 8304560 w 8831334"/>
              <a:gd name="connsiteY20" fmla="*/ 4410617 h 4923095"/>
              <a:gd name="connsiteX21" fmla="*/ 5824906 w 8831334"/>
              <a:gd name="connsiteY21" fmla="*/ 4582246 h 4923095"/>
              <a:gd name="connsiteX22" fmla="*/ 4814027 w 8831334"/>
              <a:gd name="connsiteY22" fmla="*/ 3900391 h 4923095"/>
              <a:gd name="connsiteX23" fmla="*/ 3389336 w 8831334"/>
              <a:gd name="connsiteY23" fmla="*/ 4033298 h 4923095"/>
              <a:gd name="connsiteX24" fmla="*/ 2844266 w 8831334"/>
              <a:gd name="connsiteY24" fmla="*/ 4497245 h 4923095"/>
              <a:gd name="connsiteX25" fmla="*/ 1361823 w 8831334"/>
              <a:gd name="connsiteY25" fmla="*/ 3978831 h 4923095"/>
              <a:gd name="connsiteX26" fmla="*/ 723961 w 8831334"/>
              <a:gd name="connsiteY26" fmla="*/ 3482165 h 4923095"/>
              <a:gd name="connsiteX27" fmla="*/ 41451 w 8831334"/>
              <a:gd name="connsiteY27" fmla="*/ 3495177 h 4923095"/>
              <a:gd name="connsiteX28" fmla="*/ 0 w 8831334"/>
              <a:gd name="connsiteY28" fmla="*/ 3499960 h 49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31334" h="4923095">
                <a:moveTo>
                  <a:pt x="1412408" y="4231273"/>
                </a:moveTo>
                <a:cubicBezTo>
                  <a:pt x="1435398" y="4234988"/>
                  <a:pt x="1458395" y="4243092"/>
                  <a:pt x="1480115" y="4255873"/>
                </a:cubicBezTo>
                <a:cubicBezTo>
                  <a:pt x="1566994" y="4306997"/>
                  <a:pt x="1600533" y="4413563"/>
                  <a:pt x="1555026" y="4493895"/>
                </a:cubicBezTo>
                <a:cubicBezTo>
                  <a:pt x="1509520" y="4574228"/>
                  <a:pt x="1402201" y="4597907"/>
                  <a:pt x="1315323" y="4546785"/>
                </a:cubicBezTo>
                <a:cubicBezTo>
                  <a:pt x="1228444" y="4495662"/>
                  <a:pt x="1194905" y="4389095"/>
                  <a:pt x="1240411" y="4308763"/>
                </a:cubicBezTo>
                <a:cubicBezTo>
                  <a:pt x="1263164" y="4268597"/>
                  <a:pt x="1301371" y="4242593"/>
                  <a:pt x="1344748" y="4233023"/>
                </a:cubicBezTo>
                <a:cubicBezTo>
                  <a:pt x="1366437" y="4228237"/>
                  <a:pt x="1389419" y="4227559"/>
                  <a:pt x="1412408" y="4231273"/>
                </a:cubicBezTo>
                <a:close/>
                <a:moveTo>
                  <a:pt x="622613" y="3711323"/>
                </a:moveTo>
                <a:cubicBezTo>
                  <a:pt x="656354" y="3707209"/>
                  <a:pt x="691202" y="3707845"/>
                  <a:pt x="726058" y="3713477"/>
                </a:cubicBezTo>
                <a:cubicBezTo>
                  <a:pt x="772533" y="3720984"/>
                  <a:pt x="819023" y="3737370"/>
                  <a:pt x="862930" y="3763207"/>
                </a:cubicBezTo>
                <a:cubicBezTo>
                  <a:pt x="1038560" y="3866555"/>
                  <a:pt x="1106361" y="4081986"/>
                  <a:pt x="1014368" y="4244384"/>
                </a:cubicBezTo>
                <a:cubicBezTo>
                  <a:pt x="922373" y="4406782"/>
                  <a:pt x="705422" y="4454653"/>
                  <a:pt x="529792" y="4351304"/>
                </a:cubicBezTo>
                <a:cubicBezTo>
                  <a:pt x="354162" y="4247957"/>
                  <a:pt x="286361" y="4032525"/>
                  <a:pt x="378355" y="3870127"/>
                </a:cubicBezTo>
                <a:cubicBezTo>
                  <a:pt x="430102" y="3778778"/>
                  <a:pt x="521385" y="3723667"/>
                  <a:pt x="622613" y="3711323"/>
                </a:cubicBezTo>
                <a:close/>
                <a:moveTo>
                  <a:pt x="0" y="0"/>
                </a:moveTo>
                <a:lnTo>
                  <a:pt x="7345477" y="0"/>
                </a:lnTo>
                <a:lnTo>
                  <a:pt x="7330937" y="57909"/>
                </a:lnTo>
                <a:cubicBezTo>
                  <a:pt x="7288864" y="213626"/>
                  <a:pt x="7242961" y="368487"/>
                  <a:pt x="7204045" y="525057"/>
                </a:cubicBezTo>
                <a:cubicBezTo>
                  <a:pt x="7133676" y="809936"/>
                  <a:pt x="7207545" y="1073056"/>
                  <a:pt x="7423939" y="1259431"/>
                </a:cubicBezTo>
                <a:cubicBezTo>
                  <a:pt x="7652783" y="1456418"/>
                  <a:pt x="7881464" y="1655861"/>
                  <a:pt x="8123848" y="1829863"/>
                </a:cubicBezTo>
                <a:cubicBezTo>
                  <a:pt x="9170527" y="2581053"/>
                  <a:pt x="8902406" y="3889765"/>
                  <a:pt x="8304560" y="4410617"/>
                </a:cubicBezTo>
                <a:cubicBezTo>
                  <a:pt x="7554009" y="5063887"/>
                  <a:pt x="6697479" y="5060469"/>
                  <a:pt x="5824906" y="4582246"/>
                </a:cubicBezTo>
                <a:cubicBezTo>
                  <a:pt x="5473190" y="4390333"/>
                  <a:pt x="5153204" y="4124206"/>
                  <a:pt x="4814027" y="3900391"/>
                </a:cubicBezTo>
                <a:cubicBezTo>
                  <a:pt x="4336267" y="3586184"/>
                  <a:pt x="3821519" y="3552717"/>
                  <a:pt x="3389336" y="4033298"/>
                </a:cubicBezTo>
                <a:cubicBezTo>
                  <a:pt x="3228138" y="4212489"/>
                  <a:pt x="3051008" y="4402509"/>
                  <a:pt x="2844266" y="4497245"/>
                </a:cubicBezTo>
                <a:cubicBezTo>
                  <a:pt x="2311195" y="4741524"/>
                  <a:pt x="1799982" y="4540883"/>
                  <a:pt x="1361823" y="3978831"/>
                </a:cubicBezTo>
                <a:cubicBezTo>
                  <a:pt x="1185983" y="3753353"/>
                  <a:pt x="1004288" y="3503556"/>
                  <a:pt x="723961" y="3482165"/>
                </a:cubicBezTo>
                <a:cubicBezTo>
                  <a:pt x="497125" y="3465003"/>
                  <a:pt x="268214" y="3473242"/>
                  <a:pt x="41451" y="3495177"/>
                </a:cubicBezTo>
                <a:lnTo>
                  <a:pt x="0" y="34999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6856431" y="237296"/>
            <a:ext cx="3991132" cy="1328221"/>
          </a:xfrm>
        </p:spPr>
        <p:txBody>
          <a:bodyPr anchor="b">
            <a:normAutofit fontScale="90000"/>
          </a:bodyPr>
          <a:lstStyle/>
          <a:p>
            <a:pPr algn="ctr"/>
            <a:r>
              <a:rPr lang="en-US" sz="4800" dirty="0">
                <a:ea typeface="+mj-lt"/>
                <a:cs typeface="+mj-lt"/>
              </a:rPr>
              <a:t>Staying </a:t>
            </a:r>
            <a:br>
              <a:rPr lang="en-US" sz="4800" dirty="0">
                <a:ea typeface="+mj-lt"/>
                <a:cs typeface="+mj-lt"/>
              </a:rPr>
            </a:br>
            <a:r>
              <a:rPr lang="en-US" sz="4800" dirty="0">
                <a:ea typeface="+mj-lt"/>
                <a:cs typeface="+mj-lt"/>
              </a:rPr>
              <a:t>Up-to-Date</a:t>
            </a:r>
            <a:endParaRPr lang="en-US" dirty="0"/>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4318505" y="1109808"/>
            <a:ext cx="3922016" cy="2961077"/>
          </a:xfrm>
        </p:spPr>
        <p:txBody>
          <a:bodyPr vert="horz" lIns="91440" tIns="45720" rIns="91440" bIns="45720" rtlCol="0" anchor="t">
            <a:normAutofit fontScale="92500"/>
          </a:bodyPr>
          <a:lstStyle/>
          <a:p>
            <a:endParaRPr lang="en-US" sz="2400" dirty="0"/>
          </a:p>
          <a:p>
            <a:pPr marL="342900" indent="-342900">
              <a:spcBef>
                <a:spcPts val="0"/>
              </a:spcBef>
              <a:spcAft>
                <a:spcPts val="600"/>
              </a:spcAft>
              <a:buFont typeface="Arial" panose="020B0504020202020204" pitchFamily="34" charset="0"/>
              <a:buChar char="•"/>
            </a:pPr>
            <a:r>
              <a:rPr lang="en-US" sz="2400" b="1" dirty="0"/>
              <a:t>ESAC</a:t>
            </a:r>
            <a:endParaRPr lang="en-US" sz="2400" b="1"/>
          </a:p>
          <a:p>
            <a:pPr marL="571500" lvl="1">
              <a:spcBef>
                <a:spcPts val="0"/>
              </a:spcBef>
              <a:spcAft>
                <a:spcPts val="600"/>
              </a:spcAft>
              <a:buFont typeface="Arial" panose="020B0504020202020204" pitchFamily="34" charset="0"/>
              <a:buChar char="•"/>
            </a:pPr>
            <a:r>
              <a:rPr lang="en-US" sz="2400" dirty="0">
                <a:ea typeface="+mn-lt"/>
                <a:cs typeface="+mn-lt"/>
              </a:rPr>
              <a:t> An EU org. of library practitioners who focus on OA-related creation of standards, workflows, policies, &amp; prof. dev.</a:t>
            </a:r>
          </a:p>
          <a:p>
            <a:pPr>
              <a:spcBef>
                <a:spcPts val="0"/>
              </a:spcBef>
              <a:spcAft>
                <a:spcPts val="600"/>
              </a:spcAft>
            </a:pPr>
            <a:endParaRPr lang="en-US" sz="2400" dirty="0">
              <a:ea typeface="+mn-lt"/>
              <a:cs typeface="+mn-lt"/>
            </a:endParaRPr>
          </a:p>
          <a:p>
            <a:pPr marL="285750" indent="-285750">
              <a:spcBef>
                <a:spcPts val="0"/>
              </a:spcBef>
              <a:spcAft>
                <a:spcPts val="600"/>
              </a:spcAft>
              <a:buFont typeface="Arial,Sans-Serif"/>
              <a:buChar char="•"/>
            </a:pPr>
            <a:endParaRPr lang="en-US"/>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21</a:t>
            </a:fld>
            <a:endParaRPr lang="en-US"/>
          </a:p>
        </p:txBody>
      </p:sp>
      <p:sp>
        <p:nvSpPr>
          <p:cNvPr id="8" name="Content Placeholder 2">
            <a:extLst>
              <a:ext uri="{FF2B5EF4-FFF2-40B4-BE49-F238E27FC236}">
                <a16:creationId xmlns:a16="http://schemas.microsoft.com/office/drawing/2014/main" id="{2359C248-19C5-C0F5-D5D9-28848AE0050F}"/>
              </a:ext>
            </a:extLst>
          </p:cNvPr>
          <p:cNvSpPr txBox="1">
            <a:spLocks/>
          </p:cNvSpPr>
          <p:nvPr/>
        </p:nvSpPr>
        <p:spPr>
          <a:xfrm>
            <a:off x="83630" y="1643207"/>
            <a:ext cx="3956653" cy="2591622"/>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p>
          <a:p>
            <a:pPr marL="342900" indent="-342900">
              <a:spcBef>
                <a:spcPts val="0"/>
              </a:spcBef>
              <a:spcAft>
                <a:spcPts val="600"/>
              </a:spcAft>
              <a:buFont typeface="Arial" panose="020B0504020202020204" pitchFamily="34" charset="0"/>
              <a:buChar char="•"/>
            </a:pPr>
            <a:r>
              <a:rPr lang="en-US" sz="2200" b="1" dirty="0">
                <a:ea typeface="+mn-lt"/>
                <a:cs typeface="+mn-lt"/>
              </a:rPr>
              <a:t>OAD</a:t>
            </a:r>
            <a:endParaRPr lang="en-US" sz="2200" b="1"/>
          </a:p>
          <a:p>
            <a:pPr marL="571500" lvl="1">
              <a:spcBef>
                <a:spcPts val="0"/>
              </a:spcBef>
              <a:spcAft>
                <a:spcPts val="600"/>
              </a:spcAft>
              <a:buFont typeface="Arial" panose="020B0504020202020204" pitchFamily="34" charset="0"/>
              <a:buChar char="•"/>
            </a:pPr>
            <a:r>
              <a:rPr lang="en-US" sz="2200" dirty="0"/>
              <a:t> A </a:t>
            </a:r>
            <a:r>
              <a:rPr lang="en-US" sz="2200" dirty="0" err="1"/>
              <a:t>wikipedia</a:t>
            </a:r>
            <a:r>
              <a:rPr lang="en-US" sz="2200" dirty="0"/>
              <a:t> of OA resources maintained by OA community</a:t>
            </a:r>
          </a:p>
          <a:p>
            <a:pPr marL="342900" indent="-342900">
              <a:spcBef>
                <a:spcPts val="0"/>
              </a:spcBef>
              <a:spcAft>
                <a:spcPts val="600"/>
              </a:spcAft>
              <a:buFont typeface="Arial" panose="020B0504020202020204" pitchFamily="34" charset="0"/>
              <a:buChar char="•"/>
            </a:pPr>
            <a:endParaRPr lang="en-US" sz="2400" dirty="0">
              <a:ea typeface="+mn-lt"/>
              <a:cs typeface="+mn-lt"/>
            </a:endParaRPr>
          </a:p>
          <a:p>
            <a:pPr marL="285750" indent="-285750">
              <a:spcBef>
                <a:spcPts val="0"/>
              </a:spcBef>
              <a:spcAft>
                <a:spcPts val="600"/>
              </a:spcAft>
              <a:buFont typeface="Arial,Sans-Serif"/>
              <a:buChar char="•"/>
            </a:pPr>
            <a:endParaRPr lang="en-US" dirty="0"/>
          </a:p>
        </p:txBody>
      </p:sp>
      <p:sp>
        <p:nvSpPr>
          <p:cNvPr id="10" name="Content Placeholder 2">
            <a:extLst>
              <a:ext uri="{FF2B5EF4-FFF2-40B4-BE49-F238E27FC236}">
                <a16:creationId xmlns:a16="http://schemas.microsoft.com/office/drawing/2014/main" id="{5F2E3866-2C03-89C1-CF52-981E794788AE}"/>
              </a:ext>
            </a:extLst>
          </p:cNvPr>
          <p:cNvSpPr txBox="1">
            <a:spLocks/>
          </p:cNvSpPr>
          <p:nvPr/>
        </p:nvSpPr>
        <p:spPr>
          <a:xfrm>
            <a:off x="175996" y="3732935"/>
            <a:ext cx="4372288" cy="303034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342900" indent="-342900">
              <a:spcBef>
                <a:spcPts val="0"/>
              </a:spcBef>
              <a:spcAft>
                <a:spcPts val="600"/>
              </a:spcAft>
              <a:buFont typeface="Arial"/>
              <a:buChar char="•"/>
            </a:pPr>
            <a:r>
              <a:rPr lang="en-US" sz="2200" b="1" dirty="0">
                <a:ea typeface="+mn-lt"/>
                <a:cs typeface="+mn-lt"/>
              </a:rPr>
              <a:t>OATP</a:t>
            </a:r>
            <a:r>
              <a:rPr lang="en-US" sz="2200" dirty="0">
                <a:ea typeface="+mn-lt"/>
                <a:cs typeface="+mn-lt"/>
              </a:rPr>
              <a:t> </a:t>
            </a:r>
            <a:endParaRPr lang="en-US" sz="2200" b="1" dirty="0">
              <a:ea typeface="+mn-lt"/>
              <a:cs typeface="+mn-lt"/>
            </a:endParaRPr>
          </a:p>
          <a:p>
            <a:pPr marL="571500" lvl="1">
              <a:spcBef>
                <a:spcPts val="0"/>
              </a:spcBef>
              <a:spcAft>
                <a:spcPts val="600"/>
              </a:spcAft>
              <a:buFont typeface="Arial"/>
              <a:buChar char="•"/>
            </a:pPr>
            <a:r>
              <a:rPr lang="en-US" sz="2200" dirty="0"/>
              <a:t> </a:t>
            </a:r>
            <a:r>
              <a:rPr lang="en-US" sz="2200" dirty="0">
                <a:ea typeface="+mn-lt"/>
                <a:cs typeface="+mn-lt"/>
              </a:rPr>
              <a:t>Open Access Tracking Project is a crowd-sourced social-tagging project to capture news &amp; comments on open access to research</a:t>
            </a:r>
            <a:endParaRPr lang="en-US" sz="2200" dirty="0"/>
          </a:p>
          <a:p>
            <a:pPr marL="571500" lvl="1">
              <a:spcBef>
                <a:spcPts val="0"/>
              </a:spcBef>
              <a:spcAft>
                <a:spcPts val="600"/>
              </a:spcAft>
              <a:buFont typeface="Arial"/>
              <a:buChar char="•"/>
            </a:pPr>
            <a:endParaRPr lang="en-US" sz="2200" dirty="0"/>
          </a:p>
          <a:p>
            <a:pPr marL="285750" indent="-285750">
              <a:spcBef>
                <a:spcPts val="0"/>
              </a:spcBef>
              <a:spcAft>
                <a:spcPts val="600"/>
              </a:spcAft>
              <a:buFont typeface="Arial,Sans-Serif"/>
              <a:buChar char="•"/>
            </a:pPr>
            <a:endParaRPr lang="en-US" dirty="0"/>
          </a:p>
        </p:txBody>
      </p:sp>
      <p:sp>
        <p:nvSpPr>
          <p:cNvPr id="11" name="Content Placeholder 2">
            <a:extLst>
              <a:ext uri="{FF2B5EF4-FFF2-40B4-BE49-F238E27FC236}">
                <a16:creationId xmlns:a16="http://schemas.microsoft.com/office/drawing/2014/main" id="{CAD619EA-CA95-535A-7165-F7424176C12F}"/>
              </a:ext>
            </a:extLst>
          </p:cNvPr>
          <p:cNvSpPr txBox="1">
            <a:spLocks/>
          </p:cNvSpPr>
          <p:nvPr/>
        </p:nvSpPr>
        <p:spPr>
          <a:xfrm>
            <a:off x="4944268" y="3906116"/>
            <a:ext cx="4372288" cy="268398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342900" indent="-342900">
              <a:spcBef>
                <a:spcPts val="0"/>
              </a:spcBef>
              <a:spcAft>
                <a:spcPts val="600"/>
              </a:spcAft>
              <a:buFont typeface="Arial"/>
              <a:buChar char="•"/>
            </a:pPr>
            <a:r>
              <a:rPr lang="en-US" sz="2400" b="1">
                <a:ea typeface="+mn-lt"/>
                <a:cs typeface="+mn-lt"/>
              </a:rPr>
              <a:t>TagTeam</a:t>
            </a:r>
            <a:endParaRPr lang="en-US" sz="2400" b="1" dirty="0">
              <a:ea typeface="+mn-lt"/>
              <a:cs typeface="+mn-lt"/>
            </a:endParaRPr>
          </a:p>
          <a:p>
            <a:pPr marL="571500" lvl="1">
              <a:spcBef>
                <a:spcPts val="0"/>
              </a:spcBef>
              <a:spcAft>
                <a:spcPts val="600"/>
              </a:spcAft>
              <a:buFont typeface="Arial"/>
              <a:buChar char="•"/>
            </a:pPr>
            <a:r>
              <a:rPr lang="en-US" sz="2200" dirty="0"/>
              <a:t> </a:t>
            </a:r>
            <a:r>
              <a:rPr lang="en-US" sz="2200">
                <a:ea typeface="+mn-lt"/>
                <a:cs typeface="+mn-lt"/>
              </a:rPr>
              <a:t>TagTeam is an open-source tagging platform and feed aggregator that can be used to track any topic</a:t>
            </a:r>
            <a:endParaRPr lang="en-US" sz="2200"/>
          </a:p>
          <a:p>
            <a:pPr marL="571500" lvl="1">
              <a:spcBef>
                <a:spcPts val="0"/>
              </a:spcBef>
              <a:spcAft>
                <a:spcPts val="600"/>
              </a:spcAft>
              <a:buFont typeface="Arial"/>
              <a:buChar char="•"/>
            </a:pPr>
            <a:endParaRPr lang="en-US" sz="2200" dirty="0"/>
          </a:p>
          <a:p>
            <a:pPr marL="285750" indent="-285750">
              <a:spcBef>
                <a:spcPts val="0"/>
              </a:spcBef>
              <a:spcAft>
                <a:spcPts val="600"/>
              </a:spcAft>
              <a:buFont typeface="Arial,Sans-Serif"/>
              <a:buChar char="•"/>
            </a:pPr>
            <a:endParaRPr lang="en-US" dirty="0"/>
          </a:p>
        </p:txBody>
      </p:sp>
    </p:spTree>
    <p:extLst>
      <p:ext uri="{BB962C8B-B14F-4D97-AF65-F5344CB8AC3E}">
        <p14:creationId xmlns:p14="http://schemas.microsoft.com/office/powerpoint/2010/main" val="420165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6797714" y="397822"/>
            <a:ext cx="4614562" cy="1601322"/>
          </a:xfrm>
        </p:spPr>
        <p:txBody>
          <a:bodyPr vert="horz" lIns="91440" tIns="45720" rIns="91440" bIns="45720" rtlCol="0" anchor="b">
            <a:noAutofit/>
          </a:bodyPr>
          <a:lstStyle/>
          <a:p>
            <a:pPr algn="ctr"/>
            <a:r>
              <a:rPr lang="en-US" sz="5000" dirty="0">
                <a:ea typeface="+mj-lt"/>
                <a:cs typeface="+mj-lt"/>
              </a:rPr>
              <a:t>Toolkits &amp; </a:t>
            </a:r>
            <a:br>
              <a:rPr lang="en-US" sz="5000" dirty="0">
                <a:ea typeface="+mj-lt"/>
                <a:cs typeface="+mj-lt"/>
              </a:rPr>
            </a:br>
            <a:r>
              <a:rPr lang="en-US" sz="5000" dirty="0">
                <a:ea typeface="+mj-lt"/>
                <a:cs typeface="+mj-lt"/>
              </a:rPr>
              <a:t>Your Needs</a:t>
            </a:r>
            <a:endParaRPr lang="en-US" dirty="0">
              <a:cs typeface="Posterama"/>
            </a:endParaRPr>
          </a:p>
        </p:txBody>
      </p:sp>
      <p:sp>
        <p:nvSpPr>
          <p:cNvPr id="7" name="Text Placeholder 6">
            <a:extLst>
              <a:ext uri="{FF2B5EF4-FFF2-40B4-BE49-F238E27FC236}">
                <a16:creationId xmlns:a16="http://schemas.microsoft.com/office/drawing/2014/main" id="{22C6386E-864A-AAEE-4949-93A089EEAA1F}"/>
              </a:ext>
            </a:extLst>
          </p:cNvPr>
          <p:cNvSpPr>
            <a:spLocks noGrp="1"/>
          </p:cNvSpPr>
          <p:nvPr>
            <p:ph type="body" sz="half" idx="2"/>
          </p:nvPr>
        </p:nvSpPr>
        <p:spPr>
          <a:xfrm>
            <a:off x="142585" y="2389859"/>
            <a:ext cx="5958781" cy="4800955"/>
          </a:xfrm>
        </p:spPr>
        <p:txBody>
          <a:bodyPr vert="horz" lIns="91440" tIns="45720" rIns="91440" bIns="45720" rtlCol="0" anchor="t">
            <a:normAutofit/>
          </a:bodyPr>
          <a:lstStyle/>
          <a:p>
            <a:r>
              <a:rPr lang="en-US" sz="2400" dirty="0">
                <a:solidFill>
                  <a:srgbClr val="000000"/>
                </a:solidFill>
                <a:ea typeface="+mn-lt"/>
                <a:cs typeface="+mn-lt"/>
              </a:rPr>
              <a:t>OA policies, agreements, &amp; negotiating: </a:t>
            </a:r>
          </a:p>
          <a:p>
            <a:pPr marL="342900" indent="-342900">
              <a:buFont typeface="Arial" panose="020B0504020202020204" pitchFamily="34" charset="0"/>
              <a:buChar char="•"/>
            </a:pPr>
            <a:r>
              <a:rPr lang="en-US" sz="2400" dirty="0">
                <a:solidFill>
                  <a:srgbClr val="000000"/>
                </a:solidFill>
                <a:ea typeface="+mn-lt"/>
                <a:cs typeface="+mn-lt"/>
              </a:rPr>
              <a:t>ALPSP Toolkit on Fostering Open Access Agreements</a:t>
            </a:r>
            <a:endParaRPr lang="en-US" sz="2400"/>
          </a:p>
          <a:p>
            <a:pPr marL="342900" indent="-342900">
              <a:buFont typeface="Arial" panose="020B0504020202020204" pitchFamily="34" charset="0"/>
              <a:buChar char="•"/>
            </a:pPr>
            <a:r>
              <a:rPr lang="en-US" sz="2400" dirty="0">
                <a:ea typeface="+mn-lt"/>
                <a:cs typeface="+mn-lt"/>
              </a:rPr>
              <a:t>University of California Toolkit for Negotiating with Scholarly Journal Publishers</a:t>
            </a:r>
          </a:p>
          <a:p>
            <a:pPr marL="342900" indent="-342900">
              <a:buFont typeface="Arial" panose="020B0504020202020204" pitchFamily="34" charset="0"/>
              <a:buChar char="•"/>
            </a:pPr>
            <a:r>
              <a:rPr lang="en-US" sz="2400" dirty="0">
                <a:ea typeface="+mn-lt"/>
                <a:cs typeface="+mn-lt"/>
              </a:rPr>
              <a:t>SPA-OPS Transformative Agreement Toolkit</a:t>
            </a:r>
          </a:p>
          <a:p>
            <a:pPr marL="342900" indent="-342900">
              <a:buFont typeface="Arial" panose="020B0504020202020204" pitchFamily="34" charset="0"/>
              <a:buChar char="•"/>
            </a:pPr>
            <a:r>
              <a:rPr lang="en-US" sz="2400" dirty="0">
                <a:ea typeface="+mn-lt"/>
                <a:cs typeface="+mn-lt"/>
              </a:rPr>
              <a:t>Sherpa Romeo</a:t>
            </a:r>
          </a:p>
          <a:p>
            <a:pPr marL="342900" indent="-342900">
              <a:buFont typeface="Arial" panose="020B0504020202020204" pitchFamily="34" charset="0"/>
              <a:buChar char="•"/>
            </a:pPr>
            <a:endParaRPr lang="en-US" sz="2400" dirty="0"/>
          </a:p>
          <a:p>
            <a:pPr marL="342900" indent="-342900">
              <a:buFont typeface="Arial" panose="020B0504020202020204" pitchFamily="34" charset="0"/>
              <a:buChar char="•"/>
            </a:pPr>
            <a:endParaRPr lang="en-US" sz="2400" dirty="0"/>
          </a:p>
          <a:p>
            <a:pPr marL="342900" indent="-342900">
              <a:buFont typeface="Arial" panose="020B0504020202020204" pitchFamily="34" charset="0"/>
              <a:buChar char="•"/>
            </a:pPr>
            <a:endParaRPr lang="en-US" sz="2400" dirty="0"/>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2504704" y="6425623"/>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p:txBody>
          <a:bodyPr>
            <a:normAutofit/>
          </a:bodyPr>
          <a:lstStyle/>
          <a:p>
            <a:pPr>
              <a:spcAft>
                <a:spcPts val="600"/>
              </a:spcAft>
            </a:pPr>
            <a:fld id="{1F646F3F-274D-499B-ABBE-824EB4ABDC3D}" type="slidenum">
              <a:rPr lang="en-US" smtClean="0"/>
              <a:pPr>
                <a:spcAft>
                  <a:spcPts val="600"/>
                </a:spcAft>
              </a:pPr>
              <a:t>22</a:t>
            </a:fld>
            <a:endParaRPr lang="en-US"/>
          </a:p>
        </p:txBody>
      </p:sp>
      <p:sp>
        <p:nvSpPr>
          <p:cNvPr id="11" name="Content Placeholder 2">
            <a:extLst>
              <a:ext uri="{FF2B5EF4-FFF2-40B4-BE49-F238E27FC236}">
                <a16:creationId xmlns:a16="http://schemas.microsoft.com/office/drawing/2014/main" id="{3EE94077-E631-2DBE-1380-854887B27340}"/>
              </a:ext>
            </a:extLst>
          </p:cNvPr>
          <p:cNvSpPr>
            <a:spLocks noGrp="1"/>
          </p:cNvSpPr>
          <p:nvPr>
            <p:ph idx="1"/>
          </p:nvPr>
        </p:nvSpPr>
        <p:spPr>
          <a:xfrm>
            <a:off x="5934869" y="1998808"/>
            <a:ext cx="6323471" cy="2072077"/>
          </a:xfrm>
        </p:spPr>
        <p:txBody>
          <a:bodyPr vert="horz" lIns="91440" tIns="45720" rIns="91440" bIns="45720" rtlCol="0" anchor="t">
            <a:noAutofit/>
          </a:bodyPr>
          <a:lstStyle/>
          <a:p>
            <a:pPr algn="ctr">
              <a:spcBef>
                <a:spcPts val="0"/>
              </a:spcBef>
              <a:spcAft>
                <a:spcPts val="600"/>
              </a:spcAft>
            </a:pPr>
            <a:r>
              <a:rPr lang="en-US" sz="2800" dirty="0">
                <a:ea typeface="+mn-lt"/>
                <a:cs typeface="+mn-lt"/>
              </a:rPr>
              <a:t>Which tools, platforms, &amp; services for learning &amp; studying about, developing, or implementing OA do you need?</a:t>
            </a:r>
            <a:endParaRPr lang="en-US" sz="2800" dirty="0"/>
          </a:p>
          <a:p>
            <a:pPr marL="285750" indent="-285750" algn="ctr">
              <a:spcBef>
                <a:spcPts val="0"/>
              </a:spcBef>
              <a:spcAft>
                <a:spcPts val="600"/>
              </a:spcAft>
              <a:buFont typeface="Arial,Sans-Serif"/>
              <a:buChar char="•"/>
            </a:pPr>
            <a:endParaRPr lang="en-US">
              <a:ea typeface="+mn-lt"/>
              <a:cs typeface="+mn-lt"/>
            </a:endParaRPr>
          </a:p>
          <a:p>
            <a:pPr algn="ctr">
              <a:spcBef>
                <a:spcPts val="0"/>
              </a:spcBef>
              <a:spcAft>
                <a:spcPts val="600"/>
              </a:spcAft>
            </a:pPr>
            <a:endParaRPr lang="en-US" b="1" dirty="0"/>
          </a:p>
        </p:txBody>
      </p:sp>
    </p:spTree>
    <p:extLst>
      <p:ext uri="{BB962C8B-B14F-4D97-AF65-F5344CB8AC3E}">
        <p14:creationId xmlns:p14="http://schemas.microsoft.com/office/powerpoint/2010/main" val="2640390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7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FFC9C4C-B834-4D29-BEB8-48A03F40B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EA1B8F0-AF9D-4711-9B8F-620EA2E21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474" y="130762"/>
            <a:ext cx="10867974" cy="6727233"/>
          </a:xfrm>
          <a:custGeom>
            <a:avLst/>
            <a:gdLst>
              <a:gd name="connsiteX0" fmla="*/ 1412408 w 8831334"/>
              <a:gd name="connsiteY0" fmla="*/ 4231273 h 4923095"/>
              <a:gd name="connsiteX1" fmla="*/ 1480115 w 8831334"/>
              <a:gd name="connsiteY1" fmla="*/ 4255873 h 4923095"/>
              <a:gd name="connsiteX2" fmla="*/ 1555026 w 8831334"/>
              <a:gd name="connsiteY2" fmla="*/ 4493895 h 4923095"/>
              <a:gd name="connsiteX3" fmla="*/ 1315323 w 8831334"/>
              <a:gd name="connsiteY3" fmla="*/ 4546785 h 4923095"/>
              <a:gd name="connsiteX4" fmla="*/ 1240411 w 8831334"/>
              <a:gd name="connsiteY4" fmla="*/ 4308763 h 4923095"/>
              <a:gd name="connsiteX5" fmla="*/ 1344748 w 8831334"/>
              <a:gd name="connsiteY5" fmla="*/ 4233023 h 4923095"/>
              <a:gd name="connsiteX6" fmla="*/ 1412408 w 8831334"/>
              <a:gd name="connsiteY6" fmla="*/ 4231273 h 4923095"/>
              <a:gd name="connsiteX7" fmla="*/ 622613 w 8831334"/>
              <a:gd name="connsiteY7" fmla="*/ 3711323 h 4923095"/>
              <a:gd name="connsiteX8" fmla="*/ 726058 w 8831334"/>
              <a:gd name="connsiteY8" fmla="*/ 3713477 h 4923095"/>
              <a:gd name="connsiteX9" fmla="*/ 862930 w 8831334"/>
              <a:gd name="connsiteY9" fmla="*/ 3763207 h 4923095"/>
              <a:gd name="connsiteX10" fmla="*/ 1014368 w 8831334"/>
              <a:gd name="connsiteY10" fmla="*/ 4244384 h 4923095"/>
              <a:gd name="connsiteX11" fmla="*/ 529792 w 8831334"/>
              <a:gd name="connsiteY11" fmla="*/ 4351304 h 4923095"/>
              <a:gd name="connsiteX12" fmla="*/ 378355 w 8831334"/>
              <a:gd name="connsiteY12" fmla="*/ 3870127 h 4923095"/>
              <a:gd name="connsiteX13" fmla="*/ 622613 w 8831334"/>
              <a:gd name="connsiteY13" fmla="*/ 3711323 h 4923095"/>
              <a:gd name="connsiteX14" fmla="*/ 0 w 8831334"/>
              <a:gd name="connsiteY14" fmla="*/ 0 h 4923095"/>
              <a:gd name="connsiteX15" fmla="*/ 7345477 w 8831334"/>
              <a:gd name="connsiteY15" fmla="*/ 0 h 4923095"/>
              <a:gd name="connsiteX16" fmla="*/ 7330937 w 8831334"/>
              <a:gd name="connsiteY16" fmla="*/ 57909 h 4923095"/>
              <a:gd name="connsiteX17" fmla="*/ 7204045 w 8831334"/>
              <a:gd name="connsiteY17" fmla="*/ 525057 h 4923095"/>
              <a:gd name="connsiteX18" fmla="*/ 7423939 w 8831334"/>
              <a:gd name="connsiteY18" fmla="*/ 1259431 h 4923095"/>
              <a:gd name="connsiteX19" fmla="*/ 8123848 w 8831334"/>
              <a:gd name="connsiteY19" fmla="*/ 1829863 h 4923095"/>
              <a:gd name="connsiteX20" fmla="*/ 8304560 w 8831334"/>
              <a:gd name="connsiteY20" fmla="*/ 4410617 h 4923095"/>
              <a:gd name="connsiteX21" fmla="*/ 5824906 w 8831334"/>
              <a:gd name="connsiteY21" fmla="*/ 4582246 h 4923095"/>
              <a:gd name="connsiteX22" fmla="*/ 4814027 w 8831334"/>
              <a:gd name="connsiteY22" fmla="*/ 3900391 h 4923095"/>
              <a:gd name="connsiteX23" fmla="*/ 3389336 w 8831334"/>
              <a:gd name="connsiteY23" fmla="*/ 4033298 h 4923095"/>
              <a:gd name="connsiteX24" fmla="*/ 2844266 w 8831334"/>
              <a:gd name="connsiteY24" fmla="*/ 4497245 h 4923095"/>
              <a:gd name="connsiteX25" fmla="*/ 1361823 w 8831334"/>
              <a:gd name="connsiteY25" fmla="*/ 3978831 h 4923095"/>
              <a:gd name="connsiteX26" fmla="*/ 723961 w 8831334"/>
              <a:gd name="connsiteY26" fmla="*/ 3482165 h 4923095"/>
              <a:gd name="connsiteX27" fmla="*/ 41451 w 8831334"/>
              <a:gd name="connsiteY27" fmla="*/ 3495177 h 4923095"/>
              <a:gd name="connsiteX28" fmla="*/ 0 w 8831334"/>
              <a:gd name="connsiteY28" fmla="*/ 3499960 h 49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31334" h="4923095">
                <a:moveTo>
                  <a:pt x="1412408" y="4231273"/>
                </a:moveTo>
                <a:cubicBezTo>
                  <a:pt x="1435398" y="4234988"/>
                  <a:pt x="1458395" y="4243092"/>
                  <a:pt x="1480115" y="4255873"/>
                </a:cubicBezTo>
                <a:cubicBezTo>
                  <a:pt x="1566994" y="4306997"/>
                  <a:pt x="1600533" y="4413563"/>
                  <a:pt x="1555026" y="4493895"/>
                </a:cubicBezTo>
                <a:cubicBezTo>
                  <a:pt x="1509520" y="4574228"/>
                  <a:pt x="1402201" y="4597907"/>
                  <a:pt x="1315323" y="4546785"/>
                </a:cubicBezTo>
                <a:cubicBezTo>
                  <a:pt x="1228444" y="4495662"/>
                  <a:pt x="1194905" y="4389095"/>
                  <a:pt x="1240411" y="4308763"/>
                </a:cubicBezTo>
                <a:cubicBezTo>
                  <a:pt x="1263164" y="4268597"/>
                  <a:pt x="1301371" y="4242593"/>
                  <a:pt x="1344748" y="4233023"/>
                </a:cubicBezTo>
                <a:cubicBezTo>
                  <a:pt x="1366437" y="4228237"/>
                  <a:pt x="1389419" y="4227559"/>
                  <a:pt x="1412408" y="4231273"/>
                </a:cubicBezTo>
                <a:close/>
                <a:moveTo>
                  <a:pt x="622613" y="3711323"/>
                </a:moveTo>
                <a:cubicBezTo>
                  <a:pt x="656354" y="3707209"/>
                  <a:pt x="691202" y="3707845"/>
                  <a:pt x="726058" y="3713477"/>
                </a:cubicBezTo>
                <a:cubicBezTo>
                  <a:pt x="772533" y="3720984"/>
                  <a:pt x="819023" y="3737370"/>
                  <a:pt x="862930" y="3763207"/>
                </a:cubicBezTo>
                <a:cubicBezTo>
                  <a:pt x="1038560" y="3866555"/>
                  <a:pt x="1106361" y="4081986"/>
                  <a:pt x="1014368" y="4244384"/>
                </a:cubicBezTo>
                <a:cubicBezTo>
                  <a:pt x="922373" y="4406782"/>
                  <a:pt x="705422" y="4454653"/>
                  <a:pt x="529792" y="4351304"/>
                </a:cubicBezTo>
                <a:cubicBezTo>
                  <a:pt x="354162" y="4247957"/>
                  <a:pt x="286361" y="4032525"/>
                  <a:pt x="378355" y="3870127"/>
                </a:cubicBezTo>
                <a:cubicBezTo>
                  <a:pt x="430102" y="3778778"/>
                  <a:pt x="521385" y="3723667"/>
                  <a:pt x="622613" y="3711323"/>
                </a:cubicBezTo>
                <a:close/>
                <a:moveTo>
                  <a:pt x="0" y="0"/>
                </a:moveTo>
                <a:lnTo>
                  <a:pt x="7345477" y="0"/>
                </a:lnTo>
                <a:lnTo>
                  <a:pt x="7330937" y="57909"/>
                </a:lnTo>
                <a:cubicBezTo>
                  <a:pt x="7288864" y="213626"/>
                  <a:pt x="7242961" y="368487"/>
                  <a:pt x="7204045" y="525057"/>
                </a:cubicBezTo>
                <a:cubicBezTo>
                  <a:pt x="7133676" y="809936"/>
                  <a:pt x="7207545" y="1073056"/>
                  <a:pt x="7423939" y="1259431"/>
                </a:cubicBezTo>
                <a:cubicBezTo>
                  <a:pt x="7652783" y="1456418"/>
                  <a:pt x="7881464" y="1655861"/>
                  <a:pt x="8123848" y="1829863"/>
                </a:cubicBezTo>
                <a:cubicBezTo>
                  <a:pt x="9170527" y="2581053"/>
                  <a:pt x="8902406" y="3889765"/>
                  <a:pt x="8304560" y="4410617"/>
                </a:cubicBezTo>
                <a:cubicBezTo>
                  <a:pt x="7554009" y="5063887"/>
                  <a:pt x="6697479" y="5060469"/>
                  <a:pt x="5824906" y="4582246"/>
                </a:cubicBezTo>
                <a:cubicBezTo>
                  <a:pt x="5473190" y="4390333"/>
                  <a:pt x="5153204" y="4124206"/>
                  <a:pt x="4814027" y="3900391"/>
                </a:cubicBezTo>
                <a:cubicBezTo>
                  <a:pt x="4336267" y="3586184"/>
                  <a:pt x="3821519" y="3552717"/>
                  <a:pt x="3389336" y="4033298"/>
                </a:cubicBezTo>
                <a:cubicBezTo>
                  <a:pt x="3228138" y="4212489"/>
                  <a:pt x="3051008" y="4402509"/>
                  <a:pt x="2844266" y="4497245"/>
                </a:cubicBezTo>
                <a:cubicBezTo>
                  <a:pt x="2311195" y="4741524"/>
                  <a:pt x="1799982" y="4540883"/>
                  <a:pt x="1361823" y="3978831"/>
                </a:cubicBezTo>
                <a:cubicBezTo>
                  <a:pt x="1185983" y="3753353"/>
                  <a:pt x="1004288" y="3503556"/>
                  <a:pt x="723961" y="3482165"/>
                </a:cubicBezTo>
                <a:cubicBezTo>
                  <a:pt x="497125" y="3465003"/>
                  <a:pt x="268214" y="3473242"/>
                  <a:pt x="41451" y="3495177"/>
                </a:cubicBezTo>
                <a:lnTo>
                  <a:pt x="0" y="34999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6307195" y="966311"/>
            <a:ext cx="4302859" cy="2812635"/>
          </a:xfrm>
        </p:spPr>
        <p:txBody>
          <a:bodyPr anchor="b">
            <a:normAutofit/>
          </a:bodyPr>
          <a:lstStyle/>
          <a:p>
            <a:pPr algn="ctr"/>
            <a:r>
              <a:rPr lang="en-US" sz="4800">
                <a:ea typeface="+mj-lt"/>
                <a:cs typeface="+mj-lt"/>
              </a:rPr>
              <a:t>Agreements</a:t>
            </a:r>
            <a:r>
              <a:rPr lang="en-US" sz="4800" dirty="0">
                <a:ea typeface="+mj-lt"/>
                <a:cs typeface="+mj-lt"/>
              </a:rPr>
              <a:t>, Contracts,</a:t>
            </a:r>
            <a:r>
              <a:rPr lang="en-US" sz="4800">
                <a:ea typeface="+mj-lt"/>
                <a:cs typeface="+mj-lt"/>
              </a:rPr>
              <a:t> &amp;</a:t>
            </a:r>
            <a:br>
              <a:rPr lang="en-US" sz="4800" dirty="0">
                <a:ea typeface="+mj-lt"/>
                <a:cs typeface="+mj-lt"/>
              </a:rPr>
            </a:br>
            <a:r>
              <a:rPr lang="en-US" sz="4800" dirty="0">
                <a:ea typeface="+mj-lt"/>
                <a:cs typeface="+mj-lt"/>
              </a:rPr>
              <a:t>Workflows</a:t>
            </a:r>
          </a:p>
          <a:p>
            <a:pPr algn="ctr"/>
            <a:endParaRPr lang="en-US">
              <a:cs typeface="Posterama"/>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23</a:t>
            </a:fld>
            <a:endParaRPr lang="en-US"/>
          </a:p>
        </p:txBody>
      </p:sp>
      <p:sp>
        <p:nvSpPr>
          <p:cNvPr id="6" name="Text Placeholder 6">
            <a:extLst>
              <a:ext uri="{FF2B5EF4-FFF2-40B4-BE49-F238E27FC236}">
                <a16:creationId xmlns:a16="http://schemas.microsoft.com/office/drawing/2014/main" id="{76F32B7A-D360-108F-B05E-A3B9001D7276}"/>
              </a:ext>
            </a:extLst>
          </p:cNvPr>
          <p:cNvSpPr txBox="1">
            <a:spLocks/>
          </p:cNvSpPr>
          <p:nvPr/>
        </p:nvSpPr>
        <p:spPr>
          <a:xfrm>
            <a:off x="419675" y="1754860"/>
            <a:ext cx="5046691" cy="2318683"/>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rgbClr val="000000"/>
                </a:solidFill>
                <a:ea typeface="+mn-lt"/>
                <a:cs typeface="+mn-lt"/>
              </a:rPr>
              <a:t>Managing multiple OA agreements, contracts, &amp; funding sources can be tough. Maybe a management solution is necessary for your institution: </a:t>
            </a:r>
          </a:p>
          <a:p>
            <a:pPr marL="285750" indent="-285750" algn="ctr">
              <a:buFont typeface="Arial" panose="020B0504020202020204" pitchFamily="34" charset="0"/>
              <a:buChar char="•"/>
            </a:pPr>
            <a:endParaRPr lang="en-US" sz="2400" dirty="0">
              <a:ea typeface="+mn-lt"/>
              <a:cs typeface="+mn-lt"/>
            </a:endParaRPr>
          </a:p>
          <a:p>
            <a:pPr marL="342900" indent="-342900" algn="ctr">
              <a:buFont typeface="Arial" panose="020B0504020202020204" pitchFamily="34" charset="0"/>
              <a:buChar char="•"/>
            </a:pPr>
            <a:endParaRPr lang="en-US" sz="2400" dirty="0">
              <a:ea typeface="+mn-lt"/>
              <a:cs typeface="+mn-lt"/>
            </a:endParaRPr>
          </a:p>
          <a:p>
            <a:pPr marL="342900" indent="-342900" algn="ctr">
              <a:buFont typeface="Arial" panose="020B0504020202020204" pitchFamily="34" charset="0"/>
              <a:buChar char="•"/>
            </a:pPr>
            <a:endParaRPr lang="en-US" sz="2400" dirty="0"/>
          </a:p>
          <a:p>
            <a:pPr marL="342900" indent="-342900" algn="ctr">
              <a:buFont typeface="Arial" panose="020B0504020202020204" pitchFamily="34" charset="0"/>
              <a:buChar char="•"/>
            </a:pPr>
            <a:endParaRPr lang="en-US" sz="2400" dirty="0"/>
          </a:p>
          <a:p>
            <a:pPr marL="342900" indent="-342900" algn="ctr">
              <a:buFont typeface="Arial" panose="020B0504020202020204" pitchFamily="34" charset="0"/>
              <a:buChar char="•"/>
            </a:pPr>
            <a:endParaRPr lang="en-US" sz="2400" dirty="0"/>
          </a:p>
        </p:txBody>
      </p:sp>
      <p:sp>
        <p:nvSpPr>
          <p:cNvPr id="8" name="Text Placeholder 6">
            <a:extLst>
              <a:ext uri="{FF2B5EF4-FFF2-40B4-BE49-F238E27FC236}">
                <a16:creationId xmlns:a16="http://schemas.microsoft.com/office/drawing/2014/main" id="{30D32FA3-4DA5-FEA9-5A42-33AAB1BD46B1}"/>
              </a:ext>
            </a:extLst>
          </p:cNvPr>
          <p:cNvSpPr txBox="1">
            <a:spLocks/>
          </p:cNvSpPr>
          <p:nvPr/>
        </p:nvSpPr>
        <p:spPr>
          <a:xfrm>
            <a:off x="546675" y="4085391"/>
            <a:ext cx="5496963" cy="2735970"/>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504020202020204" pitchFamily="34" charset="0"/>
              <a:buChar char="•"/>
            </a:pPr>
            <a:r>
              <a:rPr lang="en-US" sz="2400" b="1" err="1">
                <a:ea typeface="+mn-lt"/>
                <a:cs typeface="+mn-lt"/>
              </a:rPr>
              <a:t>Oable</a:t>
            </a:r>
            <a:endParaRPr lang="en-US" b="1" err="1"/>
          </a:p>
          <a:p>
            <a:pPr marL="514350" lvl="1" indent="-285750">
              <a:buFont typeface="Arial" panose="020B0504020202020204" pitchFamily="34" charset="0"/>
              <a:buChar char="•"/>
            </a:pPr>
            <a:r>
              <a:rPr lang="en-US" sz="2400" dirty="0">
                <a:ea typeface="+mn-lt"/>
                <a:cs typeface="+mn-lt"/>
              </a:rPr>
              <a:t>OA workflow platform from Wiley</a:t>
            </a:r>
          </a:p>
          <a:p>
            <a:pPr marL="514350" lvl="1" indent="-285750">
              <a:buFont typeface="Arial" panose="020B0504020202020204" pitchFamily="34" charset="0"/>
              <a:buChar char="•"/>
            </a:pPr>
            <a:endParaRPr lang="en-US" sz="2400" dirty="0">
              <a:ea typeface="+mn-lt"/>
              <a:cs typeface="+mn-lt"/>
            </a:endParaRPr>
          </a:p>
          <a:p>
            <a:pPr marL="285750" indent="-285750">
              <a:buFont typeface="Arial" panose="020B0504020202020204" pitchFamily="34" charset="0"/>
              <a:buChar char="•"/>
            </a:pPr>
            <a:r>
              <a:rPr lang="en-US" sz="2400" b="1" dirty="0">
                <a:ea typeface="+mn-lt"/>
                <a:cs typeface="+mn-lt"/>
              </a:rPr>
              <a:t>Outsourcing </a:t>
            </a:r>
          </a:p>
          <a:p>
            <a:pPr marL="514350" lvl="1" indent="-285750">
              <a:buFont typeface="Arial" panose="020B0504020202020204" pitchFamily="34" charset="0"/>
              <a:buChar char="•"/>
            </a:pPr>
            <a:r>
              <a:rPr lang="en-US" sz="2400" dirty="0" err="1">
                <a:ea typeface="+mn-lt"/>
                <a:cs typeface="+mn-lt"/>
              </a:rPr>
              <a:t>Harrassowitz</a:t>
            </a:r>
            <a:r>
              <a:rPr lang="en-US" sz="2400" dirty="0">
                <a:ea typeface="+mn-lt"/>
                <a:cs typeface="+mn-lt"/>
              </a:rPr>
              <a:t> &amp; EBSCO services</a:t>
            </a:r>
          </a:p>
          <a:p>
            <a:pPr marL="342900" indent="-342900">
              <a:buFont typeface="Arial" panose="020B0504020202020204" pitchFamily="34" charset="0"/>
              <a:buChar char="•"/>
            </a:pPr>
            <a:endParaRPr lang="en-US" sz="2400" dirty="0">
              <a:ea typeface="+mn-lt"/>
              <a:cs typeface="+mn-lt"/>
            </a:endParaRPr>
          </a:p>
          <a:p>
            <a:pPr marL="342900" indent="-342900">
              <a:buFont typeface="Arial" panose="020B0504020202020204" pitchFamily="34" charset="0"/>
              <a:buChar char="•"/>
            </a:pPr>
            <a:endParaRPr lang="en-US" sz="2400" dirty="0"/>
          </a:p>
          <a:p>
            <a:pPr marL="342900" indent="-342900">
              <a:buFont typeface="Arial" panose="020B0504020202020204" pitchFamily="34" charset="0"/>
              <a:buChar char="•"/>
            </a:pPr>
            <a:endParaRPr lang="en-US" sz="2400" dirty="0"/>
          </a:p>
          <a:p>
            <a:pPr marL="342900" indent="-342900">
              <a:buFont typeface="Arial" panose="020B0504020202020204" pitchFamily="34" charset="0"/>
              <a:buChar char="•"/>
            </a:pPr>
            <a:endParaRPr lang="en-US" sz="2400" dirty="0"/>
          </a:p>
        </p:txBody>
      </p:sp>
    </p:spTree>
    <p:extLst>
      <p:ext uri="{BB962C8B-B14F-4D97-AF65-F5344CB8AC3E}">
        <p14:creationId xmlns:p14="http://schemas.microsoft.com/office/powerpoint/2010/main" val="117952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6797714" y="397822"/>
            <a:ext cx="4614562" cy="1601322"/>
          </a:xfrm>
        </p:spPr>
        <p:txBody>
          <a:bodyPr vert="horz" lIns="91440" tIns="45720" rIns="91440" bIns="45720" rtlCol="0" anchor="b">
            <a:noAutofit/>
          </a:bodyPr>
          <a:lstStyle/>
          <a:p>
            <a:pPr algn="ctr"/>
            <a:r>
              <a:rPr lang="en-US" sz="5000" dirty="0">
                <a:ea typeface="+mj-lt"/>
                <a:cs typeface="+mj-lt"/>
              </a:rPr>
              <a:t>Supporting OA Efforts</a:t>
            </a:r>
            <a:endParaRPr lang="en-US" dirty="0"/>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2504704" y="6425623"/>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p:txBody>
          <a:bodyPr>
            <a:normAutofit/>
          </a:bodyPr>
          <a:lstStyle/>
          <a:p>
            <a:pPr>
              <a:spcAft>
                <a:spcPts val="600"/>
              </a:spcAft>
            </a:pPr>
            <a:fld id="{1F646F3F-274D-499B-ABBE-824EB4ABDC3D}" type="slidenum">
              <a:rPr lang="en-US" smtClean="0"/>
              <a:pPr>
                <a:spcAft>
                  <a:spcPts val="600"/>
                </a:spcAft>
              </a:pPr>
              <a:t>24</a:t>
            </a:fld>
            <a:endParaRPr lang="en-US"/>
          </a:p>
        </p:txBody>
      </p:sp>
      <p:sp>
        <p:nvSpPr>
          <p:cNvPr id="11" name="Content Placeholder 2">
            <a:extLst>
              <a:ext uri="{FF2B5EF4-FFF2-40B4-BE49-F238E27FC236}">
                <a16:creationId xmlns:a16="http://schemas.microsoft.com/office/drawing/2014/main" id="{3EE94077-E631-2DBE-1380-854887B27340}"/>
              </a:ext>
            </a:extLst>
          </p:cNvPr>
          <p:cNvSpPr>
            <a:spLocks noGrp="1"/>
          </p:cNvSpPr>
          <p:nvPr>
            <p:ph idx="1"/>
          </p:nvPr>
        </p:nvSpPr>
        <p:spPr>
          <a:xfrm>
            <a:off x="5934869" y="1998808"/>
            <a:ext cx="6323471" cy="2072077"/>
          </a:xfrm>
        </p:spPr>
        <p:txBody>
          <a:bodyPr vert="horz" lIns="91440" tIns="45720" rIns="91440" bIns="45720" rtlCol="0" anchor="t">
            <a:noAutofit/>
          </a:bodyPr>
          <a:lstStyle/>
          <a:p>
            <a:pPr algn="ctr">
              <a:spcBef>
                <a:spcPts val="0"/>
              </a:spcBef>
              <a:spcAft>
                <a:spcPts val="600"/>
              </a:spcAft>
            </a:pPr>
            <a:r>
              <a:rPr lang="en-US" dirty="0">
                <a:ea typeface="+mn-lt"/>
                <a:cs typeface="+mn-lt"/>
              </a:rPr>
              <a:t>Maybe your institution isn't ready to dive in headfirst. What are other ways you can support open access efforts?</a:t>
            </a:r>
            <a:endParaRPr lang="en-US" dirty="0"/>
          </a:p>
          <a:p>
            <a:pPr marL="285750" indent="-285750" algn="ctr">
              <a:spcBef>
                <a:spcPts val="0"/>
              </a:spcBef>
              <a:spcAft>
                <a:spcPts val="600"/>
              </a:spcAft>
              <a:buFont typeface="Arial,Sans-Serif"/>
              <a:buChar char="•"/>
            </a:pPr>
            <a:endParaRPr lang="en-US">
              <a:ea typeface="+mn-lt"/>
              <a:cs typeface="+mn-lt"/>
            </a:endParaRPr>
          </a:p>
          <a:p>
            <a:pPr algn="ctr">
              <a:spcBef>
                <a:spcPts val="0"/>
              </a:spcBef>
              <a:spcAft>
                <a:spcPts val="600"/>
              </a:spcAft>
            </a:pPr>
            <a:endParaRPr lang="en-US" b="1" dirty="0"/>
          </a:p>
        </p:txBody>
      </p:sp>
      <p:sp>
        <p:nvSpPr>
          <p:cNvPr id="6" name="Text Placeholder 5">
            <a:extLst>
              <a:ext uri="{FF2B5EF4-FFF2-40B4-BE49-F238E27FC236}">
                <a16:creationId xmlns:a16="http://schemas.microsoft.com/office/drawing/2014/main" id="{A5A16A68-D632-1BA8-4A0A-376B00677494}"/>
              </a:ext>
            </a:extLst>
          </p:cNvPr>
          <p:cNvSpPr>
            <a:spLocks noGrp="1"/>
          </p:cNvSpPr>
          <p:nvPr>
            <p:ph type="body" sz="half" idx="2"/>
          </p:nvPr>
        </p:nvSpPr>
        <p:spPr>
          <a:xfrm>
            <a:off x="347104" y="1528899"/>
            <a:ext cx="4970822" cy="5330397"/>
          </a:xfrm>
        </p:spPr>
        <p:txBody>
          <a:bodyPr vert="horz" lIns="91440" tIns="45720" rIns="91440" bIns="45720" rtlCol="0" anchor="t">
            <a:noAutofit/>
          </a:bodyPr>
          <a:lstStyle/>
          <a:p>
            <a:pPr marL="285750" indent="-285750">
              <a:buFont typeface="Arial,Sans-Serif"/>
              <a:buChar char="•"/>
            </a:pPr>
            <a:r>
              <a:rPr lang="en-US" sz="2400" b="1" dirty="0">
                <a:ea typeface="+mn-lt"/>
                <a:cs typeface="+mn-lt"/>
              </a:rPr>
              <a:t>Small efforts</a:t>
            </a:r>
            <a:r>
              <a:rPr lang="en-US" sz="2400" dirty="0">
                <a:ea typeface="+mn-lt"/>
                <a:cs typeface="+mn-lt"/>
              </a:rPr>
              <a:t> </a:t>
            </a:r>
            <a:endParaRPr lang="en-US" sz="2400">
              <a:ea typeface="+mn-lt"/>
              <a:cs typeface="+mn-lt"/>
            </a:endParaRPr>
          </a:p>
          <a:p>
            <a:pPr marL="742950" lvl="1" indent="-285750">
              <a:buFont typeface="Arial,Sans-Serif"/>
              <a:buChar char="•"/>
            </a:pPr>
            <a:r>
              <a:rPr lang="en-US" sz="2400" dirty="0">
                <a:ea typeface="+mn-lt"/>
                <a:cs typeface="+mn-lt"/>
              </a:rPr>
              <a:t>Awareness activities</a:t>
            </a:r>
          </a:p>
          <a:p>
            <a:pPr marL="742950" lvl="1" indent="-285750">
              <a:buFont typeface="Arial,Sans-Serif"/>
              <a:buChar char="•"/>
            </a:pPr>
            <a:r>
              <a:rPr lang="en-US" sz="2400" dirty="0">
                <a:ea typeface="+mn-lt"/>
                <a:cs typeface="+mn-lt"/>
              </a:rPr>
              <a:t>Intentional subscriptions </a:t>
            </a:r>
          </a:p>
          <a:p>
            <a:pPr marL="742950" lvl="1" indent="-285750">
              <a:buFont typeface="Arial,Sans-Serif"/>
              <a:buChar char="•"/>
            </a:pPr>
            <a:r>
              <a:rPr lang="en-US" sz="2400" dirty="0">
                <a:ea typeface="+mn-lt"/>
                <a:cs typeface="+mn-lt"/>
              </a:rPr>
              <a:t>Creating &amp; endorsing OA statements</a:t>
            </a:r>
          </a:p>
          <a:p>
            <a:pPr marL="285750" indent="-285750">
              <a:buFont typeface="Arial,Sans-Serif"/>
              <a:buChar char="•"/>
            </a:pPr>
            <a:r>
              <a:rPr lang="en-US" sz="2400" b="1" dirty="0">
                <a:ea typeface="+mn-lt"/>
                <a:cs typeface="+mn-lt"/>
              </a:rPr>
              <a:t>Big efforts</a:t>
            </a:r>
            <a:r>
              <a:rPr lang="en-US" sz="2400" dirty="0">
                <a:ea typeface="+mn-lt"/>
                <a:cs typeface="+mn-lt"/>
              </a:rPr>
              <a:t> </a:t>
            </a:r>
          </a:p>
          <a:p>
            <a:pPr marL="742950" lvl="1" indent="-285750">
              <a:buFont typeface="Arial,Sans-Serif"/>
              <a:buChar char="•"/>
            </a:pPr>
            <a:r>
              <a:rPr lang="en-US" sz="2400" dirty="0"/>
              <a:t>Creating institutional repositories &amp; publications</a:t>
            </a:r>
          </a:p>
          <a:p>
            <a:pPr marL="742950" lvl="1" indent="-285750">
              <a:buFont typeface="Arial,Sans-Serif"/>
              <a:buChar char="•"/>
            </a:pPr>
            <a:r>
              <a:rPr lang="en-US" sz="2400" dirty="0"/>
              <a:t>Creating OA publication funding for faculty</a:t>
            </a:r>
          </a:p>
          <a:p>
            <a:pPr marL="742950" lvl="1" indent="-285750">
              <a:buFont typeface="Arial,Sans-Serif"/>
              <a:buChar char="•"/>
            </a:pPr>
            <a:r>
              <a:rPr lang="en-US" sz="2400" dirty="0"/>
              <a:t>Negotiating new OA deals</a:t>
            </a:r>
          </a:p>
          <a:p>
            <a:pPr marL="742950" lvl="1" indent="-285750">
              <a:buFont typeface="Arial,Sans-Serif"/>
              <a:buChar char="•"/>
            </a:pPr>
            <a:endParaRPr lang="en-US" sz="2400" dirty="0"/>
          </a:p>
        </p:txBody>
      </p:sp>
    </p:spTree>
    <p:extLst>
      <p:ext uri="{BB962C8B-B14F-4D97-AF65-F5344CB8AC3E}">
        <p14:creationId xmlns:p14="http://schemas.microsoft.com/office/powerpoint/2010/main" val="2011450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6578351" y="397822"/>
            <a:ext cx="5134107" cy="1601322"/>
          </a:xfrm>
        </p:spPr>
        <p:txBody>
          <a:bodyPr vert="horz" lIns="91440" tIns="45720" rIns="91440" bIns="45720" rtlCol="0" anchor="b">
            <a:noAutofit/>
          </a:bodyPr>
          <a:lstStyle/>
          <a:p>
            <a:pPr algn="ctr"/>
            <a:r>
              <a:rPr lang="en-US" sz="5000" dirty="0">
                <a:ea typeface="+mj-lt"/>
                <a:cs typeface="+mj-lt"/>
              </a:rPr>
              <a:t>Small Efforts to Support OA </a:t>
            </a:r>
            <a:endParaRPr lang="en-US" dirty="0"/>
          </a:p>
        </p:txBody>
      </p:sp>
      <p:sp>
        <p:nvSpPr>
          <p:cNvPr id="7" name="Text Placeholder 6">
            <a:extLst>
              <a:ext uri="{FF2B5EF4-FFF2-40B4-BE49-F238E27FC236}">
                <a16:creationId xmlns:a16="http://schemas.microsoft.com/office/drawing/2014/main" id="{22C6386E-864A-AAEE-4949-93A089EEAA1F}"/>
              </a:ext>
            </a:extLst>
          </p:cNvPr>
          <p:cNvSpPr>
            <a:spLocks noGrp="1"/>
          </p:cNvSpPr>
          <p:nvPr>
            <p:ph type="body" sz="half" idx="2"/>
          </p:nvPr>
        </p:nvSpPr>
        <p:spPr>
          <a:xfrm>
            <a:off x="246494" y="1985768"/>
            <a:ext cx="5958781" cy="4800955"/>
          </a:xfrm>
        </p:spPr>
        <p:txBody>
          <a:bodyPr vert="horz" lIns="91440" tIns="45720" rIns="91440" bIns="45720" rtlCol="0" anchor="t">
            <a:normAutofit fontScale="92500" lnSpcReduction="10000"/>
          </a:bodyPr>
          <a:lstStyle/>
          <a:p>
            <a:pPr>
              <a:buFont typeface="Arial" panose="020B0504020202020204" pitchFamily="34" charset="0"/>
              <a:buChar char="•"/>
            </a:pPr>
            <a:r>
              <a:rPr lang="en-US" sz="2400">
                <a:ea typeface="+mn-lt"/>
                <a:cs typeface="+mn-lt"/>
              </a:rPr>
              <a:t>  Preparing guides to open access </a:t>
            </a:r>
            <a:endParaRPr lang="en-US" sz="2400">
              <a:solidFill>
                <a:srgbClr val="000000"/>
              </a:solidFill>
              <a:ea typeface="+mn-lt"/>
              <a:cs typeface="+mn-lt"/>
            </a:endParaRPr>
          </a:p>
          <a:p>
            <a:pPr>
              <a:buFont typeface="Arial" panose="020B0504020202020204" pitchFamily="34" charset="0"/>
              <a:buChar char="•"/>
            </a:pPr>
            <a:r>
              <a:rPr lang="en-US" sz="2400">
                <a:ea typeface="+mn-lt"/>
                <a:cs typeface="+mn-lt"/>
              </a:rPr>
              <a:t>  Encouraging dialog about open access, e.g., </a:t>
            </a:r>
            <a:r>
              <a:rPr lang="en-US" sz="2400" dirty="0">
                <a:ea typeface="+mn-lt"/>
                <a:cs typeface="+mn-lt"/>
              </a:rPr>
              <a:t>through blogs/newsletters</a:t>
            </a:r>
            <a:endParaRPr lang="en-US" dirty="0"/>
          </a:p>
          <a:p>
            <a:pPr>
              <a:buFont typeface="Arial" panose="020B0504020202020204" pitchFamily="34" charset="0"/>
              <a:buChar char="•"/>
            </a:pPr>
            <a:r>
              <a:rPr lang="en-US" sz="2400">
                <a:ea typeface="+mn-lt"/>
                <a:cs typeface="+mn-lt"/>
              </a:rPr>
              <a:t>  Holding Open Access Week events to </a:t>
            </a:r>
            <a:r>
              <a:rPr lang="en-US" sz="2400" dirty="0">
                <a:ea typeface="+mn-lt"/>
                <a:cs typeface="+mn-lt"/>
              </a:rPr>
              <a:t>promote awareness</a:t>
            </a:r>
            <a:endParaRPr lang="en-US" dirty="0"/>
          </a:p>
          <a:p>
            <a:pPr>
              <a:buFont typeface="Arial" panose="020B0504020202020204" pitchFamily="34" charset="0"/>
              <a:buChar char="•"/>
            </a:pPr>
            <a:r>
              <a:rPr lang="en-US" sz="2400">
                <a:ea typeface="+mn-lt"/>
                <a:cs typeface="+mn-lt"/>
              </a:rPr>
              <a:t>  Endorsing statements on open access such </a:t>
            </a:r>
            <a:r>
              <a:rPr lang="en-US" sz="2400" dirty="0">
                <a:ea typeface="+mn-lt"/>
                <a:cs typeface="+mn-lt"/>
              </a:rPr>
              <a:t>as the Berlin Declaration</a:t>
            </a:r>
            <a:endParaRPr lang="en-US" dirty="0"/>
          </a:p>
          <a:p>
            <a:pPr>
              <a:buFont typeface="Arial" panose="020B0504020202020204" pitchFamily="34" charset="0"/>
              <a:buChar char="•"/>
            </a:pPr>
            <a:r>
              <a:rPr lang="en-US" sz="2400">
                <a:ea typeface="+mn-lt"/>
                <a:cs typeface="+mn-lt"/>
              </a:rPr>
              <a:t>  Issuing open access resolutions and </a:t>
            </a:r>
            <a:r>
              <a:rPr lang="en-US" sz="2400" dirty="0">
                <a:ea typeface="+mn-lt"/>
                <a:cs typeface="+mn-lt"/>
              </a:rPr>
              <a:t>enacting open access policies</a:t>
            </a:r>
            <a:endParaRPr lang="en-US" dirty="0"/>
          </a:p>
          <a:p>
            <a:pPr>
              <a:buFont typeface="Arial" panose="020B0504020202020204" pitchFamily="34" charset="0"/>
              <a:buChar char="•"/>
            </a:pPr>
            <a:r>
              <a:rPr lang="en-US" sz="2400">
                <a:ea typeface="+mn-lt"/>
                <a:cs typeface="+mn-lt"/>
              </a:rPr>
              <a:t>  Purchasing institutional subscriptions that </a:t>
            </a:r>
            <a:r>
              <a:rPr lang="en-US" sz="2400" dirty="0">
                <a:ea typeface="+mn-lt"/>
                <a:cs typeface="+mn-lt"/>
              </a:rPr>
              <a:t>provide discounts on open-access publication fees</a:t>
            </a:r>
            <a:endParaRPr lang="en-US" dirty="0"/>
          </a:p>
          <a:p>
            <a:endParaRPr lang="en-US" sz="2400" dirty="0">
              <a:ea typeface="+mn-lt"/>
              <a:cs typeface="+mn-lt"/>
            </a:endParaRPr>
          </a:p>
          <a:p>
            <a:pPr marL="342900" indent="-342900">
              <a:buFont typeface="Arial" panose="020B0504020202020204" pitchFamily="34" charset="0"/>
              <a:buChar char="•"/>
            </a:pPr>
            <a:endParaRPr lang="en-US" sz="2400" dirty="0"/>
          </a:p>
          <a:p>
            <a:pPr marL="342900" indent="-342900">
              <a:buFont typeface="Arial" panose="020B0504020202020204" pitchFamily="34" charset="0"/>
              <a:buChar char="•"/>
            </a:pPr>
            <a:endParaRPr lang="en-US" sz="2400" dirty="0"/>
          </a:p>
          <a:p>
            <a:pPr marL="342900" indent="-342900">
              <a:buFont typeface="Arial" panose="020B0504020202020204" pitchFamily="34" charset="0"/>
              <a:buChar char="•"/>
            </a:pPr>
            <a:endParaRPr lang="en-US" sz="2400" dirty="0"/>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2504704" y="6425623"/>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p:txBody>
          <a:bodyPr>
            <a:normAutofit/>
          </a:bodyPr>
          <a:lstStyle/>
          <a:p>
            <a:pPr>
              <a:spcAft>
                <a:spcPts val="600"/>
              </a:spcAft>
            </a:pPr>
            <a:fld id="{1F646F3F-274D-499B-ABBE-824EB4ABDC3D}" type="slidenum">
              <a:rPr lang="en-US" smtClean="0"/>
              <a:pPr>
                <a:spcAft>
                  <a:spcPts val="600"/>
                </a:spcAft>
              </a:pPr>
              <a:t>25</a:t>
            </a:fld>
            <a:endParaRPr lang="en-US"/>
          </a:p>
        </p:txBody>
      </p:sp>
      <p:sp>
        <p:nvSpPr>
          <p:cNvPr id="11" name="Content Placeholder 2">
            <a:extLst>
              <a:ext uri="{FF2B5EF4-FFF2-40B4-BE49-F238E27FC236}">
                <a16:creationId xmlns:a16="http://schemas.microsoft.com/office/drawing/2014/main" id="{3EE94077-E631-2DBE-1380-854887B27340}"/>
              </a:ext>
            </a:extLst>
          </p:cNvPr>
          <p:cNvSpPr>
            <a:spLocks noGrp="1"/>
          </p:cNvSpPr>
          <p:nvPr>
            <p:ph idx="1"/>
          </p:nvPr>
        </p:nvSpPr>
        <p:spPr>
          <a:xfrm>
            <a:off x="6431323" y="2195081"/>
            <a:ext cx="5411381" cy="1644896"/>
          </a:xfrm>
        </p:spPr>
        <p:txBody>
          <a:bodyPr vert="horz" lIns="91440" tIns="45720" rIns="91440" bIns="45720" rtlCol="0" anchor="t">
            <a:noAutofit/>
          </a:bodyPr>
          <a:lstStyle/>
          <a:p>
            <a:pPr algn="ctr">
              <a:spcBef>
                <a:spcPts val="0"/>
              </a:spcBef>
              <a:spcAft>
                <a:spcPts val="600"/>
              </a:spcAft>
            </a:pPr>
            <a:r>
              <a:rPr lang="en-US" dirty="0">
                <a:ea typeface="+mn-lt"/>
                <a:cs typeface="+mn-lt"/>
              </a:rPr>
              <a:t>Here are some more small ways to support OA</a:t>
            </a:r>
            <a:endParaRPr lang="en-US" dirty="0"/>
          </a:p>
          <a:p>
            <a:pPr marL="285750" indent="-285750" algn="ctr">
              <a:spcBef>
                <a:spcPts val="0"/>
              </a:spcBef>
              <a:spcAft>
                <a:spcPts val="600"/>
              </a:spcAft>
              <a:buFont typeface="Arial,Sans-Serif"/>
              <a:buChar char="•"/>
            </a:pPr>
            <a:endParaRPr lang="en-US">
              <a:ea typeface="+mn-lt"/>
              <a:cs typeface="+mn-lt"/>
            </a:endParaRPr>
          </a:p>
          <a:p>
            <a:pPr algn="ctr">
              <a:spcBef>
                <a:spcPts val="0"/>
              </a:spcBef>
              <a:spcAft>
                <a:spcPts val="600"/>
              </a:spcAft>
            </a:pPr>
            <a:endParaRPr lang="en-US" b="1" dirty="0"/>
          </a:p>
        </p:txBody>
      </p:sp>
    </p:spTree>
    <p:extLst>
      <p:ext uri="{BB962C8B-B14F-4D97-AF65-F5344CB8AC3E}">
        <p14:creationId xmlns:p14="http://schemas.microsoft.com/office/powerpoint/2010/main" val="311825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85A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6578351" y="397822"/>
            <a:ext cx="5134107" cy="1601322"/>
          </a:xfrm>
        </p:spPr>
        <p:txBody>
          <a:bodyPr vert="horz" lIns="91440" tIns="45720" rIns="91440" bIns="45720" rtlCol="0" anchor="b">
            <a:noAutofit/>
          </a:bodyPr>
          <a:lstStyle/>
          <a:p>
            <a:pPr algn="ctr"/>
            <a:r>
              <a:rPr lang="en-US" sz="5000" dirty="0">
                <a:ea typeface="+mj-lt"/>
                <a:cs typeface="+mj-lt"/>
              </a:rPr>
              <a:t>Big Efforts to Support OA </a:t>
            </a:r>
            <a:endParaRPr lang="en-US" dirty="0"/>
          </a:p>
        </p:txBody>
      </p:sp>
      <p:sp>
        <p:nvSpPr>
          <p:cNvPr id="7" name="Text Placeholder 6">
            <a:extLst>
              <a:ext uri="{FF2B5EF4-FFF2-40B4-BE49-F238E27FC236}">
                <a16:creationId xmlns:a16="http://schemas.microsoft.com/office/drawing/2014/main" id="{22C6386E-864A-AAEE-4949-93A089EEAA1F}"/>
              </a:ext>
            </a:extLst>
          </p:cNvPr>
          <p:cNvSpPr>
            <a:spLocks noGrp="1"/>
          </p:cNvSpPr>
          <p:nvPr>
            <p:ph type="body" sz="half" idx="2"/>
          </p:nvPr>
        </p:nvSpPr>
        <p:spPr>
          <a:xfrm>
            <a:off x="246494" y="2124313"/>
            <a:ext cx="5958781" cy="4800955"/>
          </a:xfrm>
        </p:spPr>
        <p:txBody>
          <a:bodyPr vert="horz" lIns="91440" tIns="45720" rIns="91440" bIns="45720" rtlCol="0" anchor="t">
            <a:normAutofit fontScale="92500" lnSpcReduction="10000"/>
          </a:bodyPr>
          <a:lstStyle/>
          <a:p>
            <a:pPr>
              <a:buFont typeface="Arial" panose="020B0504020202020204" pitchFamily="34" charset="0"/>
              <a:buChar char="•"/>
            </a:pPr>
            <a:r>
              <a:rPr lang="en-US" sz="2400" dirty="0">
                <a:ea typeface="+mn-lt"/>
                <a:cs typeface="+mn-lt"/>
              </a:rPr>
              <a:t>  Establishing open access publication funds</a:t>
            </a:r>
            <a:endParaRPr lang="en-US" sz="2400"/>
          </a:p>
          <a:p>
            <a:pPr>
              <a:buFont typeface="Arial" panose="020B0504020202020204" pitchFamily="34" charset="0"/>
              <a:buChar char="•"/>
            </a:pPr>
            <a:r>
              <a:rPr lang="en-US" sz="2400" dirty="0">
                <a:ea typeface="+mn-lt"/>
                <a:cs typeface="+mn-lt"/>
              </a:rPr>
              <a:t>  Establishing institutional repositories</a:t>
            </a:r>
            <a:endParaRPr lang="en-US"/>
          </a:p>
          <a:p>
            <a:pPr>
              <a:buFont typeface="Arial" panose="020B0504020202020204" pitchFamily="34" charset="0"/>
              <a:buChar char="•"/>
            </a:pPr>
            <a:r>
              <a:rPr lang="en-US" sz="2400" dirty="0">
                <a:ea typeface="+mn-lt"/>
                <a:cs typeface="+mn-lt"/>
              </a:rPr>
              <a:t>  Establishing open access databases</a:t>
            </a:r>
            <a:endParaRPr lang="en-US"/>
          </a:p>
          <a:p>
            <a:pPr>
              <a:buFont typeface="Arial" panose="020B0504020202020204" pitchFamily="34" charset="0"/>
              <a:buChar char="•"/>
            </a:pPr>
            <a:r>
              <a:rPr lang="en-US" sz="2400" dirty="0">
                <a:ea typeface="+mn-lt"/>
                <a:cs typeface="+mn-lt"/>
              </a:rPr>
              <a:t>  Negotiating open access agreements with publishers</a:t>
            </a:r>
            <a:endParaRPr lang="en-US" dirty="0"/>
          </a:p>
          <a:p>
            <a:pPr>
              <a:buFont typeface="Arial" panose="020B0504020202020204" pitchFamily="34" charset="0"/>
              <a:buChar char="•"/>
            </a:pPr>
            <a:r>
              <a:rPr lang="en-US" sz="2400" dirty="0">
                <a:ea typeface="+mn-lt"/>
                <a:cs typeface="+mn-lt"/>
              </a:rPr>
              <a:t>  Providing copyright advisory services to researchers</a:t>
            </a:r>
            <a:endParaRPr lang="en-US" dirty="0"/>
          </a:p>
          <a:p>
            <a:pPr>
              <a:buFont typeface="Arial" panose="020B0504020202020204" pitchFamily="34" charset="0"/>
              <a:buChar char="•"/>
            </a:pPr>
            <a:r>
              <a:rPr lang="en-US" sz="2400" dirty="0">
                <a:ea typeface="+mn-lt"/>
                <a:cs typeface="+mn-lt"/>
              </a:rPr>
              <a:t>  Providing assistance in the conversion of institution-based journals to open access </a:t>
            </a:r>
            <a:endParaRPr lang="en-US" sz="2400"/>
          </a:p>
          <a:p>
            <a:pPr>
              <a:buFont typeface="Arial" panose="020B0504020202020204" pitchFamily="34" charset="0"/>
              <a:buChar char="•"/>
            </a:pPr>
            <a:r>
              <a:rPr lang="en-US" sz="2400" dirty="0">
                <a:ea typeface="+mn-lt"/>
                <a:cs typeface="+mn-lt"/>
              </a:rPr>
              <a:t>  Forming academic centers devoted to scholarly publishing</a:t>
            </a:r>
            <a:endParaRPr lang="en-US" dirty="0"/>
          </a:p>
          <a:p>
            <a:endParaRPr lang="en-US" sz="2400" dirty="0">
              <a:ea typeface="+mn-lt"/>
              <a:cs typeface="+mn-lt"/>
            </a:endParaRPr>
          </a:p>
          <a:p>
            <a:pPr marL="342900" indent="-342900">
              <a:buFont typeface="Arial" panose="020B0504020202020204" pitchFamily="34" charset="0"/>
              <a:buChar char="•"/>
            </a:pPr>
            <a:endParaRPr lang="en-US" sz="2400" dirty="0"/>
          </a:p>
          <a:p>
            <a:pPr marL="342900" indent="-342900">
              <a:buFont typeface="Arial" panose="020B0504020202020204" pitchFamily="34" charset="0"/>
              <a:buChar char="•"/>
            </a:pPr>
            <a:endParaRPr lang="en-US" sz="2400" dirty="0"/>
          </a:p>
          <a:p>
            <a:pPr marL="342900" indent="-342900">
              <a:buFont typeface="Arial" panose="020B0504020202020204" pitchFamily="34" charset="0"/>
              <a:buChar char="•"/>
            </a:pPr>
            <a:endParaRPr lang="en-US" sz="2400" dirty="0"/>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2504704" y="6425623"/>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p:txBody>
          <a:bodyPr>
            <a:normAutofit/>
          </a:bodyPr>
          <a:lstStyle/>
          <a:p>
            <a:pPr>
              <a:spcAft>
                <a:spcPts val="600"/>
              </a:spcAft>
            </a:pPr>
            <a:fld id="{1F646F3F-274D-499B-ABBE-824EB4ABDC3D}" type="slidenum">
              <a:rPr lang="en-US" smtClean="0"/>
              <a:pPr>
                <a:spcAft>
                  <a:spcPts val="600"/>
                </a:spcAft>
              </a:pPr>
              <a:t>26</a:t>
            </a:fld>
            <a:endParaRPr lang="en-US"/>
          </a:p>
        </p:txBody>
      </p:sp>
      <p:sp>
        <p:nvSpPr>
          <p:cNvPr id="11" name="Content Placeholder 2">
            <a:extLst>
              <a:ext uri="{FF2B5EF4-FFF2-40B4-BE49-F238E27FC236}">
                <a16:creationId xmlns:a16="http://schemas.microsoft.com/office/drawing/2014/main" id="{3EE94077-E631-2DBE-1380-854887B27340}"/>
              </a:ext>
            </a:extLst>
          </p:cNvPr>
          <p:cNvSpPr>
            <a:spLocks noGrp="1"/>
          </p:cNvSpPr>
          <p:nvPr>
            <p:ph idx="1"/>
          </p:nvPr>
        </p:nvSpPr>
        <p:spPr>
          <a:xfrm>
            <a:off x="6431323" y="2195081"/>
            <a:ext cx="5411381" cy="1644896"/>
          </a:xfrm>
        </p:spPr>
        <p:txBody>
          <a:bodyPr vert="horz" lIns="91440" tIns="45720" rIns="91440" bIns="45720" rtlCol="0" anchor="t">
            <a:noAutofit/>
          </a:bodyPr>
          <a:lstStyle/>
          <a:p>
            <a:pPr algn="ctr">
              <a:spcBef>
                <a:spcPts val="0"/>
              </a:spcBef>
              <a:spcAft>
                <a:spcPts val="600"/>
              </a:spcAft>
            </a:pPr>
            <a:r>
              <a:rPr lang="en-US" dirty="0">
                <a:ea typeface="+mn-lt"/>
                <a:cs typeface="+mn-lt"/>
              </a:rPr>
              <a:t>Here are some more big ways to support OA</a:t>
            </a:r>
            <a:endParaRPr lang="en-US" dirty="0"/>
          </a:p>
          <a:p>
            <a:pPr marL="285750" indent="-285750" algn="ctr">
              <a:spcBef>
                <a:spcPts val="0"/>
              </a:spcBef>
              <a:spcAft>
                <a:spcPts val="600"/>
              </a:spcAft>
              <a:buFont typeface="Arial,Sans-Serif"/>
              <a:buChar char="•"/>
            </a:pPr>
            <a:endParaRPr lang="en-US">
              <a:ea typeface="+mn-lt"/>
              <a:cs typeface="+mn-lt"/>
            </a:endParaRPr>
          </a:p>
          <a:p>
            <a:pPr algn="ctr">
              <a:spcBef>
                <a:spcPts val="0"/>
              </a:spcBef>
              <a:spcAft>
                <a:spcPts val="600"/>
              </a:spcAft>
            </a:pPr>
            <a:endParaRPr lang="en-US" b="1" dirty="0"/>
          </a:p>
        </p:txBody>
      </p:sp>
    </p:spTree>
    <p:extLst>
      <p:ext uri="{BB962C8B-B14F-4D97-AF65-F5344CB8AC3E}">
        <p14:creationId xmlns:p14="http://schemas.microsoft.com/office/powerpoint/2010/main" val="1503585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useBgFill="1">
        <p:nvSpPr>
          <p:cNvPr id="5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CEAA54B-B322-4943-83DF-6B95378DA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27181C69-1FEA-47A3-8E1A-C3573A136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986" y="0"/>
            <a:ext cx="10615628" cy="6858000"/>
          </a:xfrm>
          <a:custGeom>
            <a:avLst/>
            <a:gdLst>
              <a:gd name="connsiteX0" fmla="*/ 7169275 w 10615628"/>
              <a:gd name="connsiteY0" fmla="*/ 5665108 h 6858000"/>
              <a:gd name="connsiteX1" fmla="*/ 7514896 w 10615628"/>
              <a:gd name="connsiteY1" fmla="*/ 6010729 h 6858000"/>
              <a:gd name="connsiteX2" fmla="*/ 7169275 w 10615628"/>
              <a:gd name="connsiteY2" fmla="*/ 6356350 h 6858000"/>
              <a:gd name="connsiteX3" fmla="*/ 6823654 w 10615628"/>
              <a:gd name="connsiteY3" fmla="*/ 6010729 h 6858000"/>
              <a:gd name="connsiteX4" fmla="*/ 7169275 w 10615628"/>
              <a:gd name="connsiteY4" fmla="*/ 5665108 h 6858000"/>
              <a:gd name="connsiteX5" fmla="*/ 10010445 w 10615628"/>
              <a:gd name="connsiteY5" fmla="*/ 2285547 h 6858000"/>
              <a:gd name="connsiteX6" fmla="*/ 10456759 w 10615628"/>
              <a:gd name="connsiteY6" fmla="*/ 2731861 h 6858000"/>
              <a:gd name="connsiteX7" fmla="*/ 10010445 w 10615628"/>
              <a:gd name="connsiteY7" fmla="*/ 3178175 h 6858000"/>
              <a:gd name="connsiteX8" fmla="*/ 9564131 w 10615628"/>
              <a:gd name="connsiteY8" fmla="*/ 2731861 h 6858000"/>
              <a:gd name="connsiteX9" fmla="*/ 10010445 w 10615628"/>
              <a:gd name="connsiteY9" fmla="*/ 2285547 h 6858000"/>
              <a:gd name="connsiteX10" fmla="*/ 10354144 w 10615628"/>
              <a:gd name="connsiteY10" fmla="*/ 1626055 h 6858000"/>
              <a:gd name="connsiteX11" fmla="*/ 10615628 w 10615628"/>
              <a:gd name="connsiteY11" fmla="*/ 1887539 h 6858000"/>
              <a:gd name="connsiteX12" fmla="*/ 10354144 w 10615628"/>
              <a:gd name="connsiteY12" fmla="*/ 2149023 h 6858000"/>
              <a:gd name="connsiteX13" fmla="*/ 10092660 w 10615628"/>
              <a:gd name="connsiteY13" fmla="*/ 1887539 h 6858000"/>
              <a:gd name="connsiteX14" fmla="*/ 10354144 w 10615628"/>
              <a:gd name="connsiteY14" fmla="*/ 1626055 h 6858000"/>
              <a:gd name="connsiteX15" fmla="*/ 1458900 w 10615628"/>
              <a:gd name="connsiteY15" fmla="*/ 620486 h 6858000"/>
              <a:gd name="connsiteX16" fmla="*/ 1905214 w 10615628"/>
              <a:gd name="connsiteY16" fmla="*/ 1066801 h 6858000"/>
              <a:gd name="connsiteX17" fmla="*/ 1458900 w 10615628"/>
              <a:gd name="connsiteY17" fmla="*/ 1513115 h 6858000"/>
              <a:gd name="connsiteX18" fmla="*/ 1012586 w 10615628"/>
              <a:gd name="connsiteY18" fmla="*/ 1066801 h 6858000"/>
              <a:gd name="connsiteX19" fmla="*/ 1458900 w 10615628"/>
              <a:gd name="connsiteY19" fmla="*/ 620486 h 6858000"/>
              <a:gd name="connsiteX20" fmla="*/ 6634576 w 10615628"/>
              <a:gd name="connsiteY20" fmla="*/ 0 h 6858000"/>
              <a:gd name="connsiteX21" fmla="*/ 10141833 w 10615628"/>
              <a:gd name="connsiteY21" fmla="*/ 0 h 6858000"/>
              <a:gd name="connsiteX22" fmla="*/ 10200259 w 10615628"/>
              <a:gd name="connsiteY22" fmla="*/ 112226 h 6858000"/>
              <a:gd name="connsiteX23" fmla="*/ 9914574 w 10615628"/>
              <a:gd name="connsiteY23" fmla="*/ 1675664 h 6858000"/>
              <a:gd name="connsiteX24" fmla="*/ 9361608 w 10615628"/>
              <a:gd name="connsiteY24" fmla="*/ 2357295 h 6858000"/>
              <a:gd name="connsiteX25" fmla="*/ 9334634 w 10615628"/>
              <a:gd name="connsiteY25" fmla="*/ 3068329 h 6858000"/>
              <a:gd name="connsiteX26" fmla="*/ 9815041 w 10615628"/>
              <a:gd name="connsiteY26" fmla="*/ 3852733 h 6858000"/>
              <a:gd name="connsiteX27" fmla="*/ 9376175 w 10615628"/>
              <a:gd name="connsiteY27" fmla="*/ 5163128 h 6858000"/>
              <a:gd name="connsiteX28" fmla="*/ 7869812 w 10615628"/>
              <a:gd name="connsiteY28" fmla="*/ 5397802 h 6858000"/>
              <a:gd name="connsiteX29" fmla="*/ 6545391 w 10615628"/>
              <a:gd name="connsiteY29" fmla="*/ 5591204 h 6858000"/>
              <a:gd name="connsiteX30" fmla="*/ 5772722 w 10615628"/>
              <a:gd name="connsiteY30" fmla="*/ 6463273 h 6858000"/>
              <a:gd name="connsiteX31" fmla="*/ 5542128 w 10615628"/>
              <a:gd name="connsiteY31" fmla="*/ 6751894 h 6858000"/>
              <a:gd name="connsiteX32" fmla="*/ 5455474 w 10615628"/>
              <a:gd name="connsiteY32" fmla="*/ 6858000 h 6858000"/>
              <a:gd name="connsiteX33" fmla="*/ 3884321 w 10615628"/>
              <a:gd name="connsiteY33" fmla="*/ 6858000 h 6858000"/>
              <a:gd name="connsiteX34" fmla="*/ 3874161 w 10615628"/>
              <a:gd name="connsiteY34" fmla="*/ 6844415 h 6858000"/>
              <a:gd name="connsiteX35" fmla="*/ 3692625 w 10615628"/>
              <a:gd name="connsiteY35" fmla="*/ 6276208 h 6858000"/>
              <a:gd name="connsiteX36" fmla="*/ 2561203 w 10615628"/>
              <a:gd name="connsiteY36" fmla="*/ 5655807 h 6858000"/>
              <a:gd name="connsiteX37" fmla="*/ 69616 w 10615628"/>
              <a:gd name="connsiteY37" fmla="*/ 4277707 h 6858000"/>
              <a:gd name="connsiteX38" fmla="*/ 1642 w 10615628"/>
              <a:gd name="connsiteY38" fmla="*/ 3679829 h 6858000"/>
              <a:gd name="connsiteX39" fmla="*/ 368893 w 10615628"/>
              <a:gd name="connsiteY39" fmla="*/ 2516307 h 6858000"/>
              <a:gd name="connsiteX40" fmla="*/ 1113509 w 10615628"/>
              <a:gd name="connsiteY40" fmla="*/ 2192619 h 6858000"/>
              <a:gd name="connsiteX41" fmla="*/ 2037232 w 10615628"/>
              <a:gd name="connsiteY41" fmla="*/ 2005556 h 6858000"/>
              <a:gd name="connsiteX42" fmla="*/ 2547311 w 10615628"/>
              <a:gd name="connsiteY42" fmla="*/ 1405116 h 6858000"/>
              <a:gd name="connsiteX43" fmla="*/ 3900863 w 10615628"/>
              <a:gd name="connsiteY43" fmla="*/ 578768 h 6858000"/>
              <a:gd name="connsiteX44" fmla="*/ 4571571 w 10615628"/>
              <a:gd name="connsiteY44" fmla="*/ 860779 h 6858000"/>
              <a:gd name="connsiteX45" fmla="*/ 6039225 w 10615628"/>
              <a:gd name="connsiteY45" fmla="*/ 631501 h 6858000"/>
              <a:gd name="connsiteX46" fmla="*/ 6449432 w 10615628"/>
              <a:gd name="connsiteY46" fmla="*/ 1932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15628" h="6858000">
                <a:moveTo>
                  <a:pt x="7169275" y="5665108"/>
                </a:moveTo>
                <a:cubicBezTo>
                  <a:pt x="7360156" y="5665108"/>
                  <a:pt x="7514896" y="5819848"/>
                  <a:pt x="7514896" y="6010729"/>
                </a:cubicBezTo>
                <a:cubicBezTo>
                  <a:pt x="7514896" y="6201610"/>
                  <a:pt x="7360156" y="6356350"/>
                  <a:pt x="7169275" y="6356350"/>
                </a:cubicBezTo>
                <a:cubicBezTo>
                  <a:pt x="6978394" y="6356350"/>
                  <a:pt x="6823654" y="6201610"/>
                  <a:pt x="6823654" y="6010729"/>
                </a:cubicBezTo>
                <a:cubicBezTo>
                  <a:pt x="6823654" y="5819848"/>
                  <a:pt x="6978394" y="5665108"/>
                  <a:pt x="7169275" y="5665108"/>
                </a:cubicBezTo>
                <a:close/>
                <a:moveTo>
                  <a:pt x="10010445" y="2285547"/>
                </a:moveTo>
                <a:cubicBezTo>
                  <a:pt x="10256937" y="2285547"/>
                  <a:pt x="10456759" y="2485369"/>
                  <a:pt x="10456759" y="2731861"/>
                </a:cubicBezTo>
                <a:cubicBezTo>
                  <a:pt x="10456759" y="2978353"/>
                  <a:pt x="10256937" y="3178175"/>
                  <a:pt x="10010445" y="3178175"/>
                </a:cubicBezTo>
                <a:cubicBezTo>
                  <a:pt x="9763953" y="3178175"/>
                  <a:pt x="9564131" y="2978353"/>
                  <a:pt x="9564131" y="2731861"/>
                </a:cubicBezTo>
                <a:cubicBezTo>
                  <a:pt x="9564131" y="2485369"/>
                  <a:pt x="9763953" y="2285547"/>
                  <a:pt x="10010445" y="2285547"/>
                </a:cubicBezTo>
                <a:close/>
                <a:moveTo>
                  <a:pt x="10354144" y="1626055"/>
                </a:moveTo>
                <a:cubicBezTo>
                  <a:pt x="10498558" y="1626055"/>
                  <a:pt x="10615628" y="1743125"/>
                  <a:pt x="10615628" y="1887539"/>
                </a:cubicBezTo>
                <a:cubicBezTo>
                  <a:pt x="10615628" y="2031953"/>
                  <a:pt x="10498558" y="2149023"/>
                  <a:pt x="10354144" y="2149023"/>
                </a:cubicBezTo>
                <a:cubicBezTo>
                  <a:pt x="10209730" y="2149023"/>
                  <a:pt x="10092660" y="2031953"/>
                  <a:pt x="10092660" y="1887539"/>
                </a:cubicBezTo>
                <a:cubicBezTo>
                  <a:pt x="10092660" y="1743125"/>
                  <a:pt x="10209730" y="1626055"/>
                  <a:pt x="10354144" y="1626055"/>
                </a:cubicBezTo>
                <a:close/>
                <a:moveTo>
                  <a:pt x="1458900" y="620486"/>
                </a:moveTo>
                <a:cubicBezTo>
                  <a:pt x="1705392" y="620486"/>
                  <a:pt x="1905214" y="820308"/>
                  <a:pt x="1905214" y="1066801"/>
                </a:cubicBezTo>
                <a:cubicBezTo>
                  <a:pt x="1905214" y="1313293"/>
                  <a:pt x="1705392" y="1513115"/>
                  <a:pt x="1458900" y="1513115"/>
                </a:cubicBezTo>
                <a:cubicBezTo>
                  <a:pt x="1212408" y="1513115"/>
                  <a:pt x="1012586" y="1313293"/>
                  <a:pt x="1012586" y="1066801"/>
                </a:cubicBezTo>
                <a:cubicBezTo>
                  <a:pt x="1012586" y="820308"/>
                  <a:pt x="1212408" y="620486"/>
                  <a:pt x="1458900" y="620486"/>
                </a:cubicBezTo>
                <a:close/>
                <a:moveTo>
                  <a:pt x="6634576" y="0"/>
                </a:moveTo>
                <a:lnTo>
                  <a:pt x="10141833" y="0"/>
                </a:lnTo>
                <a:lnTo>
                  <a:pt x="10200259" y="112226"/>
                </a:lnTo>
                <a:cubicBezTo>
                  <a:pt x="10410238" y="575267"/>
                  <a:pt x="10394871" y="1153566"/>
                  <a:pt x="9914574" y="1675664"/>
                </a:cubicBezTo>
                <a:cubicBezTo>
                  <a:pt x="9716855" y="1890647"/>
                  <a:pt x="9539637" y="2125050"/>
                  <a:pt x="9361608" y="2357295"/>
                </a:cubicBezTo>
                <a:cubicBezTo>
                  <a:pt x="9193291" y="2576999"/>
                  <a:pt x="9188571" y="2830555"/>
                  <a:pt x="9334634" y="3068329"/>
                </a:cubicBezTo>
                <a:cubicBezTo>
                  <a:pt x="9495669" y="3329572"/>
                  <a:pt x="9683003" y="3577867"/>
                  <a:pt x="9815041" y="3852733"/>
                </a:cubicBezTo>
                <a:cubicBezTo>
                  <a:pt x="10050524" y="4342849"/>
                  <a:pt x="9955574" y="4825683"/>
                  <a:pt x="9376175" y="5163128"/>
                </a:cubicBezTo>
                <a:cubicBezTo>
                  <a:pt x="8901028" y="5439881"/>
                  <a:pt x="8396076" y="5450671"/>
                  <a:pt x="7869812" y="5397802"/>
                </a:cubicBezTo>
                <a:cubicBezTo>
                  <a:pt x="7414763" y="5352215"/>
                  <a:pt x="6924916" y="5316880"/>
                  <a:pt x="6545391" y="5591204"/>
                </a:cubicBezTo>
                <a:cubicBezTo>
                  <a:pt x="6238293" y="5813470"/>
                  <a:pt x="6024794" y="6166020"/>
                  <a:pt x="5772722" y="6463273"/>
                </a:cubicBezTo>
                <a:cubicBezTo>
                  <a:pt x="5693284" y="6557075"/>
                  <a:pt x="5618532" y="6655327"/>
                  <a:pt x="5542128" y="6751894"/>
                </a:cubicBezTo>
                <a:lnTo>
                  <a:pt x="5455474" y="6858000"/>
                </a:lnTo>
                <a:lnTo>
                  <a:pt x="3884321" y="6858000"/>
                </a:lnTo>
                <a:lnTo>
                  <a:pt x="3874161" y="6844415"/>
                </a:lnTo>
                <a:cubicBezTo>
                  <a:pt x="3769501" y="6682571"/>
                  <a:pt x="3725803" y="6471500"/>
                  <a:pt x="3692625" y="6276208"/>
                </a:cubicBezTo>
                <a:cubicBezTo>
                  <a:pt x="3594979" y="5704765"/>
                  <a:pt x="2996562" y="5529974"/>
                  <a:pt x="2561203" y="5655807"/>
                </a:cubicBezTo>
                <a:cubicBezTo>
                  <a:pt x="1295583" y="6024676"/>
                  <a:pt x="405172" y="5378784"/>
                  <a:pt x="69616" y="4277707"/>
                </a:cubicBezTo>
                <a:cubicBezTo>
                  <a:pt x="12162" y="4089023"/>
                  <a:pt x="22817" y="3880246"/>
                  <a:pt x="1642" y="3679829"/>
                </a:cubicBezTo>
                <a:cubicBezTo>
                  <a:pt x="-11845" y="3246492"/>
                  <a:pt x="53163" y="2840534"/>
                  <a:pt x="368893" y="2516307"/>
                </a:cubicBezTo>
                <a:cubicBezTo>
                  <a:pt x="570253" y="2309552"/>
                  <a:pt x="826642" y="2227146"/>
                  <a:pt x="1113509" y="2192619"/>
                </a:cubicBezTo>
                <a:cubicBezTo>
                  <a:pt x="1425464" y="2154856"/>
                  <a:pt x="1739170" y="2099965"/>
                  <a:pt x="2037232" y="2005556"/>
                </a:cubicBezTo>
                <a:cubicBezTo>
                  <a:pt x="2313447" y="1917890"/>
                  <a:pt x="2430109" y="1649903"/>
                  <a:pt x="2547311" y="1405116"/>
                </a:cubicBezTo>
                <a:cubicBezTo>
                  <a:pt x="2839303" y="794963"/>
                  <a:pt x="3300289" y="490428"/>
                  <a:pt x="3900863" y="578768"/>
                </a:cubicBezTo>
                <a:cubicBezTo>
                  <a:pt x="4133784" y="613024"/>
                  <a:pt x="4362118" y="739802"/>
                  <a:pt x="4571571" y="860779"/>
                </a:cubicBezTo>
                <a:cubicBezTo>
                  <a:pt x="5133169" y="1185277"/>
                  <a:pt x="5641898" y="1029502"/>
                  <a:pt x="6039225" y="631501"/>
                </a:cubicBezTo>
                <a:cubicBezTo>
                  <a:pt x="6180164" y="489888"/>
                  <a:pt x="6313483" y="339980"/>
                  <a:pt x="6449432" y="1932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2842592" y="1789043"/>
            <a:ext cx="6506817" cy="1307548"/>
          </a:xfrm>
        </p:spPr>
        <p:txBody>
          <a:bodyPr>
            <a:normAutofit/>
          </a:bodyPr>
          <a:lstStyle/>
          <a:p>
            <a:pPr algn="ctr">
              <a:lnSpc>
                <a:spcPct val="90000"/>
              </a:lnSpc>
            </a:pPr>
            <a:r>
              <a:rPr lang="en-US">
                <a:ea typeface="+mj-lt"/>
                <a:cs typeface="+mj-lt"/>
              </a:rPr>
              <a:t>Ask Vendors Directly About OA Options</a:t>
            </a:r>
            <a:endParaRPr lang="en-US">
              <a:cs typeface="Posterama"/>
            </a:endParaRPr>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108828" y="5726746"/>
            <a:ext cx="3592343" cy="1133425"/>
          </a:xfrm>
        </p:spPr>
        <p:txBody>
          <a:bodyPr vert="horz" lIns="91440" tIns="45720" rIns="91440" bIns="45720" rtlCol="0" anchor="t">
            <a:noAutofit/>
          </a:bodyPr>
          <a:lstStyle/>
          <a:p>
            <a:pPr algn="ctr"/>
            <a:r>
              <a:rPr lang="en-US" sz="2400" dirty="0"/>
              <a:t>Source: </a:t>
            </a:r>
            <a:r>
              <a:rPr lang="en-US" sz="2400" dirty="0">
                <a:hlinkClick r:id="rId3"/>
              </a:rPr>
              <a:t>Open</a:t>
            </a:r>
            <a:r>
              <a:rPr lang="en-US" sz="2400" dirty="0">
                <a:ea typeface="+mn-lt"/>
                <a:cs typeface="+mn-lt"/>
                <a:hlinkClick r:id="rId3"/>
              </a:rPr>
              <a:t> Access for Librarians Webpage</a:t>
            </a:r>
            <a:r>
              <a:rPr lang="en-US" sz="2400" dirty="0">
                <a:ea typeface="+mn-lt"/>
                <a:cs typeface="+mn-lt"/>
              </a:rPr>
              <a:t> </a:t>
            </a:r>
            <a:endParaRPr lang="en-US" sz="2400" dirty="0"/>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7340600" y="6356350"/>
            <a:ext cx="4114800" cy="365125"/>
          </a:xfrm>
        </p:spPr>
        <p:txBody>
          <a:bodyPr>
            <a:normAutofit/>
          </a:bodyPr>
          <a:lstStyle/>
          <a:p>
            <a:pPr>
              <a:spcAft>
                <a:spcPts val="600"/>
              </a:spcAft>
            </a:pPr>
            <a:r>
              <a:rPr lang="en-US" dirty="0">
                <a:solidFill>
                  <a:schemeClr val="bg1"/>
                </a:solidFill>
                <a:cs typeface="Segoe UI Semilight"/>
              </a:rPr>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27</a:t>
            </a:fld>
            <a:endParaRPr lang="en-US"/>
          </a:p>
        </p:txBody>
      </p:sp>
      <p:pic>
        <p:nvPicPr>
          <p:cNvPr id="6" name="Picture 6" descr="Graphical user interface, website&#10;&#10;Description automatically generated">
            <a:extLst>
              <a:ext uri="{FF2B5EF4-FFF2-40B4-BE49-F238E27FC236}">
                <a16:creationId xmlns:a16="http://schemas.microsoft.com/office/drawing/2014/main" id="{F34034CE-0E26-74ED-6608-E5E37141C51D}"/>
              </a:ext>
            </a:extLst>
          </p:cNvPr>
          <p:cNvPicPr>
            <a:picLocks noChangeAspect="1"/>
          </p:cNvPicPr>
          <p:nvPr/>
        </p:nvPicPr>
        <p:blipFill>
          <a:blip r:embed="rId4"/>
          <a:stretch>
            <a:fillRect/>
          </a:stretch>
        </p:blipFill>
        <p:spPr>
          <a:xfrm>
            <a:off x="1838036" y="3185648"/>
            <a:ext cx="8215745" cy="1664341"/>
          </a:xfrm>
          <a:prstGeom prst="rect">
            <a:avLst/>
          </a:prstGeom>
        </p:spPr>
      </p:pic>
    </p:spTree>
    <p:extLst>
      <p:ext uri="{BB962C8B-B14F-4D97-AF65-F5344CB8AC3E}">
        <p14:creationId xmlns:p14="http://schemas.microsoft.com/office/powerpoint/2010/main" val="4290185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175160" y="4177449"/>
            <a:ext cx="6697683" cy="2683637"/>
          </a:xfrm>
        </p:spPr>
        <p:txBody>
          <a:bodyPr anchor="t">
            <a:normAutofit fontScale="90000"/>
          </a:bodyPr>
          <a:lstStyle/>
          <a:p>
            <a:r>
              <a:rPr lang="en-US" dirty="0">
                <a:cs typeface="Posterama"/>
              </a:rPr>
              <a:t>Any questions about</a:t>
            </a:r>
            <a:br>
              <a:rPr lang="en-US" dirty="0">
                <a:cs typeface="Posterama"/>
              </a:rPr>
            </a:br>
            <a:r>
              <a:rPr lang="en-US" dirty="0">
                <a:cs typeface="Posterama"/>
              </a:rPr>
              <a:t>the presentation?</a:t>
            </a:r>
            <a:br>
              <a:rPr lang="en-US" dirty="0">
                <a:cs typeface="Posterama"/>
              </a:rPr>
            </a:br>
            <a:br>
              <a:rPr lang="en-US" dirty="0">
                <a:cs typeface="Posterama"/>
              </a:rPr>
            </a:br>
            <a:r>
              <a:rPr lang="en-US" sz="2000" dirty="0">
                <a:cs typeface="Posterama"/>
              </a:rPr>
              <a:t>email questions to: </a:t>
            </a:r>
            <a:br>
              <a:rPr lang="en-US" sz="2000" dirty="0">
                <a:cs typeface="Posterama"/>
              </a:rPr>
            </a:br>
            <a:r>
              <a:rPr lang="en-US" sz="2000" dirty="0">
                <a:cs typeface="Posterama"/>
              </a:rPr>
              <a:t>support@carli.Illinois.edu </a:t>
            </a: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p:txBody>
          <a:bodyPr>
            <a:normAutofit/>
          </a:bodyPr>
          <a:lstStyle/>
          <a:p>
            <a:pPr>
              <a:spcAft>
                <a:spcPts val="600"/>
              </a:spcAft>
            </a:pPr>
            <a:fld id="{1F646F3F-274D-499B-ABBE-824EB4ABDC3D}" type="slidenum">
              <a:rPr lang="en-US" smtClean="0"/>
              <a:pPr>
                <a:spcAft>
                  <a:spcPts val="600"/>
                </a:spcAft>
              </a:pPr>
              <a:t>28</a:t>
            </a:fld>
            <a:endParaRPr lang="en-US"/>
          </a:p>
        </p:txBody>
      </p:sp>
      <p:pic>
        <p:nvPicPr>
          <p:cNvPr id="3" name="Picture 5">
            <a:extLst>
              <a:ext uri="{FF2B5EF4-FFF2-40B4-BE49-F238E27FC236}">
                <a16:creationId xmlns:a16="http://schemas.microsoft.com/office/drawing/2014/main" id="{E223BAC8-154F-826E-A138-E2E67C4B02DD}"/>
              </a:ext>
            </a:extLst>
          </p:cNvPr>
          <p:cNvPicPr>
            <a:picLocks noChangeAspect="1"/>
          </p:cNvPicPr>
          <p:nvPr/>
        </p:nvPicPr>
        <p:blipFill>
          <a:blip r:embed="rId2"/>
          <a:stretch>
            <a:fillRect/>
          </a:stretch>
        </p:blipFill>
        <p:spPr>
          <a:xfrm>
            <a:off x="8699500" y="317"/>
            <a:ext cx="3492500" cy="2552065"/>
          </a:xfrm>
          <a:prstGeom prst="rect">
            <a:avLst/>
          </a:prstGeom>
        </p:spPr>
      </p:pic>
      <p:sp>
        <p:nvSpPr>
          <p:cNvPr id="6" name="TextBox 5">
            <a:extLst>
              <a:ext uri="{FF2B5EF4-FFF2-40B4-BE49-F238E27FC236}">
                <a16:creationId xmlns:a16="http://schemas.microsoft.com/office/drawing/2014/main" id="{8509DFCD-A17F-1C54-671F-1846B2998E48}"/>
              </a:ext>
            </a:extLst>
          </p:cNvPr>
          <p:cNvSpPr txBox="1"/>
          <p:nvPr/>
        </p:nvSpPr>
        <p:spPr>
          <a:xfrm>
            <a:off x="8699500" y="0"/>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Posterama"/>
              </a:rPr>
              <a:t>Thank you for listening!</a:t>
            </a:r>
            <a:endParaRPr lang="en-US" sz="2400" b="1" i="1" dirty="0"/>
          </a:p>
        </p:txBody>
      </p:sp>
      <p:pic>
        <p:nvPicPr>
          <p:cNvPr id="7" name="Picture 7" descr="A picture containing key&#10;&#10;Description automatically generated">
            <a:extLst>
              <a:ext uri="{FF2B5EF4-FFF2-40B4-BE49-F238E27FC236}">
                <a16:creationId xmlns:a16="http://schemas.microsoft.com/office/drawing/2014/main" id="{682E269E-8085-D946-4507-C177168970A2}"/>
              </a:ext>
            </a:extLst>
          </p:cNvPr>
          <p:cNvPicPr>
            <a:picLocks noChangeAspect="1"/>
          </p:cNvPicPr>
          <p:nvPr/>
        </p:nvPicPr>
        <p:blipFill>
          <a:blip r:embed="rId3"/>
          <a:stretch>
            <a:fillRect/>
          </a:stretch>
        </p:blipFill>
        <p:spPr>
          <a:xfrm>
            <a:off x="784225" y="2260600"/>
            <a:ext cx="2006600" cy="2006600"/>
          </a:xfrm>
          <a:prstGeom prst="rect">
            <a:avLst/>
          </a:prstGeom>
        </p:spPr>
      </p:pic>
    </p:spTree>
    <p:extLst>
      <p:ext uri="{BB962C8B-B14F-4D97-AF65-F5344CB8AC3E}">
        <p14:creationId xmlns:p14="http://schemas.microsoft.com/office/powerpoint/2010/main" val="2717229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29</a:t>
            </a:fld>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83171" y="-431438"/>
            <a:ext cx="10775329" cy="1349314"/>
          </a:xfrm>
        </p:spPr>
        <p:txBody>
          <a:bodyPr>
            <a:normAutofit/>
          </a:bodyPr>
          <a:lstStyle/>
          <a:p>
            <a:r>
              <a:rPr lang="en-US" dirty="0">
                <a:cs typeface="Posterama"/>
              </a:rPr>
              <a:t>Further Reading - Articles</a:t>
            </a:r>
            <a:endParaRPr lang="en-US" sz="3200" dirty="0">
              <a:cs typeface="Posterama"/>
            </a:endParaRPr>
          </a:p>
        </p:txBody>
      </p:sp>
      <p:sp>
        <p:nvSpPr>
          <p:cNvPr id="6" name="Content Placeholder 5">
            <a:extLst>
              <a:ext uri="{FF2B5EF4-FFF2-40B4-BE49-F238E27FC236}">
                <a16:creationId xmlns:a16="http://schemas.microsoft.com/office/drawing/2014/main" id="{DC53B922-28AB-4238-B2D4-F18F71AEA9CD}"/>
              </a:ext>
            </a:extLst>
          </p:cNvPr>
          <p:cNvSpPr>
            <a:spLocks noGrp="1"/>
          </p:cNvSpPr>
          <p:nvPr>
            <p:ph idx="1"/>
          </p:nvPr>
        </p:nvSpPr>
        <p:spPr>
          <a:xfrm>
            <a:off x="514350" y="1589238"/>
            <a:ext cx="10972800" cy="4095750"/>
          </a:xfrm>
        </p:spPr>
        <p:txBody>
          <a:bodyPr>
            <a:normAutofit/>
          </a:bodyPr>
          <a:lstStyle/>
          <a:p>
            <a:pPr marL="228600" marR="0">
              <a:spcBef>
                <a:spcPts val="0"/>
              </a:spcBef>
              <a:spcAft>
                <a:spcPts val="0"/>
              </a:spcAft>
            </a:pPr>
            <a:endParaRPr lang="en-US" sz="2600" dirty="0">
              <a:effectLst/>
              <a:latin typeface="Calibri" panose="020F0502020204030204" pitchFamily="34" charset="0"/>
              <a:ea typeface="Calibri" panose="020F0502020204030204" pitchFamily="34" charset="0"/>
            </a:endParaRPr>
          </a:p>
          <a:p>
            <a:pPr marL="228600">
              <a:spcBef>
                <a:spcPts val="0"/>
              </a:spcBef>
            </a:pPr>
            <a:r>
              <a:rPr lang="en-US" sz="2600" dirty="0">
                <a:effectLst/>
                <a:latin typeface="Calibri" panose="020F0502020204030204" pitchFamily="34" charset="0"/>
                <a:ea typeface="Calibri" panose="020F0502020204030204" pitchFamily="34" charset="0"/>
              </a:rPr>
              <a:t>Burns, C. S. (2014). Academic libraries and open access strategies. Advances in Library Administration and Organization, 8, 147–211. </a:t>
            </a:r>
            <a:r>
              <a:rPr lang="en-US" sz="2600" u="sng" dirty="0">
                <a:solidFill>
                  <a:srgbClr val="0563C1"/>
                </a:solidFill>
                <a:effectLst/>
                <a:latin typeface="Calibri" panose="020F0502020204030204" pitchFamily="34" charset="0"/>
                <a:ea typeface="Calibri" panose="020F0502020204030204" pitchFamily="34" charset="0"/>
                <a:hlinkClick r:id="rId2"/>
              </a:rPr>
              <a:t>https://doi.org/10.1108/s0732-067120140000032003</a:t>
            </a:r>
            <a:r>
              <a:rPr lang="en-US" sz="2600" dirty="0">
                <a:effectLst/>
                <a:latin typeface="Calibri" panose="020F0502020204030204" pitchFamily="34" charset="0"/>
                <a:ea typeface="Calibri" panose="020F0502020204030204" pitchFamily="34" charset="0"/>
              </a:rPr>
              <a:t> </a:t>
            </a:r>
          </a:p>
          <a:p>
            <a:pPr marL="228600" marR="0">
              <a:spcBef>
                <a:spcPts val="0"/>
              </a:spcBef>
              <a:spcAft>
                <a:spcPts val="0"/>
              </a:spcAft>
            </a:pPr>
            <a:endParaRPr lang="en-US" sz="2600" dirty="0">
              <a:latin typeface="Calibri" panose="020F0502020204030204" pitchFamily="34" charset="0"/>
              <a:ea typeface="Calibri" panose="020F0502020204030204" pitchFamily="34" charset="0"/>
            </a:endParaRPr>
          </a:p>
          <a:p>
            <a:pPr marL="228600" marR="0">
              <a:spcBef>
                <a:spcPts val="0"/>
              </a:spcBef>
              <a:spcAft>
                <a:spcPts val="0"/>
              </a:spcAft>
            </a:pPr>
            <a:r>
              <a:rPr lang="en-US" sz="2600" dirty="0" err="1">
                <a:effectLst/>
                <a:latin typeface="Calibri" panose="020F0502020204030204" pitchFamily="34" charset="0"/>
                <a:ea typeface="Calibri" panose="020F0502020204030204" pitchFamily="34" charset="0"/>
              </a:rPr>
              <a:t>Grabowsky</a:t>
            </a:r>
            <a:r>
              <a:rPr lang="en-US" sz="2600" dirty="0">
                <a:effectLst/>
                <a:latin typeface="Calibri" panose="020F0502020204030204" pitchFamily="34" charset="0"/>
                <a:ea typeface="Calibri" panose="020F0502020204030204" pitchFamily="34" charset="0"/>
              </a:rPr>
              <a:t>, A. (2015). The impact of open access on collection management. Virginia Libraries, 61(1). </a:t>
            </a:r>
            <a:r>
              <a:rPr lang="en-US" sz="2600" u="sng" dirty="0">
                <a:solidFill>
                  <a:srgbClr val="0563C1"/>
                </a:solidFill>
                <a:effectLst/>
                <a:latin typeface="Calibri" panose="020F0502020204030204" pitchFamily="34" charset="0"/>
                <a:ea typeface="Calibri" panose="020F0502020204030204" pitchFamily="34" charset="0"/>
                <a:hlinkClick r:id="rId3"/>
              </a:rPr>
              <a:t>https://doi.org/10.21061/valib.v61i1.1325</a:t>
            </a:r>
            <a:r>
              <a:rPr lang="en-US" sz="2600" dirty="0">
                <a:effectLst/>
                <a:latin typeface="Calibri" panose="020F0502020204030204" pitchFamily="34" charset="0"/>
                <a:ea typeface="Calibri" panose="020F0502020204030204" pitchFamily="34" charset="0"/>
              </a:rPr>
              <a:t> </a:t>
            </a:r>
          </a:p>
          <a:p>
            <a:pPr marL="228600" marR="0">
              <a:spcBef>
                <a:spcPts val="0"/>
              </a:spcBef>
              <a:spcAft>
                <a:spcPts val="0"/>
              </a:spcAft>
            </a:pPr>
            <a:r>
              <a:rPr lang="en-US" sz="2600" dirty="0">
                <a:effectLst/>
                <a:latin typeface="Calibri" panose="020F0502020204030204" pitchFamily="34" charset="0"/>
                <a:ea typeface="Calibri" panose="020F0502020204030204" pitchFamily="34" charset="0"/>
              </a:rPr>
              <a:t> </a:t>
            </a:r>
          </a:p>
          <a:p>
            <a:pPr marL="228600" marR="0">
              <a:spcBef>
                <a:spcPts val="0"/>
              </a:spcBef>
              <a:spcAft>
                <a:spcPts val="0"/>
              </a:spcAft>
            </a:pPr>
            <a:endParaRPr lang="en-US" sz="26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12536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10823E3-13F2-4035-8C1F-45FEB1F64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ector background of vibrant colors splashing">
            <a:extLst>
              <a:ext uri="{FF2B5EF4-FFF2-40B4-BE49-F238E27FC236}">
                <a16:creationId xmlns:a16="http://schemas.microsoft.com/office/drawing/2014/main" id="{A59B5C75-A1F2-1826-73AC-DD6564ADE921}"/>
              </a:ext>
            </a:extLst>
          </p:cNvPr>
          <p:cNvPicPr>
            <a:picLocks noChangeAspect="1"/>
          </p:cNvPicPr>
          <p:nvPr/>
        </p:nvPicPr>
        <p:blipFill rotWithShape="1">
          <a:blip r:embed="rId3"/>
          <a:srcRect l="15099" r="7195" b="-2"/>
          <a:stretch/>
        </p:blipFill>
        <p:spPr>
          <a:xfrm>
            <a:off x="5646306" y="0"/>
            <a:ext cx="6545695" cy="6816710"/>
          </a:xfrm>
          <a:custGeom>
            <a:avLst/>
            <a:gdLst/>
            <a:ahLst/>
            <a:cxnLst/>
            <a:rect l="l" t="t" r="r" b="b"/>
            <a:pathLst>
              <a:path w="6545695" h="5728140">
                <a:moveTo>
                  <a:pt x="2616380" y="4466221"/>
                </a:moveTo>
                <a:cubicBezTo>
                  <a:pt x="2911523" y="4466221"/>
                  <a:pt x="3150783" y="4705481"/>
                  <a:pt x="3150783" y="5000624"/>
                </a:cubicBezTo>
                <a:cubicBezTo>
                  <a:pt x="3150783" y="5295767"/>
                  <a:pt x="2911523" y="5535027"/>
                  <a:pt x="2616380" y="5535027"/>
                </a:cubicBezTo>
                <a:cubicBezTo>
                  <a:pt x="2321237" y="5535027"/>
                  <a:pt x="2081977" y="5295767"/>
                  <a:pt x="2081977" y="5000624"/>
                </a:cubicBezTo>
                <a:cubicBezTo>
                  <a:pt x="2081977" y="4705481"/>
                  <a:pt x="2321237" y="4466221"/>
                  <a:pt x="2616380" y="4466221"/>
                </a:cubicBezTo>
                <a:close/>
                <a:moveTo>
                  <a:pt x="6508555" y="4438651"/>
                </a:moveTo>
                <a:lnTo>
                  <a:pt x="6545695" y="4442395"/>
                </a:lnTo>
                <a:lnTo>
                  <a:pt x="6545695" y="5722287"/>
                </a:lnTo>
                <a:lnTo>
                  <a:pt x="6508555" y="5726031"/>
                </a:lnTo>
                <a:cubicBezTo>
                  <a:pt x="6153055" y="5726031"/>
                  <a:pt x="5864865" y="5437841"/>
                  <a:pt x="5864865" y="5082341"/>
                </a:cubicBezTo>
                <a:cubicBezTo>
                  <a:pt x="5864865" y="4726841"/>
                  <a:pt x="6153055" y="4438651"/>
                  <a:pt x="6508555" y="4438651"/>
                </a:cubicBezTo>
                <a:close/>
                <a:moveTo>
                  <a:pt x="643690" y="1908009"/>
                </a:moveTo>
                <a:cubicBezTo>
                  <a:pt x="999190" y="1908009"/>
                  <a:pt x="1287380" y="2196199"/>
                  <a:pt x="1287380" y="2551699"/>
                </a:cubicBezTo>
                <a:cubicBezTo>
                  <a:pt x="1287380" y="2907199"/>
                  <a:pt x="999190" y="3195389"/>
                  <a:pt x="643690" y="3195389"/>
                </a:cubicBezTo>
                <a:cubicBezTo>
                  <a:pt x="288190" y="3195389"/>
                  <a:pt x="0" y="2907199"/>
                  <a:pt x="0" y="2551699"/>
                </a:cubicBezTo>
                <a:cubicBezTo>
                  <a:pt x="0" y="2196199"/>
                  <a:pt x="288190" y="1908009"/>
                  <a:pt x="643690" y="1908009"/>
                </a:cubicBezTo>
                <a:close/>
                <a:moveTo>
                  <a:pt x="1343438" y="0"/>
                </a:moveTo>
                <a:lnTo>
                  <a:pt x="6545695" y="0"/>
                </a:lnTo>
                <a:lnTo>
                  <a:pt x="6545695" y="4185665"/>
                </a:lnTo>
                <a:lnTo>
                  <a:pt x="6503949" y="4173249"/>
                </a:lnTo>
                <a:cubicBezTo>
                  <a:pt x="6330657" y="4128375"/>
                  <a:pt x="6087455" y="4102583"/>
                  <a:pt x="5901261" y="4231782"/>
                </a:cubicBezTo>
                <a:cubicBezTo>
                  <a:pt x="5519369" y="4496370"/>
                  <a:pt x="5772178" y="5031067"/>
                  <a:pt x="5381804" y="5422715"/>
                </a:cubicBezTo>
                <a:cubicBezTo>
                  <a:pt x="5104996" y="5700294"/>
                  <a:pt x="4600596" y="5805476"/>
                  <a:pt x="4233669" y="5668063"/>
                </a:cubicBezTo>
                <a:cubicBezTo>
                  <a:pt x="3653192" y="5450674"/>
                  <a:pt x="3784943" y="4763675"/>
                  <a:pt x="3129895" y="4450477"/>
                </a:cubicBezTo>
                <a:cubicBezTo>
                  <a:pt x="2672003" y="4231446"/>
                  <a:pt x="2178033" y="4362192"/>
                  <a:pt x="2137775" y="4373601"/>
                </a:cubicBezTo>
                <a:cubicBezTo>
                  <a:pt x="1564921" y="4533740"/>
                  <a:pt x="1470666" y="5034694"/>
                  <a:pt x="971838" y="5025154"/>
                </a:cubicBezTo>
                <a:cubicBezTo>
                  <a:pt x="866310" y="5023179"/>
                  <a:pt x="525091" y="5016610"/>
                  <a:pt x="302276" y="4795749"/>
                </a:cubicBezTo>
                <a:lnTo>
                  <a:pt x="302958" y="4795228"/>
                </a:lnTo>
                <a:cubicBezTo>
                  <a:pt x="269893" y="4762453"/>
                  <a:pt x="240673" y="4726135"/>
                  <a:pt x="215714" y="4686858"/>
                </a:cubicBezTo>
                <a:cubicBezTo>
                  <a:pt x="37179" y="4405379"/>
                  <a:pt x="83908" y="3985942"/>
                  <a:pt x="297529" y="3752971"/>
                </a:cubicBezTo>
                <a:cubicBezTo>
                  <a:pt x="585181" y="3439442"/>
                  <a:pt x="966965" y="3689936"/>
                  <a:pt x="1431505" y="3365135"/>
                </a:cubicBezTo>
                <a:cubicBezTo>
                  <a:pt x="1675458" y="3194556"/>
                  <a:pt x="1971184" y="2832930"/>
                  <a:pt x="1937587" y="2478917"/>
                </a:cubicBezTo>
                <a:cubicBezTo>
                  <a:pt x="1881332" y="1886418"/>
                  <a:pt x="952691" y="1868869"/>
                  <a:pt x="796634" y="1179326"/>
                </a:cubicBezTo>
                <a:cubicBezTo>
                  <a:pt x="712321" y="804978"/>
                  <a:pt x="879884" y="345043"/>
                  <a:pt x="1168762" y="107990"/>
                </a:cubicBezTo>
                <a:cubicBezTo>
                  <a:pt x="1224164" y="62588"/>
                  <a:pt x="1280383" y="28334"/>
                  <a:pt x="1337047" y="2463"/>
                </a:cubicBezTo>
                <a:close/>
              </a:path>
            </a:pathLst>
          </a:custGeom>
        </p:spPr>
      </p:pic>
      <p:sp>
        <p:nvSpPr>
          <p:cNvPr id="5" name="TextBox 4">
            <a:extLst>
              <a:ext uri="{FF2B5EF4-FFF2-40B4-BE49-F238E27FC236}">
                <a16:creationId xmlns:a16="http://schemas.microsoft.com/office/drawing/2014/main" id="{AA4FE978-3594-05BF-F147-7A1A85B5B06C}"/>
              </a:ext>
            </a:extLst>
          </p:cNvPr>
          <p:cNvSpPr txBox="1"/>
          <p:nvPr/>
        </p:nvSpPr>
        <p:spPr>
          <a:xfrm>
            <a:off x="93023" y="4516581"/>
            <a:ext cx="576151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CARLI Commercial Products Committee</a:t>
            </a:r>
          </a:p>
          <a:p>
            <a:r>
              <a:rPr lang="en-US" sz="2400"/>
              <a:t>Moderators: Michele Hunt &amp; Mary Tatro</a:t>
            </a:r>
          </a:p>
          <a:p>
            <a:r>
              <a:rPr lang="en-US" sz="2400">
                <a:ea typeface="+mn-lt"/>
                <a:cs typeface="+mn-lt"/>
              </a:rPr>
              <a:t>Date: 3/1/23</a:t>
            </a:r>
            <a:endParaRPr lang="en-US" sz="2400"/>
          </a:p>
        </p:txBody>
      </p:sp>
      <p:sp>
        <p:nvSpPr>
          <p:cNvPr id="7" name="Title 6">
            <a:extLst>
              <a:ext uri="{FF2B5EF4-FFF2-40B4-BE49-F238E27FC236}">
                <a16:creationId xmlns:a16="http://schemas.microsoft.com/office/drawing/2014/main" id="{9F9F4DE6-7378-E457-4E4D-7990313EB6C5}"/>
              </a:ext>
            </a:extLst>
          </p:cNvPr>
          <p:cNvSpPr>
            <a:spLocks noGrp="1"/>
          </p:cNvSpPr>
          <p:nvPr>
            <p:ph type="ctrTitle"/>
          </p:nvPr>
        </p:nvSpPr>
        <p:spPr>
          <a:xfrm>
            <a:off x="127739" y="102562"/>
            <a:ext cx="5972219" cy="3764158"/>
          </a:xfrm>
        </p:spPr>
        <p:txBody>
          <a:bodyPr>
            <a:normAutofit/>
          </a:bodyPr>
          <a:lstStyle/>
          <a:p>
            <a:r>
              <a:rPr lang="en-US">
                <a:ea typeface="+mj-lt"/>
                <a:cs typeface="+mj-lt"/>
              </a:rPr>
              <a:t>Introduction to </a:t>
            </a:r>
            <a:br>
              <a:rPr lang="en-US">
                <a:ea typeface="+mj-lt"/>
                <a:cs typeface="+mj-lt"/>
              </a:rPr>
            </a:br>
            <a:r>
              <a:rPr lang="en-US">
                <a:ea typeface="+mj-lt"/>
                <a:cs typeface="+mj-lt"/>
              </a:rPr>
              <a:t>the Open Access Landscape in Libraries</a:t>
            </a:r>
            <a:endParaRPr lang="en-US"/>
          </a:p>
        </p:txBody>
      </p:sp>
      <p:sp>
        <p:nvSpPr>
          <p:cNvPr id="8" name="Slide Number Placeholder 7">
            <a:extLst>
              <a:ext uri="{FF2B5EF4-FFF2-40B4-BE49-F238E27FC236}">
                <a16:creationId xmlns:a16="http://schemas.microsoft.com/office/drawing/2014/main" id="{D6E5D021-C17B-E564-FD42-A959D5647E71}"/>
              </a:ext>
            </a:extLst>
          </p:cNvPr>
          <p:cNvSpPr>
            <a:spLocks noGrp="1"/>
          </p:cNvSpPr>
          <p:nvPr>
            <p:ph type="sldNum" sz="quarter" idx="12"/>
          </p:nvPr>
        </p:nvSpPr>
        <p:spPr/>
        <p:txBody>
          <a:bodyPr/>
          <a:lstStyle/>
          <a:p>
            <a:fld id="{1F646F3F-274D-499B-ABBE-824EB4ABDC3D}" type="slidenum">
              <a:rPr lang="en-US" smtClean="0"/>
              <a:t>3</a:t>
            </a:fld>
            <a:endParaRPr lang="en-US"/>
          </a:p>
        </p:txBody>
      </p:sp>
      <p:sp>
        <p:nvSpPr>
          <p:cNvPr id="9" name="Footer Placeholder 8">
            <a:extLst>
              <a:ext uri="{FF2B5EF4-FFF2-40B4-BE49-F238E27FC236}">
                <a16:creationId xmlns:a16="http://schemas.microsoft.com/office/drawing/2014/main" id="{E1B5E342-0C98-CF3B-A7FA-831A70FFE1CB}"/>
              </a:ext>
            </a:extLst>
          </p:cNvPr>
          <p:cNvSpPr>
            <a:spLocks noGrp="1"/>
          </p:cNvSpPr>
          <p:nvPr>
            <p:ph type="ftr" sz="quarter" idx="11"/>
          </p:nvPr>
        </p:nvSpPr>
        <p:spPr>
          <a:xfrm>
            <a:off x="3494314" y="6267285"/>
            <a:ext cx="4114800" cy="365125"/>
          </a:xfrm>
        </p:spPr>
        <p:txBody>
          <a:bodyPr/>
          <a:lstStyle/>
          <a:p>
            <a:r>
              <a:rPr lang="en-US"/>
              <a:t>CPC | Session 1 of OA Talks | CC BY-NC</a:t>
            </a:r>
          </a:p>
        </p:txBody>
      </p:sp>
    </p:spTree>
    <p:extLst>
      <p:ext uri="{BB962C8B-B14F-4D97-AF65-F5344CB8AC3E}">
        <p14:creationId xmlns:p14="http://schemas.microsoft.com/office/powerpoint/2010/main" val="521547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30</a:t>
            </a:fld>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83171" y="-431438"/>
            <a:ext cx="10775329" cy="1349314"/>
          </a:xfrm>
        </p:spPr>
        <p:txBody>
          <a:bodyPr>
            <a:normAutofit/>
          </a:bodyPr>
          <a:lstStyle/>
          <a:p>
            <a:r>
              <a:rPr lang="en-US" dirty="0">
                <a:cs typeface="Posterama"/>
              </a:rPr>
              <a:t>Further Reading – Books</a:t>
            </a:r>
            <a:endParaRPr lang="en-US" sz="3200" dirty="0">
              <a:cs typeface="Posterama"/>
            </a:endParaRPr>
          </a:p>
        </p:txBody>
      </p:sp>
      <p:sp>
        <p:nvSpPr>
          <p:cNvPr id="6" name="Content Placeholder 5">
            <a:extLst>
              <a:ext uri="{FF2B5EF4-FFF2-40B4-BE49-F238E27FC236}">
                <a16:creationId xmlns:a16="http://schemas.microsoft.com/office/drawing/2014/main" id="{DC53B922-28AB-4238-B2D4-F18F71AEA9CD}"/>
              </a:ext>
            </a:extLst>
          </p:cNvPr>
          <p:cNvSpPr>
            <a:spLocks noGrp="1"/>
          </p:cNvSpPr>
          <p:nvPr>
            <p:ph idx="1"/>
          </p:nvPr>
        </p:nvSpPr>
        <p:spPr>
          <a:xfrm>
            <a:off x="609600" y="917877"/>
            <a:ext cx="10972800" cy="5803598"/>
          </a:xfrm>
        </p:spPr>
        <p:txBody>
          <a:bodyPr>
            <a:normAutofit fontScale="92500" lnSpcReduction="10000"/>
          </a:bodyPr>
          <a:lstStyle/>
          <a:p>
            <a:pPr marL="228600" marR="0">
              <a:spcBef>
                <a:spcPts val="0"/>
              </a:spcBef>
              <a:spcAft>
                <a:spcPts val="0"/>
              </a:spcAft>
            </a:pPr>
            <a:r>
              <a:rPr lang="en-US" sz="2600" dirty="0" err="1">
                <a:effectLst/>
                <a:latin typeface="Calibri" panose="020F0502020204030204" pitchFamily="34" charset="0"/>
                <a:ea typeface="Calibri" panose="020F0502020204030204" pitchFamily="34" charset="0"/>
              </a:rPr>
              <a:t>Alemneh</a:t>
            </a:r>
            <a:r>
              <a:rPr lang="en-US" sz="2600" dirty="0">
                <a:effectLst/>
                <a:latin typeface="Calibri" panose="020F0502020204030204" pitchFamily="34" charset="0"/>
                <a:ea typeface="Calibri" panose="020F0502020204030204" pitchFamily="34" charset="0"/>
              </a:rPr>
              <a:t>, D. G. (2022). Handbook of Research on the global view of open access and Scholarly Communications. IGI Global.</a:t>
            </a:r>
          </a:p>
          <a:p>
            <a:pPr marL="228600" marR="0">
              <a:spcBef>
                <a:spcPts val="0"/>
              </a:spcBef>
              <a:spcAft>
                <a:spcPts val="0"/>
              </a:spcAft>
            </a:pPr>
            <a:r>
              <a:rPr lang="en-US" sz="2600" dirty="0">
                <a:effectLst/>
                <a:latin typeface="Calibri" panose="020F0502020204030204" pitchFamily="34" charset="0"/>
                <a:ea typeface="Calibri" panose="020F0502020204030204" pitchFamily="34" charset="0"/>
              </a:rPr>
              <a:t> </a:t>
            </a:r>
          </a:p>
          <a:p>
            <a:pPr marL="228600" marR="0">
              <a:spcBef>
                <a:spcPts val="0"/>
              </a:spcBef>
              <a:spcAft>
                <a:spcPts val="0"/>
              </a:spcAft>
            </a:pPr>
            <a:r>
              <a:rPr lang="en-US" sz="2600" dirty="0" err="1">
                <a:effectLst/>
                <a:latin typeface="Calibri" panose="020F0502020204030204" pitchFamily="34" charset="0"/>
                <a:ea typeface="Calibri" panose="020F0502020204030204" pitchFamily="34" charset="0"/>
              </a:rPr>
              <a:t>Brunsting</a:t>
            </a:r>
            <a:r>
              <a:rPr lang="en-US" sz="2600" dirty="0">
                <a:effectLst/>
                <a:latin typeface="Calibri" panose="020F0502020204030204" pitchFamily="34" charset="0"/>
                <a:ea typeface="Calibri" panose="020F0502020204030204" pitchFamily="34" charset="0"/>
              </a:rPr>
              <a:t>, K., Harrington, C., &amp;amp; Scott, R. E. (2023). Open access literature in libraries: Principles and practices. ALA Editions. </a:t>
            </a:r>
          </a:p>
          <a:p>
            <a:pPr marL="228600" marR="0">
              <a:spcBef>
                <a:spcPts val="0"/>
              </a:spcBef>
              <a:spcAft>
                <a:spcPts val="0"/>
              </a:spcAft>
            </a:pPr>
            <a:r>
              <a:rPr lang="en-US" sz="2600" dirty="0">
                <a:effectLst/>
                <a:latin typeface="Calibri" panose="020F0502020204030204" pitchFamily="34" charset="0"/>
                <a:ea typeface="Calibri" panose="020F0502020204030204" pitchFamily="34" charset="0"/>
              </a:rPr>
              <a:t> </a:t>
            </a:r>
          </a:p>
          <a:p>
            <a:pPr marL="228600" marR="0">
              <a:spcBef>
                <a:spcPts val="0"/>
              </a:spcBef>
              <a:spcAft>
                <a:spcPts val="0"/>
              </a:spcAft>
            </a:pPr>
            <a:r>
              <a:rPr lang="en-US" sz="2600" dirty="0">
                <a:effectLst/>
                <a:latin typeface="Calibri" panose="020F0502020204030204" pitchFamily="34" charset="0"/>
                <a:ea typeface="Calibri" panose="020F0502020204030204" pitchFamily="34" charset="0"/>
              </a:rPr>
              <a:t>Management, A. I. R. (2022). Research anthology on measuring and Achieving Sustainable Development Goals. IGI Global. </a:t>
            </a:r>
          </a:p>
          <a:p>
            <a:pPr marL="228600" marR="0">
              <a:spcBef>
                <a:spcPts val="0"/>
              </a:spcBef>
              <a:spcAft>
                <a:spcPts val="0"/>
              </a:spcAft>
            </a:pPr>
            <a:r>
              <a:rPr lang="en-US" sz="2600" dirty="0" err="1">
                <a:effectLst/>
                <a:latin typeface="Calibri" panose="020F0502020204030204" pitchFamily="34" charset="0"/>
                <a:ea typeface="Calibri" panose="020F0502020204030204" pitchFamily="34" charset="0"/>
              </a:rPr>
              <a:t>Pinfield</a:t>
            </a:r>
            <a:r>
              <a:rPr lang="en-US" sz="2600" dirty="0">
                <a:effectLst/>
                <a:latin typeface="Calibri" panose="020F0502020204030204" pitchFamily="34" charset="0"/>
                <a:ea typeface="Calibri" panose="020F0502020204030204" pitchFamily="34" charset="0"/>
              </a:rPr>
              <a:t>, S., </a:t>
            </a:r>
            <a:r>
              <a:rPr lang="en-US" sz="2600" dirty="0" err="1">
                <a:effectLst/>
                <a:latin typeface="Calibri" panose="020F0502020204030204" pitchFamily="34" charset="0"/>
                <a:ea typeface="Calibri" panose="020F0502020204030204" pitchFamily="34" charset="0"/>
              </a:rPr>
              <a:t>Wakeling</a:t>
            </a:r>
            <a:r>
              <a:rPr lang="en-US" sz="2600" dirty="0">
                <a:effectLst/>
                <a:latin typeface="Calibri" panose="020F0502020204030204" pitchFamily="34" charset="0"/>
                <a:ea typeface="Calibri" panose="020F0502020204030204" pitchFamily="34" charset="0"/>
              </a:rPr>
              <a:t>, S., </a:t>
            </a:r>
            <a:r>
              <a:rPr lang="en-US" sz="2600" dirty="0" err="1">
                <a:effectLst/>
                <a:latin typeface="Calibri" panose="020F0502020204030204" pitchFamily="34" charset="0"/>
                <a:ea typeface="Calibri" panose="020F0502020204030204" pitchFamily="34" charset="0"/>
              </a:rPr>
              <a:t>Bawden</a:t>
            </a:r>
            <a:r>
              <a:rPr lang="en-US" sz="2600" dirty="0">
                <a:effectLst/>
                <a:latin typeface="Calibri" panose="020F0502020204030204" pitchFamily="34" charset="0"/>
                <a:ea typeface="Calibri" panose="020F0502020204030204" pitchFamily="34" charset="0"/>
              </a:rPr>
              <a:t>, D., &amp;amp; Robinson, L. (2022). Open access in theory and practice: The theory-practice relationship and openness. Routledge. </a:t>
            </a:r>
          </a:p>
          <a:p>
            <a:pPr marL="228600" marR="0">
              <a:spcBef>
                <a:spcPts val="0"/>
              </a:spcBef>
              <a:spcAft>
                <a:spcPts val="0"/>
              </a:spcAft>
            </a:pPr>
            <a:r>
              <a:rPr lang="en-US" sz="2600" dirty="0">
                <a:effectLst/>
                <a:latin typeface="Calibri" panose="020F0502020204030204" pitchFamily="34" charset="0"/>
                <a:ea typeface="Calibri" panose="020F0502020204030204" pitchFamily="34" charset="0"/>
              </a:rPr>
              <a:t> </a:t>
            </a:r>
          </a:p>
          <a:p>
            <a:pPr marL="228600" marR="0">
              <a:spcBef>
                <a:spcPts val="0"/>
              </a:spcBef>
              <a:spcAft>
                <a:spcPts val="0"/>
              </a:spcAft>
            </a:pPr>
            <a:r>
              <a:rPr lang="en-US" sz="2600" dirty="0">
                <a:effectLst/>
                <a:latin typeface="Calibri" panose="020F0502020204030204" pitchFamily="34" charset="0"/>
                <a:ea typeface="Calibri" panose="020F0502020204030204" pitchFamily="34" charset="0"/>
              </a:rPr>
              <a:t>Springer. (2021). Inclusive Access and open educational resources e text programs in Higher. </a:t>
            </a:r>
          </a:p>
          <a:p>
            <a:pPr marL="228600" marR="0">
              <a:spcBef>
                <a:spcPts val="0"/>
              </a:spcBef>
              <a:spcAft>
                <a:spcPts val="0"/>
              </a:spcAft>
            </a:pPr>
            <a:endParaRPr lang="en-US" sz="260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sz="2600" dirty="0" err="1">
                <a:effectLst/>
                <a:latin typeface="Calibri" panose="020F0502020204030204" pitchFamily="34" charset="0"/>
                <a:ea typeface="Calibri" panose="020F0502020204030204" pitchFamily="34" charset="0"/>
              </a:rPr>
              <a:t>Suber</a:t>
            </a:r>
            <a:r>
              <a:rPr lang="en-US" sz="2600" dirty="0">
                <a:effectLst/>
                <a:latin typeface="Calibri" panose="020F0502020204030204" pitchFamily="34" charset="0"/>
                <a:ea typeface="Calibri" panose="020F0502020204030204" pitchFamily="34" charset="0"/>
              </a:rPr>
              <a:t>, P. (2012). Open </a:t>
            </a:r>
            <a:r>
              <a:rPr lang="en-US" sz="2600" dirty="0" err="1">
                <a:effectLst/>
                <a:latin typeface="Calibri" panose="020F0502020204030204" pitchFamily="34" charset="0"/>
                <a:ea typeface="Calibri" panose="020F0502020204030204" pitchFamily="34" charset="0"/>
              </a:rPr>
              <a:t>acces</a:t>
            </a:r>
            <a:r>
              <a:rPr lang="en-US" sz="2600" dirty="0">
                <a:effectLst/>
                <a:latin typeface="Calibri" panose="020F0502020204030204" pitchFamily="34" charset="0"/>
                <a:ea typeface="Calibri" panose="020F0502020204030204" pitchFamily="34" charset="0"/>
              </a:rPr>
              <a:t>. The MIT Press.</a:t>
            </a:r>
          </a:p>
        </p:txBody>
      </p:sp>
    </p:spTree>
    <p:extLst>
      <p:ext uri="{BB962C8B-B14F-4D97-AF65-F5344CB8AC3E}">
        <p14:creationId xmlns:p14="http://schemas.microsoft.com/office/powerpoint/2010/main" val="4182138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31</a:t>
            </a:fld>
            <a:endParaRPr lang="en-US"/>
          </a:p>
        </p:txBody>
      </p:sp>
      <p:pic>
        <p:nvPicPr>
          <p:cNvPr id="8" name="Online Media 7" title="Open Access Explained!">
            <a:hlinkClick r:id="" action="ppaction://media"/>
            <a:extLst>
              <a:ext uri="{FF2B5EF4-FFF2-40B4-BE49-F238E27FC236}">
                <a16:creationId xmlns:a16="http://schemas.microsoft.com/office/drawing/2014/main" id="{CF663D79-B83C-7430-D1FD-52DE8858BC15}"/>
              </a:ext>
            </a:extLst>
          </p:cNvPr>
          <p:cNvPicPr>
            <a:picLocks noGrp="1" noRot="1" noChangeAspect="1"/>
          </p:cNvPicPr>
          <p:nvPr>
            <p:ph idx="1"/>
            <a:videoFile r:link="rId1"/>
          </p:nvPr>
        </p:nvPicPr>
        <p:blipFill>
          <a:blip r:embed="rId3"/>
          <a:stretch>
            <a:fillRect/>
          </a:stretch>
        </p:blipFill>
        <p:spPr>
          <a:xfrm>
            <a:off x="2204823" y="1023111"/>
            <a:ext cx="7003554" cy="4516785"/>
          </a:xfrm>
        </p:spPr>
      </p:pic>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99622" y="-127969"/>
            <a:ext cx="10775329" cy="1775793"/>
          </a:xfrm>
        </p:spPr>
        <p:txBody>
          <a:bodyPr>
            <a:normAutofit/>
          </a:bodyPr>
          <a:lstStyle/>
          <a:p>
            <a:r>
              <a:rPr lang="en-US" dirty="0">
                <a:cs typeface="Posterama"/>
              </a:rPr>
              <a:t>Open Access Explained – Video</a:t>
            </a:r>
            <a:br>
              <a:rPr lang="en-US" dirty="0">
                <a:cs typeface="Posterama"/>
              </a:rPr>
            </a:br>
            <a:br>
              <a:rPr lang="en-US" sz="1800" dirty="0">
                <a:effectLst/>
                <a:latin typeface="Calibri" panose="020F0502020204030204" pitchFamily="34" charset="0"/>
                <a:ea typeface="Calibri" panose="020F0502020204030204" pitchFamily="34" charset="0"/>
              </a:rPr>
            </a:br>
            <a:endParaRPr lang="en-US" sz="3200" dirty="0">
              <a:cs typeface="Posterama"/>
            </a:endParaRPr>
          </a:p>
        </p:txBody>
      </p:sp>
      <p:sp>
        <p:nvSpPr>
          <p:cNvPr id="6" name="TextBox 5">
            <a:extLst>
              <a:ext uri="{FF2B5EF4-FFF2-40B4-BE49-F238E27FC236}">
                <a16:creationId xmlns:a16="http://schemas.microsoft.com/office/drawing/2014/main" id="{0466E2A6-1D50-9231-6212-641C50DC578C}"/>
              </a:ext>
            </a:extLst>
          </p:cNvPr>
          <p:cNvSpPr txBox="1"/>
          <p:nvPr/>
        </p:nvSpPr>
        <p:spPr>
          <a:xfrm>
            <a:off x="1712215" y="5702509"/>
            <a:ext cx="8764522" cy="830997"/>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rPr>
              <a:t>Open Access Explained. (2012). YouTube. Retrieved February 26, 2023, from </a:t>
            </a:r>
            <a:r>
              <a:rPr lang="en-US" sz="2400" u="sng" dirty="0">
                <a:solidFill>
                  <a:srgbClr val="0563C1"/>
                </a:solidFill>
                <a:effectLst/>
                <a:latin typeface="Calibri" panose="020F0502020204030204" pitchFamily="34" charset="0"/>
                <a:ea typeface="Calibri" panose="020F0502020204030204" pitchFamily="34" charset="0"/>
                <a:hlinkClick r:id="rId4"/>
              </a:rPr>
              <a:t>https://www.youtube.com/watch?v=L5rVH1KGBCY</a:t>
            </a:r>
            <a:r>
              <a:rPr lang="en-US" sz="2400" dirty="0">
                <a:effectLst/>
                <a:latin typeface="Calibri" panose="020F0502020204030204" pitchFamily="34" charset="0"/>
                <a:ea typeface="Calibri" panose="020F0502020204030204" pitchFamily="34" charset="0"/>
              </a:rPr>
              <a:t>.</a:t>
            </a:r>
            <a:endParaRPr lang="en-US" sz="2400" dirty="0"/>
          </a:p>
        </p:txBody>
      </p:sp>
    </p:spTree>
    <p:extLst>
      <p:ext uri="{BB962C8B-B14F-4D97-AF65-F5344CB8AC3E}">
        <p14:creationId xmlns:p14="http://schemas.microsoft.com/office/powerpoint/2010/main" val="256340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721175" y="-425297"/>
            <a:ext cx="9417177" cy="1349314"/>
          </a:xfrm>
        </p:spPr>
        <p:txBody>
          <a:bodyPr>
            <a:normAutofit/>
          </a:bodyPr>
          <a:lstStyle/>
          <a:p>
            <a:r>
              <a:rPr lang="en-US" dirty="0">
                <a:cs typeface="Posterama"/>
              </a:rPr>
              <a:t>Guided Discussion Questions - 1</a:t>
            </a:r>
            <a:endParaRPr lang="en-US" dirty="0"/>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32</a:t>
            </a:fld>
            <a:endParaRPr lang="en-US"/>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426436" y="1033096"/>
            <a:ext cx="11334877" cy="6175944"/>
          </a:xfrm>
        </p:spPr>
        <p:txBody>
          <a:bodyPr anchor="b">
            <a:normAutofit/>
          </a:bodyPr>
          <a:lstStyle/>
          <a:p>
            <a:pPr>
              <a:buFont typeface="Calibri" panose="020B0504020202020204" pitchFamily="34" charset="0"/>
              <a:buChar char="•"/>
            </a:pPr>
            <a:r>
              <a:rPr lang="en-US" sz="2400" dirty="0">
                <a:ea typeface="+mn-lt"/>
                <a:cs typeface="+mn-lt"/>
              </a:rPr>
              <a:t> Live poll for those in attendance:  At what level is your institution engaging with OA currently?</a:t>
            </a:r>
          </a:p>
          <a:p>
            <a:pPr lvl="1">
              <a:buFont typeface="Courier New" panose="020B0504020202020204" pitchFamily="34" charset="0"/>
              <a:buChar char="○"/>
            </a:pPr>
            <a:r>
              <a:rPr lang="en-US" sz="2400" dirty="0">
                <a:ea typeface="+mn-lt"/>
                <a:cs typeface="+mn-lt"/>
              </a:rPr>
              <a:t>Our library does not</a:t>
            </a:r>
          </a:p>
          <a:p>
            <a:pPr lvl="1">
              <a:buFont typeface="Courier New" panose="020B0504020202020204" pitchFamily="34" charset="0"/>
              <a:buChar char="○"/>
            </a:pPr>
            <a:r>
              <a:rPr lang="en-US" sz="2400" dirty="0">
                <a:ea typeface="+mn-lt"/>
                <a:cs typeface="+mn-lt"/>
              </a:rPr>
              <a:t>We provide access to OA content</a:t>
            </a:r>
          </a:p>
          <a:p>
            <a:pPr lvl="1">
              <a:buFont typeface="Courier New" panose="020B0504020202020204" pitchFamily="34" charset="0"/>
              <a:buChar char="○"/>
            </a:pPr>
            <a:r>
              <a:rPr lang="en-US" sz="2400" dirty="0">
                <a:ea typeface="+mn-lt"/>
                <a:cs typeface="+mn-lt"/>
              </a:rPr>
              <a:t>We provide access to OA content and host our own IR</a:t>
            </a:r>
          </a:p>
          <a:p>
            <a:pPr lvl="1">
              <a:spcAft>
                <a:spcPts val="600"/>
              </a:spcAft>
              <a:buFont typeface="Courier New" panose="020B0504020202020204" pitchFamily="34" charset="0"/>
              <a:buChar char="○"/>
            </a:pPr>
            <a:r>
              <a:rPr lang="en-US" sz="2400" dirty="0">
                <a:ea typeface="+mn-lt"/>
                <a:cs typeface="+mn-lt"/>
              </a:rPr>
              <a:t>We support OA programs for our researchers and advocate on their behalf</a:t>
            </a:r>
          </a:p>
          <a:p>
            <a:pPr>
              <a:buFont typeface="Calibri" panose="020B0504020202020204" pitchFamily="34" charset="0"/>
              <a:buChar char="•"/>
            </a:pPr>
            <a:r>
              <a:rPr lang="en-US" sz="2400" dirty="0">
                <a:ea typeface="+mn-lt"/>
                <a:cs typeface="+mn-lt"/>
              </a:rPr>
              <a:t> Recognizing that different libraries have different needs, what are some of the ways you see open access benefiting your libraries and the communities you serve?</a:t>
            </a:r>
          </a:p>
          <a:p>
            <a:pPr>
              <a:buFont typeface="Calibri" panose="020B0504020202020204" pitchFamily="34" charset="0"/>
              <a:buChar char="•"/>
            </a:pPr>
            <a:r>
              <a:rPr lang="en-US" sz="2400" dirty="0">
                <a:ea typeface="+mn-lt"/>
                <a:cs typeface="+mn-lt"/>
              </a:rPr>
              <a:t> For folks providing user access to OA materials, what sorts of challenges do you encounter?  What tools/processes/workflows help you manage those resources?</a:t>
            </a:r>
          </a:p>
          <a:p>
            <a:pPr>
              <a:buFont typeface="Calibri" panose="020B0504020202020204" pitchFamily="34" charset="0"/>
              <a:buChar char="•"/>
            </a:pPr>
            <a:endParaRPr lang="en-US" sz="2400" dirty="0">
              <a:ea typeface="+mn-lt"/>
              <a:cs typeface="+mn-lt"/>
            </a:endParaRPr>
          </a:p>
        </p:txBody>
      </p:sp>
    </p:spTree>
    <p:extLst>
      <p:ext uri="{BB962C8B-B14F-4D97-AF65-F5344CB8AC3E}">
        <p14:creationId xmlns:p14="http://schemas.microsoft.com/office/powerpoint/2010/main" val="2474897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33</a:t>
            </a:fld>
            <a:endParaRPr lang="en-US"/>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769336" y="1210896"/>
            <a:ext cx="11334877" cy="5007544"/>
          </a:xfrm>
        </p:spPr>
        <p:txBody>
          <a:bodyPr anchor="b">
            <a:normAutofit/>
          </a:bodyPr>
          <a:lstStyle/>
          <a:p>
            <a:pPr>
              <a:buFont typeface="Calibri" panose="020B0504020202020204" pitchFamily="34" charset="0"/>
              <a:buChar char="•"/>
            </a:pPr>
            <a:r>
              <a:rPr lang="en-US" sz="2400" dirty="0">
                <a:ea typeface="+mn-lt"/>
                <a:cs typeface="+mn-lt"/>
              </a:rPr>
              <a:t> What OA projects does your library want to pursue?  </a:t>
            </a:r>
          </a:p>
          <a:p>
            <a:pPr>
              <a:buFont typeface="Calibri" panose="020B0504020202020204" pitchFamily="34" charset="0"/>
              <a:buChar char="•"/>
            </a:pPr>
            <a:r>
              <a:rPr lang="en-US" sz="2400" dirty="0">
                <a:ea typeface="+mn-lt"/>
                <a:cs typeface="+mn-lt"/>
              </a:rPr>
              <a:t> What kind of support does your library need to pursue OA projects?</a:t>
            </a:r>
            <a:endParaRPr lang="en-US" sz="2400" dirty="0"/>
          </a:p>
          <a:p>
            <a:pPr>
              <a:buFont typeface="Calibri" panose="020B0504020202020204" pitchFamily="34" charset="0"/>
              <a:buChar char="•"/>
            </a:pPr>
            <a:r>
              <a:rPr lang="en-US" sz="2400" dirty="0">
                <a:ea typeface="+mn-lt"/>
                <a:cs typeface="+mn-lt"/>
              </a:rPr>
              <a:t> For those hosting institutional repositories, have you gotten any feedback/pushback from faculty? If so, what are their main concerns?</a:t>
            </a:r>
          </a:p>
          <a:p>
            <a:pPr>
              <a:buFont typeface="Calibri" panose="020B0504020202020204" pitchFamily="34" charset="0"/>
              <a:buChar char="•"/>
            </a:pPr>
            <a:r>
              <a:rPr lang="en-US" sz="2400" dirty="0">
                <a:ea typeface="+mn-lt"/>
                <a:cs typeface="+mn-lt"/>
              </a:rPr>
              <a:t> Do you see opportunities for organizations (like CARLI) to participate in collective action to improve the OA landscape?</a:t>
            </a:r>
            <a:endParaRPr lang="en-US" sz="2400">
              <a:ea typeface="+mn-lt"/>
              <a:cs typeface="+mn-lt"/>
            </a:endParaRPr>
          </a:p>
          <a:p>
            <a:pPr>
              <a:buFont typeface="Calibri" panose="020B0504020202020204" pitchFamily="34" charset="0"/>
              <a:buChar char="•"/>
            </a:pPr>
            <a:r>
              <a:rPr lang="en-US" sz="2400" dirty="0">
                <a:ea typeface="+mn-lt"/>
                <a:cs typeface="+mn-lt"/>
              </a:rPr>
              <a:t> Do you think your Library and/or University Administration would sign on and endorse open access statements of support like the Berlin Declaration? If not, what do you think their concerns would be or why they wouldn't want to sign on?</a:t>
            </a:r>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771975" y="-336397"/>
            <a:ext cx="9366377" cy="1349314"/>
          </a:xfrm>
        </p:spPr>
        <p:txBody>
          <a:bodyPr>
            <a:normAutofit/>
          </a:bodyPr>
          <a:lstStyle/>
          <a:p>
            <a:r>
              <a:rPr lang="en-US">
                <a:cs typeface="Posterama"/>
              </a:rPr>
              <a:t>Guided Discussion Questions</a:t>
            </a:r>
            <a:r>
              <a:rPr lang="en-US" dirty="0">
                <a:cs typeface="Posterama"/>
              </a:rPr>
              <a:t> - 2</a:t>
            </a:r>
            <a:endParaRPr lang="en-US"/>
          </a:p>
        </p:txBody>
      </p:sp>
    </p:spTree>
    <p:extLst>
      <p:ext uri="{BB962C8B-B14F-4D97-AF65-F5344CB8AC3E}">
        <p14:creationId xmlns:p14="http://schemas.microsoft.com/office/powerpoint/2010/main" val="2991361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581475" y="-546029"/>
            <a:ext cx="8197977" cy="1349314"/>
          </a:xfrm>
        </p:spPr>
        <p:txBody>
          <a:bodyPr>
            <a:normAutofit/>
          </a:bodyPr>
          <a:lstStyle/>
          <a:p>
            <a:r>
              <a:rPr lang="en-US">
                <a:ea typeface="+mj-lt"/>
                <a:cs typeface="+mj-lt"/>
              </a:rPr>
              <a:t>Citations</a:t>
            </a:r>
            <a:r>
              <a:rPr lang="en-US" dirty="0">
                <a:ea typeface="+mj-lt"/>
                <a:cs typeface="+mj-lt"/>
              </a:rPr>
              <a:t> - 1</a:t>
            </a:r>
            <a:endParaRPr lang="en-US"/>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34</a:t>
            </a:fld>
            <a:endParaRPr lang="en-US"/>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581970" y="850183"/>
            <a:ext cx="11550777" cy="5683448"/>
          </a:xfrm>
        </p:spPr>
        <p:txBody>
          <a:bodyPr anchor="b">
            <a:normAutofit fontScale="92500" lnSpcReduction="20000"/>
          </a:bodyPr>
          <a:lstStyle/>
          <a:p>
            <a:r>
              <a:rPr lang="en-US" sz="2200" b="1" dirty="0">
                <a:ea typeface="+mn-lt"/>
                <a:cs typeface="+mn-lt"/>
              </a:rPr>
              <a:t>Websites</a:t>
            </a:r>
            <a:endParaRPr lang="en-US" sz="2200" dirty="0">
              <a:ea typeface="+mn-lt"/>
              <a:cs typeface="+mn-lt"/>
            </a:endParaRPr>
          </a:p>
          <a:p>
            <a:r>
              <a:rPr lang="en-US" sz="2200" dirty="0">
                <a:ea typeface="+mn-lt"/>
                <a:cs typeface="+mn-lt"/>
              </a:rPr>
              <a:t>ACRL. (2023, January 14). </a:t>
            </a:r>
            <a:r>
              <a:rPr lang="en-US" sz="2200" i="1" err="1">
                <a:ea typeface="+mn-lt"/>
                <a:cs typeface="+mn-lt"/>
              </a:rPr>
              <a:t>Libguides</a:t>
            </a:r>
            <a:r>
              <a:rPr lang="en-US" sz="2200" i="1" dirty="0">
                <a:ea typeface="+mn-lt"/>
                <a:cs typeface="+mn-lt"/>
              </a:rPr>
              <a:t>: Scholarly Communication Toolkit: Open access policies &amp; publishing</a:t>
            </a:r>
            <a:r>
              <a:rPr lang="en-US" sz="2200" dirty="0">
                <a:ea typeface="+mn-lt"/>
                <a:cs typeface="+mn-lt"/>
              </a:rPr>
              <a:t>. Open Access Policies &amp; Publishing - Scholarly Communication Toolkit - </a:t>
            </a:r>
            <a:r>
              <a:rPr lang="en-US" sz="2200" err="1">
                <a:ea typeface="+mn-lt"/>
                <a:cs typeface="+mn-lt"/>
              </a:rPr>
              <a:t>LibGuides</a:t>
            </a:r>
            <a:r>
              <a:rPr lang="en-US" sz="2200" dirty="0">
                <a:ea typeface="+mn-lt"/>
                <a:cs typeface="+mn-lt"/>
              </a:rPr>
              <a:t> at ACRL. Retrieved February 25, 2023, from </a:t>
            </a:r>
            <a:r>
              <a:rPr lang="en-US" sz="2200" u="sng" dirty="0">
                <a:ea typeface="+mn-lt"/>
                <a:cs typeface="+mn-lt"/>
                <a:hlinkClick r:id="rId2"/>
              </a:rPr>
              <a:t>https://acrl.libguides.com/scholcomm/toolkit/openaccess</a:t>
            </a:r>
            <a:endParaRPr lang="en-US" sz="2200" dirty="0">
              <a:ea typeface="+mn-lt"/>
              <a:cs typeface="+mn-lt"/>
            </a:endParaRPr>
          </a:p>
          <a:p>
            <a:endParaRPr lang="en-US" sz="2200" dirty="0">
              <a:ea typeface="+mn-lt"/>
              <a:cs typeface="+mn-lt"/>
            </a:endParaRPr>
          </a:p>
          <a:p>
            <a:r>
              <a:rPr lang="en-US" sz="2200" dirty="0">
                <a:ea typeface="+mn-lt"/>
                <a:cs typeface="+mn-lt"/>
              </a:rPr>
              <a:t>European Commission. (2020, December 20). </a:t>
            </a:r>
            <a:r>
              <a:rPr lang="en-US" sz="2200" i="1" dirty="0">
                <a:ea typeface="+mn-lt"/>
                <a:cs typeface="+mn-lt"/>
              </a:rPr>
              <a:t>Berlin Declaration on Digital Society and value-based Digital Government</a:t>
            </a:r>
            <a:r>
              <a:rPr lang="en-US" sz="2200" dirty="0">
                <a:ea typeface="+mn-lt"/>
                <a:cs typeface="+mn-lt"/>
              </a:rPr>
              <a:t>. Shaping Europe's digital future. Retrieved February 25, 2023, from </a:t>
            </a:r>
            <a:r>
              <a:rPr lang="en-US" sz="2200" u="sng" dirty="0">
                <a:ea typeface="+mn-lt"/>
                <a:cs typeface="+mn-lt"/>
                <a:hlinkClick r:id="rId3"/>
              </a:rPr>
              <a:t>https://digital-strategy.ec.europa.eu/en/news/berlin-declaration-digital-society-and-value-based-digital-government</a:t>
            </a:r>
            <a:endParaRPr lang="en-US" sz="2200" dirty="0">
              <a:ea typeface="+mn-lt"/>
              <a:cs typeface="+mn-lt"/>
            </a:endParaRPr>
          </a:p>
          <a:p>
            <a:endParaRPr lang="en-US" sz="2200" dirty="0">
              <a:ea typeface="+mn-lt"/>
              <a:cs typeface="+mn-lt"/>
            </a:endParaRPr>
          </a:p>
          <a:p>
            <a:r>
              <a:rPr lang="en-US" sz="2200" dirty="0">
                <a:ea typeface="+mn-lt"/>
                <a:cs typeface="+mn-lt"/>
              </a:rPr>
              <a:t>Berkman Klein Center. (2018, October 30). </a:t>
            </a:r>
            <a:r>
              <a:rPr lang="en-US" sz="2200" i="1" dirty="0" err="1">
                <a:ea typeface="+mn-lt"/>
                <a:cs typeface="+mn-lt"/>
              </a:rPr>
              <a:t>Tagteam</a:t>
            </a:r>
            <a:r>
              <a:rPr lang="en-US" sz="2200" dirty="0">
                <a:ea typeface="+mn-lt"/>
                <a:cs typeface="+mn-lt"/>
              </a:rPr>
              <a:t>. TagTeam - Harvard Open Access Project. Retrieved February 25, 2023, from </a:t>
            </a:r>
            <a:r>
              <a:rPr lang="en-US" sz="2200" u="sng" dirty="0">
                <a:ea typeface="+mn-lt"/>
                <a:cs typeface="+mn-lt"/>
                <a:hlinkClick r:id="rId4"/>
              </a:rPr>
              <a:t>https://cyber.harvard.edu/hoap/TagTeam</a:t>
            </a:r>
            <a:endParaRPr lang="en-US" sz="2200" dirty="0">
              <a:ea typeface="+mn-lt"/>
              <a:cs typeface="+mn-lt"/>
            </a:endParaRPr>
          </a:p>
          <a:p>
            <a:endParaRPr lang="en-US" sz="2200" dirty="0">
              <a:ea typeface="+mn-lt"/>
              <a:cs typeface="+mn-lt"/>
            </a:endParaRPr>
          </a:p>
          <a:p>
            <a:r>
              <a:rPr lang="en-US" sz="2200" dirty="0">
                <a:ea typeface="+mn-lt"/>
                <a:cs typeface="+mn-lt"/>
              </a:rPr>
              <a:t>Budapest Open Access Initiative. (n.d.). Retrieved February 25, 2023, from </a:t>
            </a:r>
            <a:r>
              <a:rPr lang="en-US" sz="2200" u="sng" dirty="0">
                <a:ea typeface="+mn-lt"/>
                <a:cs typeface="+mn-lt"/>
                <a:hlinkClick r:id="rId5"/>
              </a:rPr>
              <a:t>https://www.budapestopenaccessinitiative.org/</a:t>
            </a:r>
            <a:endParaRPr lang="en-US" sz="2200" dirty="0">
              <a:ea typeface="+mn-lt"/>
              <a:cs typeface="+mn-lt"/>
            </a:endParaRPr>
          </a:p>
        </p:txBody>
      </p:sp>
    </p:spTree>
    <p:extLst>
      <p:ext uri="{BB962C8B-B14F-4D97-AF65-F5344CB8AC3E}">
        <p14:creationId xmlns:p14="http://schemas.microsoft.com/office/powerpoint/2010/main" val="4182915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581475" y="-546029"/>
            <a:ext cx="8197977" cy="1349314"/>
          </a:xfrm>
        </p:spPr>
        <p:txBody>
          <a:bodyPr>
            <a:normAutofit/>
          </a:bodyPr>
          <a:lstStyle/>
          <a:p>
            <a:r>
              <a:rPr lang="en-US">
                <a:ea typeface="+mj-lt"/>
                <a:cs typeface="+mj-lt"/>
              </a:rPr>
              <a:t>Citations - 2</a:t>
            </a:r>
            <a:endParaRPr lang="en-US"/>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35</a:t>
            </a:fld>
            <a:endParaRPr lang="en-US"/>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581970" y="734728"/>
            <a:ext cx="11550777" cy="5902812"/>
          </a:xfrm>
        </p:spPr>
        <p:txBody>
          <a:bodyPr anchor="b">
            <a:normAutofit fontScale="85000" lnSpcReduction="20000"/>
          </a:bodyPr>
          <a:lstStyle/>
          <a:p>
            <a:r>
              <a:rPr lang="en-US" sz="2200" b="1" dirty="0">
                <a:ea typeface="+mn-lt"/>
                <a:cs typeface="+mn-lt"/>
              </a:rPr>
              <a:t>Websites</a:t>
            </a:r>
            <a:endParaRPr lang="en-US" sz="2200">
              <a:ea typeface="+mn-lt"/>
              <a:cs typeface="+mn-lt"/>
            </a:endParaRPr>
          </a:p>
          <a:p>
            <a:r>
              <a:rPr lang="en-US" sz="2200" dirty="0">
                <a:ea typeface="+mn-lt"/>
                <a:cs typeface="+mn-lt"/>
              </a:rPr>
              <a:t>Cornell University Libraries. (2023, February 16). </a:t>
            </a:r>
            <a:r>
              <a:rPr lang="en-US" sz="2200" i="1" dirty="0" err="1">
                <a:ea typeface="+mn-lt"/>
                <a:cs typeface="+mn-lt"/>
              </a:rPr>
              <a:t>Libguides</a:t>
            </a:r>
            <a:r>
              <a:rPr lang="en-US" sz="2200" i="1" dirty="0">
                <a:ea typeface="+mn-lt"/>
                <a:cs typeface="+mn-lt"/>
              </a:rPr>
              <a:t>: Open access publishing : What is open access?</a:t>
            </a:r>
            <a:r>
              <a:rPr lang="en-US" sz="2200" dirty="0">
                <a:ea typeface="+mn-lt"/>
                <a:cs typeface="+mn-lt"/>
              </a:rPr>
              <a:t> What is Open Access? - Open Access Publishing - </a:t>
            </a:r>
            <a:r>
              <a:rPr lang="en-US" sz="2200" dirty="0" err="1">
                <a:ea typeface="+mn-lt"/>
                <a:cs typeface="+mn-lt"/>
              </a:rPr>
              <a:t>LibGuides</a:t>
            </a:r>
            <a:r>
              <a:rPr lang="en-US" sz="2200" dirty="0">
                <a:ea typeface="+mn-lt"/>
                <a:cs typeface="+mn-lt"/>
              </a:rPr>
              <a:t> at Cornell University. Retrieved February 25, 2023, from </a:t>
            </a:r>
            <a:r>
              <a:rPr lang="en-US" sz="2200" u="sng" dirty="0">
                <a:ea typeface="+mn-lt"/>
                <a:cs typeface="+mn-lt"/>
                <a:hlinkClick r:id="rId2"/>
              </a:rPr>
              <a:t>https://guides.library.cornell.edu/openaccess</a:t>
            </a:r>
            <a:endParaRPr lang="en-US"/>
          </a:p>
          <a:p>
            <a:r>
              <a:rPr lang="en-US" sz="2200" dirty="0">
                <a:ea typeface="+mn-lt"/>
                <a:cs typeface="+mn-lt"/>
              </a:rPr>
              <a:t>Creative Commons. (n.d.). </a:t>
            </a:r>
            <a:r>
              <a:rPr lang="en-US" sz="2200" i="1" dirty="0">
                <a:ea typeface="+mn-lt"/>
                <a:cs typeface="+mn-lt"/>
              </a:rPr>
              <a:t>About the licenses</a:t>
            </a:r>
            <a:r>
              <a:rPr lang="en-US" sz="2200" dirty="0">
                <a:ea typeface="+mn-lt"/>
                <a:cs typeface="+mn-lt"/>
              </a:rPr>
              <a:t>. Creative Commons. Retrieved February 25, 2023, from </a:t>
            </a:r>
            <a:r>
              <a:rPr lang="en-US" sz="2200" u="sng" dirty="0">
                <a:ea typeface="+mn-lt"/>
                <a:cs typeface="+mn-lt"/>
                <a:hlinkClick r:id="rId3"/>
              </a:rPr>
              <a:t>https://creativecommons.org/licenses/</a:t>
            </a:r>
            <a:endParaRPr lang="en-US" sz="2200">
              <a:ea typeface="+mn-lt"/>
              <a:cs typeface="+mn-lt"/>
              <a:hlinkClick r:id="" action="ppaction://noaction"/>
            </a:endParaRPr>
          </a:p>
          <a:p>
            <a:endParaRPr lang="en-US" sz="2200" dirty="0">
              <a:ea typeface="+mn-lt"/>
              <a:cs typeface="+mn-lt"/>
            </a:endParaRPr>
          </a:p>
          <a:p>
            <a:r>
              <a:rPr lang="en-US" sz="2200" dirty="0">
                <a:ea typeface="+mn-lt"/>
                <a:cs typeface="+mn-lt"/>
              </a:rPr>
              <a:t>ESAC. (n.d.). </a:t>
            </a:r>
            <a:r>
              <a:rPr lang="en-US" sz="2200" i="1" dirty="0">
                <a:ea typeface="+mn-lt"/>
                <a:cs typeface="+mn-lt"/>
              </a:rPr>
              <a:t>About ESAC</a:t>
            </a:r>
            <a:r>
              <a:rPr lang="en-US" sz="2200" dirty="0">
                <a:ea typeface="+mn-lt"/>
                <a:cs typeface="+mn-lt"/>
              </a:rPr>
              <a:t>. ESAC Initiative. Retrieved February 25, 2023, from </a:t>
            </a:r>
            <a:r>
              <a:rPr lang="en-US" sz="2200" u="sng" dirty="0">
                <a:ea typeface="+mn-lt"/>
                <a:cs typeface="+mn-lt"/>
                <a:hlinkClick r:id="rId4"/>
              </a:rPr>
              <a:t>https://esac-initiative.org/about/about-esac/</a:t>
            </a:r>
            <a:endParaRPr lang="en-US" sz="2200" dirty="0">
              <a:ea typeface="+mn-lt"/>
              <a:cs typeface="+mn-lt"/>
              <a:hlinkClick r:id="rId4"/>
            </a:endParaRPr>
          </a:p>
          <a:p>
            <a:endParaRPr lang="en-US" sz="2200" dirty="0">
              <a:ea typeface="+mn-lt"/>
              <a:cs typeface="+mn-lt"/>
            </a:endParaRPr>
          </a:p>
          <a:p>
            <a:r>
              <a:rPr lang="en-US" sz="2200" dirty="0">
                <a:ea typeface="+mn-lt"/>
                <a:cs typeface="+mn-lt"/>
              </a:rPr>
              <a:t>IFIS. (2023, January 12). </a:t>
            </a:r>
            <a:r>
              <a:rPr lang="en-US" sz="2200" i="1" dirty="0" err="1">
                <a:ea typeface="+mn-lt"/>
                <a:cs typeface="+mn-lt"/>
              </a:rPr>
              <a:t>Libguides</a:t>
            </a:r>
            <a:r>
              <a:rPr lang="en-US" sz="2200" i="1" dirty="0">
                <a:ea typeface="+mn-lt"/>
                <a:cs typeface="+mn-lt"/>
              </a:rPr>
              <a:t>: Guide to getting published in journals: Different open access models</a:t>
            </a:r>
            <a:r>
              <a:rPr lang="en-US" sz="2200" dirty="0">
                <a:ea typeface="+mn-lt"/>
                <a:cs typeface="+mn-lt"/>
              </a:rPr>
              <a:t>. Different open access models - Guide to Getting Published in Journals - </a:t>
            </a:r>
            <a:r>
              <a:rPr lang="en-US" sz="2200" dirty="0" err="1">
                <a:ea typeface="+mn-lt"/>
                <a:cs typeface="+mn-lt"/>
              </a:rPr>
              <a:t>LibGuides</a:t>
            </a:r>
            <a:r>
              <a:rPr lang="en-US" sz="2200" dirty="0">
                <a:ea typeface="+mn-lt"/>
                <a:cs typeface="+mn-lt"/>
              </a:rPr>
              <a:t> at IFIS. Retrieved February 25, 2023, from </a:t>
            </a:r>
            <a:r>
              <a:rPr lang="en-US" sz="2200" u="sng" dirty="0">
                <a:ea typeface="+mn-lt"/>
                <a:cs typeface="+mn-lt"/>
                <a:hlinkClick r:id="rId5"/>
              </a:rPr>
              <a:t>https://ifis.libguides.com/journal-publishing-guide/open-access-models</a:t>
            </a:r>
            <a:endParaRPr lang="en-US" sz="2200" dirty="0">
              <a:ea typeface="+mn-lt"/>
              <a:cs typeface="+mn-lt"/>
            </a:endParaRPr>
          </a:p>
          <a:p>
            <a:endParaRPr lang="en-US" sz="2200" dirty="0">
              <a:ea typeface="+mn-lt"/>
              <a:cs typeface="+mn-lt"/>
            </a:endParaRPr>
          </a:p>
          <a:p>
            <a:r>
              <a:rPr lang="en-US" sz="2200" dirty="0">
                <a:ea typeface="+mn-lt"/>
                <a:cs typeface="+mn-lt"/>
              </a:rPr>
              <a:t>Open Access Directory (OAD). (2022, December 2). </a:t>
            </a:r>
            <a:r>
              <a:rPr lang="en-US" sz="2200" i="1" dirty="0">
                <a:ea typeface="+mn-lt"/>
                <a:cs typeface="+mn-lt"/>
              </a:rPr>
              <a:t>Main page</a:t>
            </a:r>
            <a:r>
              <a:rPr lang="en-US" sz="2200" dirty="0">
                <a:ea typeface="+mn-lt"/>
                <a:cs typeface="+mn-lt"/>
              </a:rPr>
              <a:t>. Open Access Directory. Retrieved February 25, 2023, from </a:t>
            </a:r>
            <a:r>
              <a:rPr lang="en-US" sz="2200" u="sng" dirty="0">
                <a:ea typeface="+mn-lt"/>
                <a:cs typeface="+mn-lt"/>
                <a:hlinkClick r:id="rId6"/>
              </a:rPr>
              <a:t>https://oad.simmons.edu/oadwiki/Main_Page</a:t>
            </a:r>
            <a:r>
              <a:rPr lang="en-US" sz="2200" dirty="0">
                <a:ea typeface="+mn-lt"/>
                <a:cs typeface="+mn-lt"/>
              </a:rPr>
              <a:t> </a:t>
            </a:r>
          </a:p>
          <a:p>
            <a:endParaRPr lang="en-US" sz="2200" dirty="0">
              <a:ea typeface="+mn-lt"/>
              <a:cs typeface="+mn-lt"/>
            </a:endParaRPr>
          </a:p>
        </p:txBody>
      </p:sp>
    </p:spTree>
    <p:extLst>
      <p:ext uri="{BB962C8B-B14F-4D97-AF65-F5344CB8AC3E}">
        <p14:creationId xmlns:p14="http://schemas.microsoft.com/office/powerpoint/2010/main" val="3557095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581475" y="-546029"/>
            <a:ext cx="8197977" cy="1349314"/>
          </a:xfrm>
        </p:spPr>
        <p:txBody>
          <a:bodyPr>
            <a:normAutofit/>
          </a:bodyPr>
          <a:lstStyle/>
          <a:p>
            <a:r>
              <a:rPr lang="en-US">
                <a:ea typeface="+mj-lt"/>
                <a:cs typeface="+mj-lt"/>
              </a:rPr>
              <a:t>Citations - 3</a:t>
            </a:r>
            <a:endParaRPr lang="en-US"/>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36</a:t>
            </a:fld>
            <a:endParaRPr lang="en-US"/>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643161" y="1221945"/>
            <a:ext cx="11550777" cy="5495257"/>
          </a:xfrm>
        </p:spPr>
        <p:txBody>
          <a:bodyPr anchor="b">
            <a:normAutofit fontScale="92500" lnSpcReduction="10000"/>
          </a:bodyPr>
          <a:lstStyle/>
          <a:p>
            <a:r>
              <a:rPr lang="en-US" sz="2200" b="1" dirty="0">
                <a:ea typeface="+mn-lt"/>
                <a:cs typeface="+mn-lt"/>
              </a:rPr>
              <a:t>Websites</a:t>
            </a:r>
            <a:endParaRPr lang="en-US" sz="2200">
              <a:ea typeface="+mn-lt"/>
              <a:cs typeface="+mn-lt"/>
            </a:endParaRPr>
          </a:p>
          <a:p>
            <a:r>
              <a:rPr lang="en-US" sz="2200" dirty="0">
                <a:ea typeface="+mn-lt"/>
                <a:cs typeface="+mn-lt"/>
              </a:rPr>
              <a:t>Open Access Network. (n.d.). </a:t>
            </a:r>
            <a:r>
              <a:rPr lang="en-US" sz="2200" i="1" dirty="0">
                <a:ea typeface="+mn-lt"/>
                <a:cs typeface="+mn-lt"/>
              </a:rPr>
              <a:t>What is open access?</a:t>
            </a:r>
            <a:r>
              <a:rPr lang="en-US" sz="2200" dirty="0">
                <a:ea typeface="+mn-lt"/>
                <a:cs typeface="+mn-lt"/>
              </a:rPr>
              <a:t> What Does Open Access Mean? Retrieved March 1, 2023, from </a:t>
            </a:r>
            <a:r>
              <a:rPr lang="en-US" sz="2200" u="sng" dirty="0">
                <a:ea typeface="+mn-lt"/>
                <a:cs typeface="+mn-lt"/>
                <a:hlinkClick r:id="rId2"/>
              </a:rPr>
              <a:t>https://open-access.network/en/information/open-access-primers/what-does-open-access-mean#c7220</a:t>
            </a:r>
            <a:endParaRPr lang="en-US" sz="2200" dirty="0">
              <a:ea typeface="+mn-lt"/>
              <a:cs typeface="+mn-lt"/>
            </a:endParaRPr>
          </a:p>
          <a:p>
            <a:endParaRPr lang="en-US" sz="2200" dirty="0">
              <a:ea typeface="+mn-lt"/>
              <a:cs typeface="+mn-lt"/>
            </a:endParaRPr>
          </a:p>
          <a:p>
            <a:r>
              <a:rPr lang="en-US" sz="2200" dirty="0">
                <a:ea typeface="+mn-lt"/>
                <a:cs typeface="+mn-lt"/>
              </a:rPr>
              <a:t>Berkman Klein Center. (2022, November 21). </a:t>
            </a:r>
            <a:r>
              <a:rPr lang="en-US" sz="2200" i="1" dirty="0">
                <a:ea typeface="+mn-lt"/>
                <a:cs typeface="+mn-lt"/>
              </a:rPr>
              <a:t>Open Access Tracking Project</a:t>
            </a:r>
            <a:r>
              <a:rPr lang="en-US" sz="2200" dirty="0">
                <a:ea typeface="+mn-lt"/>
                <a:cs typeface="+mn-lt"/>
              </a:rPr>
              <a:t>. Open Access Tracking Project - Harvard Open Access Project. Retrieved February 25, 2023, from </a:t>
            </a:r>
            <a:r>
              <a:rPr lang="en-US" sz="2200" u="sng" dirty="0">
                <a:ea typeface="+mn-lt"/>
                <a:cs typeface="+mn-lt"/>
                <a:hlinkClick r:id="rId3"/>
              </a:rPr>
              <a:t>https://cyber.harvard.edu/hoap/Open_Access_Tracking_Project</a:t>
            </a:r>
            <a:endParaRPr lang="en-US" sz="2200" dirty="0">
              <a:ea typeface="+mn-lt"/>
              <a:cs typeface="+mn-lt"/>
            </a:endParaRPr>
          </a:p>
          <a:p>
            <a:endParaRPr lang="en-US" sz="2200" dirty="0">
              <a:ea typeface="+mn-lt"/>
              <a:cs typeface="+mn-lt"/>
            </a:endParaRPr>
          </a:p>
          <a:p>
            <a:r>
              <a:rPr lang="en-US" sz="2200" dirty="0">
                <a:ea typeface="+mn-lt"/>
                <a:cs typeface="+mn-lt"/>
              </a:rPr>
              <a:t>SPARC. (2008, August). </a:t>
            </a:r>
            <a:r>
              <a:rPr lang="en-US" sz="2200" i="1" dirty="0">
                <a:ea typeface="+mn-lt"/>
                <a:cs typeface="+mn-lt"/>
              </a:rPr>
              <a:t>Gratis and libre open access</a:t>
            </a:r>
            <a:r>
              <a:rPr lang="en-US" sz="2200" dirty="0">
                <a:ea typeface="+mn-lt"/>
                <a:cs typeface="+mn-lt"/>
              </a:rPr>
              <a:t>. SPARC. Retrieved February 25, 2023, from </a:t>
            </a:r>
            <a:r>
              <a:rPr lang="en-US" sz="2200" u="sng" dirty="0">
                <a:ea typeface="+mn-lt"/>
                <a:cs typeface="+mn-lt"/>
                <a:hlinkClick r:id="rId4"/>
              </a:rPr>
              <a:t>https://sparcopen.org/our-work/gratis-and-libre-open-access/</a:t>
            </a:r>
            <a:endParaRPr lang="en-US" sz="2200" dirty="0">
              <a:ea typeface="+mn-lt"/>
              <a:cs typeface="+mn-lt"/>
              <a:hlinkClick r:id="rId4"/>
            </a:endParaRPr>
          </a:p>
          <a:p>
            <a:endParaRPr lang="en-US" sz="2200" dirty="0">
              <a:ea typeface="+mn-lt"/>
              <a:cs typeface="+mn-lt"/>
            </a:endParaRPr>
          </a:p>
          <a:p>
            <a:r>
              <a:rPr lang="en-US" sz="2200" dirty="0">
                <a:ea typeface="+mn-lt"/>
                <a:cs typeface="+mn-lt"/>
              </a:rPr>
              <a:t>SPARC. (2023). </a:t>
            </a:r>
            <a:r>
              <a:rPr lang="en-US" sz="2200" i="1" dirty="0">
                <a:ea typeface="+mn-lt"/>
                <a:cs typeface="+mn-lt"/>
              </a:rPr>
              <a:t>Popular Resources Archives</a:t>
            </a:r>
            <a:r>
              <a:rPr lang="en-US" sz="2200" dirty="0">
                <a:ea typeface="+mn-lt"/>
                <a:cs typeface="+mn-lt"/>
              </a:rPr>
              <a:t>. SPARC. Retrieved February 25, 2023, from </a:t>
            </a:r>
            <a:r>
              <a:rPr lang="en-US" sz="2200" u="sng" dirty="0">
                <a:ea typeface="+mn-lt"/>
                <a:cs typeface="+mn-lt"/>
                <a:hlinkClick r:id="rId5"/>
              </a:rPr>
              <a:t>https://sparcopen.org/what-we-do/popular-resources/</a:t>
            </a:r>
            <a:endParaRPr lang="en-US" sz="2200" dirty="0">
              <a:ea typeface="+mn-lt"/>
              <a:cs typeface="+mn-lt"/>
              <a:hlinkClick r:id="rId5"/>
            </a:endParaRPr>
          </a:p>
          <a:p>
            <a:endParaRPr lang="en-US" sz="2200" dirty="0">
              <a:ea typeface="+mn-lt"/>
              <a:cs typeface="+mn-lt"/>
            </a:endParaRPr>
          </a:p>
        </p:txBody>
      </p:sp>
    </p:spTree>
    <p:extLst>
      <p:ext uri="{BB962C8B-B14F-4D97-AF65-F5344CB8AC3E}">
        <p14:creationId xmlns:p14="http://schemas.microsoft.com/office/powerpoint/2010/main" val="3656242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581475" y="-546029"/>
            <a:ext cx="8197977" cy="1349314"/>
          </a:xfrm>
        </p:spPr>
        <p:txBody>
          <a:bodyPr>
            <a:normAutofit/>
          </a:bodyPr>
          <a:lstStyle/>
          <a:p>
            <a:r>
              <a:rPr lang="en-US" dirty="0">
                <a:ea typeface="+mj-lt"/>
                <a:cs typeface="+mj-lt"/>
              </a:rPr>
              <a:t>Citations - 4</a:t>
            </a:r>
            <a:endParaRPr lang="en-US" dirty="0">
              <a:cs typeface="Posterama"/>
            </a:endParaRPr>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37</a:t>
            </a:fld>
            <a:endParaRPr lang="en-US"/>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643161" y="725491"/>
            <a:ext cx="11550777" cy="5991711"/>
          </a:xfrm>
        </p:spPr>
        <p:txBody>
          <a:bodyPr anchor="b">
            <a:normAutofit/>
          </a:bodyPr>
          <a:lstStyle/>
          <a:p>
            <a:r>
              <a:rPr lang="en-US" sz="2200" b="1" dirty="0">
                <a:ea typeface="+mn-lt"/>
                <a:cs typeface="+mn-lt"/>
              </a:rPr>
              <a:t>Websites</a:t>
            </a:r>
            <a:endParaRPr lang="en-US" sz="2200">
              <a:ea typeface="+mn-lt"/>
              <a:cs typeface="+mn-lt"/>
            </a:endParaRPr>
          </a:p>
          <a:p>
            <a:r>
              <a:rPr lang="en-US" sz="2200">
                <a:ea typeface="+mn-lt"/>
                <a:cs typeface="+mn-lt"/>
              </a:rPr>
              <a:t>Wikipedia. (2023, February 13). </a:t>
            </a:r>
            <a:r>
              <a:rPr lang="en-US" sz="2200" i="1">
                <a:ea typeface="+mn-lt"/>
                <a:cs typeface="+mn-lt"/>
              </a:rPr>
              <a:t>Open access</a:t>
            </a:r>
            <a:r>
              <a:rPr lang="en-US" sz="2200">
                <a:ea typeface="+mn-lt"/>
                <a:cs typeface="+mn-lt"/>
              </a:rPr>
              <a:t>. Wikipedia. Retrieved February 25, 2023, from </a:t>
            </a:r>
            <a:r>
              <a:rPr lang="en-US" sz="2200" u="sng" dirty="0">
                <a:ea typeface="+mn-lt"/>
                <a:cs typeface="+mn-lt"/>
                <a:hlinkClick r:id="rId2"/>
              </a:rPr>
              <a:t>https://en.wikipedia.org/wiki/Open_access</a:t>
            </a:r>
            <a:endParaRPr lang="en-US" sz="2200">
              <a:ea typeface="+mn-lt"/>
              <a:cs typeface="+mn-lt"/>
            </a:endParaRPr>
          </a:p>
          <a:p>
            <a:endParaRPr lang="en-US" sz="2200" u="sng" dirty="0">
              <a:ea typeface="+mn-lt"/>
              <a:cs typeface="+mn-lt"/>
            </a:endParaRPr>
          </a:p>
          <a:p>
            <a:r>
              <a:rPr lang="en-US" sz="2200">
                <a:ea typeface="+mn-lt"/>
                <a:cs typeface="+mn-lt"/>
              </a:rPr>
              <a:t>Wiley. (2022, July 6). </a:t>
            </a:r>
            <a:r>
              <a:rPr lang="en-US" sz="2200" i="1">
                <a:ea typeface="+mn-lt"/>
                <a:cs typeface="+mn-lt"/>
              </a:rPr>
              <a:t>Wiley rolls out open access solution Oable to first 34 customers</a:t>
            </a:r>
            <a:r>
              <a:rPr lang="en-US" sz="2200">
                <a:ea typeface="+mn-lt"/>
                <a:cs typeface="+mn-lt"/>
              </a:rPr>
              <a:t>. Wiley Rolls Out Open Access Solution Oable to First 34 Customers | John Wiley &amp; Sons, Inc. Retrieved February 25, 2023, from </a:t>
            </a:r>
            <a:r>
              <a:rPr lang="en-US" sz="2200" u="sng" dirty="0">
                <a:ea typeface="+mn-lt"/>
                <a:cs typeface="+mn-lt"/>
                <a:hlinkClick r:id="rId3"/>
              </a:rPr>
              <a:t>https://newsroom.wiley.com/press-releases/press-release-details/2022/Wiley-Rolls-Out-Open-Access-Solution-Oable-to-First-34-Customers/default.aspx</a:t>
            </a:r>
            <a:endParaRPr lang="en-US" sz="2200">
              <a:ea typeface="+mn-lt"/>
              <a:cs typeface="+mn-lt"/>
            </a:endParaRPr>
          </a:p>
          <a:p>
            <a:endParaRPr lang="en-US" sz="2200" u="sng" dirty="0">
              <a:ea typeface="+mn-lt"/>
              <a:cs typeface="+mn-lt"/>
            </a:endParaRPr>
          </a:p>
          <a:p>
            <a:r>
              <a:rPr lang="en-US" sz="2200">
                <a:ea typeface="+mn-lt"/>
                <a:cs typeface="+mn-lt"/>
              </a:rPr>
              <a:t>Wilkinson Laboratory. (2022). </a:t>
            </a:r>
            <a:r>
              <a:rPr lang="en-US" sz="2200" i="1">
                <a:ea typeface="+mn-lt"/>
                <a:cs typeface="+mn-lt"/>
              </a:rPr>
              <a:t>Fair Data and Semantic Publishing</a:t>
            </a:r>
            <a:r>
              <a:rPr lang="en-US" sz="2200">
                <a:ea typeface="+mn-lt"/>
                <a:cs typeface="+mn-lt"/>
              </a:rPr>
              <a:t>. Wilkinson Laboratory. Retrieved February 25, 2023, from </a:t>
            </a:r>
            <a:r>
              <a:rPr lang="en-US" sz="2200" u="sng" dirty="0">
                <a:ea typeface="+mn-lt"/>
                <a:cs typeface="+mn-lt"/>
                <a:hlinkClick r:id="rId4"/>
              </a:rPr>
              <a:t>http://wilkinsonlab.info/node/FAIR</a:t>
            </a:r>
            <a:endParaRPr lang="en-US" sz="2200">
              <a:ea typeface="+mn-lt"/>
              <a:cs typeface="+mn-lt"/>
            </a:endParaRPr>
          </a:p>
          <a:p>
            <a:endParaRPr lang="en-US" sz="2200" u="sng" dirty="0">
              <a:ea typeface="+mn-lt"/>
              <a:cs typeface="+mn-lt"/>
            </a:endParaRPr>
          </a:p>
        </p:txBody>
      </p:sp>
    </p:spTree>
    <p:extLst>
      <p:ext uri="{BB962C8B-B14F-4D97-AF65-F5344CB8AC3E}">
        <p14:creationId xmlns:p14="http://schemas.microsoft.com/office/powerpoint/2010/main" val="3961687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581475" y="-546029"/>
            <a:ext cx="8197977" cy="1349314"/>
          </a:xfrm>
        </p:spPr>
        <p:txBody>
          <a:bodyPr>
            <a:normAutofit/>
          </a:bodyPr>
          <a:lstStyle/>
          <a:p>
            <a:r>
              <a:rPr lang="en-US">
                <a:ea typeface="+mj-lt"/>
                <a:cs typeface="+mj-lt"/>
              </a:rPr>
              <a:t>Citations - 5</a:t>
            </a:r>
            <a:endParaRPr lang="en-US"/>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38</a:t>
            </a:fld>
            <a:endParaRPr lang="en-US"/>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581970" y="757818"/>
            <a:ext cx="11550777" cy="5694995"/>
          </a:xfrm>
        </p:spPr>
        <p:txBody>
          <a:bodyPr anchor="b">
            <a:normAutofit fontScale="92500" lnSpcReduction="10000"/>
          </a:bodyPr>
          <a:lstStyle/>
          <a:p>
            <a:r>
              <a:rPr lang="en-US" sz="2200" b="1">
                <a:ea typeface="+mn-lt"/>
                <a:cs typeface="+mn-lt"/>
              </a:rPr>
              <a:t>Images</a:t>
            </a:r>
            <a:endParaRPr lang="en-US" sz="2200">
              <a:ea typeface="+mn-lt"/>
              <a:cs typeface="+mn-lt"/>
            </a:endParaRPr>
          </a:p>
          <a:p>
            <a:r>
              <a:rPr lang="en-US" sz="2200">
                <a:ea typeface="+mn-lt"/>
                <a:cs typeface="+mn-lt"/>
              </a:rPr>
              <a:t>Slide 6 - Userdaniel Mietchen Wikidata. (n.d.). </a:t>
            </a:r>
            <a:r>
              <a:rPr lang="en-US" sz="2200" i="1">
                <a:ea typeface="+mn-lt"/>
                <a:cs typeface="+mn-lt"/>
              </a:rPr>
              <a:t>Open Access Logo Png</a:t>
            </a:r>
            <a:r>
              <a:rPr lang="en-US" sz="2200">
                <a:ea typeface="+mn-lt"/>
                <a:cs typeface="+mn-lt"/>
              </a:rPr>
              <a:t>. PNG Key. Retrieved from </a:t>
            </a:r>
            <a:r>
              <a:rPr lang="en-US" sz="2200" u="sng" dirty="0">
                <a:ea typeface="+mn-lt"/>
                <a:cs typeface="+mn-lt"/>
                <a:hlinkClick r:id="rId2"/>
              </a:rPr>
              <a:t>https://www.pngkey.com/maxpic/u2t4o0o0r5e6a9i1/</a:t>
            </a:r>
            <a:r>
              <a:rPr lang="en-US" sz="2200" dirty="0">
                <a:ea typeface="+mn-lt"/>
                <a:cs typeface="+mn-lt"/>
              </a:rPr>
              <a:t>.</a:t>
            </a:r>
          </a:p>
          <a:p>
            <a:endParaRPr lang="en-US" sz="2200" dirty="0">
              <a:ea typeface="+mn-lt"/>
              <a:cs typeface="+mn-lt"/>
            </a:endParaRPr>
          </a:p>
          <a:p>
            <a:r>
              <a:rPr lang="en-US" sz="2200">
                <a:ea typeface="+mn-lt"/>
                <a:cs typeface="+mn-lt"/>
              </a:rPr>
              <a:t>Slide 7 - Open Access Network. (n.d.). </a:t>
            </a:r>
            <a:r>
              <a:rPr lang="en-US" sz="2200" i="1">
                <a:ea typeface="+mn-lt"/>
                <a:cs typeface="+mn-lt"/>
              </a:rPr>
              <a:t>Inforgraphic of the benefits of open access arranged in a circle</a:t>
            </a:r>
            <a:r>
              <a:rPr lang="en-US" sz="2200">
                <a:ea typeface="+mn-lt"/>
                <a:cs typeface="+mn-lt"/>
              </a:rPr>
              <a:t>. Benefits of Open Access. Retrieved February 25, 2023, from </a:t>
            </a:r>
            <a:r>
              <a:rPr lang="en-US" sz="2200" u="sng" dirty="0">
                <a:ea typeface="+mn-lt"/>
                <a:cs typeface="+mn-lt"/>
                <a:hlinkClick r:id="rId3"/>
              </a:rPr>
              <a:t>https://open-access.network/fileadmin/_processed_/0/f/xcsm_10-Gruende-OA_Brinken_transparent-eng_415b270959.png.pagespeed.ic.ijbjJqNnOj.webp</a:t>
            </a:r>
            <a:r>
              <a:rPr lang="en-US" sz="2200" dirty="0">
                <a:ea typeface="+mn-lt"/>
                <a:cs typeface="+mn-lt"/>
              </a:rPr>
              <a:t>.</a:t>
            </a:r>
          </a:p>
          <a:p>
            <a:endParaRPr lang="en-US" sz="2200" dirty="0">
              <a:ea typeface="+mn-lt"/>
              <a:cs typeface="+mn-lt"/>
            </a:endParaRPr>
          </a:p>
          <a:p>
            <a:r>
              <a:rPr lang="en-US" sz="2200">
                <a:ea typeface="+mn-lt"/>
                <a:cs typeface="+mn-lt"/>
              </a:rPr>
              <a:t>Slide 9 - user3802032. (n.d.). </a:t>
            </a:r>
            <a:r>
              <a:rPr lang="en-US" sz="2200" i="1">
                <a:ea typeface="+mn-lt"/>
                <a:cs typeface="+mn-lt"/>
              </a:rPr>
              <a:t>Free photo vivid blurred colorful background</a:t>
            </a:r>
            <a:r>
              <a:rPr lang="en-US" sz="2200">
                <a:ea typeface="+mn-lt"/>
                <a:cs typeface="+mn-lt"/>
              </a:rPr>
              <a:t>. freepik. Retrieved February 25, 2023, from </a:t>
            </a:r>
            <a:r>
              <a:rPr lang="en-US" sz="2200" u="sng" dirty="0">
                <a:ea typeface="+mn-lt"/>
                <a:cs typeface="+mn-lt"/>
                <a:hlinkClick r:id="rId4"/>
              </a:rPr>
              <a:t>https://www.freepik.com/free-photos-vectors/rainbow-gradient</a:t>
            </a:r>
            <a:r>
              <a:rPr lang="en-US" sz="2200" dirty="0">
                <a:ea typeface="+mn-lt"/>
                <a:cs typeface="+mn-lt"/>
              </a:rPr>
              <a:t>.</a:t>
            </a:r>
          </a:p>
          <a:p>
            <a:endParaRPr lang="en-US" sz="2200" dirty="0">
              <a:ea typeface="+mn-lt"/>
              <a:cs typeface="+mn-lt"/>
            </a:endParaRPr>
          </a:p>
          <a:p>
            <a:r>
              <a:rPr lang="en-US" sz="2200">
                <a:ea typeface="+mn-lt"/>
                <a:cs typeface="+mn-lt"/>
              </a:rPr>
              <a:t>Slide 11 – Open Access Netowork. (n.d.). </a:t>
            </a:r>
            <a:r>
              <a:rPr lang="en-US" sz="2200" i="1">
                <a:ea typeface="+mn-lt"/>
                <a:cs typeface="+mn-lt"/>
              </a:rPr>
              <a:t>"Roads to Open Access" infographic</a:t>
            </a:r>
            <a:r>
              <a:rPr lang="en-US" sz="2200">
                <a:ea typeface="+mn-lt"/>
                <a:cs typeface="+mn-lt"/>
              </a:rPr>
              <a:t>. Open Access Publishing. Retrieved February 25, 2023, from </a:t>
            </a:r>
            <a:r>
              <a:rPr lang="en-US" sz="2200" u="sng" dirty="0">
                <a:ea typeface="+mn-lt"/>
                <a:cs typeface="+mn-lt"/>
                <a:hlinkClick r:id="rId5"/>
              </a:rPr>
              <a:t>https://open-access.network/en/information/publishing/open-access-publishing</a:t>
            </a:r>
            <a:r>
              <a:rPr lang="en-US" sz="2200">
                <a:ea typeface="+mn-lt"/>
                <a:cs typeface="+mn-lt"/>
              </a:rPr>
              <a:t>.</a:t>
            </a:r>
            <a:endParaRPr lang="en-US"/>
          </a:p>
        </p:txBody>
      </p:sp>
    </p:spTree>
    <p:extLst>
      <p:ext uri="{BB962C8B-B14F-4D97-AF65-F5344CB8AC3E}">
        <p14:creationId xmlns:p14="http://schemas.microsoft.com/office/powerpoint/2010/main" val="1135727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581475" y="-546029"/>
            <a:ext cx="8197977" cy="1349314"/>
          </a:xfrm>
        </p:spPr>
        <p:txBody>
          <a:bodyPr>
            <a:normAutofit/>
          </a:bodyPr>
          <a:lstStyle/>
          <a:p>
            <a:r>
              <a:rPr lang="en-US">
                <a:ea typeface="+mj-lt"/>
                <a:cs typeface="+mj-lt"/>
              </a:rPr>
              <a:t>Citations - 6</a:t>
            </a:r>
            <a:endParaRPr lang="en-US"/>
          </a:p>
        </p:txBody>
      </p:sp>
      <p:sp>
        <p:nvSpPr>
          <p:cNvPr id="36" name="Freeform: Shape 35">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39</a:t>
            </a:fld>
            <a:endParaRPr lang="en-US"/>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420334" y="942545"/>
            <a:ext cx="11550777" cy="5117723"/>
          </a:xfrm>
        </p:spPr>
        <p:txBody>
          <a:bodyPr anchor="b">
            <a:normAutofit/>
          </a:bodyPr>
          <a:lstStyle/>
          <a:p>
            <a:r>
              <a:rPr lang="en-US" sz="2200" b="1" dirty="0">
                <a:ea typeface="+mn-lt"/>
                <a:cs typeface="+mn-lt"/>
              </a:rPr>
              <a:t>Images</a:t>
            </a:r>
            <a:endParaRPr lang="en-US" sz="2200" dirty="0">
              <a:ea typeface="+mn-lt"/>
              <a:cs typeface="+mn-lt"/>
            </a:endParaRPr>
          </a:p>
          <a:p>
            <a:r>
              <a:rPr lang="en-US" sz="2200">
                <a:ea typeface="+mn-lt"/>
                <a:cs typeface="+mn-lt"/>
              </a:rPr>
              <a:t>Slide 26 - Cambridge University Press. (n.d.). </a:t>
            </a:r>
            <a:r>
              <a:rPr lang="en-US" sz="2200" i="1">
                <a:ea typeface="+mn-lt"/>
                <a:cs typeface="+mn-lt"/>
              </a:rPr>
              <a:t>Screenshot of Cambridge Core Open Access webpage banner for Librarians</a:t>
            </a:r>
            <a:r>
              <a:rPr lang="en-US" sz="2200">
                <a:ea typeface="+mn-lt"/>
                <a:cs typeface="+mn-lt"/>
              </a:rPr>
              <a:t>. Open Access for Librarians. Retrieved February 25, 2023, from </a:t>
            </a:r>
            <a:r>
              <a:rPr lang="en-US" sz="2200" u="sng" dirty="0">
                <a:ea typeface="+mn-lt"/>
                <a:cs typeface="+mn-lt"/>
                <a:hlinkClick r:id="rId2"/>
              </a:rPr>
              <a:t>https://open-access.network/en/information/publishing/open-access-publishing</a:t>
            </a:r>
            <a:r>
              <a:rPr lang="en-US" sz="2200" dirty="0">
                <a:ea typeface="+mn-lt"/>
                <a:cs typeface="+mn-lt"/>
              </a:rPr>
              <a:t>.</a:t>
            </a:r>
          </a:p>
          <a:p>
            <a:endParaRPr lang="en-US" sz="2200" dirty="0">
              <a:ea typeface="+mn-lt"/>
              <a:cs typeface="+mn-lt"/>
            </a:endParaRPr>
          </a:p>
          <a:p>
            <a:r>
              <a:rPr lang="en-US" sz="2200">
                <a:ea typeface="+mn-lt"/>
                <a:cs typeface="+mn-lt"/>
              </a:rPr>
              <a:t>Slide 28 - tontonfriends. (n.d.). </a:t>
            </a:r>
            <a:r>
              <a:rPr lang="en-US" sz="2200" i="1">
                <a:ea typeface="+mn-lt"/>
                <a:cs typeface="+mn-lt"/>
              </a:rPr>
              <a:t>Chubby Cute Gif</a:t>
            </a:r>
            <a:r>
              <a:rPr lang="en-US" sz="2200">
                <a:ea typeface="+mn-lt"/>
                <a:cs typeface="+mn-lt"/>
              </a:rPr>
              <a:t>. Tenor. Retrieved February 26, 2023, from </a:t>
            </a:r>
            <a:r>
              <a:rPr lang="en-US" sz="2200" u="sng" dirty="0">
                <a:ea typeface="+mn-lt"/>
                <a:cs typeface="+mn-lt"/>
                <a:hlinkClick r:id="rId3"/>
              </a:rPr>
              <a:t>https://tenor.com/view/chubby-cute-kawaii-tonton-tonton-friends-gif-14677408</a:t>
            </a:r>
            <a:r>
              <a:rPr lang="en-US" sz="2200" dirty="0">
                <a:ea typeface="+mn-lt"/>
                <a:cs typeface="+mn-lt"/>
              </a:rPr>
              <a:t>.</a:t>
            </a:r>
          </a:p>
          <a:p>
            <a:endParaRPr lang="en-US" sz="2200" dirty="0">
              <a:ea typeface="+mn-lt"/>
              <a:cs typeface="+mn-lt"/>
            </a:endParaRPr>
          </a:p>
          <a:p>
            <a:r>
              <a:rPr lang="en-US" sz="2200" i="1">
                <a:ea typeface="+mn-lt"/>
                <a:cs typeface="+mn-lt"/>
              </a:rPr>
              <a:t>Asking-questions.gif</a:t>
            </a:r>
            <a:r>
              <a:rPr lang="en-US" sz="2200">
                <a:ea typeface="+mn-lt"/>
                <a:cs typeface="+mn-lt"/>
              </a:rPr>
              <a:t>. (n.d.). Animalia Life Club. Retrieved February 26, 2023, from </a:t>
            </a:r>
            <a:r>
              <a:rPr lang="en-US" sz="2200" u="sng" dirty="0">
                <a:ea typeface="+mn-lt"/>
                <a:cs typeface="+mn-lt"/>
                <a:hlinkClick r:id="rId4"/>
              </a:rPr>
              <a:t>https://animalia-life.club/qa/pictures/asking-questions-gif</a:t>
            </a:r>
            <a:r>
              <a:rPr lang="en-US" sz="2200" dirty="0">
                <a:ea typeface="+mn-lt"/>
                <a:cs typeface="+mn-lt"/>
              </a:rPr>
              <a:t>.</a:t>
            </a:r>
          </a:p>
        </p:txBody>
      </p:sp>
    </p:spTree>
    <p:extLst>
      <p:ext uri="{BB962C8B-B14F-4D97-AF65-F5344CB8AC3E}">
        <p14:creationId xmlns:p14="http://schemas.microsoft.com/office/powerpoint/2010/main" val="251457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6">
            <a:extLst>
              <a:ext uri="{FF2B5EF4-FFF2-40B4-BE49-F238E27FC236}">
                <a16:creationId xmlns:a16="http://schemas.microsoft.com/office/drawing/2014/main" id="{9F9F4DE6-7378-E457-4E4D-7990313EB6C5}"/>
              </a:ext>
            </a:extLst>
          </p:cNvPr>
          <p:cNvSpPr>
            <a:spLocks noGrp="1"/>
          </p:cNvSpPr>
          <p:nvPr>
            <p:ph type="ctrTitle"/>
          </p:nvPr>
        </p:nvSpPr>
        <p:spPr>
          <a:xfrm>
            <a:off x="3590766" y="-605062"/>
            <a:ext cx="8041115" cy="2203697"/>
          </a:xfrm>
        </p:spPr>
        <p:txBody>
          <a:bodyPr vert="horz" lIns="91440" tIns="45720" rIns="91440" bIns="45720" rtlCol="0" anchor="b">
            <a:noAutofit/>
          </a:bodyPr>
          <a:lstStyle/>
          <a:p>
            <a:pPr algn="r">
              <a:lnSpc>
                <a:spcPct val="90000"/>
              </a:lnSpc>
            </a:pPr>
            <a:r>
              <a:rPr lang="en-US" sz="5000" kern="1200">
                <a:ea typeface="+mj-lt"/>
                <a:cs typeface="+mj-lt"/>
              </a:rPr>
              <a:t>Open Access Landscape</a:t>
            </a:r>
            <a:br>
              <a:rPr lang="en-US" sz="5000">
                <a:ea typeface="+mj-lt"/>
                <a:cs typeface="+mj-lt"/>
              </a:rPr>
            </a:br>
            <a:r>
              <a:rPr lang="en-US" sz="5000">
                <a:ea typeface="+mj-lt"/>
                <a:cs typeface="+mj-lt"/>
              </a:rPr>
              <a:t>Points of Interest</a:t>
            </a:r>
            <a:endParaRPr lang="en-US" sz="5000">
              <a:cs typeface="Posterama"/>
            </a:endParaRPr>
          </a:p>
        </p:txBody>
      </p:sp>
      <p:pic>
        <p:nvPicPr>
          <p:cNvPr id="4" name="Picture 3" descr="Blue to purple gradient">
            <a:extLst>
              <a:ext uri="{FF2B5EF4-FFF2-40B4-BE49-F238E27FC236}">
                <a16:creationId xmlns:a16="http://schemas.microsoft.com/office/drawing/2014/main" id="{A59B5C75-A1F2-1826-73AC-DD6564ADE921}"/>
              </a:ext>
            </a:extLst>
          </p:cNvPr>
          <p:cNvPicPr>
            <a:picLocks noChangeAspect="1"/>
          </p:cNvPicPr>
          <p:nvPr/>
        </p:nvPicPr>
        <p:blipFill rotWithShape="1">
          <a:blip r:embed="rId3"/>
          <a:srcRect l="20403" r="20403"/>
          <a:stretch/>
        </p:blipFill>
        <p:spPr>
          <a:xfrm>
            <a:off x="3047" y="1072053"/>
            <a:ext cx="6088461" cy="5785947"/>
          </a:xfrm>
          <a:custGeom>
            <a:avLst/>
            <a:gdLst/>
            <a:ahLst/>
            <a:cxnLst/>
            <a:rect l="l" t="t" r="r" b="b"/>
            <a:pathLst>
              <a:path w="5544176" h="6646910">
                <a:moveTo>
                  <a:pt x="4779974" y="685250"/>
                </a:moveTo>
                <a:cubicBezTo>
                  <a:pt x="5032054" y="670215"/>
                  <a:pt x="5267008" y="852320"/>
                  <a:pt x="5309474" y="1126951"/>
                </a:cubicBezTo>
                <a:cubicBezTo>
                  <a:pt x="5346050" y="1363456"/>
                  <a:pt x="5216949" y="1600813"/>
                  <a:pt x="5001910" y="1690856"/>
                </a:cubicBezTo>
                <a:cubicBezTo>
                  <a:pt x="4692098" y="1820733"/>
                  <a:pt x="4350283" y="1615922"/>
                  <a:pt x="4306656" y="1273177"/>
                </a:cubicBezTo>
                <a:cubicBezTo>
                  <a:pt x="4276590" y="1039231"/>
                  <a:pt x="4408479" y="807918"/>
                  <a:pt x="4621504" y="721515"/>
                </a:cubicBezTo>
                <a:cubicBezTo>
                  <a:pt x="4671997" y="700903"/>
                  <a:pt x="4725528" y="688659"/>
                  <a:pt x="4779974" y="685250"/>
                </a:cubicBezTo>
                <a:close/>
                <a:moveTo>
                  <a:pt x="2760003" y="352577"/>
                </a:moveTo>
                <a:cubicBezTo>
                  <a:pt x="2869653" y="345991"/>
                  <a:pt x="2971942" y="425187"/>
                  <a:pt x="2990385" y="544679"/>
                </a:cubicBezTo>
                <a:cubicBezTo>
                  <a:pt x="3006348" y="647665"/>
                  <a:pt x="2950167" y="750884"/>
                  <a:pt x="2856557" y="790095"/>
                </a:cubicBezTo>
                <a:cubicBezTo>
                  <a:pt x="2721799" y="846585"/>
                  <a:pt x="2573171" y="757470"/>
                  <a:pt x="2554030" y="608299"/>
                </a:cubicBezTo>
                <a:cubicBezTo>
                  <a:pt x="2540934" y="506165"/>
                  <a:pt x="2598123" y="405659"/>
                  <a:pt x="2691113" y="368075"/>
                </a:cubicBezTo>
                <a:cubicBezTo>
                  <a:pt x="2713089" y="359242"/>
                  <a:pt x="2736352" y="353973"/>
                  <a:pt x="2760003" y="352577"/>
                </a:cubicBezTo>
                <a:close/>
                <a:moveTo>
                  <a:pt x="3630" y="28121"/>
                </a:moveTo>
                <a:cubicBezTo>
                  <a:pt x="53278" y="26959"/>
                  <a:pt x="102920" y="30524"/>
                  <a:pt x="151871" y="38891"/>
                </a:cubicBezTo>
                <a:cubicBezTo>
                  <a:pt x="865103" y="112200"/>
                  <a:pt x="964292" y="593344"/>
                  <a:pt x="1031555" y="832871"/>
                </a:cubicBezTo>
                <a:cubicBezTo>
                  <a:pt x="1053330" y="878203"/>
                  <a:pt x="1074563" y="922528"/>
                  <a:pt x="1096338" y="964607"/>
                </a:cubicBezTo>
                <a:cubicBezTo>
                  <a:pt x="1174682" y="1115560"/>
                  <a:pt x="1260852" y="1237377"/>
                  <a:pt x="1409481" y="1265738"/>
                </a:cubicBezTo>
                <a:cubicBezTo>
                  <a:pt x="1767492" y="1334008"/>
                  <a:pt x="1973154" y="762896"/>
                  <a:pt x="2318612" y="859062"/>
                </a:cubicBezTo>
                <a:cubicBezTo>
                  <a:pt x="2496300" y="908501"/>
                  <a:pt x="2583943" y="1098510"/>
                  <a:pt x="2675615" y="1267985"/>
                </a:cubicBezTo>
                <a:cubicBezTo>
                  <a:pt x="2731099" y="1370507"/>
                  <a:pt x="2875466" y="1386005"/>
                  <a:pt x="2952957" y="1297896"/>
                </a:cubicBezTo>
                <a:cubicBezTo>
                  <a:pt x="2992292" y="1253804"/>
                  <a:pt x="3027543" y="1206225"/>
                  <a:pt x="3058268" y="1155778"/>
                </a:cubicBezTo>
                <a:cubicBezTo>
                  <a:pt x="3256027" y="815280"/>
                  <a:pt x="3063848" y="537317"/>
                  <a:pt x="3306706" y="310500"/>
                </a:cubicBezTo>
                <a:cubicBezTo>
                  <a:pt x="3358006" y="262378"/>
                  <a:pt x="3524148" y="107395"/>
                  <a:pt x="3735234" y="107395"/>
                </a:cubicBezTo>
                <a:cubicBezTo>
                  <a:pt x="3766510" y="107395"/>
                  <a:pt x="3797693" y="110804"/>
                  <a:pt x="3828224" y="117624"/>
                </a:cubicBezTo>
                <a:cubicBezTo>
                  <a:pt x="4046595" y="166056"/>
                  <a:pt x="4222967" y="384349"/>
                  <a:pt x="4231180" y="592260"/>
                </a:cubicBezTo>
                <a:cubicBezTo>
                  <a:pt x="4242339" y="872003"/>
                  <a:pt x="3941207" y="932136"/>
                  <a:pt x="3873092" y="1299370"/>
                </a:cubicBezTo>
                <a:cubicBezTo>
                  <a:pt x="3837368" y="1492245"/>
                  <a:pt x="3867280" y="1798492"/>
                  <a:pt x="4050935" y="1948439"/>
                </a:cubicBezTo>
                <a:cubicBezTo>
                  <a:pt x="4358421" y="2199435"/>
                  <a:pt x="4810507" y="1777182"/>
                  <a:pt x="5211525" y="2027402"/>
                </a:cubicBezTo>
                <a:cubicBezTo>
                  <a:pt x="5429122" y="2163013"/>
                  <a:pt x="5566824" y="2456164"/>
                  <a:pt x="5541097" y="2700958"/>
                </a:cubicBezTo>
                <a:cubicBezTo>
                  <a:pt x="5501654" y="3076251"/>
                  <a:pt x="5098698" y="3142194"/>
                  <a:pt x="5094823" y="3471378"/>
                </a:cubicBezTo>
                <a:cubicBezTo>
                  <a:pt x="5091415" y="3745236"/>
                  <a:pt x="5419668" y="3893242"/>
                  <a:pt x="5505528" y="4272564"/>
                </a:cubicBezTo>
                <a:cubicBezTo>
                  <a:pt x="5569691" y="4556184"/>
                  <a:pt x="5439041" y="4752005"/>
                  <a:pt x="5281423" y="4965183"/>
                </a:cubicBezTo>
                <a:cubicBezTo>
                  <a:pt x="5068244" y="5253608"/>
                  <a:pt x="4866301" y="5146281"/>
                  <a:pt x="4675749" y="5385343"/>
                </a:cubicBezTo>
                <a:cubicBezTo>
                  <a:pt x="4370191" y="5769070"/>
                  <a:pt x="4714176" y="6260683"/>
                  <a:pt x="4508838" y="6598516"/>
                </a:cubicBezTo>
                <a:lnTo>
                  <a:pt x="4472787" y="6646910"/>
                </a:lnTo>
                <a:lnTo>
                  <a:pt x="3367517" y="6646910"/>
                </a:lnTo>
                <a:lnTo>
                  <a:pt x="2998981" y="6646910"/>
                </a:lnTo>
                <a:lnTo>
                  <a:pt x="2648733" y="6646910"/>
                </a:lnTo>
                <a:lnTo>
                  <a:pt x="0" y="6646910"/>
                </a:lnTo>
                <a:lnTo>
                  <a:pt x="0" y="28222"/>
                </a:lnTo>
                <a:close/>
                <a:moveTo>
                  <a:pt x="1509522" y="767"/>
                </a:moveTo>
                <a:cubicBezTo>
                  <a:pt x="1736339" y="-12639"/>
                  <a:pt x="1947814" y="150946"/>
                  <a:pt x="1986017" y="398066"/>
                </a:cubicBezTo>
                <a:cubicBezTo>
                  <a:pt x="2019183" y="611090"/>
                  <a:pt x="1902946" y="824502"/>
                  <a:pt x="1709217" y="905558"/>
                </a:cubicBezTo>
                <a:cubicBezTo>
                  <a:pt x="1430403" y="1021795"/>
                  <a:pt x="1123149" y="837830"/>
                  <a:pt x="1083551" y="529879"/>
                </a:cubicBezTo>
                <a:cubicBezTo>
                  <a:pt x="1056506" y="319025"/>
                  <a:pt x="1175223" y="110882"/>
                  <a:pt x="1366937" y="33390"/>
                </a:cubicBezTo>
                <a:cubicBezTo>
                  <a:pt x="1412379" y="14871"/>
                  <a:pt x="1460539" y="3866"/>
                  <a:pt x="1509522" y="767"/>
                </a:cubicBezTo>
                <a:close/>
              </a:path>
            </a:pathLst>
          </a:custGeom>
        </p:spPr>
      </p:pic>
      <p:sp>
        <p:nvSpPr>
          <p:cNvPr id="9" name="Footer Placeholder 8">
            <a:extLst>
              <a:ext uri="{FF2B5EF4-FFF2-40B4-BE49-F238E27FC236}">
                <a16:creationId xmlns:a16="http://schemas.microsoft.com/office/drawing/2014/main" id="{E1B5E342-0C98-CF3B-A7FA-831A70FFE1CB}"/>
              </a:ext>
            </a:extLst>
          </p:cNvPr>
          <p:cNvSpPr>
            <a:spLocks noGrp="1"/>
          </p:cNvSpPr>
          <p:nvPr>
            <p:ph type="ftr" sz="quarter" idx="11"/>
          </p:nvPr>
        </p:nvSpPr>
        <p:spPr>
          <a:xfrm>
            <a:off x="6226526" y="6356350"/>
            <a:ext cx="3759830" cy="365125"/>
          </a:xfrm>
        </p:spPr>
        <p:txBody>
          <a:bodyPr vert="horz" lIns="91440" tIns="45720" rIns="91440" bIns="45720" rtlCol="0" anchor="ctr">
            <a:normAutofit/>
          </a:bodyPr>
          <a:lstStyle/>
          <a:p>
            <a:pPr algn="l">
              <a:spcAft>
                <a:spcPts val="600"/>
              </a:spcAft>
            </a:pPr>
            <a:r>
              <a:rPr lang="en-US" kern="1200" cap="all" spc="200">
                <a:solidFill>
                  <a:schemeClr val="tx1"/>
                </a:solidFill>
                <a:latin typeface="+mn-lt"/>
                <a:ea typeface="+mn-ea"/>
                <a:cs typeface="Segoe UI Semilight" panose="020B0402040204020203" pitchFamily="34" charset="0"/>
              </a:rPr>
              <a:t>CPC | Session 1 of OA Talks | CC BY-NC</a:t>
            </a:r>
          </a:p>
        </p:txBody>
      </p:sp>
      <p:sp>
        <p:nvSpPr>
          <p:cNvPr id="8" name="Slide Number Placeholder 7">
            <a:extLst>
              <a:ext uri="{FF2B5EF4-FFF2-40B4-BE49-F238E27FC236}">
                <a16:creationId xmlns:a16="http://schemas.microsoft.com/office/drawing/2014/main" id="{D6E5D021-C17B-E564-FD42-A959D5647E71}"/>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4</a:t>
            </a:fld>
            <a:endParaRPr lang="en-US"/>
          </a:p>
        </p:txBody>
      </p:sp>
      <p:sp>
        <p:nvSpPr>
          <p:cNvPr id="6" name="Content Placeholder 2">
            <a:extLst>
              <a:ext uri="{FF2B5EF4-FFF2-40B4-BE49-F238E27FC236}">
                <a16:creationId xmlns:a16="http://schemas.microsoft.com/office/drawing/2014/main" id="{F3997BA4-7DBF-8A56-6463-EC95E9C35EA8}"/>
              </a:ext>
            </a:extLst>
          </p:cNvPr>
          <p:cNvSpPr txBox="1">
            <a:spLocks/>
          </p:cNvSpPr>
          <p:nvPr/>
        </p:nvSpPr>
        <p:spPr>
          <a:xfrm>
            <a:off x="6729429" y="1996151"/>
            <a:ext cx="5021328" cy="4302943"/>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Clr>
                <a:schemeClr val="accent5"/>
              </a:buClr>
              <a:buFont typeface="Avenir Next LT Pro" panose="020B05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50000"/>
              </a:lnSpc>
              <a:spcBef>
                <a:spcPts val="0"/>
              </a:spcBef>
              <a:buFont typeface="Arial,Sans-Serif" panose="020B0504020202020204" pitchFamily="34" charset="0"/>
              <a:buChar char="•"/>
            </a:pPr>
            <a:r>
              <a:rPr lang="en-US" sz="2800">
                <a:ea typeface="+mn-lt"/>
                <a:cs typeface="+mn-lt"/>
              </a:rPr>
              <a:t>Definition of Open Access </a:t>
            </a:r>
            <a:endParaRPr lang="en-US"/>
          </a:p>
          <a:p>
            <a:pPr marL="285750" indent="-285750">
              <a:lnSpc>
                <a:spcPct val="150000"/>
              </a:lnSpc>
              <a:spcBef>
                <a:spcPts val="0"/>
              </a:spcBef>
              <a:buFont typeface="Arial,Sans-Serif" panose="020B0504020202020204" pitchFamily="34" charset="0"/>
              <a:buChar char="•"/>
            </a:pPr>
            <a:r>
              <a:rPr lang="en-US" sz="2800">
                <a:ea typeface="+mn-lt"/>
                <a:cs typeface="+mn-lt"/>
              </a:rPr>
              <a:t>Benefits of Open Access </a:t>
            </a:r>
          </a:p>
          <a:p>
            <a:pPr marL="285750" indent="-285750">
              <a:lnSpc>
                <a:spcPct val="150000"/>
              </a:lnSpc>
              <a:spcBef>
                <a:spcPts val="0"/>
              </a:spcBef>
              <a:buFont typeface="Arial,Sans-Serif" panose="020B0504020202020204" pitchFamily="34" charset="0"/>
              <a:buChar char="•"/>
            </a:pPr>
            <a:r>
              <a:rPr lang="en-US" sz="2800">
                <a:ea typeface="+mn-lt"/>
                <a:cs typeface="+mn-lt"/>
              </a:rPr>
              <a:t>Publishing Models </a:t>
            </a:r>
          </a:p>
          <a:p>
            <a:pPr marL="285750" indent="-285750">
              <a:lnSpc>
                <a:spcPct val="150000"/>
              </a:lnSpc>
              <a:spcBef>
                <a:spcPts val="0"/>
              </a:spcBef>
              <a:buFont typeface="Arial,Sans-Serif" panose="020B0504020202020204" pitchFamily="34" charset="0"/>
              <a:buChar char="•"/>
            </a:pPr>
            <a:r>
              <a:rPr lang="en-US" sz="2800">
                <a:ea typeface="+mn-lt"/>
                <a:cs typeface="+mn-lt"/>
              </a:rPr>
              <a:t>Funding Models </a:t>
            </a:r>
          </a:p>
          <a:p>
            <a:pPr marL="285750" indent="-285750">
              <a:lnSpc>
                <a:spcPct val="150000"/>
              </a:lnSpc>
              <a:spcBef>
                <a:spcPts val="0"/>
              </a:spcBef>
              <a:buFont typeface="Arial,Sans-Serif" panose="020B0504020202020204" pitchFamily="34" charset="0"/>
              <a:buChar char="•"/>
            </a:pPr>
            <a:r>
              <a:rPr lang="en-US" sz="2800">
                <a:ea typeface="+mn-lt"/>
                <a:cs typeface="+mn-lt"/>
              </a:rPr>
              <a:t>Management-related Tools </a:t>
            </a:r>
          </a:p>
          <a:p>
            <a:pPr marL="285750" indent="-285750">
              <a:lnSpc>
                <a:spcPct val="150000"/>
              </a:lnSpc>
              <a:spcBef>
                <a:spcPts val="0"/>
              </a:spcBef>
              <a:buFont typeface="Arial,Sans-Serif" panose="020B0504020202020204" pitchFamily="34" charset="0"/>
              <a:buChar char="•"/>
            </a:pPr>
            <a:r>
              <a:rPr lang="en-US" sz="2800">
                <a:ea typeface="+mn-lt"/>
                <a:cs typeface="+mn-lt"/>
              </a:rPr>
              <a:t>Further Reading</a:t>
            </a:r>
            <a:endParaRPr lang="en-US" sz="2800"/>
          </a:p>
          <a:p>
            <a:pPr marL="457200" indent="-457200">
              <a:buFont typeface="Avenir Next LT Pro" panose="020B0504020202020204" pitchFamily="34" charset="0"/>
              <a:buAutoNum type="arabicPeriod"/>
            </a:pPr>
            <a:endParaRPr lang="en-US"/>
          </a:p>
        </p:txBody>
      </p:sp>
    </p:spTree>
    <p:extLst>
      <p:ext uri="{BB962C8B-B14F-4D97-AF65-F5344CB8AC3E}">
        <p14:creationId xmlns:p14="http://schemas.microsoft.com/office/powerpoint/2010/main" val="74735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85AB">
            <a:alpha val="84000"/>
          </a:srgbClr>
        </a:solidFill>
        <a:effectLst/>
      </p:bgPr>
    </p:bg>
    <p:spTree>
      <p:nvGrpSpPr>
        <p:cNvPr id="1" name=""/>
        <p:cNvGrpSpPr/>
        <p:nvPr/>
      </p:nvGrpSpPr>
      <p:grpSpPr>
        <a:xfrm>
          <a:off x="0" y="0"/>
          <a:ext cx="0" cy="0"/>
          <a:chOff x="0" y="0"/>
          <a:chExt cx="0" cy="0"/>
        </a:xfrm>
      </p:grpSpPr>
      <p:sp useBgFill="1">
        <p:nvSpPr>
          <p:cNvPr id="7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7EBB8397-0353-46BC-9E9E-74269DEB2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66">
            <a:extLst>
              <a:ext uri="{FF2B5EF4-FFF2-40B4-BE49-F238E27FC236}">
                <a16:creationId xmlns:a16="http://schemas.microsoft.com/office/drawing/2014/main" id="{63720EA2-B683-4F23-A702-D35D1E8F6C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74" y="19710"/>
            <a:ext cx="12237564" cy="6838290"/>
            <a:chOff x="-9474" y="19710"/>
            <a:chExt cx="12237564" cy="6838290"/>
          </a:xfrm>
        </p:grpSpPr>
        <p:sp>
          <p:nvSpPr>
            <p:cNvPr id="68" name="Freeform: Shape 67">
              <a:extLst>
                <a:ext uri="{FF2B5EF4-FFF2-40B4-BE49-F238E27FC236}">
                  <a16:creationId xmlns:a16="http://schemas.microsoft.com/office/drawing/2014/main" id="{D3769C06-9D84-405B-BE8F-AB5A3C0D2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9474" y="3078729"/>
              <a:ext cx="6105474" cy="3779264"/>
            </a:xfrm>
            <a:custGeom>
              <a:avLst/>
              <a:gdLst>
                <a:gd name="connsiteX0" fmla="*/ 1412408 w 8831334"/>
                <a:gd name="connsiteY0" fmla="*/ 4231273 h 4923095"/>
                <a:gd name="connsiteX1" fmla="*/ 1480115 w 8831334"/>
                <a:gd name="connsiteY1" fmla="*/ 4255873 h 4923095"/>
                <a:gd name="connsiteX2" fmla="*/ 1555026 w 8831334"/>
                <a:gd name="connsiteY2" fmla="*/ 4493895 h 4923095"/>
                <a:gd name="connsiteX3" fmla="*/ 1315323 w 8831334"/>
                <a:gd name="connsiteY3" fmla="*/ 4546785 h 4923095"/>
                <a:gd name="connsiteX4" fmla="*/ 1240411 w 8831334"/>
                <a:gd name="connsiteY4" fmla="*/ 4308763 h 4923095"/>
                <a:gd name="connsiteX5" fmla="*/ 1344748 w 8831334"/>
                <a:gd name="connsiteY5" fmla="*/ 4233023 h 4923095"/>
                <a:gd name="connsiteX6" fmla="*/ 1412408 w 8831334"/>
                <a:gd name="connsiteY6" fmla="*/ 4231273 h 4923095"/>
                <a:gd name="connsiteX7" fmla="*/ 622613 w 8831334"/>
                <a:gd name="connsiteY7" fmla="*/ 3711323 h 4923095"/>
                <a:gd name="connsiteX8" fmla="*/ 726058 w 8831334"/>
                <a:gd name="connsiteY8" fmla="*/ 3713477 h 4923095"/>
                <a:gd name="connsiteX9" fmla="*/ 862930 w 8831334"/>
                <a:gd name="connsiteY9" fmla="*/ 3763207 h 4923095"/>
                <a:gd name="connsiteX10" fmla="*/ 1014368 w 8831334"/>
                <a:gd name="connsiteY10" fmla="*/ 4244384 h 4923095"/>
                <a:gd name="connsiteX11" fmla="*/ 529792 w 8831334"/>
                <a:gd name="connsiteY11" fmla="*/ 4351304 h 4923095"/>
                <a:gd name="connsiteX12" fmla="*/ 378355 w 8831334"/>
                <a:gd name="connsiteY12" fmla="*/ 3870127 h 4923095"/>
                <a:gd name="connsiteX13" fmla="*/ 622613 w 8831334"/>
                <a:gd name="connsiteY13" fmla="*/ 3711323 h 4923095"/>
                <a:gd name="connsiteX14" fmla="*/ 0 w 8831334"/>
                <a:gd name="connsiteY14" fmla="*/ 0 h 4923095"/>
                <a:gd name="connsiteX15" fmla="*/ 7345477 w 8831334"/>
                <a:gd name="connsiteY15" fmla="*/ 0 h 4923095"/>
                <a:gd name="connsiteX16" fmla="*/ 7330937 w 8831334"/>
                <a:gd name="connsiteY16" fmla="*/ 57909 h 4923095"/>
                <a:gd name="connsiteX17" fmla="*/ 7204045 w 8831334"/>
                <a:gd name="connsiteY17" fmla="*/ 525057 h 4923095"/>
                <a:gd name="connsiteX18" fmla="*/ 7423939 w 8831334"/>
                <a:gd name="connsiteY18" fmla="*/ 1259431 h 4923095"/>
                <a:gd name="connsiteX19" fmla="*/ 8123848 w 8831334"/>
                <a:gd name="connsiteY19" fmla="*/ 1829863 h 4923095"/>
                <a:gd name="connsiteX20" fmla="*/ 8304560 w 8831334"/>
                <a:gd name="connsiteY20" fmla="*/ 4410617 h 4923095"/>
                <a:gd name="connsiteX21" fmla="*/ 5824906 w 8831334"/>
                <a:gd name="connsiteY21" fmla="*/ 4582246 h 4923095"/>
                <a:gd name="connsiteX22" fmla="*/ 4814027 w 8831334"/>
                <a:gd name="connsiteY22" fmla="*/ 3900391 h 4923095"/>
                <a:gd name="connsiteX23" fmla="*/ 3389336 w 8831334"/>
                <a:gd name="connsiteY23" fmla="*/ 4033298 h 4923095"/>
                <a:gd name="connsiteX24" fmla="*/ 2844266 w 8831334"/>
                <a:gd name="connsiteY24" fmla="*/ 4497245 h 4923095"/>
                <a:gd name="connsiteX25" fmla="*/ 1361823 w 8831334"/>
                <a:gd name="connsiteY25" fmla="*/ 3978831 h 4923095"/>
                <a:gd name="connsiteX26" fmla="*/ 723961 w 8831334"/>
                <a:gd name="connsiteY26" fmla="*/ 3482165 h 4923095"/>
                <a:gd name="connsiteX27" fmla="*/ 41451 w 8831334"/>
                <a:gd name="connsiteY27" fmla="*/ 3495177 h 4923095"/>
                <a:gd name="connsiteX28" fmla="*/ 0 w 8831334"/>
                <a:gd name="connsiteY28" fmla="*/ 3499960 h 49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31334" h="4923095">
                  <a:moveTo>
                    <a:pt x="1412408" y="4231273"/>
                  </a:moveTo>
                  <a:cubicBezTo>
                    <a:pt x="1435398" y="4234988"/>
                    <a:pt x="1458395" y="4243092"/>
                    <a:pt x="1480115" y="4255873"/>
                  </a:cubicBezTo>
                  <a:cubicBezTo>
                    <a:pt x="1566994" y="4306997"/>
                    <a:pt x="1600533" y="4413563"/>
                    <a:pt x="1555026" y="4493895"/>
                  </a:cubicBezTo>
                  <a:cubicBezTo>
                    <a:pt x="1509520" y="4574228"/>
                    <a:pt x="1402201" y="4597907"/>
                    <a:pt x="1315323" y="4546785"/>
                  </a:cubicBezTo>
                  <a:cubicBezTo>
                    <a:pt x="1228444" y="4495662"/>
                    <a:pt x="1194905" y="4389095"/>
                    <a:pt x="1240411" y="4308763"/>
                  </a:cubicBezTo>
                  <a:cubicBezTo>
                    <a:pt x="1263164" y="4268597"/>
                    <a:pt x="1301371" y="4242593"/>
                    <a:pt x="1344748" y="4233023"/>
                  </a:cubicBezTo>
                  <a:cubicBezTo>
                    <a:pt x="1366437" y="4228237"/>
                    <a:pt x="1389419" y="4227559"/>
                    <a:pt x="1412408" y="4231273"/>
                  </a:cubicBezTo>
                  <a:close/>
                  <a:moveTo>
                    <a:pt x="622613" y="3711323"/>
                  </a:moveTo>
                  <a:cubicBezTo>
                    <a:pt x="656354" y="3707209"/>
                    <a:pt x="691202" y="3707845"/>
                    <a:pt x="726058" y="3713477"/>
                  </a:cubicBezTo>
                  <a:cubicBezTo>
                    <a:pt x="772533" y="3720984"/>
                    <a:pt x="819023" y="3737370"/>
                    <a:pt x="862930" y="3763207"/>
                  </a:cubicBezTo>
                  <a:cubicBezTo>
                    <a:pt x="1038560" y="3866555"/>
                    <a:pt x="1106361" y="4081986"/>
                    <a:pt x="1014368" y="4244384"/>
                  </a:cubicBezTo>
                  <a:cubicBezTo>
                    <a:pt x="922373" y="4406782"/>
                    <a:pt x="705422" y="4454653"/>
                    <a:pt x="529792" y="4351304"/>
                  </a:cubicBezTo>
                  <a:cubicBezTo>
                    <a:pt x="354162" y="4247957"/>
                    <a:pt x="286361" y="4032525"/>
                    <a:pt x="378355" y="3870127"/>
                  </a:cubicBezTo>
                  <a:cubicBezTo>
                    <a:pt x="430102" y="3778778"/>
                    <a:pt x="521385" y="3723667"/>
                    <a:pt x="622613" y="3711323"/>
                  </a:cubicBezTo>
                  <a:close/>
                  <a:moveTo>
                    <a:pt x="0" y="0"/>
                  </a:moveTo>
                  <a:lnTo>
                    <a:pt x="7345477" y="0"/>
                  </a:lnTo>
                  <a:lnTo>
                    <a:pt x="7330937" y="57909"/>
                  </a:lnTo>
                  <a:cubicBezTo>
                    <a:pt x="7288864" y="213626"/>
                    <a:pt x="7242961" y="368487"/>
                    <a:pt x="7204045" y="525057"/>
                  </a:cubicBezTo>
                  <a:cubicBezTo>
                    <a:pt x="7133676" y="809936"/>
                    <a:pt x="7207545" y="1073056"/>
                    <a:pt x="7423939" y="1259431"/>
                  </a:cubicBezTo>
                  <a:cubicBezTo>
                    <a:pt x="7652783" y="1456418"/>
                    <a:pt x="7881464" y="1655861"/>
                    <a:pt x="8123848" y="1829863"/>
                  </a:cubicBezTo>
                  <a:cubicBezTo>
                    <a:pt x="9170527" y="2581053"/>
                    <a:pt x="8902406" y="3889765"/>
                    <a:pt x="8304560" y="4410617"/>
                  </a:cubicBezTo>
                  <a:cubicBezTo>
                    <a:pt x="7554009" y="5063887"/>
                    <a:pt x="6697479" y="5060469"/>
                    <a:pt x="5824906" y="4582246"/>
                  </a:cubicBezTo>
                  <a:cubicBezTo>
                    <a:pt x="5473190" y="4390333"/>
                    <a:pt x="5153204" y="4124206"/>
                    <a:pt x="4814027" y="3900391"/>
                  </a:cubicBezTo>
                  <a:cubicBezTo>
                    <a:pt x="4336267" y="3586184"/>
                    <a:pt x="3821519" y="3552717"/>
                    <a:pt x="3389336" y="4033298"/>
                  </a:cubicBezTo>
                  <a:cubicBezTo>
                    <a:pt x="3228138" y="4212489"/>
                    <a:pt x="3051008" y="4402509"/>
                    <a:pt x="2844266" y="4497245"/>
                  </a:cubicBezTo>
                  <a:cubicBezTo>
                    <a:pt x="2311195" y="4741524"/>
                    <a:pt x="1799982" y="4540883"/>
                    <a:pt x="1361823" y="3978831"/>
                  </a:cubicBezTo>
                  <a:cubicBezTo>
                    <a:pt x="1185983" y="3753353"/>
                    <a:pt x="1004288" y="3503556"/>
                    <a:pt x="723961" y="3482165"/>
                  </a:cubicBezTo>
                  <a:cubicBezTo>
                    <a:pt x="497125" y="3465003"/>
                    <a:pt x="268214" y="3473242"/>
                    <a:pt x="41451" y="3495177"/>
                  </a:cubicBezTo>
                  <a:lnTo>
                    <a:pt x="0" y="34999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6592A49C-BD54-4DC9-A691-4CAB4BD2D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6025" y="19710"/>
              <a:ext cx="5932065" cy="6838290"/>
            </a:xfrm>
            <a:custGeom>
              <a:avLst/>
              <a:gdLst>
                <a:gd name="connsiteX0" fmla="*/ 1498646 w 6153287"/>
                <a:gd name="connsiteY0" fmla="*/ 0 h 6838290"/>
                <a:gd name="connsiteX1" fmla="*/ 6153287 w 6153287"/>
                <a:gd name="connsiteY1" fmla="*/ 0 h 6838290"/>
                <a:gd name="connsiteX2" fmla="*/ 6153287 w 6153287"/>
                <a:gd name="connsiteY2" fmla="*/ 6838290 h 6838290"/>
                <a:gd name="connsiteX3" fmla="*/ 5726653 w 6153287"/>
                <a:gd name="connsiteY3" fmla="*/ 6838290 h 6838290"/>
                <a:gd name="connsiteX4" fmla="*/ 2402428 w 6153287"/>
                <a:gd name="connsiteY4" fmla="*/ 6838290 h 6838290"/>
                <a:gd name="connsiteX5" fmla="*/ 311757 w 6153287"/>
                <a:gd name="connsiteY5" fmla="*/ 6838290 h 6838290"/>
                <a:gd name="connsiteX6" fmla="*/ 314130 w 6153287"/>
                <a:gd name="connsiteY6" fmla="*/ 6687960 h 6838290"/>
                <a:gd name="connsiteX7" fmla="*/ 599702 w 6153287"/>
                <a:gd name="connsiteY7" fmla="*/ 5651148 h 6838290"/>
                <a:gd name="connsiteX8" fmla="*/ 1211434 w 6153287"/>
                <a:gd name="connsiteY8" fmla="*/ 4621545 h 6838290"/>
                <a:gd name="connsiteX9" fmla="*/ 1053041 w 6153287"/>
                <a:gd name="connsiteY9" fmla="*/ 3144559 h 6838290"/>
                <a:gd name="connsiteX10" fmla="*/ 607048 w 6153287"/>
                <a:gd name="connsiteY10" fmla="*/ 2569695 h 6838290"/>
                <a:gd name="connsiteX11" fmla="*/ 1054916 w 6153287"/>
                <a:gd name="connsiteY11" fmla="*/ 1048389 h 6838290"/>
                <a:gd name="connsiteX12" fmla="*/ 1502877 w 6153287"/>
                <a:gd name="connsiteY12" fmla="*/ 400285 h 6838290"/>
                <a:gd name="connsiteX13" fmla="*/ 1505905 w 6153287"/>
                <a:gd name="connsiteY13" fmla="*/ 165286 h 6838290"/>
                <a:gd name="connsiteX14" fmla="*/ 9815 w 6153287"/>
                <a:gd name="connsiteY14" fmla="*/ 0 h 6838290"/>
                <a:gd name="connsiteX15" fmla="*/ 882559 w 6153287"/>
                <a:gd name="connsiteY15" fmla="*/ 0 h 6838290"/>
                <a:gd name="connsiteX16" fmla="*/ 892053 w 6153287"/>
                <a:gd name="connsiteY16" fmla="*/ 58342 h 6838290"/>
                <a:gd name="connsiteX17" fmla="*/ 561941 w 6153287"/>
                <a:gd name="connsiteY17" fmla="*/ 515733 h 6838290"/>
                <a:gd name="connsiteX18" fmla="*/ 15319 w 6153287"/>
                <a:gd name="connsiteY18" fmla="*/ 200142 h 6838290"/>
                <a:gd name="connsiteX19" fmla="*/ 4235 w 6153287"/>
                <a:gd name="connsiteY19" fmla="*/ 23259 h 68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53287" h="6838290">
                  <a:moveTo>
                    <a:pt x="1498646" y="0"/>
                  </a:moveTo>
                  <a:lnTo>
                    <a:pt x="6153287" y="0"/>
                  </a:lnTo>
                  <a:lnTo>
                    <a:pt x="6153287" y="6838290"/>
                  </a:lnTo>
                  <a:lnTo>
                    <a:pt x="5726653" y="6838290"/>
                  </a:lnTo>
                  <a:lnTo>
                    <a:pt x="2402428" y="6838290"/>
                  </a:lnTo>
                  <a:lnTo>
                    <a:pt x="311757" y="6838290"/>
                  </a:lnTo>
                  <a:lnTo>
                    <a:pt x="314130" y="6687960"/>
                  </a:lnTo>
                  <a:cubicBezTo>
                    <a:pt x="335132" y="6346699"/>
                    <a:pt x="433651" y="5999332"/>
                    <a:pt x="599702" y="5651148"/>
                  </a:cubicBezTo>
                  <a:cubicBezTo>
                    <a:pt x="770257" y="5291846"/>
                    <a:pt x="1010814" y="4967122"/>
                    <a:pt x="1211434" y="4621545"/>
                  </a:cubicBezTo>
                  <a:cubicBezTo>
                    <a:pt x="1493037" y="4134746"/>
                    <a:pt x="1511835" y="3603034"/>
                    <a:pt x="1053041" y="3144559"/>
                  </a:cubicBezTo>
                  <a:cubicBezTo>
                    <a:pt x="881977" y="2973554"/>
                    <a:pt x="700422" y="2785813"/>
                    <a:pt x="607048" y="2569695"/>
                  </a:cubicBezTo>
                  <a:cubicBezTo>
                    <a:pt x="366279" y="2012448"/>
                    <a:pt x="541125" y="1488351"/>
                    <a:pt x="1054916" y="1048389"/>
                  </a:cubicBezTo>
                  <a:cubicBezTo>
                    <a:pt x="1261027" y="871825"/>
                    <a:pt x="1489688" y="689778"/>
                    <a:pt x="1502877" y="400285"/>
                  </a:cubicBezTo>
                  <a:cubicBezTo>
                    <a:pt x="1506389" y="322200"/>
                    <a:pt x="1507262" y="243810"/>
                    <a:pt x="1505905" y="165286"/>
                  </a:cubicBezTo>
                  <a:close/>
                  <a:moveTo>
                    <a:pt x="9815" y="0"/>
                  </a:moveTo>
                  <a:lnTo>
                    <a:pt x="882559" y="0"/>
                  </a:lnTo>
                  <a:lnTo>
                    <a:pt x="892053" y="58342"/>
                  </a:lnTo>
                  <a:cubicBezTo>
                    <a:pt x="904492" y="265561"/>
                    <a:pt x="770272" y="459911"/>
                    <a:pt x="561941" y="515733"/>
                  </a:cubicBezTo>
                  <a:cubicBezTo>
                    <a:pt x="323847" y="579530"/>
                    <a:pt x="79116" y="438235"/>
                    <a:pt x="15319" y="200142"/>
                  </a:cubicBezTo>
                  <a:cubicBezTo>
                    <a:pt x="-630" y="140619"/>
                    <a:pt x="-3762" y="80681"/>
                    <a:pt x="4235" y="232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99042" y="3878355"/>
            <a:ext cx="7053740" cy="2663263"/>
          </a:xfrm>
        </p:spPr>
        <p:txBody>
          <a:bodyPr anchor="b">
            <a:normAutofit/>
          </a:bodyPr>
          <a:lstStyle/>
          <a:p>
            <a:r>
              <a:rPr lang="en-US">
                <a:ea typeface="+mj-lt"/>
                <a:cs typeface="+mj-lt"/>
              </a:rPr>
              <a:t>Open </a:t>
            </a:r>
            <a:br>
              <a:rPr lang="en-US">
                <a:ea typeface="+mj-lt"/>
                <a:cs typeface="+mj-lt"/>
              </a:rPr>
            </a:br>
            <a:r>
              <a:rPr lang="en-US">
                <a:ea typeface="+mj-lt"/>
                <a:cs typeface="+mj-lt"/>
              </a:rPr>
              <a:t>Access</a:t>
            </a:r>
            <a:br>
              <a:rPr lang="en-US">
                <a:ea typeface="+mj-lt"/>
                <a:cs typeface="+mj-lt"/>
              </a:rPr>
            </a:br>
            <a:r>
              <a:rPr lang="en-US">
                <a:ea typeface="+mj-lt"/>
                <a:cs typeface="+mj-lt"/>
              </a:rPr>
              <a:t>Definition</a:t>
            </a:r>
            <a:endParaRPr lang="en-US"/>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6789717" y="6376142"/>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5</a:t>
            </a:fld>
            <a:endParaRPr lang="en-US"/>
          </a:p>
        </p:txBody>
      </p:sp>
      <p:sp>
        <p:nvSpPr>
          <p:cNvPr id="1069" name="Rectangle: Rounded Corners 1068">
            <a:extLst>
              <a:ext uri="{FF2B5EF4-FFF2-40B4-BE49-F238E27FC236}">
                <a16:creationId xmlns:a16="http://schemas.microsoft.com/office/drawing/2014/main" id="{669872BC-CBE9-C602-BC3E-66659408635E}"/>
              </a:ext>
            </a:extLst>
          </p:cNvPr>
          <p:cNvSpPr/>
          <p:nvPr/>
        </p:nvSpPr>
        <p:spPr>
          <a:xfrm>
            <a:off x="7817922" y="158337"/>
            <a:ext cx="4215739" cy="3839685"/>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solidFill>
                <a:schemeClr val="tx2"/>
              </a:solidFill>
              <a:ea typeface="+mn-lt"/>
              <a:cs typeface="+mn-lt"/>
            </a:endParaRPr>
          </a:p>
          <a:p>
            <a:pPr algn="ctr"/>
            <a:r>
              <a:rPr lang="en-US" sz="2400">
                <a:solidFill>
                  <a:schemeClr val="tx2"/>
                </a:solidFill>
                <a:ea typeface="+mn-lt"/>
                <a:cs typeface="+mn-lt"/>
              </a:rPr>
              <a:t>Peter Suber's </a:t>
            </a:r>
            <a:endParaRPr lang="en-US">
              <a:solidFill>
                <a:schemeClr val="tx2"/>
              </a:solidFill>
              <a:ea typeface="+mn-lt"/>
              <a:cs typeface="+mn-lt"/>
            </a:endParaRPr>
          </a:p>
          <a:p>
            <a:pPr algn="ctr"/>
            <a:r>
              <a:rPr lang="en-US" sz="2400">
                <a:solidFill>
                  <a:schemeClr val="tx2"/>
                </a:solidFill>
                <a:ea typeface="+mn-lt"/>
                <a:cs typeface="+mn-lt"/>
              </a:rPr>
              <a:t>2004 summary </a:t>
            </a:r>
            <a:endParaRPr lang="en-US">
              <a:solidFill>
                <a:schemeClr val="tx2"/>
              </a:solidFill>
              <a:ea typeface="+mn-lt"/>
              <a:cs typeface="+mn-lt"/>
            </a:endParaRPr>
          </a:p>
          <a:p>
            <a:pPr algn="ctr"/>
            <a:r>
              <a:rPr lang="en-US" sz="2400">
                <a:solidFill>
                  <a:schemeClr val="tx2"/>
                </a:solidFill>
                <a:ea typeface="+mn-lt"/>
                <a:cs typeface="+mn-lt"/>
              </a:rPr>
              <a:t>holds true today: </a:t>
            </a:r>
            <a:br>
              <a:rPr lang="en-US" sz="2400">
                <a:solidFill>
                  <a:schemeClr val="tx2"/>
                </a:solidFill>
                <a:ea typeface="+mn-lt"/>
                <a:cs typeface="+mn-lt"/>
              </a:rPr>
            </a:br>
            <a:br>
              <a:rPr lang="en-US" sz="2400">
                <a:solidFill>
                  <a:schemeClr val="tx2"/>
                </a:solidFill>
                <a:ea typeface="+mn-lt"/>
                <a:cs typeface="+mn-lt"/>
              </a:rPr>
            </a:br>
            <a:r>
              <a:rPr lang="en-US" sz="2400">
                <a:solidFill>
                  <a:schemeClr val="tx2"/>
                </a:solidFill>
                <a:ea typeface="+mn-lt"/>
                <a:cs typeface="+mn-lt"/>
              </a:rPr>
              <a:t>“Open access (OA) literature is digital, online, free of charge, and free of most copyright and licensing restrictions.” </a:t>
            </a:r>
            <a:endParaRPr lang="en-US">
              <a:solidFill>
                <a:schemeClr val="tx2"/>
              </a:solidFill>
            </a:endParaRPr>
          </a:p>
          <a:p>
            <a:pPr algn="ctr"/>
            <a:endParaRPr lang="en-US" sz="2400">
              <a:solidFill>
                <a:schemeClr val="tx2"/>
              </a:solidFill>
              <a:ea typeface="+mn-lt"/>
              <a:cs typeface="+mn-lt"/>
            </a:endParaRPr>
          </a:p>
          <a:p>
            <a:pPr marL="285750" indent="-285750">
              <a:buFont typeface="Arial"/>
              <a:buChar char="•"/>
            </a:pPr>
            <a:endParaRPr lang="en-US">
              <a:solidFill>
                <a:schemeClr val="tx2"/>
              </a:solidFill>
              <a:ea typeface="+mn-lt"/>
              <a:cs typeface="+mn-lt"/>
            </a:endParaRPr>
          </a:p>
        </p:txBody>
      </p:sp>
      <p:sp>
        <p:nvSpPr>
          <p:cNvPr id="1070" name="Rectangle: Rounded Corners 1069">
            <a:extLst>
              <a:ext uri="{FF2B5EF4-FFF2-40B4-BE49-F238E27FC236}">
                <a16:creationId xmlns:a16="http://schemas.microsoft.com/office/drawing/2014/main" id="{131E9ECD-08B2-7B28-BF83-28BBD08C14BE}"/>
              </a:ext>
            </a:extLst>
          </p:cNvPr>
          <p:cNvSpPr/>
          <p:nvPr/>
        </p:nvSpPr>
        <p:spPr>
          <a:xfrm>
            <a:off x="8847116" y="4265220"/>
            <a:ext cx="2978727" cy="208807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ea typeface="+mn-lt"/>
              <a:cs typeface="+mn-lt"/>
            </a:endParaRPr>
          </a:p>
          <a:p>
            <a:r>
              <a:rPr lang="en-US" sz="2400">
                <a:solidFill>
                  <a:schemeClr val="tx2"/>
                </a:solidFill>
                <a:ea typeface="+mn-lt"/>
                <a:cs typeface="+mn-lt"/>
              </a:rPr>
              <a:t>Source:</a:t>
            </a:r>
            <a:r>
              <a:rPr lang="en-US" sz="2400">
                <a:ea typeface="+mn-lt"/>
                <a:cs typeface="+mn-lt"/>
              </a:rPr>
              <a:t> </a:t>
            </a:r>
            <a:r>
              <a:rPr lang="en-US" sz="2400" u="sng">
                <a:ea typeface="+mn-lt"/>
                <a:cs typeface="+mn-lt"/>
                <a:hlinkClick r:id="rId3"/>
              </a:rPr>
              <a:t>Cornell University Library LibGuide: Open Access Publishing</a:t>
            </a:r>
            <a:r>
              <a:rPr lang="en-US" sz="2400">
                <a:ea typeface="+mn-lt"/>
                <a:cs typeface="+mn-lt"/>
              </a:rPr>
              <a:t> </a:t>
            </a:r>
          </a:p>
          <a:p>
            <a:endParaRPr lang="en-US"/>
          </a:p>
        </p:txBody>
      </p:sp>
    </p:spTree>
    <p:extLst>
      <p:ext uri="{BB962C8B-B14F-4D97-AF65-F5344CB8AC3E}">
        <p14:creationId xmlns:p14="http://schemas.microsoft.com/office/powerpoint/2010/main" val="286783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Soft lavender ombre background">
            <a:extLst>
              <a:ext uri="{FF2B5EF4-FFF2-40B4-BE49-F238E27FC236}">
                <a16:creationId xmlns:a16="http://schemas.microsoft.com/office/drawing/2014/main" id="{A59B5C75-A1F2-1826-73AC-DD6564ADE921}"/>
              </a:ext>
            </a:extLst>
          </p:cNvPr>
          <p:cNvPicPr>
            <a:picLocks noChangeAspect="1"/>
          </p:cNvPicPr>
          <p:nvPr/>
        </p:nvPicPr>
        <p:blipFill rotWithShape="1">
          <a:blip r:embed="rId3"/>
          <a:srcRect l="163" r="163"/>
          <a:stretch/>
        </p:blipFill>
        <p:spPr>
          <a:xfrm>
            <a:off x="5681383" y="-5169"/>
            <a:ext cx="6568344" cy="6866930"/>
          </a:xfrm>
          <a:custGeom>
            <a:avLst/>
            <a:gdLst/>
            <a:ahLst/>
            <a:cxnLst/>
            <a:rect l="l" t="t" r="r" b="b"/>
            <a:pathLst>
              <a:path w="5783254" h="5827839">
                <a:moveTo>
                  <a:pt x="4737899" y="4735529"/>
                </a:moveTo>
                <a:cubicBezTo>
                  <a:pt x="5039532" y="4735529"/>
                  <a:pt x="5284054" y="4980051"/>
                  <a:pt x="5284054" y="5281684"/>
                </a:cubicBezTo>
                <a:cubicBezTo>
                  <a:pt x="5284054" y="5583317"/>
                  <a:pt x="5039532" y="5827839"/>
                  <a:pt x="4737899" y="5827839"/>
                </a:cubicBezTo>
                <a:cubicBezTo>
                  <a:pt x="4436266" y="5827839"/>
                  <a:pt x="4191744" y="5583317"/>
                  <a:pt x="4191744" y="5281684"/>
                </a:cubicBezTo>
                <a:cubicBezTo>
                  <a:pt x="4191744" y="4980051"/>
                  <a:pt x="4436266" y="4735529"/>
                  <a:pt x="4737899" y="4735529"/>
                </a:cubicBezTo>
                <a:close/>
                <a:moveTo>
                  <a:pt x="926278" y="4451445"/>
                </a:moveTo>
                <a:cubicBezTo>
                  <a:pt x="1155542" y="4451445"/>
                  <a:pt x="1341398" y="4637301"/>
                  <a:pt x="1341398" y="4866565"/>
                </a:cubicBezTo>
                <a:cubicBezTo>
                  <a:pt x="1341398" y="5095829"/>
                  <a:pt x="1155542" y="5281685"/>
                  <a:pt x="926278" y="5281685"/>
                </a:cubicBezTo>
                <a:cubicBezTo>
                  <a:pt x="697014" y="5281685"/>
                  <a:pt x="511158" y="5095829"/>
                  <a:pt x="511158" y="4866565"/>
                </a:cubicBezTo>
                <a:cubicBezTo>
                  <a:pt x="511158" y="4637301"/>
                  <a:pt x="697014" y="4451445"/>
                  <a:pt x="926278" y="4451445"/>
                </a:cubicBezTo>
                <a:close/>
                <a:moveTo>
                  <a:pt x="1681949" y="4088725"/>
                </a:moveTo>
                <a:cubicBezTo>
                  <a:pt x="1834038" y="4088725"/>
                  <a:pt x="1957331" y="4212018"/>
                  <a:pt x="1957331" y="4364107"/>
                </a:cubicBezTo>
                <a:cubicBezTo>
                  <a:pt x="1957331" y="4516196"/>
                  <a:pt x="1834038" y="4639489"/>
                  <a:pt x="1681949" y="4639489"/>
                </a:cubicBezTo>
                <a:cubicBezTo>
                  <a:pt x="1529860" y="4639489"/>
                  <a:pt x="1406567" y="4516196"/>
                  <a:pt x="1406567" y="4364107"/>
                </a:cubicBezTo>
                <a:cubicBezTo>
                  <a:pt x="1406567" y="4212018"/>
                  <a:pt x="1529860" y="4088725"/>
                  <a:pt x="1681949" y="4088725"/>
                </a:cubicBezTo>
                <a:close/>
                <a:moveTo>
                  <a:pt x="1693411" y="509182"/>
                </a:moveTo>
                <a:cubicBezTo>
                  <a:pt x="1845500" y="509182"/>
                  <a:pt x="1968793" y="632475"/>
                  <a:pt x="1968793" y="784564"/>
                </a:cubicBezTo>
                <a:cubicBezTo>
                  <a:pt x="1968793" y="936653"/>
                  <a:pt x="1845500" y="1059946"/>
                  <a:pt x="1693411" y="1059946"/>
                </a:cubicBezTo>
                <a:cubicBezTo>
                  <a:pt x="1541322" y="1059946"/>
                  <a:pt x="1418029" y="936653"/>
                  <a:pt x="1418029" y="784564"/>
                </a:cubicBezTo>
                <a:cubicBezTo>
                  <a:pt x="1418029" y="632475"/>
                  <a:pt x="1541322" y="509182"/>
                  <a:pt x="1693411" y="509182"/>
                </a:cubicBezTo>
                <a:close/>
                <a:moveTo>
                  <a:pt x="3016437" y="478512"/>
                </a:moveTo>
                <a:cubicBezTo>
                  <a:pt x="3052905" y="476034"/>
                  <a:pt x="3089701" y="476075"/>
                  <a:pt x="3126794" y="478680"/>
                </a:cubicBezTo>
                <a:cubicBezTo>
                  <a:pt x="3225709" y="485628"/>
                  <a:pt x="3326735" y="510816"/>
                  <a:pt x="3429286" y="555125"/>
                </a:cubicBezTo>
                <a:cubicBezTo>
                  <a:pt x="3588377" y="623860"/>
                  <a:pt x="3726579" y="757508"/>
                  <a:pt x="3852460" y="883435"/>
                </a:cubicBezTo>
                <a:cubicBezTo>
                  <a:pt x="4189958" y="1221166"/>
                  <a:pt x="4581366" y="1207328"/>
                  <a:pt x="4939713" y="1000031"/>
                </a:cubicBezTo>
                <a:cubicBezTo>
                  <a:pt x="5194103" y="852348"/>
                  <a:pt x="5433141" y="675268"/>
                  <a:pt x="5697634" y="549718"/>
                </a:cubicBezTo>
                <a:lnTo>
                  <a:pt x="5783254" y="513561"/>
                </a:lnTo>
                <a:lnTo>
                  <a:pt x="5783254" y="4871711"/>
                </a:lnTo>
                <a:lnTo>
                  <a:pt x="5743328" y="4864473"/>
                </a:lnTo>
                <a:cubicBezTo>
                  <a:pt x="5605918" y="4834320"/>
                  <a:pt x="5469797" y="4789559"/>
                  <a:pt x="5333250" y="4737862"/>
                </a:cubicBezTo>
                <a:cubicBezTo>
                  <a:pt x="5018374" y="4618749"/>
                  <a:pt x="4676802" y="4500296"/>
                  <a:pt x="4354677" y="4623045"/>
                </a:cubicBezTo>
                <a:cubicBezTo>
                  <a:pt x="4093969" y="4722577"/>
                  <a:pt x="3874992" y="4932580"/>
                  <a:pt x="3639124" y="5095915"/>
                </a:cubicBezTo>
                <a:cubicBezTo>
                  <a:pt x="3490411" y="5199039"/>
                  <a:pt x="3351637" y="5318395"/>
                  <a:pt x="3196098" y="5409413"/>
                </a:cubicBezTo>
                <a:cubicBezTo>
                  <a:pt x="2798576" y="5642084"/>
                  <a:pt x="2315054" y="5309217"/>
                  <a:pt x="2216541" y="5005202"/>
                </a:cubicBezTo>
                <a:cubicBezTo>
                  <a:pt x="2172959" y="4870183"/>
                  <a:pt x="2182102" y="4711777"/>
                  <a:pt x="2195718" y="4566594"/>
                </a:cubicBezTo>
                <a:cubicBezTo>
                  <a:pt x="2235161" y="4141667"/>
                  <a:pt x="1842961" y="3903370"/>
                  <a:pt x="1509426" y="3909896"/>
                </a:cubicBezTo>
                <a:cubicBezTo>
                  <a:pt x="539234" y="3931048"/>
                  <a:pt x="29168" y="3302144"/>
                  <a:pt x="354" y="2455296"/>
                </a:cubicBezTo>
                <a:cubicBezTo>
                  <a:pt x="-4549" y="2310187"/>
                  <a:pt x="42804" y="2163767"/>
                  <a:pt x="65932" y="2017226"/>
                </a:cubicBezTo>
                <a:cubicBezTo>
                  <a:pt x="138904" y="1706535"/>
                  <a:pt x="262471" y="1430265"/>
                  <a:pt x="548743" y="1259879"/>
                </a:cubicBezTo>
                <a:cubicBezTo>
                  <a:pt x="731311" y="1151231"/>
                  <a:pt x="929316" y="1141485"/>
                  <a:pt x="1139870" y="1171590"/>
                </a:cubicBezTo>
                <a:cubicBezTo>
                  <a:pt x="1368879" y="1204173"/>
                  <a:pt x="1602397" y="1224911"/>
                  <a:pt x="1832320" y="1214571"/>
                </a:cubicBezTo>
                <a:cubicBezTo>
                  <a:pt x="2045424" y="1204861"/>
                  <a:pt x="2179434" y="1036538"/>
                  <a:pt x="2309408" y="884812"/>
                </a:cubicBezTo>
                <a:cubicBezTo>
                  <a:pt x="2521947" y="636609"/>
                  <a:pt x="2761159" y="495859"/>
                  <a:pt x="3016437" y="478512"/>
                </a:cubicBezTo>
                <a:close/>
                <a:moveTo>
                  <a:pt x="4470143" y="0"/>
                </a:moveTo>
                <a:cubicBezTo>
                  <a:pt x="4685857" y="0"/>
                  <a:pt x="4860728" y="174871"/>
                  <a:pt x="4860728" y="390585"/>
                </a:cubicBezTo>
                <a:cubicBezTo>
                  <a:pt x="4860728" y="606299"/>
                  <a:pt x="4685857" y="781170"/>
                  <a:pt x="4470143" y="781170"/>
                </a:cubicBezTo>
                <a:cubicBezTo>
                  <a:pt x="4254429" y="781170"/>
                  <a:pt x="4079558" y="606299"/>
                  <a:pt x="4079558" y="390585"/>
                </a:cubicBezTo>
                <a:cubicBezTo>
                  <a:pt x="4079558" y="174871"/>
                  <a:pt x="4254429" y="0"/>
                  <a:pt x="4470143" y="0"/>
                </a:cubicBezTo>
                <a:close/>
              </a:path>
            </a:pathLst>
          </a:custGeom>
        </p:spPr>
      </p:pic>
      <p:sp>
        <p:nvSpPr>
          <p:cNvPr id="9" name="Footer Placeholder 8">
            <a:extLst>
              <a:ext uri="{FF2B5EF4-FFF2-40B4-BE49-F238E27FC236}">
                <a16:creationId xmlns:a16="http://schemas.microsoft.com/office/drawing/2014/main" id="{E1B5E342-0C98-CF3B-A7FA-831A70FFE1CB}"/>
              </a:ext>
            </a:extLst>
          </p:cNvPr>
          <p:cNvSpPr>
            <a:spLocks noGrp="1"/>
          </p:cNvSpPr>
          <p:nvPr>
            <p:ph type="ftr" sz="quarter" idx="11"/>
          </p:nvPr>
        </p:nvSpPr>
        <p:spPr>
          <a:xfrm>
            <a:off x="390236" y="6402532"/>
            <a:ext cx="4114800" cy="365125"/>
          </a:xfrm>
        </p:spPr>
        <p:txBody>
          <a:bodyPr vert="horz" lIns="91440" tIns="45720" rIns="91440" bIns="45720" rtlCol="0" anchor="ctr">
            <a:normAutofit/>
          </a:bodyPr>
          <a:lstStyle/>
          <a:p>
            <a:pPr>
              <a:spcAft>
                <a:spcPts val="600"/>
              </a:spcAft>
            </a:pPr>
            <a:r>
              <a:rPr lang="en-US" kern="1200" cap="all" spc="200">
                <a:solidFill>
                  <a:schemeClr val="tx1"/>
                </a:solidFill>
                <a:latin typeface="+mn-lt"/>
                <a:ea typeface="+mn-ea"/>
                <a:cs typeface="Segoe UI Semilight" panose="020B0402040204020203" pitchFamily="34" charset="0"/>
              </a:rPr>
              <a:t>CPC | Session 1 of OA Talks | CC BY-NC</a:t>
            </a:r>
          </a:p>
        </p:txBody>
      </p:sp>
      <p:sp>
        <p:nvSpPr>
          <p:cNvPr id="3" name="Rectangle: Rounded Corners 2">
            <a:extLst>
              <a:ext uri="{FF2B5EF4-FFF2-40B4-BE49-F238E27FC236}">
                <a16:creationId xmlns:a16="http://schemas.microsoft.com/office/drawing/2014/main" id="{E0B2A05E-4379-2579-F277-3B90F39AE6C3}"/>
              </a:ext>
            </a:extLst>
          </p:cNvPr>
          <p:cNvSpPr/>
          <p:nvPr/>
        </p:nvSpPr>
        <p:spPr>
          <a:xfrm>
            <a:off x="221013" y="227609"/>
            <a:ext cx="4608284" cy="3204685"/>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3400" b="1">
              <a:solidFill>
                <a:schemeClr val="tx2"/>
              </a:solidFill>
              <a:ea typeface="+mn-lt"/>
              <a:cs typeface="+mn-lt"/>
            </a:endParaRPr>
          </a:p>
          <a:p>
            <a:endParaRPr lang="en-US" sz="3400" b="1">
              <a:solidFill>
                <a:schemeClr val="tx2"/>
              </a:solidFill>
              <a:ea typeface="+mn-lt"/>
              <a:cs typeface="+mn-lt"/>
            </a:endParaRPr>
          </a:p>
          <a:p>
            <a:r>
              <a:rPr lang="en-US" sz="3800" b="1">
                <a:solidFill>
                  <a:schemeClr val="tx2"/>
                </a:solidFill>
                <a:ea typeface="+mn-lt"/>
                <a:cs typeface="+mn-lt"/>
              </a:rPr>
              <a:t>F</a:t>
            </a:r>
            <a:r>
              <a:rPr lang="en-US" sz="3800">
                <a:solidFill>
                  <a:schemeClr val="tx2"/>
                </a:solidFill>
                <a:ea typeface="+mn-lt"/>
                <a:cs typeface="+mn-lt"/>
              </a:rPr>
              <a:t>  - findable</a:t>
            </a:r>
            <a:endParaRPr lang="en-US" sz="3800">
              <a:solidFill>
                <a:schemeClr val="tx2"/>
              </a:solidFill>
            </a:endParaRPr>
          </a:p>
          <a:p>
            <a:r>
              <a:rPr lang="en-US" sz="3800" b="1">
                <a:solidFill>
                  <a:schemeClr val="tx2"/>
                </a:solidFill>
                <a:ea typeface="+mn-lt"/>
                <a:cs typeface="+mn-lt"/>
              </a:rPr>
              <a:t>A</a:t>
            </a:r>
            <a:r>
              <a:rPr lang="en-US" sz="3800">
                <a:solidFill>
                  <a:schemeClr val="tx2"/>
                </a:solidFill>
                <a:ea typeface="+mn-lt"/>
                <a:cs typeface="+mn-lt"/>
              </a:rPr>
              <a:t>  - accessible</a:t>
            </a:r>
          </a:p>
          <a:p>
            <a:r>
              <a:rPr lang="en-US" sz="3800" b="1">
                <a:solidFill>
                  <a:schemeClr val="tx2"/>
                </a:solidFill>
                <a:ea typeface="+mn-lt"/>
                <a:cs typeface="+mn-lt"/>
              </a:rPr>
              <a:t>I</a:t>
            </a:r>
            <a:r>
              <a:rPr lang="en-US" sz="3800">
                <a:solidFill>
                  <a:schemeClr val="tx2"/>
                </a:solidFill>
                <a:ea typeface="+mn-lt"/>
                <a:cs typeface="+mn-lt"/>
              </a:rPr>
              <a:t>    - interoperable</a:t>
            </a:r>
          </a:p>
          <a:p>
            <a:r>
              <a:rPr lang="en-US" sz="3800" b="1">
                <a:solidFill>
                  <a:schemeClr val="tx2"/>
                </a:solidFill>
                <a:ea typeface="+mn-lt"/>
                <a:cs typeface="+mn-lt"/>
              </a:rPr>
              <a:t>R</a:t>
            </a:r>
            <a:r>
              <a:rPr lang="en-US" sz="3800">
                <a:solidFill>
                  <a:schemeClr val="tx2"/>
                </a:solidFill>
                <a:ea typeface="+mn-lt"/>
                <a:cs typeface="+mn-lt"/>
              </a:rPr>
              <a:t>  - reusable</a:t>
            </a:r>
            <a:endParaRPr lang="en-US" sz="3800">
              <a:solidFill>
                <a:schemeClr val="tx2"/>
              </a:solidFill>
            </a:endParaRPr>
          </a:p>
          <a:p>
            <a:pPr algn="ctr"/>
            <a:endParaRPr lang="en-US" sz="2400" b="1">
              <a:solidFill>
                <a:schemeClr val="tx2"/>
              </a:solidFill>
            </a:endParaRPr>
          </a:p>
          <a:p>
            <a:pPr algn="ctr"/>
            <a:endParaRPr lang="en-US" sz="2400">
              <a:solidFill>
                <a:schemeClr val="tx2"/>
              </a:solidFill>
              <a:ea typeface="+mn-lt"/>
              <a:cs typeface="+mn-lt"/>
            </a:endParaRPr>
          </a:p>
          <a:p>
            <a:pPr marL="285750" indent="-285750">
              <a:buFont typeface="Arial"/>
              <a:buChar char="•"/>
            </a:pPr>
            <a:endParaRPr lang="en-US">
              <a:solidFill>
                <a:schemeClr val="tx2"/>
              </a:solidFill>
              <a:ea typeface="+mn-lt"/>
              <a:cs typeface="+mn-lt"/>
            </a:endParaRPr>
          </a:p>
        </p:txBody>
      </p:sp>
      <p:sp>
        <p:nvSpPr>
          <p:cNvPr id="7" name="Title 6">
            <a:extLst>
              <a:ext uri="{FF2B5EF4-FFF2-40B4-BE49-F238E27FC236}">
                <a16:creationId xmlns:a16="http://schemas.microsoft.com/office/drawing/2014/main" id="{9F9F4DE6-7378-E457-4E4D-7990313EB6C5}"/>
              </a:ext>
            </a:extLst>
          </p:cNvPr>
          <p:cNvSpPr>
            <a:spLocks noGrp="1"/>
          </p:cNvSpPr>
          <p:nvPr>
            <p:ph type="ctrTitle"/>
          </p:nvPr>
        </p:nvSpPr>
        <p:spPr>
          <a:xfrm>
            <a:off x="8345055" y="415887"/>
            <a:ext cx="4198129" cy="4015523"/>
          </a:xfrm>
        </p:spPr>
        <p:txBody>
          <a:bodyPr vert="horz" lIns="91440" tIns="45720" rIns="91440" bIns="45720" rtlCol="0" anchor="b">
            <a:normAutofit/>
          </a:bodyPr>
          <a:lstStyle/>
          <a:p>
            <a:pPr>
              <a:lnSpc>
                <a:spcPct val="90000"/>
              </a:lnSpc>
            </a:pPr>
            <a:r>
              <a:rPr lang="en-US" sz="5000">
                <a:ea typeface="+mj-lt"/>
                <a:cs typeface="+mj-lt"/>
              </a:rPr>
              <a:t>An</a:t>
            </a:r>
            <a:br>
              <a:rPr lang="en-US" sz="5000">
                <a:ea typeface="+mj-lt"/>
                <a:cs typeface="+mj-lt"/>
              </a:rPr>
            </a:br>
            <a:r>
              <a:rPr lang="en-US" sz="5000">
                <a:ea typeface="+mj-lt"/>
                <a:cs typeface="+mj-lt"/>
              </a:rPr>
              <a:t>Open </a:t>
            </a:r>
            <a:br>
              <a:rPr lang="en-US" sz="5000">
                <a:ea typeface="+mj-lt"/>
                <a:cs typeface="+mj-lt"/>
              </a:rPr>
            </a:br>
            <a:r>
              <a:rPr lang="en-US" sz="5000">
                <a:ea typeface="+mj-lt"/>
                <a:cs typeface="+mj-lt"/>
              </a:rPr>
              <a:t>Access</a:t>
            </a:r>
            <a:br>
              <a:rPr lang="en-US" sz="5000">
                <a:ea typeface="+mj-lt"/>
                <a:cs typeface="+mj-lt"/>
              </a:rPr>
            </a:br>
            <a:r>
              <a:rPr lang="en-US" sz="5000">
                <a:ea typeface="+mj-lt"/>
                <a:cs typeface="+mj-lt"/>
              </a:rPr>
              <a:t>Acronym</a:t>
            </a:r>
            <a:endParaRPr lang="en-US" sz="5000">
              <a:cs typeface="Posterama"/>
            </a:endParaRPr>
          </a:p>
        </p:txBody>
      </p:sp>
      <p:sp>
        <p:nvSpPr>
          <p:cNvPr id="8" name="Slide Number Placeholder 7">
            <a:extLst>
              <a:ext uri="{FF2B5EF4-FFF2-40B4-BE49-F238E27FC236}">
                <a16:creationId xmlns:a16="http://schemas.microsoft.com/office/drawing/2014/main" id="{D6E5D021-C17B-E564-FD42-A959D5647E71}"/>
              </a:ext>
            </a:extLst>
          </p:cNvPr>
          <p:cNvSpPr>
            <a:spLocks noGrp="1"/>
          </p:cNvSpPr>
          <p:nvPr>
            <p:ph type="sldNum" sz="quarter" idx="12"/>
          </p:nvPr>
        </p:nvSpPr>
        <p:spPr>
          <a:xfrm>
            <a:off x="10134600" y="6356350"/>
            <a:ext cx="1447800"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6</a:t>
            </a:fld>
            <a:endParaRPr lang="en-US"/>
          </a:p>
        </p:txBody>
      </p:sp>
      <p:sp>
        <p:nvSpPr>
          <p:cNvPr id="10" name="Rectangle: Rounded Corners 9">
            <a:extLst>
              <a:ext uri="{FF2B5EF4-FFF2-40B4-BE49-F238E27FC236}">
                <a16:creationId xmlns:a16="http://schemas.microsoft.com/office/drawing/2014/main" id="{BEFD6E8E-534D-CE69-E70E-F3F629A73C0C}"/>
              </a:ext>
            </a:extLst>
          </p:cNvPr>
          <p:cNvSpPr/>
          <p:nvPr/>
        </p:nvSpPr>
        <p:spPr>
          <a:xfrm>
            <a:off x="699324" y="4634675"/>
            <a:ext cx="3206337" cy="1487713"/>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ea typeface="+mn-lt"/>
              <a:cs typeface="+mn-lt"/>
            </a:endParaRPr>
          </a:p>
          <a:p>
            <a:r>
              <a:rPr lang="en-US" sz="2400">
                <a:solidFill>
                  <a:schemeClr val="tx2"/>
                </a:solidFill>
                <a:ea typeface="+mn-lt"/>
                <a:cs typeface="+mn-lt"/>
              </a:rPr>
              <a:t>Source:</a:t>
            </a:r>
            <a:r>
              <a:rPr lang="en-US" sz="2400">
                <a:ea typeface="+mn-lt"/>
                <a:cs typeface="+mn-lt"/>
              </a:rPr>
              <a:t> </a:t>
            </a:r>
            <a:r>
              <a:rPr lang="en-US" sz="2400">
                <a:ea typeface="+mn-lt"/>
                <a:cs typeface="+mn-lt"/>
                <a:hlinkClick r:id="rId4"/>
              </a:rPr>
              <a:t>Wilkinson Laboratory</a:t>
            </a:r>
          </a:p>
          <a:p>
            <a:endParaRPr lang="en-US"/>
          </a:p>
        </p:txBody>
      </p:sp>
    </p:spTree>
    <p:extLst>
      <p:ext uri="{BB962C8B-B14F-4D97-AF65-F5344CB8AC3E}">
        <p14:creationId xmlns:p14="http://schemas.microsoft.com/office/powerpoint/2010/main" val="276271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7D31">
            <a:alpha val="9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5966442" y="397822"/>
            <a:ext cx="6069289" cy="1601322"/>
          </a:xfrm>
        </p:spPr>
        <p:txBody>
          <a:bodyPr vert="horz" lIns="91440" tIns="45720" rIns="91440" bIns="45720" rtlCol="0" anchor="b">
            <a:noAutofit/>
          </a:bodyPr>
          <a:lstStyle/>
          <a:p>
            <a:r>
              <a:rPr lang="en-US" sz="5000">
                <a:ea typeface="+mj-lt"/>
                <a:cs typeface="+mj-lt"/>
              </a:rPr>
              <a:t>What Does </a:t>
            </a:r>
            <a:br>
              <a:rPr lang="en-US" sz="5000">
                <a:ea typeface="+mj-lt"/>
                <a:cs typeface="+mj-lt"/>
              </a:rPr>
            </a:br>
            <a:r>
              <a:rPr lang="en-US" sz="5000">
                <a:ea typeface="+mj-lt"/>
                <a:cs typeface="+mj-lt"/>
              </a:rPr>
              <a:t>Open Mean?</a:t>
            </a:r>
            <a:endParaRPr lang="en-US" sz="5000"/>
          </a:p>
        </p:txBody>
      </p:sp>
      <p:sp>
        <p:nvSpPr>
          <p:cNvPr id="7" name="Text Placeholder 6">
            <a:extLst>
              <a:ext uri="{FF2B5EF4-FFF2-40B4-BE49-F238E27FC236}">
                <a16:creationId xmlns:a16="http://schemas.microsoft.com/office/drawing/2014/main" id="{22C6386E-864A-AAEE-4949-93A089EEAA1F}"/>
              </a:ext>
            </a:extLst>
          </p:cNvPr>
          <p:cNvSpPr>
            <a:spLocks noGrp="1"/>
          </p:cNvSpPr>
          <p:nvPr>
            <p:ph type="body" sz="half" idx="2"/>
          </p:nvPr>
        </p:nvSpPr>
        <p:spPr>
          <a:xfrm>
            <a:off x="246494" y="2320587"/>
            <a:ext cx="5901054" cy="4800955"/>
          </a:xfrm>
        </p:spPr>
        <p:txBody>
          <a:bodyPr vert="horz" lIns="91440" tIns="45720" rIns="91440" bIns="45720" rtlCol="0" anchor="t">
            <a:normAutofit/>
          </a:bodyPr>
          <a:lstStyle/>
          <a:p>
            <a:r>
              <a:rPr lang="en-US" sz="2400">
                <a:ea typeface="+mn-lt"/>
                <a:cs typeface="+mn-lt"/>
              </a:rPr>
              <a:t> Open access scholarly literature:</a:t>
            </a:r>
            <a:endParaRPr lang="en-US" sz="2400"/>
          </a:p>
          <a:p>
            <a:pPr marL="342900" indent="-342900">
              <a:spcAft>
                <a:spcPts val="1000"/>
              </a:spcAft>
              <a:buFont typeface="Arial" panose="020B0504020202020204" pitchFamily="34" charset="0"/>
              <a:buChar char="•"/>
            </a:pPr>
            <a:r>
              <a:rPr lang="en-US" sz="2400" b="1">
                <a:ea typeface="+mn-lt"/>
                <a:cs typeface="+mn-lt"/>
              </a:rPr>
              <a:t>access</a:t>
            </a:r>
            <a:r>
              <a:rPr lang="en-US" sz="2400">
                <a:ea typeface="+mn-lt"/>
                <a:cs typeface="+mn-lt"/>
              </a:rPr>
              <a:t> is free of charge</a:t>
            </a:r>
            <a:endParaRPr lang="en-US" sz="2400" dirty="0">
              <a:ea typeface="+mn-lt"/>
              <a:cs typeface="+mn-lt"/>
            </a:endParaRPr>
          </a:p>
          <a:p>
            <a:pPr marL="342900" indent="-342900">
              <a:spcAft>
                <a:spcPts val="1000"/>
              </a:spcAft>
              <a:buFont typeface="Arial" panose="020B0504020202020204" pitchFamily="34" charset="0"/>
              <a:buChar char="•"/>
            </a:pPr>
            <a:r>
              <a:rPr lang="en-US" sz="2400">
                <a:ea typeface="+mn-lt"/>
                <a:cs typeface="+mn-lt"/>
              </a:rPr>
              <a:t>often carries less restrictive copyright &amp; licensing barriers than traditionally published works for users &amp; authors</a:t>
            </a:r>
            <a:endParaRPr lang="en-US" sz="2400" dirty="0">
              <a:ea typeface="+mn-lt"/>
              <a:cs typeface="+mn-lt"/>
            </a:endParaRPr>
          </a:p>
          <a:p>
            <a:pPr marL="342900" indent="-342900">
              <a:buFont typeface="Arial" panose="020B0504020202020204" pitchFamily="34" charset="0"/>
              <a:buChar char="•"/>
            </a:pPr>
            <a:r>
              <a:rPr lang="en-US" sz="2400" dirty="0"/>
              <a:t>often </a:t>
            </a:r>
            <a:r>
              <a:rPr lang="en-US" sz="2400"/>
              <a:t>peer-reviewed with high publication standards, but </a:t>
            </a:r>
            <a:r>
              <a:rPr lang="en-US" sz="2400" dirty="0"/>
              <a:t>beware of predatory publishers</a:t>
            </a:r>
            <a:endParaRPr lang="en-US" sz="2400"/>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2504704" y="6425623"/>
            <a:ext cx="4114800" cy="365125"/>
          </a:xfrm>
        </p:spPr>
        <p:txBody>
          <a:bodyPr>
            <a:normAutofit/>
          </a:bodyPr>
          <a:lstStyle/>
          <a:p>
            <a:pPr>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p:txBody>
          <a:bodyPr>
            <a:normAutofit/>
          </a:bodyPr>
          <a:lstStyle/>
          <a:p>
            <a:pPr>
              <a:spcAft>
                <a:spcPts val="600"/>
              </a:spcAft>
            </a:pPr>
            <a:fld id="{1F646F3F-274D-499B-ABBE-824EB4ABDC3D}" type="slidenum">
              <a:rPr lang="en-US" smtClean="0"/>
              <a:pPr>
                <a:spcAft>
                  <a:spcPts val="600"/>
                </a:spcAft>
              </a:pPr>
              <a:t>7</a:t>
            </a:fld>
            <a:endParaRPr lang="en-US"/>
          </a:p>
        </p:txBody>
      </p:sp>
      <p:pic>
        <p:nvPicPr>
          <p:cNvPr id="18" name="Picture 18" descr="A grey version of the open access open lock logo">
            <a:extLst>
              <a:ext uri="{FF2B5EF4-FFF2-40B4-BE49-F238E27FC236}">
                <a16:creationId xmlns:a16="http://schemas.microsoft.com/office/drawing/2014/main" id="{CD7B3584-2422-2BE3-D944-05B59C761323}"/>
              </a:ext>
            </a:extLst>
          </p:cNvPr>
          <p:cNvPicPr>
            <a:picLocks noGrp="1" noChangeAspect="1"/>
          </p:cNvPicPr>
          <p:nvPr>
            <p:ph idx="1"/>
          </p:nvPr>
        </p:nvPicPr>
        <p:blipFill rotWithShape="1">
          <a:blip r:embed="rId3"/>
          <a:srcRect b="22170"/>
          <a:stretch/>
        </p:blipFill>
        <p:spPr>
          <a:xfrm>
            <a:off x="9555596" y="2317985"/>
            <a:ext cx="2027795" cy="3268539"/>
          </a:xfrm>
        </p:spPr>
      </p:pic>
    </p:spTree>
    <p:extLst>
      <p:ext uri="{BB962C8B-B14F-4D97-AF65-F5344CB8AC3E}">
        <p14:creationId xmlns:p14="http://schemas.microsoft.com/office/powerpoint/2010/main" val="160406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95043" y="5880023"/>
            <a:ext cx="4594537" cy="1307352"/>
          </a:xfrm>
        </p:spPr>
        <p:txBody>
          <a:bodyPr vert="horz" lIns="91440" tIns="45720" rIns="91440" bIns="45720" rtlCol="0" anchor="t">
            <a:normAutofit/>
          </a:bodyPr>
          <a:lstStyle/>
          <a:p>
            <a:r>
              <a:rPr lang="en-US" sz="2400"/>
              <a:t>Source: </a:t>
            </a:r>
            <a:r>
              <a:rPr lang="en-US" sz="2400">
                <a:hlinkClick r:id="rId3"/>
              </a:rPr>
              <a:t>Open Access Network</a:t>
            </a:r>
            <a:endParaRPr lang="en-US" sz="2400"/>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162878" y="6399280"/>
            <a:ext cx="3392979" cy="365125"/>
          </a:xfrm>
        </p:spPr>
        <p:txBody>
          <a:bodyPr>
            <a:normAutofit/>
          </a:bodyPr>
          <a:lstStyle/>
          <a:p>
            <a:pPr algn="l">
              <a:spcAft>
                <a:spcPts val="600"/>
              </a:spcAft>
            </a:pPr>
            <a:r>
              <a:rPr lang="en-US" dirty="0">
                <a:cs typeface="Segoe UI Semilight"/>
              </a:rPr>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a:solidFill>
                  <a:srgbClr val="FFFFFF"/>
                </a:solidFill>
              </a:rPr>
              <a:pPr>
                <a:spcAft>
                  <a:spcPts val="600"/>
                </a:spcAft>
              </a:pPr>
              <a:t>8</a:t>
            </a:fld>
            <a:endParaRPr lang="en-US">
              <a:solidFill>
                <a:srgbClr val="FFFFFF"/>
              </a:solidFill>
            </a:endParaRPr>
          </a:p>
        </p:txBody>
      </p:sp>
      <p:pic>
        <p:nvPicPr>
          <p:cNvPr id="9" name="Picture 8" descr="Background pattern&#10;&#10;Description automatically generated">
            <a:extLst>
              <a:ext uri="{FF2B5EF4-FFF2-40B4-BE49-F238E27FC236}">
                <a16:creationId xmlns:a16="http://schemas.microsoft.com/office/drawing/2014/main" id="{FECDC289-77AF-C92F-116D-8C55B5C60FBB}"/>
              </a:ext>
            </a:extLst>
          </p:cNvPr>
          <p:cNvPicPr>
            <a:picLocks noChangeAspect="1"/>
          </p:cNvPicPr>
          <p:nvPr/>
        </p:nvPicPr>
        <p:blipFill rotWithShape="1">
          <a:blip r:embed="rId4"/>
          <a:srcRect l="14924" r="14924"/>
          <a:stretch/>
        </p:blipFill>
        <p:spPr>
          <a:xfrm rot="5400000">
            <a:off x="-125742" y="125163"/>
            <a:ext cx="3866856" cy="3618004"/>
          </a:xfrm>
          <a:custGeom>
            <a:avLst/>
            <a:gdLst/>
            <a:ahLst/>
            <a:cxnLst/>
            <a:rect l="l" t="t" r="r" b="b"/>
            <a:pathLst>
              <a:path w="5544176" h="6646910">
                <a:moveTo>
                  <a:pt x="4779974" y="685250"/>
                </a:moveTo>
                <a:cubicBezTo>
                  <a:pt x="5032054" y="670215"/>
                  <a:pt x="5267008" y="852320"/>
                  <a:pt x="5309474" y="1126951"/>
                </a:cubicBezTo>
                <a:cubicBezTo>
                  <a:pt x="5346050" y="1363456"/>
                  <a:pt x="5216949" y="1600813"/>
                  <a:pt x="5001910" y="1690856"/>
                </a:cubicBezTo>
                <a:cubicBezTo>
                  <a:pt x="4692098" y="1820733"/>
                  <a:pt x="4350283" y="1615922"/>
                  <a:pt x="4306656" y="1273177"/>
                </a:cubicBezTo>
                <a:cubicBezTo>
                  <a:pt x="4276590" y="1039231"/>
                  <a:pt x="4408479" y="807918"/>
                  <a:pt x="4621504" y="721515"/>
                </a:cubicBezTo>
                <a:cubicBezTo>
                  <a:pt x="4671997" y="700903"/>
                  <a:pt x="4725528" y="688659"/>
                  <a:pt x="4779974" y="685250"/>
                </a:cubicBezTo>
                <a:close/>
                <a:moveTo>
                  <a:pt x="2760003" y="352577"/>
                </a:moveTo>
                <a:cubicBezTo>
                  <a:pt x="2869653" y="345991"/>
                  <a:pt x="2971942" y="425187"/>
                  <a:pt x="2990385" y="544679"/>
                </a:cubicBezTo>
                <a:cubicBezTo>
                  <a:pt x="3006348" y="647665"/>
                  <a:pt x="2950167" y="750884"/>
                  <a:pt x="2856557" y="790095"/>
                </a:cubicBezTo>
                <a:cubicBezTo>
                  <a:pt x="2721799" y="846585"/>
                  <a:pt x="2573171" y="757470"/>
                  <a:pt x="2554030" y="608299"/>
                </a:cubicBezTo>
                <a:cubicBezTo>
                  <a:pt x="2540934" y="506165"/>
                  <a:pt x="2598123" y="405659"/>
                  <a:pt x="2691113" y="368075"/>
                </a:cubicBezTo>
                <a:cubicBezTo>
                  <a:pt x="2713089" y="359242"/>
                  <a:pt x="2736352" y="353973"/>
                  <a:pt x="2760003" y="352577"/>
                </a:cubicBezTo>
                <a:close/>
                <a:moveTo>
                  <a:pt x="3630" y="28121"/>
                </a:moveTo>
                <a:cubicBezTo>
                  <a:pt x="53278" y="26959"/>
                  <a:pt x="102920" y="30524"/>
                  <a:pt x="151871" y="38891"/>
                </a:cubicBezTo>
                <a:cubicBezTo>
                  <a:pt x="865103" y="112200"/>
                  <a:pt x="964292" y="593344"/>
                  <a:pt x="1031555" y="832871"/>
                </a:cubicBezTo>
                <a:cubicBezTo>
                  <a:pt x="1053330" y="878203"/>
                  <a:pt x="1074563" y="922528"/>
                  <a:pt x="1096338" y="964607"/>
                </a:cubicBezTo>
                <a:cubicBezTo>
                  <a:pt x="1174682" y="1115560"/>
                  <a:pt x="1260852" y="1237377"/>
                  <a:pt x="1409481" y="1265738"/>
                </a:cubicBezTo>
                <a:cubicBezTo>
                  <a:pt x="1767492" y="1334008"/>
                  <a:pt x="1973154" y="762896"/>
                  <a:pt x="2318612" y="859062"/>
                </a:cubicBezTo>
                <a:cubicBezTo>
                  <a:pt x="2496300" y="908501"/>
                  <a:pt x="2583943" y="1098510"/>
                  <a:pt x="2675615" y="1267985"/>
                </a:cubicBezTo>
                <a:cubicBezTo>
                  <a:pt x="2731099" y="1370507"/>
                  <a:pt x="2875466" y="1386005"/>
                  <a:pt x="2952957" y="1297896"/>
                </a:cubicBezTo>
                <a:cubicBezTo>
                  <a:pt x="2992292" y="1253804"/>
                  <a:pt x="3027543" y="1206225"/>
                  <a:pt x="3058268" y="1155778"/>
                </a:cubicBezTo>
                <a:cubicBezTo>
                  <a:pt x="3256027" y="815280"/>
                  <a:pt x="3063848" y="537317"/>
                  <a:pt x="3306706" y="310500"/>
                </a:cubicBezTo>
                <a:cubicBezTo>
                  <a:pt x="3358006" y="262378"/>
                  <a:pt x="3524148" y="107395"/>
                  <a:pt x="3735234" y="107395"/>
                </a:cubicBezTo>
                <a:cubicBezTo>
                  <a:pt x="3766510" y="107395"/>
                  <a:pt x="3797693" y="110804"/>
                  <a:pt x="3828224" y="117624"/>
                </a:cubicBezTo>
                <a:cubicBezTo>
                  <a:pt x="4046595" y="166056"/>
                  <a:pt x="4222967" y="384349"/>
                  <a:pt x="4231180" y="592260"/>
                </a:cubicBezTo>
                <a:cubicBezTo>
                  <a:pt x="4242339" y="872003"/>
                  <a:pt x="3941207" y="932136"/>
                  <a:pt x="3873092" y="1299370"/>
                </a:cubicBezTo>
                <a:cubicBezTo>
                  <a:pt x="3837368" y="1492245"/>
                  <a:pt x="3867280" y="1798492"/>
                  <a:pt x="4050935" y="1948439"/>
                </a:cubicBezTo>
                <a:cubicBezTo>
                  <a:pt x="4358421" y="2199435"/>
                  <a:pt x="4810507" y="1777182"/>
                  <a:pt x="5211525" y="2027402"/>
                </a:cubicBezTo>
                <a:cubicBezTo>
                  <a:pt x="5429122" y="2163013"/>
                  <a:pt x="5566824" y="2456164"/>
                  <a:pt x="5541097" y="2700958"/>
                </a:cubicBezTo>
                <a:cubicBezTo>
                  <a:pt x="5501654" y="3076251"/>
                  <a:pt x="5098698" y="3142194"/>
                  <a:pt x="5094823" y="3471378"/>
                </a:cubicBezTo>
                <a:cubicBezTo>
                  <a:pt x="5091415" y="3745236"/>
                  <a:pt x="5419668" y="3893242"/>
                  <a:pt x="5505528" y="4272564"/>
                </a:cubicBezTo>
                <a:cubicBezTo>
                  <a:pt x="5569691" y="4556184"/>
                  <a:pt x="5439041" y="4752005"/>
                  <a:pt x="5281423" y="4965183"/>
                </a:cubicBezTo>
                <a:cubicBezTo>
                  <a:pt x="5068244" y="5253608"/>
                  <a:pt x="4866301" y="5146281"/>
                  <a:pt x="4675749" y="5385343"/>
                </a:cubicBezTo>
                <a:cubicBezTo>
                  <a:pt x="4370191" y="5769070"/>
                  <a:pt x="4714176" y="6260683"/>
                  <a:pt x="4508838" y="6598516"/>
                </a:cubicBezTo>
                <a:lnTo>
                  <a:pt x="4472787" y="6646910"/>
                </a:lnTo>
                <a:lnTo>
                  <a:pt x="3367517" y="6646910"/>
                </a:lnTo>
                <a:lnTo>
                  <a:pt x="2998981" y="6646910"/>
                </a:lnTo>
                <a:lnTo>
                  <a:pt x="2648733" y="6646910"/>
                </a:lnTo>
                <a:lnTo>
                  <a:pt x="0" y="6646910"/>
                </a:lnTo>
                <a:lnTo>
                  <a:pt x="0" y="28222"/>
                </a:lnTo>
                <a:close/>
                <a:moveTo>
                  <a:pt x="1509522" y="767"/>
                </a:moveTo>
                <a:cubicBezTo>
                  <a:pt x="1736339" y="-12639"/>
                  <a:pt x="1947814" y="150946"/>
                  <a:pt x="1986017" y="398066"/>
                </a:cubicBezTo>
                <a:cubicBezTo>
                  <a:pt x="2019183" y="611090"/>
                  <a:pt x="1902946" y="824502"/>
                  <a:pt x="1709217" y="905558"/>
                </a:cubicBezTo>
                <a:cubicBezTo>
                  <a:pt x="1430403" y="1021795"/>
                  <a:pt x="1123149" y="837830"/>
                  <a:pt x="1083551" y="529879"/>
                </a:cubicBezTo>
                <a:cubicBezTo>
                  <a:pt x="1056506" y="319025"/>
                  <a:pt x="1175223" y="110882"/>
                  <a:pt x="1366937" y="33390"/>
                </a:cubicBezTo>
                <a:cubicBezTo>
                  <a:pt x="1412379" y="14871"/>
                  <a:pt x="1460539" y="3866"/>
                  <a:pt x="1509522" y="767"/>
                </a:cubicBezTo>
                <a:close/>
              </a:path>
            </a:pathLst>
          </a:custGeom>
        </p:spPr>
      </p:pic>
      <p:pic>
        <p:nvPicPr>
          <p:cNvPr id="7" name="Picture 7" descr="Chart, bubble chart&#10;&#10;Description automatically generated">
            <a:extLst>
              <a:ext uri="{FF2B5EF4-FFF2-40B4-BE49-F238E27FC236}">
                <a16:creationId xmlns:a16="http://schemas.microsoft.com/office/drawing/2014/main" id="{AC32FF4D-8F40-3A04-269D-D61185831EFF}"/>
              </a:ext>
            </a:extLst>
          </p:cNvPr>
          <p:cNvPicPr>
            <a:picLocks noChangeAspect="1"/>
          </p:cNvPicPr>
          <p:nvPr/>
        </p:nvPicPr>
        <p:blipFill>
          <a:blip r:embed="rId5"/>
          <a:stretch>
            <a:fillRect/>
          </a:stretch>
        </p:blipFill>
        <p:spPr>
          <a:xfrm>
            <a:off x="2996484" y="216947"/>
            <a:ext cx="9676326" cy="6928527"/>
          </a:xfrm>
          <a:prstGeom prst="rect">
            <a:avLst/>
          </a:prstGeom>
        </p:spPr>
      </p:pic>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158840" y="-568266"/>
            <a:ext cx="4606456" cy="3429978"/>
          </a:xfrm>
        </p:spPr>
        <p:txBody>
          <a:bodyPr>
            <a:normAutofit/>
          </a:bodyPr>
          <a:lstStyle/>
          <a:p>
            <a:pPr>
              <a:lnSpc>
                <a:spcPct val="90000"/>
              </a:lnSpc>
            </a:pPr>
            <a:r>
              <a:rPr lang="en-US" sz="4800">
                <a:cs typeface="Posterama"/>
              </a:rPr>
              <a:t>Benefits </a:t>
            </a:r>
            <a:br>
              <a:rPr lang="en-US" sz="4800">
                <a:cs typeface="Posterama"/>
              </a:rPr>
            </a:br>
            <a:r>
              <a:rPr lang="en-US" sz="4800">
                <a:cs typeface="Posterama"/>
              </a:rPr>
              <a:t>of </a:t>
            </a:r>
            <a:br>
              <a:rPr lang="en-US" sz="4800">
                <a:cs typeface="Posterama"/>
              </a:rPr>
            </a:br>
            <a:r>
              <a:rPr lang="en-US" sz="4800">
                <a:cs typeface="Posterama"/>
              </a:rPr>
              <a:t>Open </a:t>
            </a:r>
            <a:br>
              <a:rPr lang="en-US" sz="4800">
                <a:cs typeface="Posterama"/>
              </a:rPr>
            </a:br>
            <a:r>
              <a:rPr lang="en-US" sz="4800">
                <a:cs typeface="Posterama"/>
              </a:rPr>
              <a:t>Access</a:t>
            </a:r>
          </a:p>
        </p:txBody>
      </p:sp>
    </p:spTree>
    <p:extLst>
      <p:ext uri="{BB962C8B-B14F-4D97-AF65-F5344CB8AC3E}">
        <p14:creationId xmlns:p14="http://schemas.microsoft.com/office/powerpoint/2010/main" val="370357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A901618-A727-A815-D639-7E7769AA670A}"/>
              </a:ext>
            </a:extLst>
          </p:cNvPr>
          <p:cNvSpPr>
            <a:spLocks noGrp="1"/>
          </p:cNvSpPr>
          <p:nvPr>
            <p:ph type="title"/>
          </p:nvPr>
        </p:nvSpPr>
        <p:spPr>
          <a:xfrm>
            <a:off x="5629999" y="-397244"/>
            <a:ext cx="5899581" cy="1503063"/>
          </a:xfrm>
        </p:spPr>
        <p:txBody>
          <a:bodyPr>
            <a:normAutofit/>
          </a:bodyPr>
          <a:lstStyle/>
          <a:p>
            <a:r>
              <a:rPr lang="en-US" sz="4800">
                <a:cs typeface="Posterama"/>
              </a:rPr>
              <a:t>Publishing Models</a:t>
            </a:r>
          </a:p>
        </p:txBody>
      </p:sp>
      <p:sp>
        <p:nvSpPr>
          <p:cNvPr id="3" name="Content Placeholder 2">
            <a:extLst>
              <a:ext uri="{FF2B5EF4-FFF2-40B4-BE49-F238E27FC236}">
                <a16:creationId xmlns:a16="http://schemas.microsoft.com/office/drawing/2014/main" id="{923CEF82-FD89-E02C-18CB-37F9D9AA5274}"/>
              </a:ext>
            </a:extLst>
          </p:cNvPr>
          <p:cNvSpPr>
            <a:spLocks noGrp="1"/>
          </p:cNvSpPr>
          <p:nvPr>
            <p:ph idx="1"/>
          </p:nvPr>
        </p:nvSpPr>
        <p:spPr>
          <a:xfrm>
            <a:off x="9150992" y="5284957"/>
            <a:ext cx="3779692" cy="1436373"/>
          </a:xfrm>
        </p:spPr>
        <p:txBody>
          <a:bodyPr vert="horz" lIns="91440" tIns="45720" rIns="91440" bIns="45720" rtlCol="0" anchor="t">
            <a:noAutofit/>
          </a:bodyPr>
          <a:lstStyle/>
          <a:p>
            <a:r>
              <a:rPr lang="en-US" sz="1600"/>
              <a:t>Source: </a:t>
            </a:r>
            <a:r>
              <a:rPr lang="en-US" sz="1600">
                <a:hlinkClick r:id="rId3"/>
              </a:rPr>
              <a:t>IFIS Guide to Getting Published in Journals</a:t>
            </a:r>
            <a:endParaRPr lang="en-US" sz="1600">
              <a:ea typeface="+mn-lt"/>
              <a:cs typeface="+mn-lt"/>
            </a:endParaRPr>
          </a:p>
          <a:p>
            <a:r>
              <a:rPr lang="en-US" sz="1600"/>
              <a:t>Source: </a:t>
            </a:r>
            <a:r>
              <a:rPr lang="en-US" sz="1600">
                <a:hlinkClick r:id="rId4"/>
              </a:rPr>
              <a:t>Open Access Network</a:t>
            </a:r>
            <a:endParaRPr lang="en-US" sz="1600">
              <a:ea typeface="+mn-lt"/>
              <a:cs typeface="+mn-lt"/>
            </a:endParaRPr>
          </a:p>
        </p:txBody>
      </p:sp>
      <p:sp>
        <p:nvSpPr>
          <p:cNvPr id="4" name="Footer Placeholder 3">
            <a:extLst>
              <a:ext uri="{FF2B5EF4-FFF2-40B4-BE49-F238E27FC236}">
                <a16:creationId xmlns:a16="http://schemas.microsoft.com/office/drawing/2014/main" id="{AB5EA772-1320-48DE-2E08-4051B9825700}"/>
              </a:ext>
            </a:extLst>
          </p:cNvPr>
          <p:cNvSpPr>
            <a:spLocks noGrp="1"/>
          </p:cNvSpPr>
          <p:nvPr>
            <p:ph type="ftr" sz="quarter" idx="11"/>
          </p:nvPr>
        </p:nvSpPr>
        <p:spPr>
          <a:xfrm>
            <a:off x="5745083" y="6356350"/>
            <a:ext cx="4114800" cy="365125"/>
          </a:xfrm>
        </p:spPr>
        <p:txBody>
          <a:bodyPr>
            <a:normAutofit/>
          </a:bodyPr>
          <a:lstStyle/>
          <a:p>
            <a:pPr algn="l">
              <a:spcAft>
                <a:spcPts val="600"/>
              </a:spcAft>
            </a:pPr>
            <a:r>
              <a:rPr lang="en-US"/>
              <a:t>CPC | Session 1 of OA Talks | CC BY-NC</a:t>
            </a:r>
          </a:p>
        </p:txBody>
      </p:sp>
      <p:sp>
        <p:nvSpPr>
          <p:cNvPr id="5" name="Slide Number Placeholder 4">
            <a:extLst>
              <a:ext uri="{FF2B5EF4-FFF2-40B4-BE49-F238E27FC236}">
                <a16:creationId xmlns:a16="http://schemas.microsoft.com/office/drawing/2014/main" id="{AC25CD72-7123-FC5B-93E2-E13F73F7820B}"/>
              </a:ext>
            </a:extLst>
          </p:cNvPr>
          <p:cNvSpPr>
            <a:spLocks noGrp="1"/>
          </p:cNvSpPr>
          <p:nvPr>
            <p:ph type="sldNum" sz="quarter" idx="12"/>
          </p:nvPr>
        </p:nvSpPr>
        <p:spPr>
          <a:xfrm>
            <a:off x="10134600" y="6356350"/>
            <a:ext cx="1447800" cy="365125"/>
          </a:xfrm>
        </p:spPr>
        <p:txBody>
          <a:bodyPr>
            <a:normAutofit/>
          </a:bodyPr>
          <a:lstStyle/>
          <a:p>
            <a:pPr>
              <a:spcAft>
                <a:spcPts val="600"/>
              </a:spcAft>
            </a:pPr>
            <a:fld id="{1F646F3F-274D-499B-ABBE-824EB4ABDC3D}" type="slidenum">
              <a:rPr lang="en-US" smtClean="0"/>
              <a:pPr>
                <a:spcAft>
                  <a:spcPts val="600"/>
                </a:spcAft>
              </a:pPr>
              <a:t>9</a:t>
            </a:fld>
            <a:endParaRPr lang="en-US"/>
          </a:p>
        </p:txBody>
      </p:sp>
      <p:sp>
        <p:nvSpPr>
          <p:cNvPr id="8" name="Content Placeholder 2">
            <a:extLst>
              <a:ext uri="{FF2B5EF4-FFF2-40B4-BE49-F238E27FC236}">
                <a16:creationId xmlns:a16="http://schemas.microsoft.com/office/drawing/2014/main" id="{2F0721C0-9486-8B7E-0121-D15B84DC1791}"/>
              </a:ext>
            </a:extLst>
          </p:cNvPr>
          <p:cNvSpPr txBox="1">
            <a:spLocks/>
          </p:cNvSpPr>
          <p:nvPr/>
        </p:nvSpPr>
        <p:spPr>
          <a:xfrm>
            <a:off x="5932792" y="1326514"/>
            <a:ext cx="6256691" cy="3956580"/>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Clr>
                <a:schemeClr val="accent5"/>
              </a:buClr>
              <a:buFont typeface="Avenir Next LT Pro" panose="020B05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50000"/>
              </a:lnSpc>
              <a:spcBef>
                <a:spcPts val="0"/>
              </a:spcBef>
              <a:buFont typeface="Arial" panose="020B0504020202020204" pitchFamily="34" charset="0"/>
              <a:buChar char="•"/>
            </a:pPr>
            <a:r>
              <a:rPr lang="en-US" sz="3400">
                <a:ea typeface="+mn-lt"/>
                <a:cs typeface="+mn-lt"/>
              </a:rPr>
              <a:t>Access Types </a:t>
            </a:r>
            <a:r>
              <a:rPr lang="en-US">
                <a:ea typeface="+mn-lt"/>
                <a:cs typeface="+mn-lt"/>
              </a:rPr>
              <a:t>(</a:t>
            </a:r>
            <a:r>
              <a:rPr lang="en-US" dirty="0">
                <a:ea typeface="+mn-lt"/>
                <a:cs typeface="+mn-lt"/>
              </a:rPr>
              <a:t>OA color-code model</a:t>
            </a:r>
            <a:r>
              <a:rPr lang="en-US">
                <a:ea typeface="+mn-lt"/>
                <a:cs typeface="+mn-lt"/>
              </a:rPr>
              <a:t>)</a:t>
            </a:r>
            <a:endParaRPr lang="en-US"/>
          </a:p>
          <a:p>
            <a:pPr marL="285750" indent="-285750">
              <a:lnSpc>
                <a:spcPct val="150000"/>
              </a:lnSpc>
              <a:spcBef>
                <a:spcPts val="0"/>
              </a:spcBef>
              <a:buFont typeface="Arial" panose="020B0504020202020204" pitchFamily="34" charset="0"/>
              <a:buChar char="•"/>
            </a:pPr>
            <a:r>
              <a:rPr lang="en-US" sz="3400">
                <a:ea typeface="+mn-lt"/>
                <a:cs typeface="+mn-lt"/>
              </a:rPr>
              <a:t>Document Terminology </a:t>
            </a:r>
            <a:endParaRPr lang="en-US"/>
          </a:p>
          <a:p>
            <a:pPr marL="285750" indent="-285750">
              <a:lnSpc>
                <a:spcPct val="150000"/>
              </a:lnSpc>
              <a:spcBef>
                <a:spcPts val="0"/>
              </a:spcBef>
              <a:buFont typeface="Arial" panose="020B0504020202020204" pitchFamily="34" charset="0"/>
              <a:buChar char="•"/>
            </a:pPr>
            <a:r>
              <a:rPr lang="en-US" sz="3400">
                <a:ea typeface="+mn-lt"/>
                <a:cs typeface="+mn-lt"/>
              </a:rPr>
              <a:t>Copyright &amp; Licensing Terms</a:t>
            </a:r>
          </a:p>
          <a:p>
            <a:pPr marL="285750" indent="-285750">
              <a:lnSpc>
                <a:spcPct val="150000"/>
              </a:lnSpc>
              <a:spcBef>
                <a:spcPts val="0"/>
              </a:spcBef>
              <a:buFont typeface="Arial" panose="020B0504020202020204" pitchFamily="34" charset="0"/>
              <a:buChar char="•"/>
            </a:pPr>
            <a:r>
              <a:rPr lang="en-US" sz="3400">
                <a:ea typeface="+mn-lt"/>
                <a:cs typeface="+mn-lt"/>
              </a:rPr>
              <a:t>User Rights</a:t>
            </a:r>
            <a:endParaRPr lang="en-US" sz="3400"/>
          </a:p>
          <a:p>
            <a:pPr marL="457200" indent="-457200">
              <a:buFont typeface="Avenir Next LT Pro" panose="020B0504020202020204" pitchFamily="34" charset="0"/>
              <a:buAutoNum type="arabicPeriod"/>
            </a:pPr>
            <a:endParaRPr lang="en-US"/>
          </a:p>
        </p:txBody>
      </p:sp>
      <p:pic>
        <p:nvPicPr>
          <p:cNvPr id="7" name="Picture 6" descr="Vector background of vibrant colors splashing">
            <a:extLst>
              <a:ext uri="{FF2B5EF4-FFF2-40B4-BE49-F238E27FC236}">
                <a16:creationId xmlns:a16="http://schemas.microsoft.com/office/drawing/2014/main" id="{E5EE293D-A2B4-6DBA-FAB6-9DE1D4A2DAC9}"/>
              </a:ext>
            </a:extLst>
          </p:cNvPr>
          <p:cNvPicPr>
            <a:picLocks noChangeAspect="1"/>
          </p:cNvPicPr>
          <p:nvPr/>
        </p:nvPicPr>
        <p:blipFill rotWithShape="1">
          <a:blip r:embed="rId5"/>
          <a:srcRect l="15099" r="7195" b="-2"/>
          <a:stretch/>
        </p:blipFill>
        <p:spPr>
          <a:xfrm rot="10800000">
            <a:off x="579" y="1223818"/>
            <a:ext cx="5437332" cy="5639074"/>
          </a:xfrm>
          <a:custGeom>
            <a:avLst/>
            <a:gdLst/>
            <a:ahLst/>
            <a:cxnLst/>
            <a:rect l="l" t="t" r="r" b="b"/>
            <a:pathLst>
              <a:path w="6545695" h="5728140">
                <a:moveTo>
                  <a:pt x="2616380" y="4466221"/>
                </a:moveTo>
                <a:cubicBezTo>
                  <a:pt x="2911523" y="4466221"/>
                  <a:pt x="3150783" y="4705481"/>
                  <a:pt x="3150783" y="5000624"/>
                </a:cubicBezTo>
                <a:cubicBezTo>
                  <a:pt x="3150783" y="5295767"/>
                  <a:pt x="2911523" y="5535027"/>
                  <a:pt x="2616380" y="5535027"/>
                </a:cubicBezTo>
                <a:cubicBezTo>
                  <a:pt x="2321237" y="5535027"/>
                  <a:pt x="2081977" y="5295767"/>
                  <a:pt x="2081977" y="5000624"/>
                </a:cubicBezTo>
                <a:cubicBezTo>
                  <a:pt x="2081977" y="4705481"/>
                  <a:pt x="2321237" y="4466221"/>
                  <a:pt x="2616380" y="4466221"/>
                </a:cubicBezTo>
                <a:close/>
                <a:moveTo>
                  <a:pt x="6508555" y="4438651"/>
                </a:moveTo>
                <a:lnTo>
                  <a:pt x="6545695" y="4442395"/>
                </a:lnTo>
                <a:lnTo>
                  <a:pt x="6545695" y="5722287"/>
                </a:lnTo>
                <a:lnTo>
                  <a:pt x="6508555" y="5726031"/>
                </a:lnTo>
                <a:cubicBezTo>
                  <a:pt x="6153055" y="5726031"/>
                  <a:pt x="5864865" y="5437841"/>
                  <a:pt x="5864865" y="5082341"/>
                </a:cubicBezTo>
                <a:cubicBezTo>
                  <a:pt x="5864865" y="4726841"/>
                  <a:pt x="6153055" y="4438651"/>
                  <a:pt x="6508555" y="4438651"/>
                </a:cubicBezTo>
                <a:close/>
                <a:moveTo>
                  <a:pt x="643690" y="1908009"/>
                </a:moveTo>
                <a:cubicBezTo>
                  <a:pt x="999190" y="1908009"/>
                  <a:pt x="1287380" y="2196199"/>
                  <a:pt x="1287380" y="2551699"/>
                </a:cubicBezTo>
                <a:cubicBezTo>
                  <a:pt x="1287380" y="2907199"/>
                  <a:pt x="999190" y="3195389"/>
                  <a:pt x="643690" y="3195389"/>
                </a:cubicBezTo>
                <a:cubicBezTo>
                  <a:pt x="288190" y="3195389"/>
                  <a:pt x="0" y="2907199"/>
                  <a:pt x="0" y="2551699"/>
                </a:cubicBezTo>
                <a:cubicBezTo>
                  <a:pt x="0" y="2196199"/>
                  <a:pt x="288190" y="1908009"/>
                  <a:pt x="643690" y="1908009"/>
                </a:cubicBezTo>
                <a:close/>
                <a:moveTo>
                  <a:pt x="1343438" y="0"/>
                </a:moveTo>
                <a:lnTo>
                  <a:pt x="6545695" y="0"/>
                </a:lnTo>
                <a:lnTo>
                  <a:pt x="6545695" y="4185665"/>
                </a:lnTo>
                <a:lnTo>
                  <a:pt x="6503949" y="4173249"/>
                </a:lnTo>
                <a:cubicBezTo>
                  <a:pt x="6330657" y="4128375"/>
                  <a:pt x="6087455" y="4102583"/>
                  <a:pt x="5901261" y="4231782"/>
                </a:cubicBezTo>
                <a:cubicBezTo>
                  <a:pt x="5519369" y="4496370"/>
                  <a:pt x="5772178" y="5031067"/>
                  <a:pt x="5381804" y="5422715"/>
                </a:cubicBezTo>
                <a:cubicBezTo>
                  <a:pt x="5104996" y="5700294"/>
                  <a:pt x="4600596" y="5805476"/>
                  <a:pt x="4233669" y="5668063"/>
                </a:cubicBezTo>
                <a:cubicBezTo>
                  <a:pt x="3653192" y="5450674"/>
                  <a:pt x="3784943" y="4763675"/>
                  <a:pt x="3129895" y="4450477"/>
                </a:cubicBezTo>
                <a:cubicBezTo>
                  <a:pt x="2672003" y="4231446"/>
                  <a:pt x="2178033" y="4362192"/>
                  <a:pt x="2137775" y="4373601"/>
                </a:cubicBezTo>
                <a:cubicBezTo>
                  <a:pt x="1564921" y="4533740"/>
                  <a:pt x="1470666" y="5034694"/>
                  <a:pt x="971838" y="5025154"/>
                </a:cubicBezTo>
                <a:cubicBezTo>
                  <a:pt x="866310" y="5023179"/>
                  <a:pt x="525091" y="5016610"/>
                  <a:pt x="302276" y="4795749"/>
                </a:cubicBezTo>
                <a:lnTo>
                  <a:pt x="302958" y="4795228"/>
                </a:lnTo>
                <a:cubicBezTo>
                  <a:pt x="269893" y="4762453"/>
                  <a:pt x="240673" y="4726135"/>
                  <a:pt x="215714" y="4686858"/>
                </a:cubicBezTo>
                <a:cubicBezTo>
                  <a:pt x="37179" y="4405379"/>
                  <a:pt x="83908" y="3985942"/>
                  <a:pt x="297529" y="3752971"/>
                </a:cubicBezTo>
                <a:cubicBezTo>
                  <a:pt x="585181" y="3439442"/>
                  <a:pt x="966965" y="3689936"/>
                  <a:pt x="1431505" y="3365135"/>
                </a:cubicBezTo>
                <a:cubicBezTo>
                  <a:pt x="1675458" y="3194556"/>
                  <a:pt x="1971184" y="2832930"/>
                  <a:pt x="1937587" y="2478917"/>
                </a:cubicBezTo>
                <a:cubicBezTo>
                  <a:pt x="1881332" y="1886418"/>
                  <a:pt x="952691" y="1868869"/>
                  <a:pt x="796634" y="1179326"/>
                </a:cubicBezTo>
                <a:cubicBezTo>
                  <a:pt x="712321" y="804978"/>
                  <a:pt x="879884" y="345043"/>
                  <a:pt x="1168762" y="107990"/>
                </a:cubicBezTo>
                <a:cubicBezTo>
                  <a:pt x="1224164" y="62588"/>
                  <a:pt x="1280383" y="28334"/>
                  <a:pt x="1337047" y="2463"/>
                </a:cubicBezTo>
                <a:close/>
              </a:path>
            </a:pathLst>
          </a:custGeom>
        </p:spPr>
      </p:pic>
    </p:spTree>
    <p:extLst>
      <p:ext uri="{BB962C8B-B14F-4D97-AF65-F5344CB8AC3E}">
        <p14:creationId xmlns:p14="http://schemas.microsoft.com/office/powerpoint/2010/main" val="4193734739"/>
      </p:ext>
    </p:extLst>
  </p:cSld>
  <p:clrMapOvr>
    <a:masterClrMapping/>
  </p:clrMapOvr>
</p:sld>
</file>

<file path=ppt/theme/theme1.xml><?xml version="1.0" encoding="utf-8"?>
<a:theme xmlns:a="http://schemas.openxmlformats.org/drawingml/2006/main" name="Splash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5630</Words>
  <Application>Microsoft Office PowerPoint</Application>
  <PresentationFormat>Widescreen</PresentationFormat>
  <Paragraphs>418</Paragraphs>
  <Slides>39</Slides>
  <Notes>21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Arial,Sans-Serif</vt:lpstr>
      <vt:lpstr>Avenir Next LT Pro</vt:lpstr>
      <vt:lpstr>Calibri</vt:lpstr>
      <vt:lpstr>Calibri,Sans-Serif</vt:lpstr>
      <vt:lpstr>Courier New</vt:lpstr>
      <vt:lpstr>Posterama</vt:lpstr>
      <vt:lpstr>SplashVTI</vt:lpstr>
      <vt:lpstr>Discussion Series  on  Open Access in Libraries  Session #1 of 3   Hosted by: Commercial Product Committee Moderator: Michele Hunt Date: March 1, 2023 </vt:lpstr>
      <vt:lpstr>Session Agenda</vt:lpstr>
      <vt:lpstr>Introduction to  the Open Access Landscape in Libraries</vt:lpstr>
      <vt:lpstr>Open Access Landscape Points of Interest</vt:lpstr>
      <vt:lpstr>Open  Access Definition</vt:lpstr>
      <vt:lpstr>An Open  Access Acronym</vt:lpstr>
      <vt:lpstr>What Does  Open Mean?</vt:lpstr>
      <vt:lpstr>Benefits  of  Open  Access</vt:lpstr>
      <vt:lpstr>Publishing Models</vt:lpstr>
      <vt:lpstr>Access Types – the OA Rainbow</vt:lpstr>
      <vt:lpstr>Common Roads to  Open Access</vt:lpstr>
      <vt:lpstr>Access Types – the Rest of the Rainbow</vt:lpstr>
      <vt:lpstr>Access Types – not categorized by color system</vt:lpstr>
      <vt:lpstr>Document Terminology  Part 1</vt:lpstr>
      <vt:lpstr>PowerPoint Presentation</vt:lpstr>
      <vt:lpstr>OA Copyright &amp;  Licensing Terms</vt:lpstr>
      <vt:lpstr>User Access &amp; Rights</vt:lpstr>
      <vt:lpstr>OA Funding/Business Models</vt:lpstr>
      <vt:lpstr>Journals vs Books  OA Business Models</vt:lpstr>
      <vt:lpstr>Tracking &amp; Management-Related Tools for Libraries</vt:lpstr>
      <vt:lpstr>Staying  Up-to-Date</vt:lpstr>
      <vt:lpstr>Toolkits &amp;  Your Needs</vt:lpstr>
      <vt:lpstr>Agreements, Contracts, &amp; Workflows </vt:lpstr>
      <vt:lpstr>Supporting OA Efforts</vt:lpstr>
      <vt:lpstr>Small Efforts to Support OA </vt:lpstr>
      <vt:lpstr>Big Efforts to Support OA </vt:lpstr>
      <vt:lpstr>Ask Vendors Directly About OA Options</vt:lpstr>
      <vt:lpstr>Any questions about the presentation?  email questions to:  support@carli.Illinois.edu </vt:lpstr>
      <vt:lpstr>Further Reading - Articles</vt:lpstr>
      <vt:lpstr>Further Reading – Books</vt:lpstr>
      <vt:lpstr>Open Access Explained – Video  </vt:lpstr>
      <vt:lpstr>Guided Discussion Questions - 1</vt:lpstr>
      <vt:lpstr>Guided Discussion Questions - 2</vt:lpstr>
      <vt:lpstr>Citations - 1</vt:lpstr>
      <vt:lpstr>Citations - 2</vt:lpstr>
      <vt:lpstr>Citations - 3</vt:lpstr>
      <vt:lpstr>Citations - 4</vt:lpstr>
      <vt:lpstr>Citations - 5</vt:lpstr>
      <vt:lpstr>Citations - 6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Series  on  Open Access in Libraries   hosted by the Commercial Product Committee   Session #1 of 3</dc:title>
  <dc:creator>Michele Hunt</dc:creator>
  <cp:lastModifiedBy>Nicole Ream-Sotomayor</cp:lastModifiedBy>
  <cp:revision>2</cp:revision>
  <dcterms:created xsi:type="dcterms:W3CDTF">2023-02-25T20:53:20Z</dcterms:created>
  <dcterms:modified xsi:type="dcterms:W3CDTF">2023-03-09T15:28:08Z</dcterms:modified>
</cp:coreProperties>
</file>