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75" r:id="rId4"/>
    <p:sldId id="288" r:id="rId5"/>
    <p:sldId id="277" r:id="rId6"/>
    <p:sldId id="278" r:id="rId7"/>
    <p:sldId id="279" r:id="rId8"/>
    <p:sldId id="280" r:id="rId9"/>
    <p:sldId id="287" r:id="rId10"/>
    <p:sldId id="270" r:id="rId11"/>
    <p:sldId id="281" r:id="rId12"/>
    <p:sldId id="282" r:id="rId13"/>
    <p:sldId id="283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3235" autoAdjust="0"/>
  </p:normalViewPr>
  <p:slideViewPr>
    <p:cSldViewPr snapToGrid="0">
      <p:cViewPr varScale="1">
        <p:scale>
          <a:sx n="66" d="100"/>
          <a:sy n="66" d="100"/>
        </p:scale>
        <p:origin x="1494" y="78"/>
      </p:cViewPr>
      <p:guideLst/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FADDB-50AC-4735-A168-F8885ABF69C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7277-E83B-4D57-B64E-D7E55EB3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myself and read 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7277-E83B-4D57-B64E-D7E55EB3B3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Looked up </a:t>
            </a:r>
            <a:r>
              <a:rPr lang="en-US" dirty="0" err="1" smtClean="0"/>
              <a:t>Scielo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Look up the e-collection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Go to “Edit Collection”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CDI tab change and save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Run job "Publish electronic records to Central Discovery Index" from the Configuration</a:t>
            </a:r>
            <a:r>
              <a:rPr lang="en-US" baseline="0" dirty="0" smtClean="0"/>
              <a:t> Discovery Menu.   Indeed any changes to CDI inputs from your IZ will take 1 to 3 days to be fully in CDI searching. The “Publish…” job runs automatically every day shortly after midnight. 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7277-E83B-4D57-B64E-D7E55EB3B3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more features of CDI, it is “in context” indexing showing connections</a:t>
            </a:r>
            <a:r>
              <a:rPr lang="en-US" baseline="0" dirty="0" smtClean="0"/>
              <a:t> between the citations, relationships among the 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9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Book</a:t>
            </a:r>
            <a:r>
              <a:rPr lang="en-US" baseline="0" dirty="0" smtClean="0"/>
              <a:t> chapter and review links. Can move in between chapters and also from bib record for entire book to chapters and vice versa.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6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 For more – see  this </a:t>
            </a:r>
            <a:r>
              <a:rPr lang="en-US" baseline="0" dirty="0" smtClean="0"/>
              <a:t>section of </a:t>
            </a:r>
            <a:r>
              <a:rPr lang="en-US" baseline="0" dirty="0" err="1" smtClean="0"/>
              <a:t>ExLibris</a:t>
            </a:r>
            <a:r>
              <a:rPr lang="en-US" baseline="0" dirty="0" smtClean="0"/>
              <a:t> documentation. </a:t>
            </a:r>
            <a:r>
              <a:rPr lang="en-US" dirty="0" smtClean="0"/>
              <a:t> &amp; CARLI</a:t>
            </a:r>
            <a:r>
              <a:rPr lang="en-US" baseline="0" dirty="0" smtClean="0"/>
              <a:t> documentation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6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CARLI: The Consortium of Academic and Research Libraries in Illinois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42DE4-E85D-46A6-9CFA-DA3C277C4436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invite comments,  questions, and suggestions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9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0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After searching for </a:t>
            </a:r>
            <a:r>
              <a:rPr lang="en-US" baseline="0" dirty="0" smtClean="0"/>
              <a:t> “Mississippi river history” in </a:t>
            </a:r>
            <a:r>
              <a:rPr lang="en-US" baseline="0" dirty="0" err="1" smtClean="0"/>
              <a:t>PrimoVE</a:t>
            </a:r>
            <a:r>
              <a:rPr lang="en-US" baseline="0" dirty="0" smtClean="0"/>
              <a:t> search “Everything”/CDI  see this variety of results.  Book chapters, articles, books, etc.    How get these results?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4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feeds into CDI? All the Ex Libris Alma sources like publishers, open repositories, etc.</a:t>
            </a:r>
          </a:p>
          <a:p>
            <a:endParaRPr lang="en-US" dirty="0" smtClean="0"/>
          </a:p>
          <a:p>
            <a:r>
              <a:rPr lang="en-US" dirty="0" smtClean="0"/>
              <a:t>Your IZ ,like</a:t>
            </a:r>
            <a:r>
              <a:rPr lang="en-US" baseline="0" dirty="0" smtClean="0"/>
              <a:t> </a:t>
            </a:r>
            <a:r>
              <a:rPr lang="en-US" dirty="0" smtClean="0"/>
              <a:t>cataloged materials, </a:t>
            </a:r>
          </a:p>
          <a:p>
            <a:r>
              <a:rPr lang="en-US" dirty="0" smtClean="0"/>
              <a:t>Your active electronic collections in your IZ and the NZ</a:t>
            </a:r>
          </a:p>
          <a:p>
            <a:endParaRPr lang="en-US" dirty="0" smtClean="0"/>
          </a:p>
          <a:p>
            <a:r>
              <a:rPr lang="en-US" dirty="0" smtClean="0"/>
              <a:t>Can- </a:t>
            </a:r>
          </a:p>
          <a:p>
            <a:r>
              <a:rPr lang="en-US" dirty="0" smtClean="0"/>
              <a:t>Your local metadata from digital repositories-</a:t>
            </a:r>
            <a:r>
              <a:rPr lang="en-US" baseline="0" dirty="0" smtClean="0"/>
              <a:t> _if activated and loaded_ as P VE external source. And Enrichment tools like Syndetics book cover images for ex.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4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6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 directly in CDI but most, (not 100% but most) indexed in other cdi</a:t>
            </a:r>
            <a:r>
              <a:rPr lang="en-US" baseline="0" dirty="0" smtClean="0"/>
              <a:t> 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1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Regardless of citation source will show delivery links to EBSCO Host full text if enough accurate metadata to form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openurls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B1EE-6924-9749-8260-CE41EF06E8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7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Looked up </a:t>
            </a:r>
            <a:r>
              <a:rPr lang="en-US" dirty="0" err="1" smtClean="0"/>
              <a:t>Scielo</a:t>
            </a:r>
            <a:r>
              <a:rPr lang="en-US" dirty="0" smtClean="0"/>
              <a:t>,</a:t>
            </a:r>
            <a:r>
              <a:rPr lang="en-US" baseline="0" dirty="0" smtClean="0"/>
              <a:t> the edit collection.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7277-E83B-4D57-B64E-D7E55EB3B3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7" y="1358901"/>
            <a:ext cx="3092451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1"/>
            <a:ext cx="12192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906838"/>
            <a:ext cx="2984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12192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9274" y="5323455"/>
            <a:ext cx="9698181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39273" y="4504306"/>
            <a:ext cx="9987011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89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336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03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568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578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738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759030"/>
            <a:ext cx="6311076" cy="54408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6881284" y="758826"/>
            <a:ext cx="5018616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881284" y="3394076"/>
            <a:ext cx="5018616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487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1397001"/>
            <a:ext cx="11329500" cy="37638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5369701"/>
            <a:ext cx="11329500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6077" y="1004888"/>
            <a:ext cx="11329308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6224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988051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6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0" y="3371998"/>
            <a:ext cx="6096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4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" y="9770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7" y="2741614"/>
            <a:ext cx="6741584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7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5pPr>
              <a:buClr>
                <a:srgbClr val="000000"/>
              </a:buClr>
              <a:buSzPct val="50000"/>
              <a:defRPr sz="1500">
                <a:solidFill>
                  <a:srgbClr val="000000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960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" y="12274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2725738"/>
            <a:ext cx="456776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9" y="-19538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2882901"/>
            <a:ext cx="1134533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" y="12992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92414"/>
            <a:ext cx="9550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" y="22043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306917" y="634996"/>
            <a:ext cx="5635143" cy="486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96001" y="634996"/>
            <a:ext cx="5710767" cy="486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6918" y="5599113"/>
            <a:ext cx="11499849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4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4951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8570" y="273051"/>
            <a:ext cx="4011084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6956" y="273051"/>
            <a:ext cx="6517793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8570" y="1054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39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6668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657552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1" y="1154546"/>
            <a:ext cx="8657167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774768" y="0"/>
            <a:ext cx="2417233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774768" y="1708440"/>
            <a:ext cx="2417233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774768" y="4122305"/>
            <a:ext cx="2417233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5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6"/>
            <a:ext cx="12203936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7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Content_Corner/Central_Discovery_Index/Documentation_and_Train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knowledge.exlibrisgroup.com/Alma/Product_Documentation/010Alma_Online_Help_(English)/Electronic_Resource_Management/060_Alma_Single_Activation_Source_for_CDI/060Using_the_Central_Discovery_Index_(CDI)_in_Alma" TargetMode="External"/><Relationship Id="rId4" Type="http://schemas.openxmlformats.org/officeDocument/2006/relationships/hyperlink" Target="https://knowledge.exlibrisgroup.com/Primo/Content_Corner/Central_Discovery_Index/Documentation_and_Training/010Managing_Collections_and_Their_Content_for_Discovery/CDI_Collection_Lists#EasyActive_Collections_Li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980013"/>
            <a:ext cx="10363200" cy="1079293"/>
          </a:xfrm>
        </p:spPr>
        <p:txBody>
          <a:bodyPr/>
          <a:lstStyle/>
          <a:p>
            <a:r>
              <a:rPr lang="en-US" dirty="0"/>
              <a:t>Central Discovery </a:t>
            </a:r>
            <a:r>
              <a:rPr lang="en-US" dirty="0" err="1" smtClean="0"/>
              <a:t>Index:AN</a:t>
            </a:r>
            <a:r>
              <a:rPr lang="en-US" dirty="0" smtClean="0"/>
              <a:t> </a:t>
            </a:r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5"/>
            <a:ext cx="8534400" cy="72360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CARLI Alma Primo 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Options in Alma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0" y="508011"/>
            <a:ext cx="9925050" cy="3619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943" y="4717143"/>
            <a:ext cx="994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wait for next daily run of job </a:t>
            </a:r>
            <a:r>
              <a:rPr lang="en-US" dirty="0"/>
              <a:t>"Publish electronic records to Central Discovery </a:t>
            </a:r>
            <a:r>
              <a:rPr lang="en-US" dirty="0" smtClean="0"/>
              <a:t>Index“.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CDI citations in context and in relation to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8" y="1843424"/>
            <a:ext cx="9144000" cy="46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CDI : </a:t>
            </a:r>
            <a:r>
              <a:rPr lang="en-US" dirty="0" smtClean="0"/>
              <a:t>a database of citations &amp; relationships between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1" y="1381125"/>
            <a:ext cx="84867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28600"/>
            <a:ext cx="9144000" cy="63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Need more info?</a:t>
            </a:r>
            <a:endParaRPr lang="en-US" dirty="0"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Central Discovery Index </a:t>
            </a:r>
            <a:r>
              <a:rPr lang="en-US"/>
              <a:t>(</a:t>
            </a:r>
            <a:r>
              <a:rPr lang="en-US" smtClean="0"/>
              <a:t>CDI) </a:t>
            </a:r>
            <a:r>
              <a:rPr lang="en-US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://knowledge.exlibrisgroup.com/Primo/Content_Corner/Central_Discovery_Index/Documentation_and_Training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List of Easy Active </a:t>
            </a:r>
            <a:r>
              <a:rPr lang="en-US" dirty="0"/>
              <a:t>CDI sources: 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://knowledge.exlibrisgroup.com/Primo/Content_Corner/Central_Discovery_Index/Documentation_and_Training/010Managing_Collections_and_Their_Content_for_Discovery/CDI_Collection_Lists#EasyActive_Collections_List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Alma side: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://knowledge.exlibrisgroup.com/Alma/Product_Documentation/010Alma_Online_Help_(English)/</a:t>
            </a:r>
            <a:r>
              <a:rPr lang="en-US" dirty="0" smtClean="0">
                <a:hlinkClick r:id="rId5"/>
              </a:rPr>
              <a:t>Electronic_Resource_Management/060_Alma_Single_Activation_Source_for_CDI/060Using_the_Central_Discovery_Index</a:t>
            </a:r>
            <a:r>
              <a:rPr lang="en-US" dirty="0">
                <a:hlinkClick r:id="rId5"/>
              </a:rPr>
              <a:t>_(CDI)_in_Alma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228600"/>
            <a:ext cx="10824464" cy="1041400"/>
          </a:xfrm>
        </p:spPr>
        <p:txBody>
          <a:bodyPr/>
          <a:lstStyle/>
          <a:p>
            <a:pPr eaLnBrk="1" hangingPunct="1"/>
            <a:r>
              <a:rPr lang="en-US" dirty="0" smtClean="0"/>
              <a:t>Contact information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CARLI Office: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Phone: 217-244-7593 or 866-904-5843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support@carli.illinois.edu</a:t>
            </a:r>
            <a:endParaRPr lang="en-US" sz="2400" dirty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8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PrimoVE</a:t>
            </a:r>
            <a:r>
              <a:rPr lang="en-US" dirty="0" smtClean="0"/>
              <a:t> </a:t>
            </a:r>
            <a:r>
              <a:rPr lang="en-US" dirty="0" smtClean="0"/>
              <a:t>Central Discovery Index ? (CDI)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3100" y="1219200"/>
            <a:ext cx="8346948" cy="16636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Central Discovery Index (CDI): a database of citations collected from scholarly e-resources including journal articles, e-books, legal documents and more. They are harvested from primary and secondary commercial publishers and aggregators, and from open-access repositories. There are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 13,000 sources of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over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4.5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billion CDI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citations.</a:t>
            </a:r>
            <a:endParaRPr lang="en-US" sz="5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5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All 89 I-Share Libraries will see in </a:t>
            </a:r>
            <a:r>
              <a:rPr lang="en-US" sz="5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PrimoVE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</a:rPr>
              <a:t>Everything”  and “Articles” search slots. Note: 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Discovery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 or indexing feature (not </a:t>
            </a: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delivery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</a:rPr>
              <a:t>/Get Full Text per se.)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2882899"/>
            <a:ext cx="87915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Central Discovery Index </a:t>
            </a:r>
            <a:r>
              <a:rPr lang="en-US" dirty="0" smtClean="0"/>
              <a:t> </a:t>
            </a:r>
            <a:r>
              <a:rPr lang="en-US" dirty="0"/>
              <a:t>(CDI</a:t>
            </a:r>
            <a:r>
              <a:rPr lang="en-US" dirty="0" smtClean="0"/>
              <a:t>)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168400"/>
            <a:ext cx="88677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can be in your </a:t>
            </a:r>
            <a:r>
              <a:rPr lang="en-US" dirty="0"/>
              <a:t>Central Discovery Index ? (CDI)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110305"/>
            <a:ext cx="9144000" cy="5283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8476" y="5203650"/>
            <a:ext cx="2327624" cy="1190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3588" y="5449669"/>
            <a:ext cx="2057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From your Institution Zone (IZ) and the CARLI Network Zone (NZ)</a:t>
            </a:r>
          </a:p>
        </p:txBody>
      </p:sp>
    </p:spTree>
    <p:extLst>
      <p:ext uri="{BB962C8B-B14F-4D97-AF65-F5344CB8AC3E}">
        <p14:creationId xmlns:p14="http://schemas.microsoft.com/office/powerpoint/2010/main" val="35795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000" dirty="0"/>
              <a:t>But what about </a:t>
            </a:r>
            <a:r>
              <a:rPr lang="en-US" sz="4000" dirty="0" err="1"/>
              <a:t>EBSCOHost</a:t>
            </a:r>
            <a:r>
              <a:rPr lang="en-US" sz="4000" dirty="0"/>
              <a:t> e-collections?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EBSCO and CDI?</a:t>
            </a:r>
            <a:r>
              <a:rPr lang="en-US" dirty="0"/>
              <a:t>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 different Discovery relationship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703" y="1436914"/>
            <a:ext cx="11126361" cy="465908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directly include </a:t>
            </a:r>
            <a:r>
              <a:rPr lang="en-US" dirty="0" err="1" smtClean="0"/>
              <a:t>EBSCOHost</a:t>
            </a:r>
            <a:r>
              <a:rPr lang="en-US" dirty="0" smtClean="0"/>
              <a:t> indexing- However, most of the same journals</a:t>
            </a:r>
            <a:r>
              <a:rPr lang="en-US" dirty="0"/>
              <a:t>, conferences, etc. </a:t>
            </a:r>
            <a:r>
              <a:rPr lang="en-US" dirty="0" smtClean="0"/>
              <a:t>indexed by </a:t>
            </a:r>
            <a:r>
              <a:rPr lang="en-US" dirty="0"/>
              <a:t>the </a:t>
            </a:r>
            <a:r>
              <a:rPr lang="en-US" dirty="0" err="1"/>
              <a:t>EBSCOHost</a:t>
            </a:r>
            <a:r>
              <a:rPr lang="en-US" dirty="0"/>
              <a:t> </a:t>
            </a:r>
            <a:r>
              <a:rPr lang="en-US" dirty="0" smtClean="0"/>
              <a:t>e-collections are covered by the CDI sources of bibliographic citations.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dirty="0" smtClean="0"/>
              <a:t>CDI ingested </a:t>
            </a:r>
            <a:r>
              <a:rPr lang="en-US" dirty="0"/>
              <a:t>citations from PubMed about "influenza" would overlap with the indexed material in </a:t>
            </a:r>
            <a:r>
              <a:rPr lang="en-US" dirty="0" err="1"/>
              <a:t>EBSCOHost</a:t>
            </a:r>
            <a:r>
              <a:rPr lang="en-US" dirty="0"/>
              <a:t> </a:t>
            </a:r>
            <a:r>
              <a:rPr lang="en-US" dirty="0" smtClean="0"/>
              <a:t>CINAHL </a:t>
            </a:r>
            <a:r>
              <a:rPr lang="en-US" dirty="0"/>
              <a:t>about "influenza</a:t>
            </a:r>
            <a:r>
              <a:rPr lang="en-US" dirty="0" smtClean="0"/>
              <a:t>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Now for </a:t>
            </a:r>
            <a:r>
              <a:rPr lang="en-US" b="1" dirty="0" smtClean="0"/>
              <a:t>Delivery:</a:t>
            </a:r>
            <a:r>
              <a:rPr lang="en-US" dirty="0" smtClean="0"/>
              <a:t> the </a:t>
            </a:r>
            <a:r>
              <a:rPr lang="en-US" dirty="0"/>
              <a:t>delivery/View it/link resolver part will link the patron from a </a:t>
            </a:r>
            <a:r>
              <a:rPr lang="en-US" dirty="0" smtClean="0"/>
              <a:t>citation to </a:t>
            </a:r>
            <a:r>
              <a:rPr lang="en-US" dirty="0"/>
              <a:t>the full text as found in </a:t>
            </a:r>
            <a:r>
              <a:rPr lang="en-US" dirty="0" err="1" smtClean="0"/>
              <a:t>EBSCOHost</a:t>
            </a:r>
            <a:r>
              <a:rPr lang="en-US" dirty="0" smtClean="0"/>
              <a:t> </a:t>
            </a:r>
            <a:r>
              <a:rPr lang="en-US" dirty="0" err="1" smtClean="0"/>
              <a:t>e-resources</a:t>
            </a:r>
            <a:r>
              <a:rPr lang="en-US" dirty="0" smtClean="0"/>
              <a:t> (whether </a:t>
            </a:r>
            <a:r>
              <a:rPr lang="en-US" dirty="0"/>
              <a:t>the all CARLI ones or library purchases.) The origin of the citation should not matter as long as there’s enough </a:t>
            </a:r>
            <a:r>
              <a:rPr lang="en-US" dirty="0" smtClean="0"/>
              <a:t>accurate metadata </a:t>
            </a:r>
            <a:r>
              <a:rPr lang="en-US" dirty="0"/>
              <a:t>to identify the journal, volume, date,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Delivery</a:t>
            </a:r>
            <a:r>
              <a:rPr lang="en-US" b="1" dirty="0" smtClean="0"/>
              <a:t> </a:t>
            </a:r>
            <a:r>
              <a:rPr lang="en-US" dirty="0"/>
              <a:t>– the “link to full text” part of Primo VE from citations.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586740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514725"/>
            <a:ext cx="58007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CDI and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320800"/>
            <a:ext cx="9473185" cy="53523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"</a:t>
            </a:r>
            <a:r>
              <a:rPr lang="en-US" dirty="0"/>
              <a:t>Easy Active" setting in Alma so that </a:t>
            </a:r>
            <a:r>
              <a:rPr lang="en-US" dirty="0" smtClean="0"/>
              <a:t>active eligible e-collections in IZ can automatically send citations to </a:t>
            </a:r>
            <a:r>
              <a:rPr lang="en-US" dirty="0"/>
              <a:t>CDI.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smtClean="0"/>
              <a:t>separate admin </a:t>
            </a:r>
            <a:r>
              <a:rPr lang="en-US" dirty="0"/>
              <a:t>interface as with older  “Primo Central Index</a:t>
            </a:r>
            <a:r>
              <a:rPr lang="en-US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make changes need roles Electronic Inventory </a:t>
            </a:r>
            <a:r>
              <a:rPr lang="en-US" dirty="0"/>
              <a:t>O</a:t>
            </a:r>
            <a:r>
              <a:rPr lang="en-US" dirty="0" smtClean="0"/>
              <a:t>perator </a:t>
            </a:r>
            <a:r>
              <a:rPr lang="en-US" dirty="0"/>
              <a:t>and CDI inventory </a:t>
            </a:r>
            <a:r>
              <a:rPr lang="en-US" dirty="0" smtClean="0"/>
              <a:t>operator.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can deactivate </a:t>
            </a:r>
            <a:r>
              <a:rPr lang="en-US" dirty="0" smtClean="0"/>
              <a:t>one or more IZ e-collections sending indexing to CDI. (images on next slide.)</a:t>
            </a:r>
          </a:p>
        </p:txBody>
      </p:sp>
    </p:spTree>
    <p:extLst>
      <p:ext uri="{BB962C8B-B14F-4D97-AF65-F5344CB8AC3E}">
        <p14:creationId xmlns:p14="http://schemas.microsoft.com/office/powerpoint/2010/main" val="144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Options in Alma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25510"/>
            <a:ext cx="6616700" cy="4368789"/>
          </a:xfrm>
        </p:spPr>
      </p:pic>
    </p:spTree>
    <p:extLst>
      <p:ext uri="{BB962C8B-B14F-4D97-AF65-F5344CB8AC3E}">
        <p14:creationId xmlns:p14="http://schemas.microsoft.com/office/powerpoint/2010/main" val="29211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LI2016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LI_2016_template.potx" id="{D5E6D12C-EF15-447D-B822-D402CF594B36}" vid="{D488FA2C-5DC7-42EA-A405-73E3F5F2FD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CARLI_2016_template</Template>
  <TotalTime>2809</TotalTime>
  <Words>799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Verdana</vt:lpstr>
      <vt:lpstr>Wingdings</vt:lpstr>
      <vt:lpstr>CARLI2016</vt:lpstr>
      <vt:lpstr>Central Discovery Index:AN introduction</vt:lpstr>
      <vt:lpstr>What is PrimoVE Central Discovery Index ? (CDI)</vt:lpstr>
      <vt:lpstr>Example Central Discovery Index  (CDI) Search</vt:lpstr>
      <vt:lpstr>What can be in your Central Discovery Index ? (CDI)</vt:lpstr>
      <vt:lpstr>PowerPoint Presentation</vt:lpstr>
      <vt:lpstr>What about EBSCO and CDI? : A different Discovery relationship </vt:lpstr>
      <vt:lpstr>Delivery – the “link to full text” part of Primo VE from citations.   </vt:lpstr>
      <vt:lpstr>Features of CDI and Alma</vt:lpstr>
      <vt:lpstr>CDI Options in Alma</vt:lpstr>
      <vt:lpstr>CDI Options in Alma</vt:lpstr>
      <vt:lpstr>CDI citations in context and in relation to each other</vt:lpstr>
      <vt:lpstr>CDI : a database of citations &amp; relationships between them</vt:lpstr>
      <vt:lpstr>PowerPoint Presentation</vt:lpstr>
      <vt:lpstr>Need more info?</vt:lpstr>
      <vt:lpstr>Contact information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Denise D</dc:creator>
  <cp:lastModifiedBy>Green, Denise D</cp:lastModifiedBy>
  <cp:revision>80</cp:revision>
  <dcterms:created xsi:type="dcterms:W3CDTF">2020-02-05T15:59:53Z</dcterms:created>
  <dcterms:modified xsi:type="dcterms:W3CDTF">2022-02-22T18:20:28Z</dcterms:modified>
</cp:coreProperties>
</file>