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3204" r:id="rId5"/>
    <p:sldId id="3212" r:id="rId6"/>
    <p:sldId id="3208" r:id="rId7"/>
    <p:sldId id="3207" r:id="rId8"/>
    <p:sldId id="3206" r:id="rId9"/>
    <p:sldId id="3209" r:id="rId10"/>
    <p:sldId id="3211" r:id="rId11"/>
    <p:sldId id="3213" r:id="rId12"/>
    <p:sldId id="3205" r:id="rId13"/>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7BD144-3217-4D74-81F7-1AEE1D4C3806}" v="51" dt="2023-10-12T14:25:12.533"/>
    <p1510:client id="{295FD9DD-64B1-4801-9B81-F4CD2DAC0B07}" v="4" dt="2023-10-10T19:40:51.041"/>
    <p1510:client id="{3E569355-332D-4FDB-9EF7-5C8E83667E21}" v="230" dt="2023-10-09T14:49:39.466"/>
    <p1510:client id="{A06CE97A-18CA-4435-9B85-BB318D3AA63F}" v="103" dt="2023-10-10T19:26:13.061"/>
    <p1510:client id="{A4931C99-55BF-4EA5-B9E5-042D99DE11E4}" v="142" dt="2023-10-10T19:15:18.453"/>
    <p1510:client id="{AB86A292-65E7-4587-A387-AA6554FF16AF}" v="6" dt="2023-10-12T14:28:35.174"/>
    <p1510:client id="{FD295A2B-7D2F-4855-88AC-CFEED1EB3F99}" v="72" dt="2023-10-12T13:07:49.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309" autoAdjust="0"/>
    <p:restoredTop sz="94660"/>
  </p:normalViewPr>
  <p:slideViewPr>
    <p:cSldViewPr snapToGrid="0">
      <p:cViewPr varScale="1">
        <p:scale>
          <a:sx n="91" d="100"/>
          <a:sy n="91" d="100"/>
        </p:scale>
        <p:origin x="1176"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10/12/2023</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10/12/2023</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How to improve “View Online” or linking to full text options in Primo VE</a:t>
            </a:r>
          </a:p>
        </p:txBody>
      </p:sp>
    </p:spTree>
    <p:extLst>
      <p:ext uri="{BB962C8B-B14F-4D97-AF65-F5344CB8AC3E}">
        <p14:creationId xmlns:p14="http://schemas.microsoft.com/office/powerpoint/2010/main" val="309524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For example, here’s a long list of possible full text options for this periodical “Education Week”.  Which one are your patrons most likely click on? The first one.  If indeed that’s the e-collection your library thinks is best, then consider a DLR. </a:t>
            </a:r>
          </a:p>
        </p:txBody>
      </p:sp>
    </p:spTree>
    <p:extLst>
      <p:ext uri="{BB962C8B-B14F-4D97-AF65-F5344CB8AC3E}">
        <p14:creationId xmlns:p14="http://schemas.microsoft.com/office/powerpoint/2010/main" val="2915321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Let’s read this as a logic exercise, BUT from bottom up.   If…  implicit is checking for date coverage, if…. Could add more “With interface” Newsbank, Nexis, etc. so that you could have display like next slide</a:t>
            </a:r>
          </a:p>
        </p:txBody>
      </p:sp>
    </p:spTree>
    <p:extLst>
      <p:ext uri="{BB962C8B-B14F-4D97-AF65-F5344CB8AC3E}">
        <p14:creationId xmlns:p14="http://schemas.microsoft.com/office/powerpoint/2010/main" val="4236057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The 7 long list of possible full text options for this periodical “Education Week” is now one.</a:t>
            </a:r>
          </a:p>
        </p:txBody>
      </p:sp>
    </p:spTree>
    <p:extLst>
      <p:ext uri="{BB962C8B-B14F-4D97-AF65-F5344CB8AC3E}">
        <p14:creationId xmlns:p14="http://schemas.microsoft.com/office/powerpoint/2010/main" val="392352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Librarians decided publisher Open Access/free site was more uptodate and reliable in general than DOAB. So if in Project MUSE’s own site, don’t show these other two more compilation Open Access/free ebook sites. </a:t>
            </a:r>
          </a:p>
        </p:txBody>
      </p:sp>
    </p:spTree>
    <p:extLst>
      <p:ext uri="{BB962C8B-B14F-4D97-AF65-F5344CB8AC3E}">
        <p14:creationId xmlns:p14="http://schemas.microsoft.com/office/powerpoint/2010/main" val="765291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So if in other e-collections listed, don’t show the “on demand” CCC type collection(s). (Pay per article type e-collection)  Potentially save $$ and less clutter, remember tend to click on first in the “View Online” display.   Remember DLRs are in priority order. </a:t>
            </a:r>
          </a:p>
        </p:txBody>
      </p:sp>
    </p:spTree>
    <p:extLst>
      <p:ext uri="{BB962C8B-B14F-4D97-AF65-F5344CB8AC3E}">
        <p14:creationId xmlns:p14="http://schemas.microsoft.com/office/powerpoint/2010/main" val="191759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 Remember DLRs are in priority order.  Rule 13,  for this IZ,  says if this article or journal is available from any ProQuest e-collection, hide any links from these 4 EBSCOhost e-collections. Rule 14 is applied next in effect saying, if the article or journal isn’t in any ProQ e-collections and is available from EBSCOhost Academic Search Complete, don’t show links from these 3 EBSCOhost e-collections.</a:t>
            </a:r>
          </a:p>
        </p:txBody>
      </p:sp>
    </p:spTree>
    <p:extLst>
      <p:ext uri="{BB962C8B-B14F-4D97-AF65-F5344CB8AC3E}">
        <p14:creationId xmlns:p14="http://schemas.microsoft.com/office/powerpoint/2010/main" val="812172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 Here’s how this looks in the roster of DLRs in Fulfillment configuration. They are in priority order in list in your IZ Configuration Fulfillment, Display Logic Rules (DLRs). </a:t>
            </a:r>
          </a:p>
        </p:txBody>
      </p:sp>
    </p:spTree>
    <p:extLst>
      <p:ext uri="{BB962C8B-B14F-4D97-AF65-F5344CB8AC3E}">
        <p14:creationId xmlns:p14="http://schemas.microsoft.com/office/powerpoint/2010/main" val="398274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a:cs typeface="Calibri"/>
              </a:rPr>
              <a:t>We don’t have time to go into these in any detail today.  Default link order is alphabetical as this example shows.  Can change that. Direct Linking offers the full text links in the brief results list. Like this example .   For information see these links. These are not mutually exclusive. Can use mix of Link Order, Direct Linking, DLRs, etc. One or more can work together.   Would you like more presentations about improving “View Online”… displays in Primo VE?</a:t>
            </a:r>
          </a:p>
          <a:p>
            <a:endParaRPr lang="en-US" baseline="0">
              <a:cs typeface="Calibri"/>
            </a:endParaRPr>
          </a:p>
        </p:txBody>
      </p:sp>
    </p:spTree>
    <p:extLst>
      <p:ext uri="{BB962C8B-B14F-4D97-AF65-F5344CB8AC3E}">
        <p14:creationId xmlns:p14="http://schemas.microsoft.com/office/powerpoint/2010/main" val="29655710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a:t>Edit style</a:t>
            </a:r>
            <a:endParaRPr lang="he-IL"/>
          </a:p>
          <a:p>
            <a:pPr lvl="1"/>
            <a:r>
              <a:rPr lang="en-US"/>
              <a:t>Edit style – 2nd level  </a:t>
            </a:r>
            <a:endParaRPr lang="he-IL"/>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4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products-services/i-share/electronic-res-man/eresources_displayLogicRule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0.gif"/><Relationship Id="rId4" Type="http://schemas.openxmlformats.org/officeDocument/2006/relationships/hyperlink" Target="https://knowledge.exlibrisgroup.com/Primo/Product_Documentation/020Primo_VE/Primo_VE_(English)/080Configuring_Delivery_Services_for_Primo_VE/Configuring_Discovery_Interface_Display_Logic_for_Primo_V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gif"/></Relationships>
</file>

<file path=ppt/slides/_rels/slide7.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30Fulfillment/080Configuring_Fulfillment/090Discovery_Interface_Display_Logic/035ViewIt#Configuring_the_Order_of_Online_Service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1.gif"/><Relationship Id="rId5" Type="http://schemas.openxmlformats.org/officeDocument/2006/relationships/image" Target="../media/image20.gif"/><Relationship Id="rId4" Type="http://schemas.openxmlformats.org/officeDocument/2006/relationships/hyperlink" Target="https://knowledge.exlibrisgroup.com/Primo/Knowledge_Articles/Direct_Linking_configurations_for_Alma_and_Prim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3200">
                <a:latin typeface="+mj-lt"/>
                <a:ea typeface="+mn-lt"/>
                <a:cs typeface="+mn-lt"/>
              </a:rPr>
              <a:t>How to Improve “View Online” or Linking to Full Text Options in Primo VE: Part I</a:t>
            </a:r>
          </a:p>
          <a:p>
            <a:pPr algn="ctr"/>
            <a:endParaRPr lang="en-US" sz="2800">
              <a:latin typeface="+mj-lt"/>
              <a:ea typeface="+mn-lt"/>
              <a:cs typeface="+mn-lt"/>
            </a:endParaRPr>
          </a:p>
          <a:p>
            <a:r>
              <a:rPr lang="en-US" sz="2800">
                <a:latin typeface="+mj-lt"/>
                <a:ea typeface="+mn-lt"/>
                <a:cs typeface="+mn-lt"/>
              </a:rPr>
              <a:t>Display Logic Rules</a:t>
            </a:r>
          </a:p>
          <a:p>
            <a:pPr marL="457200" indent="-457200">
              <a:buFont typeface="Arial" panose="020B0604020202020204" pitchFamily="34" charset="0"/>
              <a:buChar char="•"/>
            </a:pPr>
            <a:r>
              <a:rPr lang="en-US" sz="2800">
                <a:latin typeface="+mj-lt"/>
                <a:ea typeface="+mn-lt"/>
                <a:cs typeface="+mn-lt"/>
              </a:rPr>
              <a:t>Use to show fewer full text options/to declutter</a:t>
            </a:r>
          </a:p>
          <a:p>
            <a:pPr marL="457200" indent="-457200">
              <a:buFont typeface="Arial" panose="020B0604020202020204" pitchFamily="34" charset="0"/>
              <a:buChar char="•"/>
            </a:pPr>
            <a:r>
              <a:rPr lang="en-US" sz="2800">
                <a:latin typeface="+mj-lt"/>
                <a:ea typeface="+mn-lt"/>
                <a:cs typeface="+mn-lt"/>
              </a:rPr>
              <a:t>Can prioritize e-collections or interfaces</a:t>
            </a:r>
          </a:p>
          <a:p>
            <a:pPr marL="457200" indent="-457200">
              <a:buFont typeface="Arial" panose="020B0604020202020204" pitchFamily="34" charset="0"/>
              <a:buChar char="•"/>
            </a:pPr>
            <a:r>
              <a:rPr lang="en-US" sz="2800">
                <a:latin typeface="+mj-lt"/>
                <a:ea typeface="+mn-lt"/>
                <a:cs typeface="+mn-lt"/>
              </a:rPr>
              <a:t>Order matters for Display Logic Rules </a:t>
            </a:r>
          </a:p>
          <a:p>
            <a:pPr marL="457200" indent="-457200">
              <a:buFont typeface="Arial" panose="020B0604020202020204" pitchFamily="34" charset="0"/>
              <a:buChar char="•"/>
            </a:pPr>
            <a:endParaRPr lang="en-US" sz="2800">
              <a:latin typeface="+mj-lt"/>
              <a:ea typeface="+mn-lt"/>
              <a:cs typeface="+mn-lt"/>
            </a:endParaRPr>
          </a:p>
        </p:txBody>
      </p:sp>
    </p:spTree>
    <p:extLst>
      <p:ext uri="{BB962C8B-B14F-4D97-AF65-F5344CB8AC3E}">
        <p14:creationId xmlns:p14="http://schemas.microsoft.com/office/powerpoint/2010/main" val="1885723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Display Logic Rules</a:t>
            </a:r>
          </a:p>
          <a:p>
            <a:pPr marL="457200" indent="-457200">
              <a:buFont typeface="Arial" panose="020B0604020202020204" pitchFamily="34" charset="0"/>
              <a:buChar char="•"/>
            </a:pPr>
            <a:r>
              <a:rPr lang="en-US" sz="2000">
                <a:latin typeface="+mj-lt"/>
                <a:ea typeface="+mn-lt"/>
                <a:cs typeface="+mn-lt"/>
              </a:rPr>
              <a:t>Use to show fewer full text options</a:t>
            </a:r>
          </a:p>
          <a:p>
            <a:pPr marL="457200" indent="-457200">
              <a:buFont typeface="Arial" panose="020B0604020202020204" pitchFamily="34" charset="0"/>
              <a:buChar char="•"/>
            </a:pPr>
            <a:endParaRPr lang="en-US" sz="2800">
              <a:latin typeface="+mj-lt"/>
              <a:ea typeface="+mn-lt"/>
              <a:cs typeface="+mn-lt"/>
            </a:endParaRPr>
          </a:p>
        </p:txBody>
      </p:sp>
      <p:pic>
        <p:nvPicPr>
          <p:cNvPr id="5" name="Picture 4" descr="A close up of a message&#10;&#10;Description automatically generated">
            <a:extLst>
              <a:ext uri="{FF2B5EF4-FFF2-40B4-BE49-F238E27FC236}">
                <a16:creationId xmlns:a16="http://schemas.microsoft.com/office/drawing/2014/main" id="{877E2B13-2A81-6882-CB39-5CA132AC3EBE}"/>
              </a:ext>
            </a:extLst>
          </p:cNvPr>
          <p:cNvPicPr>
            <a:picLocks noChangeAspect="1"/>
          </p:cNvPicPr>
          <p:nvPr/>
        </p:nvPicPr>
        <p:blipFill>
          <a:blip r:embed="rId3"/>
          <a:stretch>
            <a:fillRect/>
          </a:stretch>
        </p:blipFill>
        <p:spPr>
          <a:xfrm>
            <a:off x="70160" y="1366228"/>
            <a:ext cx="7191375" cy="1238250"/>
          </a:xfrm>
          <a:prstGeom prst="rect">
            <a:avLst/>
          </a:prstGeom>
          <a:ln w="3175">
            <a:solidFill>
              <a:schemeClr val="tx1"/>
            </a:solidFill>
          </a:ln>
        </p:spPr>
      </p:pic>
      <p:pic>
        <p:nvPicPr>
          <p:cNvPr id="7" name="Picture 6" descr="A screenshot of a computer&#10;&#10;Description automatically generated">
            <a:extLst>
              <a:ext uri="{FF2B5EF4-FFF2-40B4-BE49-F238E27FC236}">
                <a16:creationId xmlns:a16="http://schemas.microsoft.com/office/drawing/2014/main" id="{0F267E6E-88B1-B60A-058E-62DBB50AC626}"/>
              </a:ext>
            </a:extLst>
          </p:cNvPr>
          <p:cNvPicPr>
            <a:picLocks noChangeAspect="1"/>
          </p:cNvPicPr>
          <p:nvPr/>
        </p:nvPicPr>
        <p:blipFill>
          <a:blip r:embed="rId4"/>
          <a:stretch>
            <a:fillRect/>
          </a:stretch>
        </p:blipFill>
        <p:spPr>
          <a:xfrm>
            <a:off x="3000779" y="2518524"/>
            <a:ext cx="5806911" cy="38771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4233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Display Logic Rules</a:t>
            </a:r>
          </a:p>
          <a:p>
            <a:pPr marL="457200" indent="-457200">
              <a:buFont typeface="Arial" panose="020B0604020202020204" pitchFamily="34" charset="0"/>
              <a:buChar char="•"/>
            </a:pPr>
            <a:r>
              <a:rPr lang="en-US" sz="2000">
                <a:latin typeface="+mj-lt"/>
                <a:ea typeface="+mn-lt"/>
                <a:cs typeface="+mn-lt"/>
              </a:rPr>
              <a:t>Add a rule like: </a:t>
            </a:r>
          </a:p>
          <a:p>
            <a:pPr marL="457200" indent="-457200">
              <a:buFont typeface="Arial" panose="020B0604020202020204" pitchFamily="34" charset="0"/>
              <a:buChar char="•"/>
            </a:pPr>
            <a:endParaRPr lang="en-US" sz="2800">
              <a:latin typeface="+mj-lt"/>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DFA0F1E9-973F-063F-AA57-F585F3585CC9}"/>
              </a:ext>
            </a:extLst>
          </p:cNvPr>
          <p:cNvPicPr>
            <a:picLocks noChangeAspect="1"/>
          </p:cNvPicPr>
          <p:nvPr/>
        </p:nvPicPr>
        <p:blipFill>
          <a:blip r:embed="rId3"/>
          <a:stretch>
            <a:fillRect/>
          </a:stretch>
        </p:blipFill>
        <p:spPr>
          <a:xfrm>
            <a:off x="413612" y="1401046"/>
            <a:ext cx="8164779" cy="48397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51586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marL="457200" indent="-457200" algn="ctr">
              <a:buFont typeface="Arial" panose="020B0604020202020204" pitchFamily="34" charset="0"/>
              <a:buChar char="•"/>
            </a:pPr>
            <a:r>
              <a:rPr lang="en-US" sz="2800">
                <a:latin typeface="+mj-lt"/>
                <a:ea typeface="+mn-lt"/>
                <a:cs typeface="+mn-lt"/>
              </a:rPr>
              <a:t> </a:t>
            </a:r>
            <a:r>
              <a:rPr lang="en-US" sz="2000">
                <a:latin typeface="+mj-lt"/>
                <a:ea typeface="+mn-lt"/>
                <a:cs typeface="+mn-lt"/>
              </a:rPr>
              <a:t>Use to show fewer full text options</a:t>
            </a: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endParaRPr lang="en-US" sz="2800">
              <a:latin typeface="+mj-lt"/>
              <a:ea typeface="+mn-lt"/>
              <a:cs typeface="+mn-lt"/>
            </a:endParaRPr>
          </a:p>
          <a:p>
            <a:pPr marL="457200" indent="-457200">
              <a:buFont typeface="Arial" panose="020B0604020202020204" pitchFamily="34" charset="0"/>
              <a:buChar char="•"/>
            </a:pPr>
            <a:r>
              <a:rPr lang="en-US" sz="2000">
                <a:latin typeface="+mj-lt"/>
                <a:ea typeface="+mn-lt"/>
                <a:cs typeface="+mn-lt"/>
              </a:rPr>
              <a:t>Let’s look at </a:t>
            </a:r>
            <a:r>
              <a:rPr lang="en-US" sz="2000">
                <a:latin typeface="+mj-lt"/>
                <a:ea typeface="+mn-lt"/>
                <a:cs typeface="+mn-lt"/>
                <a:hlinkClick r:id="rId3"/>
              </a:rPr>
              <a:t>“Display Logic Rules for Electronic Resources”</a:t>
            </a:r>
            <a:r>
              <a:rPr lang="en-US" sz="2000">
                <a:latin typeface="+mj-lt"/>
                <a:ea typeface="+mn-lt"/>
                <a:cs typeface="+mn-lt"/>
              </a:rPr>
              <a:t> documentation and more examples</a:t>
            </a:r>
          </a:p>
          <a:p>
            <a:pPr marL="457200" indent="-457200">
              <a:buFont typeface="Arial" panose="020B0604020202020204" pitchFamily="34" charset="0"/>
              <a:buChar char="•"/>
            </a:pPr>
            <a:r>
              <a:rPr lang="en-US" sz="2000">
                <a:latin typeface="+mj-lt"/>
                <a:ea typeface="+mn-lt"/>
                <a:cs typeface="+mn-lt"/>
                <a:hlinkClick r:id="rId4"/>
              </a:rPr>
              <a:t>See also Alma/Primo VE documenation</a:t>
            </a:r>
            <a:endParaRPr lang="en-US" sz="2000">
              <a:latin typeface="+mj-lt"/>
              <a:ea typeface="+mn-lt"/>
              <a:cs typeface="+mn-lt"/>
            </a:endParaRPr>
          </a:p>
        </p:txBody>
      </p:sp>
      <p:pic>
        <p:nvPicPr>
          <p:cNvPr id="5" name="Picture 4" descr="A close up of a message&#10;&#10;Description automatically generated">
            <a:extLst>
              <a:ext uri="{FF2B5EF4-FFF2-40B4-BE49-F238E27FC236}">
                <a16:creationId xmlns:a16="http://schemas.microsoft.com/office/drawing/2014/main" id="{877E2B13-2A81-6882-CB39-5CA132AC3EBE}"/>
              </a:ext>
            </a:extLst>
          </p:cNvPr>
          <p:cNvPicPr>
            <a:picLocks noChangeAspect="1"/>
          </p:cNvPicPr>
          <p:nvPr/>
        </p:nvPicPr>
        <p:blipFill>
          <a:blip r:embed="rId5"/>
          <a:stretch>
            <a:fillRect/>
          </a:stretch>
        </p:blipFill>
        <p:spPr>
          <a:xfrm>
            <a:off x="70160" y="1366228"/>
            <a:ext cx="7191375" cy="123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descr="A close-up of a white background&#10;&#10;Description automatically generated">
            <a:extLst>
              <a:ext uri="{FF2B5EF4-FFF2-40B4-BE49-F238E27FC236}">
                <a16:creationId xmlns:a16="http://schemas.microsoft.com/office/drawing/2014/main" id="{72DD9DFF-D95A-7348-1829-2196F43B2611}"/>
              </a:ext>
            </a:extLst>
          </p:cNvPr>
          <p:cNvPicPr>
            <a:picLocks noChangeAspect="1"/>
          </p:cNvPicPr>
          <p:nvPr/>
        </p:nvPicPr>
        <p:blipFill>
          <a:blip r:embed="rId6"/>
          <a:stretch>
            <a:fillRect/>
          </a:stretch>
        </p:blipFill>
        <p:spPr>
          <a:xfrm>
            <a:off x="2645679" y="2630078"/>
            <a:ext cx="5814336" cy="16234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0451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17660" y="462337"/>
            <a:ext cx="8312728" cy="5778416"/>
          </a:xfrm>
          <a:prstGeom prst="rect">
            <a:avLst/>
          </a:prstGeom>
        </p:spPr>
        <p:txBody>
          <a:bodyPr/>
          <a:lstStyle/>
          <a:p>
            <a:pPr algn="ctr"/>
            <a:r>
              <a:rPr lang="en-US" sz="2800">
                <a:latin typeface="+mj-lt"/>
                <a:ea typeface="+mn-lt"/>
                <a:cs typeface="+mn-lt"/>
              </a:rPr>
              <a:t>Display Logic Rules To Consider</a:t>
            </a:r>
          </a:p>
          <a:p>
            <a:pPr algn="ctr"/>
            <a:endParaRPr lang="en-US" sz="2400">
              <a:latin typeface="+mj-lt"/>
              <a:ea typeface="+mn-lt"/>
              <a:cs typeface="+mn-lt"/>
            </a:endParaRPr>
          </a:p>
          <a:p>
            <a:pPr marL="457200" indent="-457200">
              <a:buFont typeface="Arial" panose="020B0604020202020204" pitchFamily="34" charset="0"/>
              <a:buChar char="•"/>
            </a:pPr>
            <a:r>
              <a:rPr lang="en-US" sz="2400">
                <a:latin typeface="+mj-lt"/>
                <a:ea typeface="+mn-lt"/>
                <a:cs typeface="+mn-lt"/>
              </a:rPr>
              <a:t>Prioritize more reliable Open Access sites </a:t>
            </a:r>
          </a:p>
          <a:p>
            <a:pPr marL="1200150" lvl="1" indent="-457200">
              <a:buFont typeface="Arial" panose="020B0604020202020204" pitchFamily="34" charset="0"/>
              <a:buChar char="•"/>
            </a:pPr>
            <a:r>
              <a:rPr lang="en-US" sz="2000">
                <a:latin typeface="+mj-lt"/>
                <a:ea typeface="+mn-lt"/>
                <a:cs typeface="+mn-lt"/>
              </a:rPr>
              <a:t>Example: Publishers over aggregators</a:t>
            </a:r>
          </a:p>
        </p:txBody>
      </p:sp>
      <p:pic>
        <p:nvPicPr>
          <p:cNvPr id="5" name="Picture 4" descr="A screenshot of a computer&#10;&#10;Description automatically generated">
            <a:extLst>
              <a:ext uri="{FF2B5EF4-FFF2-40B4-BE49-F238E27FC236}">
                <a16:creationId xmlns:a16="http://schemas.microsoft.com/office/drawing/2014/main" id="{B9383ABD-EF6B-7E25-427A-FAC01D68E0E4}"/>
              </a:ext>
            </a:extLst>
          </p:cNvPr>
          <p:cNvPicPr>
            <a:picLocks noChangeAspect="1"/>
          </p:cNvPicPr>
          <p:nvPr/>
        </p:nvPicPr>
        <p:blipFill>
          <a:blip r:embed="rId3"/>
          <a:stretch>
            <a:fillRect/>
          </a:stretch>
        </p:blipFill>
        <p:spPr>
          <a:xfrm>
            <a:off x="1904215" y="2465830"/>
            <a:ext cx="4730134" cy="3774923"/>
          </a:xfrm>
          <a:prstGeom prst="rect">
            <a:avLst/>
          </a:prstGeom>
          <a:ln>
            <a:solidFill>
              <a:schemeClr val="accent1"/>
            </a:solidFill>
          </a:ln>
        </p:spPr>
      </p:pic>
    </p:spTree>
    <p:extLst>
      <p:ext uri="{BB962C8B-B14F-4D97-AF65-F5344CB8AC3E}">
        <p14:creationId xmlns:p14="http://schemas.microsoft.com/office/powerpoint/2010/main" val="547764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5210" y="462337"/>
            <a:ext cx="8720558" cy="5778416"/>
          </a:xfrm>
          <a:prstGeom prst="rect">
            <a:avLst/>
          </a:prstGeom>
        </p:spPr>
        <p:txBody>
          <a:bodyPr/>
          <a:lstStyle/>
          <a:p>
            <a:pPr marL="1200150" lvl="1" indent="-457200">
              <a:buFont typeface="Arial" panose="020B0604020202020204" pitchFamily="34" charset="0"/>
              <a:buChar char="•"/>
            </a:pPr>
            <a:r>
              <a:rPr lang="en-US" sz="2400">
                <a:latin typeface="+mj-lt"/>
                <a:ea typeface="+mn-lt"/>
                <a:cs typeface="+mn-lt"/>
              </a:rPr>
              <a:t>Prioritize less expensive e-collections  </a:t>
            </a:r>
          </a:p>
          <a:p>
            <a:pPr marL="1600200" lvl="2" indent="-457200">
              <a:buFont typeface="Arial" panose="020B0604020202020204" pitchFamily="34" charset="0"/>
              <a:buChar char="•"/>
            </a:pPr>
            <a:r>
              <a:rPr lang="en-US" sz="2000">
                <a:latin typeface="+mj-lt"/>
                <a:ea typeface="+mn-lt"/>
                <a:cs typeface="+mn-lt"/>
              </a:rPr>
              <a:t>Example: Copyright Clearance House Document Delivery – pay per article.  </a:t>
            </a:r>
          </a:p>
          <a:p>
            <a:pPr marL="1600200" lvl="2" indent="-457200">
              <a:buFont typeface="Arial" panose="020B0604020202020204" pitchFamily="34" charset="0"/>
              <a:buChar char="•"/>
            </a:pPr>
            <a:endParaRPr lang="en-US" sz="1700">
              <a:latin typeface="+mj-lt"/>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69D6E68E-C33D-B73E-91F6-B0C64F45A9F8}"/>
              </a:ext>
            </a:extLst>
          </p:cNvPr>
          <p:cNvPicPr>
            <a:picLocks noChangeAspect="1"/>
          </p:cNvPicPr>
          <p:nvPr/>
        </p:nvPicPr>
        <p:blipFill>
          <a:blip r:embed="rId3"/>
          <a:stretch>
            <a:fillRect/>
          </a:stretch>
        </p:blipFill>
        <p:spPr>
          <a:xfrm>
            <a:off x="230414" y="1672493"/>
            <a:ext cx="3757123" cy="37022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 chat&#10;&#10;Description automatically generated">
            <a:extLst>
              <a:ext uri="{FF2B5EF4-FFF2-40B4-BE49-F238E27FC236}">
                <a16:creationId xmlns:a16="http://schemas.microsoft.com/office/drawing/2014/main" id="{2927B7F0-0A18-249B-80FB-7EDAE5AE3290}"/>
              </a:ext>
            </a:extLst>
          </p:cNvPr>
          <p:cNvPicPr>
            <a:picLocks noChangeAspect="1"/>
          </p:cNvPicPr>
          <p:nvPr/>
        </p:nvPicPr>
        <p:blipFill>
          <a:blip r:embed="rId4"/>
          <a:stretch>
            <a:fillRect/>
          </a:stretch>
        </p:blipFill>
        <p:spPr>
          <a:xfrm>
            <a:off x="4748229" y="2206049"/>
            <a:ext cx="3852682" cy="43834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12139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82378" y="411892"/>
            <a:ext cx="8873390" cy="5828861"/>
          </a:xfrm>
          <a:prstGeom prst="rect">
            <a:avLst/>
          </a:prstGeom>
        </p:spPr>
        <p:txBody>
          <a:bodyPr/>
          <a:lstStyle/>
          <a:p>
            <a:pPr marL="1200150" lvl="1" indent="-457200" algn="ctr">
              <a:buFont typeface="Arial" panose="020B0604020202020204" pitchFamily="34" charset="0"/>
              <a:buChar char="•"/>
            </a:pPr>
            <a:r>
              <a:rPr lang="en-US" sz="2400">
                <a:latin typeface="+mj-lt"/>
                <a:ea typeface="+mn-lt"/>
                <a:cs typeface="+mn-lt"/>
              </a:rPr>
              <a:t>Remember: Order Matters in Display Logic Rules  </a:t>
            </a:r>
          </a:p>
          <a:p>
            <a:pPr marL="1200150" lvl="1" indent="-457200">
              <a:buFont typeface="Arial" panose="020B0604020202020204" pitchFamily="34" charset="0"/>
              <a:buChar char="•"/>
            </a:pPr>
            <a:r>
              <a:rPr lang="en-US" sz="2400">
                <a:latin typeface="+mj-lt"/>
                <a:ea typeface="+mn-lt"/>
                <a:cs typeface="+mn-lt"/>
              </a:rPr>
              <a:t>Example: applies #13                before #14</a:t>
            </a:r>
          </a:p>
          <a:p>
            <a:pPr marL="1200150" lvl="1" indent="-457200" algn="ctr">
              <a:buFont typeface="Arial" panose="020B0604020202020204" pitchFamily="34" charset="0"/>
              <a:buChar char="•"/>
            </a:pPr>
            <a:endParaRPr lang="en-US" sz="2400">
              <a:latin typeface="+mj-lt"/>
              <a:ea typeface="+mn-lt"/>
              <a:cs typeface="+mn-lt"/>
            </a:endParaRPr>
          </a:p>
          <a:p>
            <a:pPr lvl="2" indent="0">
              <a:buNone/>
            </a:pPr>
            <a:endParaRPr lang="en-US" sz="2000">
              <a:latin typeface="+mj-lt"/>
              <a:ea typeface="+mn-lt"/>
              <a:cs typeface="+mn-lt"/>
            </a:endParaRPr>
          </a:p>
          <a:p>
            <a:pPr marL="1600200" lvl="2" indent="-457200">
              <a:buFont typeface="Arial" panose="020B0604020202020204" pitchFamily="34" charset="0"/>
              <a:buChar char="•"/>
            </a:pPr>
            <a:endParaRPr lang="en-US" sz="1700">
              <a:latin typeface="+mj-lt"/>
              <a:ea typeface="+mn-lt"/>
              <a:cs typeface="+mn-lt"/>
            </a:endParaRPr>
          </a:p>
        </p:txBody>
      </p:sp>
      <p:pic>
        <p:nvPicPr>
          <p:cNvPr id="6" name="Picture 5" descr="A screenshot of a computer&#10;&#10;Description automatically generated">
            <a:extLst>
              <a:ext uri="{FF2B5EF4-FFF2-40B4-BE49-F238E27FC236}">
                <a16:creationId xmlns:a16="http://schemas.microsoft.com/office/drawing/2014/main" id="{93AE2620-1065-B539-81BC-529BDE9CE01B}"/>
              </a:ext>
            </a:extLst>
          </p:cNvPr>
          <p:cNvPicPr>
            <a:picLocks noChangeAspect="1"/>
          </p:cNvPicPr>
          <p:nvPr/>
        </p:nvPicPr>
        <p:blipFill>
          <a:blip r:embed="rId3"/>
          <a:stretch>
            <a:fillRect/>
          </a:stretch>
        </p:blipFill>
        <p:spPr>
          <a:xfrm>
            <a:off x="385891" y="1437245"/>
            <a:ext cx="3881309" cy="50088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A screenshot of a computer&#10;&#10;Description automatically generated">
            <a:extLst>
              <a:ext uri="{FF2B5EF4-FFF2-40B4-BE49-F238E27FC236}">
                <a16:creationId xmlns:a16="http://schemas.microsoft.com/office/drawing/2014/main" id="{2538004E-5794-83DB-9696-3449E0C4F260}"/>
              </a:ext>
            </a:extLst>
          </p:cNvPr>
          <p:cNvPicPr>
            <a:picLocks noChangeAspect="1"/>
          </p:cNvPicPr>
          <p:nvPr/>
        </p:nvPicPr>
        <p:blipFill>
          <a:blip r:embed="rId4"/>
          <a:stretch>
            <a:fillRect/>
          </a:stretch>
        </p:blipFill>
        <p:spPr>
          <a:xfrm>
            <a:off x="4635992" y="1389401"/>
            <a:ext cx="4508008" cy="495403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4865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5210" y="462337"/>
            <a:ext cx="8720558" cy="5778416"/>
          </a:xfrm>
          <a:prstGeom prst="rect">
            <a:avLst/>
          </a:prstGeom>
        </p:spPr>
        <p:txBody>
          <a:bodyPr/>
          <a:lstStyle/>
          <a:p>
            <a:pPr marL="1200150" lvl="1" indent="-457200" algn="ctr">
              <a:buFont typeface="Arial" panose="020B0604020202020204" pitchFamily="34" charset="0"/>
              <a:buChar char="•"/>
            </a:pPr>
            <a:r>
              <a:rPr lang="en-US" sz="2400">
                <a:latin typeface="+mj-lt"/>
                <a:ea typeface="+mn-lt"/>
                <a:cs typeface="+mn-lt"/>
              </a:rPr>
              <a:t>Remember: Order in Display Logic Rules in Fulfillment Configuration Matters.  </a:t>
            </a:r>
          </a:p>
          <a:p>
            <a:pPr marL="1200150" lvl="1" indent="-457200" algn="ctr">
              <a:buFont typeface="Arial" panose="020B0604020202020204" pitchFamily="34" charset="0"/>
              <a:buChar char="•"/>
            </a:pPr>
            <a:r>
              <a:rPr lang="en-US" sz="2400">
                <a:latin typeface="+mj-lt"/>
                <a:ea typeface="+mn-lt"/>
                <a:cs typeface="+mn-lt"/>
              </a:rPr>
              <a:t>Example: applies #13 before #14</a:t>
            </a:r>
          </a:p>
          <a:p>
            <a:pPr marL="1200150" lvl="1" indent="-457200" algn="ctr">
              <a:buFont typeface="Arial" panose="020B0604020202020204" pitchFamily="34" charset="0"/>
              <a:buChar char="•"/>
            </a:pPr>
            <a:endParaRPr lang="en-US" sz="2400">
              <a:latin typeface="+mj-lt"/>
              <a:ea typeface="+mn-lt"/>
              <a:cs typeface="+mn-lt"/>
            </a:endParaRPr>
          </a:p>
          <a:p>
            <a:pPr lvl="2" indent="0">
              <a:buNone/>
            </a:pPr>
            <a:endParaRPr lang="en-US" sz="2000">
              <a:latin typeface="+mj-lt"/>
              <a:ea typeface="+mn-lt"/>
              <a:cs typeface="+mn-lt"/>
            </a:endParaRPr>
          </a:p>
          <a:p>
            <a:pPr marL="1600200" lvl="2" indent="-457200">
              <a:buFont typeface="Arial" panose="020B0604020202020204" pitchFamily="34" charset="0"/>
              <a:buChar char="•"/>
            </a:pPr>
            <a:endParaRPr lang="en-US" sz="1700">
              <a:latin typeface="+mj-lt"/>
              <a:ea typeface="+mn-lt"/>
              <a:cs typeface="+mn-lt"/>
            </a:endParaRPr>
          </a:p>
        </p:txBody>
      </p:sp>
      <p:pic>
        <p:nvPicPr>
          <p:cNvPr id="5" name="Picture 4" descr="A screenshot of a computer&#10;&#10;Description automatically generated">
            <a:extLst>
              <a:ext uri="{FF2B5EF4-FFF2-40B4-BE49-F238E27FC236}">
                <a16:creationId xmlns:a16="http://schemas.microsoft.com/office/drawing/2014/main" id="{6DF3B946-11CA-1144-B91D-B3313A562308}"/>
              </a:ext>
            </a:extLst>
          </p:cNvPr>
          <p:cNvPicPr>
            <a:picLocks noChangeAspect="1"/>
          </p:cNvPicPr>
          <p:nvPr/>
        </p:nvPicPr>
        <p:blipFill>
          <a:blip r:embed="rId3"/>
          <a:stretch>
            <a:fillRect/>
          </a:stretch>
        </p:blipFill>
        <p:spPr>
          <a:xfrm>
            <a:off x="104451" y="2337160"/>
            <a:ext cx="8982075" cy="3333750"/>
          </a:xfrm>
          <a:prstGeom prst="rect">
            <a:avLst/>
          </a:prstGeom>
          <a:ln>
            <a:solidFill>
              <a:schemeClr val="accent1"/>
            </a:solidFill>
          </a:ln>
        </p:spPr>
      </p:pic>
    </p:spTree>
    <p:extLst>
      <p:ext uri="{BB962C8B-B14F-4D97-AF65-F5344CB8AC3E}">
        <p14:creationId xmlns:p14="http://schemas.microsoft.com/office/powerpoint/2010/main" val="2028697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normAutofit/>
          </a:bodyPr>
          <a:lstStyle/>
          <a:p>
            <a:r>
              <a:rPr lang="en-US" sz="1800">
                <a:effectLst/>
              </a:rPr>
              <a:t>declutter Primo VE’s View Online section</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98854" y="395416"/>
            <a:ext cx="8829242" cy="5845337"/>
          </a:xfrm>
          <a:prstGeom prst="rect">
            <a:avLst/>
          </a:prstGeom>
        </p:spPr>
        <p:txBody>
          <a:bodyPr/>
          <a:lstStyle/>
          <a:p>
            <a:pPr algn="ctr"/>
            <a:r>
              <a:rPr lang="en-US" sz="2000">
                <a:latin typeface="+mj-lt"/>
                <a:ea typeface="Calibri"/>
                <a:cs typeface="Times New Roman"/>
              </a:rPr>
              <a:t>Other Techniques for Improving </a:t>
            </a:r>
          </a:p>
          <a:p>
            <a:pPr algn="ctr"/>
            <a:r>
              <a:rPr lang="en-US" sz="2000">
                <a:latin typeface="+mj-lt"/>
                <a:ea typeface="Calibri"/>
                <a:cs typeface="Times New Roman"/>
              </a:rPr>
              <a:t>“View Online/Get Full Text” type Displays</a:t>
            </a:r>
          </a:p>
          <a:p>
            <a:pPr marL="457200" indent="-457200">
              <a:buFont typeface="Arial" panose="020B0604020202020204" pitchFamily="34" charset="0"/>
              <a:buChar char="•"/>
            </a:pPr>
            <a:endParaRPr lang="en-US" sz="2000">
              <a:latin typeface="+mj-lt"/>
              <a:ea typeface="Calibri"/>
              <a:cs typeface="Times New Roman"/>
            </a:endParaRPr>
          </a:p>
          <a:p>
            <a:pPr marL="457200" indent="-457200">
              <a:buFont typeface="Arial" panose="020B0604020202020204" pitchFamily="34" charset="0"/>
              <a:buChar char="•"/>
            </a:pPr>
            <a:r>
              <a:rPr lang="en-US" sz="2000">
                <a:latin typeface="+mj-lt"/>
                <a:ea typeface="Calibri"/>
                <a:cs typeface="Times New Roman"/>
              </a:rPr>
              <a:t>Link Order/Configuring the Order of Online Services</a:t>
            </a:r>
          </a:p>
          <a:p>
            <a:pPr marL="1200150" lvl="1" indent="-457200">
              <a:buFont typeface="Arial" panose="020B0604020202020204" pitchFamily="34" charset="0"/>
              <a:buChar char="•"/>
            </a:pPr>
            <a:r>
              <a:rPr lang="en-US" sz="2000">
                <a:latin typeface="+mj-lt"/>
                <a:ea typeface="Calibri"/>
                <a:cs typeface="Times New Roman"/>
                <a:hlinkClick r:id="rId3"/>
              </a:rPr>
              <a:t>Alma Link Order Documentation</a:t>
            </a:r>
            <a:endParaRPr lang="en-US" sz="2000">
              <a:latin typeface="+mj-lt"/>
              <a:ea typeface="Calibri"/>
              <a:cs typeface="Times New Roman"/>
            </a:endParaRPr>
          </a:p>
          <a:p>
            <a:endParaRPr lang="en-US" sz="2000">
              <a:latin typeface="+mj-lt"/>
              <a:ea typeface="Calibri"/>
              <a:cs typeface="Times New Roman"/>
            </a:endParaRPr>
          </a:p>
          <a:p>
            <a:endParaRPr lang="en-US" sz="2000">
              <a:latin typeface="+mj-lt"/>
              <a:ea typeface="Calibri"/>
              <a:cs typeface="Times New Roman"/>
            </a:endParaRPr>
          </a:p>
          <a:p>
            <a:endParaRPr lang="en-US" sz="2000">
              <a:latin typeface="+mj-lt"/>
              <a:ea typeface="Calibri"/>
              <a:cs typeface="Times New Roman"/>
            </a:endParaRPr>
          </a:p>
          <a:p>
            <a:endParaRPr lang="en-US" sz="2000">
              <a:latin typeface="+mj-lt"/>
              <a:ea typeface="Calibri"/>
              <a:cs typeface="Times New Roman"/>
            </a:endParaRPr>
          </a:p>
          <a:p>
            <a:pPr marL="457200" indent="-457200">
              <a:buFont typeface="Arial" panose="020B0604020202020204" pitchFamily="34" charset="0"/>
              <a:buChar char="•"/>
            </a:pPr>
            <a:r>
              <a:rPr lang="en-US" sz="2000">
                <a:latin typeface="+mj-lt"/>
                <a:ea typeface="Calibri"/>
                <a:cs typeface="Times New Roman"/>
              </a:rPr>
              <a:t>Direct Linking - </a:t>
            </a:r>
            <a:r>
              <a:rPr lang="en-US" sz="2000">
                <a:effectLst/>
                <a:latin typeface="+mj-lt"/>
                <a:ea typeface="Calibri"/>
                <a:cs typeface="Times New Roman"/>
              </a:rPr>
              <a:t>pros and cons</a:t>
            </a:r>
            <a:r>
              <a:rPr lang="en-US" sz="2000">
                <a:latin typeface="+mj-lt"/>
                <a:ea typeface="Calibri"/>
                <a:cs typeface="Times New Roman"/>
              </a:rPr>
              <a:t> </a:t>
            </a:r>
            <a:endParaRPr lang="en-US" sz="2000">
              <a:effectLst/>
              <a:latin typeface="+mj-lt"/>
              <a:ea typeface="Calibri" panose="020F0502020204030204" pitchFamily="34" charset="0"/>
              <a:cs typeface="Times New Roman" panose="02020603050405020304" pitchFamily="18" charset="0"/>
            </a:endParaRPr>
          </a:p>
          <a:p>
            <a:pPr marL="1200150" lvl="1" indent="-457200">
              <a:buFont typeface="Arial" panose="020B0604020202020204" pitchFamily="34" charset="0"/>
              <a:buChar char="•"/>
            </a:pPr>
            <a:r>
              <a:rPr lang="en-US" sz="2000">
                <a:latin typeface="+mj-lt"/>
                <a:ea typeface="Calibri"/>
                <a:cs typeface="Times New Roman"/>
                <a:hlinkClick r:id="rId4"/>
              </a:rPr>
              <a:t>Alma Direct Linking Documentation</a:t>
            </a:r>
          </a:p>
          <a:p>
            <a:pPr marL="1200150" lvl="1" indent="-457200">
              <a:buFont typeface="Arial" panose="020B0604020202020204" pitchFamily="34" charset="0"/>
              <a:buChar char="•"/>
            </a:pPr>
            <a:endParaRPr lang="en-US" sz="2000">
              <a:latin typeface="+mj-lt"/>
              <a:ea typeface="+mn-lt"/>
              <a:cs typeface="+mn-lt"/>
              <a:hlinkClick r:id="rId4"/>
            </a:endParaRPr>
          </a:p>
        </p:txBody>
      </p:sp>
      <p:pic>
        <p:nvPicPr>
          <p:cNvPr id="5" name="Picture 4" descr="A screenshot of a computer&#10;&#10;Description automatically generated">
            <a:extLst>
              <a:ext uri="{FF2B5EF4-FFF2-40B4-BE49-F238E27FC236}">
                <a16:creationId xmlns:a16="http://schemas.microsoft.com/office/drawing/2014/main" id="{D4C998FF-E52E-33B0-6B91-DE9E7A3119DB}"/>
              </a:ext>
            </a:extLst>
          </p:cNvPr>
          <p:cNvPicPr>
            <a:picLocks noChangeAspect="1"/>
          </p:cNvPicPr>
          <p:nvPr/>
        </p:nvPicPr>
        <p:blipFill rotWithShape="1">
          <a:blip r:embed="rId5"/>
          <a:srcRect b="4363"/>
          <a:stretch/>
        </p:blipFill>
        <p:spPr>
          <a:xfrm>
            <a:off x="5022502" y="2090646"/>
            <a:ext cx="3707886" cy="18058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descr="A screenshot of a computer&#10;&#10;Description automatically generated">
            <a:extLst>
              <a:ext uri="{FF2B5EF4-FFF2-40B4-BE49-F238E27FC236}">
                <a16:creationId xmlns:a16="http://schemas.microsoft.com/office/drawing/2014/main" id="{672F2940-FEAC-B057-4EAF-37741D4FC57C}"/>
              </a:ext>
            </a:extLst>
          </p:cNvPr>
          <p:cNvPicPr>
            <a:picLocks noChangeAspect="1"/>
          </p:cNvPicPr>
          <p:nvPr/>
        </p:nvPicPr>
        <p:blipFill>
          <a:blip r:embed="rId6"/>
          <a:stretch>
            <a:fillRect/>
          </a:stretch>
        </p:blipFill>
        <p:spPr>
          <a:xfrm>
            <a:off x="799455" y="4712634"/>
            <a:ext cx="7314816" cy="15281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Arrow: Right 7">
            <a:extLst>
              <a:ext uri="{FF2B5EF4-FFF2-40B4-BE49-F238E27FC236}">
                <a16:creationId xmlns:a16="http://schemas.microsoft.com/office/drawing/2014/main" id="{39950FE7-CDE4-B747-EA0F-6F407F4B6FF1}"/>
              </a:ext>
            </a:extLst>
          </p:cNvPr>
          <p:cNvSpPr/>
          <p:nvPr/>
        </p:nvSpPr>
        <p:spPr>
          <a:xfrm>
            <a:off x="1441622" y="6018922"/>
            <a:ext cx="387178" cy="22183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9401193"/>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FB2E604489EA408B312FEAD985A6CF" ma:contentTypeVersion="3" ma:contentTypeDescription="Create a new document." ma:contentTypeScope="" ma:versionID="e41610dc47dd7dfaf2ddad6f9f48371b">
  <xsd:schema xmlns:xsd="http://www.w3.org/2001/XMLSchema" xmlns:xs="http://www.w3.org/2001/XMLSchema" xmlns:p="http://schemas.microsoft.com/office/2006/metadata/properties" xmlns:ns2="480f6289-8a8d-4d3d-9f7c-9dfb0420ccf7" targetNamespace="http://schemas.microsoft.com/office/2006/metadata/properties" ma:root="true" ma:fieldsID="5811320d4b29dd995b4367ba9f901444" ns2:_="">
    <xsd:import namespace="480f6289-8a8d-4d3d-9f7c-9dfb0420ccf7"/>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0f6289-8a8d-4d3d-9f7c-9dfb0420cc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238872-7DBF-4456-B43B-26F016E40879}">
  <ds:schemaRefs>
    <ds:schemaRef ds:uri="480f6289-8a8d-4d3d-9f7c-9dfb0420cc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286C9D2-2028-4A86-AD7D-D1062052761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C64FDAD-281D-4A44-BAEB-41E9BD93F4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676</Words>
  <Application>Microsoft Office PowerPoint</Application>
  <PresentationFormat>Letter Paper (8.5x11 in)</PresentationFormat>
  <Paragraphs>61</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Presentation11</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lpstr>declutter Primo VE’s View Online section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Green, Denise D</cp:lastModifiedBy>
  <cp:revision>2</cp:revision>
  <dcterms:created xsi:type="dcterms:W3CDTF">2019-09-18T17:05:10Z</dcterms:created>
  <dcterms:modified xsi:type="dcterms:W3CDTF">2023-10-12T19:59:39Z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0x01010028FB2E604489EA408B312FEAD985A6CF</vt:lpwstr>
  </property>
</Properties>
</file>