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65" r:id="rId3"/>
    <p:sldMasterId id="2147483752" r:id="rId4"/>
    <p:sldMasterId id="2147483780" r:id="rId5"/>
  </p:sldMasterIdLst>
  <p:notesMasterIdLst>
    <p:notesMasterId r:id="rId25"/>
  </p:notesMasterIdLst>
  <p:handoutMasterIdLst>
    <p:handoutMasterId r:id="rId26"/>
  </p:handoutMasterIdLst>
  <p:sldIdLst>
    <p:sldId id="292" r:id="rId6"/>
    <p:sldId id="261" r:id="rId7"/>
    <p:sldId id="293" r:id="rId8"/>
    <p:sldId id="294" r:id="rId9"/>
    <p:sldId id="295" r:id="rId10"/>
    <p:sldId id="296" r:id="rId11"/>
    <p:sldId id="297" r:id="rId12"/>
    <p:sldId id="298" r:id="rId13"/>
    <p:sldId id="286" r:id="rId14"/>
    <p:sldId id="287" r:id="rId15"/>
    <p:sldId id="299" r:id="rId16"/>
    <p:sldId id="300" r:id="rId17"/>
    <p:sldId id="301" r:id="rId18"/>
    <p:sldId id="302" r:id="rId19"/>
    <p:sldId id="303" r:id="rId20"/>
    <p:sldId id="304" r:id="rId21"/>
    <p:sldId id="305" r:id="rId22"/>
    <p:sldId id="290" r:id="rId23"/>
    <p:sldId id="306"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2"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6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39B20-ED38-4566-AEAA-B9D07028EF8D}" type="doc">
      <dgm:prSet loTypeId="urn:microsoft.com/office/officeart/2005/8/layout/process1" loCatId="process" qsTypeId="urn:microsoft.com/office/officeart/2005/8/quickstyle/simple1" qsCatId="simple" csTypeId="urn:microsoft.com/office/officeart/2005/8/colors/accent1_2" csCatId="accent1" phldr="1"/>
      <dgm:spPr/>
    </dgm:pt>
    <dgm:pt modelId="{99751706-48B1-4416-9977-A434CCC95A93}">
      <dgm:prSet phldrT="[Text]" custT="1"/>
      <dgm:spPr/>
      <dgm:t>
        <a:bodyPr/>
        <a:lstStyle/>
        <a:p>
          <a:r>
            <a:rPr lang="en-US" sz="2400" dirty="0"/>
            <a:t>Resources</a:t>
          </a:r>
        </a:p>
      </dgm:t>
    </dgm:pt>
    <dgm:pt modelId="{940AE33E-621F-461B-997A-361AB4B6566E}" type="parTrans" cxnId="{01EC1837-935F-4462-A88F-15CA8643AD14}">
      <dgm:prSet/>
      <dgm:spPr/>
      <dgm:t>
        <a:bodyPr/>
        <a:lstStyle/>
        <a:p>
          <a:endParaRPr lang="en-US"/>
        </a:p>
      </dgm:t>
    </dgm:pt>
    <dgm:pt modelId="{963F659B-994A-4BC9-8639-687D5BC66152}" type="sibTrans" cxnId="{01EC1837-935F-4462-A88F-15CA8643AD14}">
      <dgm:prSet/>
      <dgm:spPr/>
      <dgm:t>
        <a:bodyPr/>
        <a:lstStyle/>
        <a:p>
          <a:endParaRPr lang="en-US" dirty="0"/>
        </a:p>
      </dgm:t>
    </dgm:pt>
    <dgm:pt modelId="{20E6E469-A312-42D7-9449-8C898E225E83}">
      <dgm:prSet phldrT="[Text]" custT="1"/>
      <dgm:spPr/>
      <dgm:t>
        <a:bodyPr/>
        <a:lstStyle/>
        <a:p>
          <a:r>
            <a:rPr lang="en-US" sz="2400" dirty="0"/>
            <a:t>Activities</a:t>
          </a:r>
        </a:p>
      </dgm:t>
    </dgm:pt>
    <dgm:pt modelId="{436B273D-7EB2-46A4-8ED0-743DDC5380A0}" type="parTrans" cxnId="{0E507F11-431A-420C-82AD-EFADA3136E52}">
      <dgm:prSet/>
      <dgm:spPr/>
      <dgm:t>
        <a:bodyPr/>
        <a:lstStyle/>
        <a:p>
          <a:endParaRPr lang="en-US"/>
        </a:p>
      </dgm:t>
    </dgm:pt>
    <dgm:pt modelId="{2DD65809-B694-4389-86AE-0C74F18A6353}" type="sibTrans" cxnId="{0E507F11-431A-420C-82AD-EFADA3136E52}">
      <dgm:prSet/>
      <dgm:spPr/>
      <dgm:t>
        <a:bodyPr/>
        <a:lstStyle/>
        <a:p>
          <a:endParaRPr lang="en-US" dirty="0"/>
        </a:p>
      </dgm:t>
    </dgm:pt>
    <dgm:pt modelId="{F6B9AF6D-69E5-43E8-A41C-D13301BB5512}">
      <dgm:prSet phldrT="[Text]" custT="1"/>
      <dgm:spPr/>
      <dgm:t>
        <a:bodyPr/>
        <a:lstStyle/>
        <a:p>
          <a:r>
            <a:rPr lang="en-US" sz="2400" dirty="0"/>
            <a:t>Outputs</a:t>
          </a:r>
        </a:p>
      </dgm:t>
    </dgm:pt>
    <dgm:pt modelId="{5A4267CC-6335-4C4C-8E8D-5A4E1B4B9F02}" type="parTrans" cxnId="{EA40AF2C-6DEE-423C-AE1D-332275F8E380}">
      <dgm:prSet/>
      <dgm:spPr/>
      <dgm:t>
        <a:bodyPr/>
        <a:lstStyle/>
        <a:p>
          <a:endParaRPr lang="en-US"/>
        </a:p>
      </dgm:t>
    </dgm:pt>
    <dgm:pt modelId="{749A38CD-186F-44B6-9E88-4ECA4BD4FBAC}" type="sibTrans" cxnId="{EA40AF2C-6DEE-423C-AE1D-332275F8E380}">
      <dgm:prSet/>
      <dgm:spPr/>
      <dgm:t>
        <a:bodyPr/>
        <a:lstStyle/>
        <a:p>
          <a:endParaRPr lang="en-US" dirty="0"/>
        </a:p>
      </dgm:t>
    </dgm:pt>
    <dgm:pt modelId="{101BED20-263F-4512-B6B0-630607102118}">
      <dgm:prSet phldrT="[Text]" custT="1"/>
      <dgm:spPr/>
      <dgm:t>
        <a:bodyPr/>
        <a:lstStyle/>
        <a:p>
          <a:r>
            <a:rPr lang="en-US" sz="2400" dirty="0"/>
            <a:t>Impact</a:t>
          </a:r>
        </a:p>
      </dgm:t>
    </dgm:pt>
    <dgm:pt modelId="{B35AEAB2-0F52-4131-8B43-D7D94C1E0CA5}" type="parTrans" cxnId="{346C2739-74FE-4293-AD3D-F0F521DE7E91}">
      <dgm:prSet/>
      <dgm:spPr/>
      <dgm:t>
        <a:bodyPr/>
        <a:lstStyle/>
        <a:p>
          <a:endParaRPr lang="en-US"/>
        </a:p>
      </dgm:t>
    </dgm:pt>
    <dgm:pt modelId="{2F620ED6-888B-47AC-8FE0-65B0BC2128F2}" type="sibTrans" cxnId="{346C2739-74FE-4293-AD3D-F0F521DE7E91}">
      <dgm:prSet/>
      <dgm:spPr/>
      <dgm:t>
        <a:bodyPr/>
        <a:lstStyle/>
        <a:p>
          <a:endParaRPr lang="en-US"/>
        </a:p>
      </dgm:t>
    </dgm:pt>
    <dgm:pt modelId="{49470D5C-EDB6-4C10-914E-B72C5F2FDA2A}" type="pres">
      <dgm:prSet presAssocID="{00E39B20-ED38-4566-AEAA-B9D07028EF8D}" presName="Name0" presStyleCnt="0">
        <dgm:presLayoutVars>
          <dgm:dir/>
          <dgm:resizeHandles val="exact"/>
        </dgm:presLayoutVars>
      </dgm:prSet>
      <dgm:spPr/>
    </dgm:pt>
    <dgm:pt modelId="{11841FCC-337E-4507-8EA6-91432C8BA8D2}" type="pres">
      <dgm:prSet presAssocID="{99751706-48B1-4416-9977-A434CCC95A93}" presName="node" presStyleLbl="node1" presStyleIdx="0" presStyleCnt="4">
        <dgm:presLayoutVars>
          <dgm:bulletEnabled val="1"/>
        </dgm:presLayoutVars>
      </dgm:prSet>
      <dgm:spPr/>
    </dgm:pt>
    <dgm:pt modelId="{0BC3D7CA-8E5A-4EC3-841A-6EB6A500BF06}" type="pres">
      <dgm:prSet presAssocID="{963F659B-994A-4BC9-8639-687D5BC66152}" presName="sibTrans" presStyleLbl="sibTrans2D1" presStyleIdx="0" presStyleCnt="3"/>
      <dgm:spPr/>
    </dgm:pt>
    <dgm:pt modelId="{2F1F66D9-2D2E-4B1C-9C17-892B7505FF5F}" type="pres">
      <dgm:prSet presAssocID="{963F659B-994A-4BC9-8639-687D5BC66152}" presName="connectorText" presStyleLbl="sibTrans2D1" presStyleIdx="0" presStyleCnt="3"/>
      <dgm:spPr/>
    </dgm:pt>
    <dgm:pt modelId="{C0C797C2-6A60-4493-8130-75F035CFA5E9}" type="pres">
      <dgm:prSet presAssocID="{20E6E469-A312-42D7-9449-8C898E225E83}" presName="node" presStyleLbl="node1" presStyleIdx="1" presStyleCnt="4">
        <dgm:presLayoutVars>
          <dgm:bulletEnabled val="1"/>
        </dgm:presLayoutVars>
      </dgm:prSet>
      <dgm:spPr/>
    </dgm:pt>
    <dgm:pt modelId="{DA0F8AD6-9B91-4657-ABC1-7F7D516F041D}" type="pres">
      <dgm:prSet presAssocID="{2DD65809-B694-4389-86AE-0C74F18A6353}" presName="sibTrans" presStyleLbl="sibTrans2D1" presStyleIdx="1" presStyleCnt="3"/>
      <dgm:spPr/>
    </dgm:pt>
    <dgm:pt modelId="{B2AD0275-18C2-4BCB-B96B-B115AD61718E}" type="pres">
      <dgm:prSet presAssocID="{2DD65809-B694-4389-86AE-0C74F18A6353}" presName="connectorText" presStyleLbl="sibTrans2D1" presStyleIdx="1" presStyleCnt="3"/>
      <dgm:spPr/>
    </dgm:pt>
    <dgm:pt modelId="{739A57B1-4D0E-43DD-8BBD-E8AF32D25CF1}" type="pres">
      <dgm:prSet presAssocID="{F6B9AF6D-69E5-43E8-A41C-D13301BB5512}" presName="node" presStyleLbl="node1" presStyleIdx="2" presStyleCnt="4">
        <dgm:presLayoutVars>
          <dgm:bulletEnabled val="1"/>
        </dgm:presLayoutVars>
      </dgm:prSet>
      <dgm:spPr/>
    </dgm:pt>
    <dgm:pt modelId="{34E1DD19-E2DE-4AD9-B874-3E76F80C2766}" type="pres">
      <dgm:prSet presAssocID="{749A38CD-186F-44B6-9E88-4ECA4BD4FBAC}" presName="sibTrans" presStyleLbl="sibTrans2D1" presStyleIdx="2" presStyleCnt="3"/>
      <dgm:spPr/>
    </dgm:pt>
    <dgm:pt modelId="{FEA0AA70-DB83-43FC-8A62-36F6EE0BB884}" type="pres">
      <dgm:prSet presAssocID="{749A38CD-186F-44B6-9E88-4ECA4BD4FBAC}" presName="connectorText" presStyleLbl="sibTrans2D1" presStyleIdx="2" presStyleCnt="3"/>
      <dgm:spPr/>
    </dgm:pt>
    <dgm:pt modelId="{618DF54B-C523-4FF7-8699-B02C26F09CA5}" type="pres">
      <dgm:prSet presAssocID="{101BED20-263F-4512-B6B0-630607102118}" presName="node" presStyleLbl="node1" presStyleIdx="3" presStyleCnt="4">
        <dgm:presLayoutVars>
          <dgm:bulletEnabled val="1"/>
        </dgm:presLayoutVars>
      </dgm:prSet>
      <dgm:spPr/>
    </dgm:pt>
  </dgm:ptLst>
  <dgm:cxnLst>
    <dgm:cxn modelId="{0E507F11-431A-420C-82AD-EFADA3136E52}" srcId="{00E39B20-ED38-4566-AEAA-B9D07028EF8D}" destId="{20E6E469-A312-42D7-9449-8C898E225E83}" srcOrd="1" destOrd="0" parTransId="{436B273D-7EB2-46A4-8ED0-743DDC5380A0}" sibTransId="{2DD65809-B694-4389-86AE-0C74F18A6353}"/>
    <dgm:cxn modelId="{EA40AF2C-6DEE-423C-AE1D-332275F8E380}" srcId="{00E39B20-ED38-4566-AEAA-B9D07028EF8D}" destId="{F6B9AF6D-69E5-43E8-A41C-D13301BB5512}" srcOrd="2" destOrd="0" parTransId="{5A4267CC-6335-4C4C-8E8D-5A4E1B4B9F02}" sibTransId="{749A38CD-186F-44B6-9E88-4ECA4BD4FBAC}"/>
    <dgm:cxn modelId="{D77E272E-D2BB-4CCB-9E07-24697CE823B1}" type="presOf" srcId="{00E39B20-ED38-4566-AEAA-B9D07028EF8D}" destId="{49470D5C-EDB6-4C10-914E-B72C5F2FDA2A}" srcOrd="0" destOrd="0" presId="urn:microsoft.com/office/officeart/2005/8/layout/process1"/>
    <dgm:cxn modelId="{87F94F33-F5C7-4D8D-B03D-78E7A081CF01}" type="presOf" srcId="{749A38CD-186F-44B6-9E88-4ECA4BD4FBAC}" destId="{FEA0AA70-DB83-43FC-8A62-36F6EE0BB884}" srcOrd="1" destOrd="0" presId="urn:microsoft.com/office/officeart/2005/8/layout/process1"/>
    <dgm:cxn modelId="{FF8F5535-82F7-47D1-BFC8-CE558D64FFC2}" type="presOf" srcId="{749A38CD-186F-44B6-9E88-4ECA4BD4FBAC}" destId="{34E1DD19-E2DE-4AD9-B874-3E76F80C2766}" srcOrd="0" destOrd="0" presId="urn:microsoft.com/office/officeart/2005/8/layout/process1"/>
    <dgm:cxn modelId="{01EC1837-935F-4462-A88F-15CA8643AD14}" srcId="{00E39B20-ED38-4566-AEAA-B9D07028EF8D}" destId="{99751706-48B1-4416-9977-A434CCC95A93}" srcOrd="0" destOrd="0" parTransId="{940AE33E-621F-461B-997A-361AB4B6566E}" sibTransId="{963F659B-994A-4BC9-8639-687D5BC66152}"/>
    <dgm:cxn modelId="{346C2739-74FE-4293-AD3D-F0F521DE7E91}" srcId="{00E39B20-ED38-4566-AEAA-B9D07028EF8D}" destId="{101BED20-263F-4512-B6B0-630607102118}" srcOrd="3" destOrd="0" parTransId="{B35AEAB2-0F52-4131-8B43-D7D94C1E0CA5}" sibTransId="{2F620ED6-888B-47AC-8FE0-65B0BC2128F2}"/>
    <dgm:cxn modelId="{F00B075E-6F4C-4392-9E81-1199651FFB02}" type="presOf" srcId="{2DD65809-B694-4389-86AE-0C74F18A6353}" destId="{B2AD0275-18C2-4BCB-B96B-B115AD61718E}" srcOrd="1" destOrd="0" presId="urn:microsoft.com/office/officeart/2005/8/layout/process1"/>
    <dgm:cxn modelId="{26E3BE41-002A-4364-9A6B-316C4B80E47F}" type="presOf" srcId="{101BED20-263F-4512-B6B0-630607102118}" destId="{618DF54B-C523-4FF7-8699-B02C26F09CA5}" srcOrd="0" destOrd="0" presId="urn:microsoft.com/office/officeart/2005/8/layout/process1"/>
    <dgm:cxn modelId="{A5126C6C-B76D-40F3-826E-53B26ED99342}" type="presOf" srcId="{963F659B-994A-4BC9-8639-687D5BC66152}" destId="{2F1F66D9-2D2E-4B1C-9C17-892B7505FF5F}" srcOrd="1" destOrd="0" presId="urn:microsoft.com/office/officeart/2005/8/layout/process1"/>
    <dgm:cxn modelId="{65BF8850-0528-4E4F-A515-130C08395972}" type="presOf" srcId="{20E6E469-A312-42D7-9449-8C898E225E83}" destId="{C0C797C2-6A60-4493-8130-75F035CFA5E9}" srcOrd="0" destOrd="0" presId="urn:microsoft.com/office/officeart/2005/8/layout/process1"/>
    <dgm:cxn modelId="{2C5C7598-5045-40CF-A4CD-CA09E3090E30}" type="presOf" srcId="{2DD65809-B694-4389-86AE-0C74F18A6353}" destId="{DA0F8AD6-9B91-4657-ABC1-7F7D516F041D}" srcOrd="0" destOrd="0" presId="urn:microsoft.com/office/officeart/2005/8/layout/process1"/>
    <dgm:cxn modelId="{A76BFAC3-6219-40DD-B970-632E0A644259}" type="presOf" srcId="{99751706-48B1-4416-9977-A434CCC95A93}" destId="{11841FCC-337E-4507-8EA6-91432C8BA8D2}" srcOrd="0" destOrd="0" presId="urn:microsoft.com/office/officeart/2005/8/layout/process1"/>
    <dgm:cxn modelId="{5E8B16DC-4C12-406D-B60F-478E5F970601}" type="presOf" srcId="{F6B9AF6D-69E5-43E8-A41C-D13301BB5512}" destId="{739A57B1-4D0E-43DD-8BBD-E8AF32D25CF1}" srcOrd="0" destOrd="0" presId="urn:microsoft.com/office/officeart/2005/8/layout/process1"/>
    <dgm:cxn modelId="{542F99DE-9C65-46B7-AA18-F7ACEC1EBFE2}" type="presOf" srcId="{963F659B-994A-4BC9-8639-687D5BC66152}" destId="{0BC3D7CA-8E5A-4EC3-841A-6EB6A500BF06}" srcOrd="0" destOrd="0" presId="urn:microsoft.com/office/officeart/2005/8/layout/process1"/>
    <dgm:cxn modelId="{6458C686-C7F4-4D29-81AE-7C62F96BBDA3}" type="presParOf" srcId="{49470D5C-EDB6-4C10-914E-B72C5F2FDA2A}" destId="{11841FCC-337E-4507-8EA6-91432C8BA8D2}" srcOrd="0" destOrd="0" presId="urn:microsoft.com/office/officeart/2005/8/layout/process1"/>
    <dgm:cxn modelId="{124D4D11-DAF1-4A4E-8A6A-7491918699A9}" type="presParOf" srcId="{49470D5C-EDB6-4C10-914E-B72C5F2FDA2A}" destId="{0BC3D7CA-8E5A-4EC3-841A-6EB6A500BF06}" srcOrd="1" destOrd="0" presId="urn:microsoft.com/office/officeart/2005/8/layout/process1"/>
    <dgm:cxn modelId="{4F8D2DBA-8ECC-4B7A-A4EB-109E655D400D}" type="presParOf" srcId="{0BC3D7CA-8E5A-4EC3-841A-6EB6A500BF06}" destId="{2F1F66D9-2D2E-4B1C-9C17-892B7505FF5F}" srcOrd="0" destOrd="0" presId="urn:microsoft.com/office/officeart/2005/8/layout/process1"/>
    <dgm:cxn modelId="{B433714E-F38D-46CA-A901-0BDBA8455BC5}" type="presParOf" srcId="{49470D5C-EDB6-4C10-914E-B72C5F2FDA2A}" destId="{C0C797C2-6A60-4493-8130-75F035CFA5E9}" srcOrd="2" destOrd="0" presId="urn:microsoft.com/office/officeart/2005/8/layout/process1"/>
    <dgm:cxn modelId="{0D60E2B0-10D0-4D10-BD0A-C8E6803AE82F}" type="presParOf" srcId="{49470D5C-EDB6-4C10-914E-B72C5F2FDA2A}" destId="{DA0F8AD6-9B91-4657-ABC1-7F7D516F041D}" srcOrd="3" destOrd="0" presId="urn:microsoft.com/office/officeart/2005/8/layout/process1"/>
    <dgm:cxn modelId="{CF6E3781-D85E-4185-B923-3EE869297EDF}" type="presParOf" srcId="{DA0F8AD6-9B91-4657-ABC1-7F7D516F041D}" destId="{B2AD0275-18C2-4BCB-B96B-B115AD61718E}" srcOrd="0" destOrd="0" presId="urn:microsoft.com/office/officeart/2005/8/layout/process1"/>
    <dgm:cxn modelId="{73C6C843-095F-498D-A07B-9B456C4B89CF}" type="presParOf" srcId="{49470D5C-EDB6-4C10-914E-B72C5F2FDA2A}" destId="{739A57B1-4D0E-43DD-8BBD-E8AF32D25CF1}" srcOrd="4" destOrd="0" presId="urn:microsoft.com/office/officeart/2005/8/layout/process1"/>
    <dgm:cxn modelId="{A714F7A2-9BD4-478A-A818-578AE9FDBB52}" type="presParOf" srcId="{49470D5C-EDB6-4C10-914E-B72C5F2FDA2A}" destId="{34E1DD19-E2DE-4AD9-B874-3E76F80C2766}" srcOrd="5" destOrd="0" presId="urn:microsoft.com/office/officeart/2005/8/layout/process1"/>
    <dgm:cxn modelId="{A056F12D-AD71-4AC2-8171-16C486FD12DE}" type="presParOf" srcId="{34E1DD19-E2DE-4AD9-B874-3E76F80C2766}" destId="{FEA0AA70-DB83-43FC-8A62-36F6EE0BB884}" srcOrd="0" destOrd="0" presId="urn:microsoft.com/office/officeart/2005/8/layout/process1"/>
    <dgm:cxn modelId="{F5FC59F4-C2E0-40A3-BB91-EE96026DB6FC}" type="presParOf" srcId="{49470D5C-EDB6-4C10-914E-B72C5F2FDA2A}" destId="{618DF54B-C523-4FF7-8699-B02C26F09CA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6DFA6C-E486-CC4A-A626-9CBC56058E45}" type="doc">
      <dgm:prSet loTypeId="urn:microsoft.com/office/officeart/2005/8/layout/vProcess5" loCatId="" qsTypeId="urn:microsoft.com/office/officeart/2005/8/quickstyle/simple1" qsCatId="simple" csTypeId="urn:microsoft.com/office/officeart/2005/8/colors/accent1_1" csCatId="accent1" phldr="1"/>
      <dgm:spPr/>
    </dgm:pt>
    <dgm:pt modelId="{AA33AD8B-8C4B-DA46-8F38-3A03B6B4AAA4}">
      <dgm:prSet phldrT="[Text]" custT="1"/>
      <dgm:spPr>
        <a:ln>
          <a:solidFill>
            <a:schemeClr val="tx2"/>
          </a:solidFill>
        </a:ln>
      </dgm:spPr>
      <dgm:t>
        <a:bodyPr anchor="t" anchorCtr="0"/>
        <a:lstStyle/>
        <a:p>
          <a:r>
            <a:rPr lang="en-US" sz="3200" dirty="0">
              <a:latin typeface="Arial" panose="020B0604020202020204" pitchFamily="34" charset="0"/>
              <a:cs typeface="Arial" panose="020B0604020202020204" pitchFamily="34" charset="0"/>
            </a:rPr>
            <a:t>AASD Framework: What is the relationship between academic libraries and student learning and success?</a:t>
          </a:r>
        </a:p>
      </dgm:t>
      <dgm:extLst>
        <a:ext uri="{E40237B7-FDA0-4F09-8148-C483321AD2D9}">
          <dgm14:cNvPr xmlns:dgm14="http://schemas.microsoft.com/office/drawing/2010/diagram" id="0" name="" descr="AASD Framework: What is the relationship between academic libraries and student learning and success?&#10;Contextualizes "/>
        </a:ext>
      </dgm:extLst>
    </dgm:pt>
    <dgm:pt modelId="{F446B5F5-EDA9-E64F-8B34-ACB8AD149BB7}" type="parTrans" cxnId="{F35A48E9-4F8A-DE4F-B99C-F45A1E986258}">
      <dgm:prSet/>
      <dgm:spPr/>
      <dgm:t>
        <a:bodyPr/>
        <a:lstStyle/>
        <a:p>
          <a:endParaRPr lang="en-US"/>
        </a:p>
      </dgm:t>
    </dgm:pt>
    <dgm:pt modelId="{74B4AC5B-BB07-7246-AFD7-2E9AA72B1ED0}" type="sibTrans" cxnId="{F35A48E9-4F8A-DE4F-B99C-F45A1E986258}">
      <dgm:prSet/>
      <dgm:spPr>
        <a:solidFill>
          <a:schemeClr val="tx1">
            <a:lumMod val="20000"/>
            <a:lumOff val="80000"/>
            <a:alpha val="90000"/>
          </a:schemeClr>
        </a:solidFill>
      </dgm:spPr>
      <dgm:t>
        <a:bodyPr/>
        <a:lstStyle/>
        <a:p>
          <a:endParaRPr lang="en-US" dirty="0"/>
        </a:p>
      </dgm:t>
    </dgm:pt>
    <dgm:pt modelId="{9F4CE70C-5CF5-EC49-84B9-8F0E73C9E390}">
      <dgm:prSet phldrT="[Text]" custT="1"/>
      <dgm:spPr>
        <a:ln>
          <a:solidFill>
            <a:srgbClr val="7030A0"/>
          </a:solidFill>
        </a:ln>
      </dgm:spPr>
      <dgm:t>
        <a:bodyPr anchor="t" anchorCtr="0"/>
        <a:lstStyle/>
        <a:p>
          <a:r>
            <a:rPr lang="en-US" sz="3200" dirty="0">
              <a:solidFill>
                <a:schemeClr val="accent4"/>
              </a:solidFill>
              <a:latin typeface="Arial" panose="020B0604020202020204" pitchFamily="34" charset="0"/>
              <a:cs typeface="Arial" panose="020B0604020202020204" pitchFamily="34" charset="0"/>
            </a:rPr>
            <a:t>Local Case Study Topic: What is the relationship between &lt;local topic&gt; and student learning and success?</a:t>
          </a:r>
        </a:p>
      </dgm:t>
      <dgm:extLst>
        <a:ext uri="{E40237B7-FDA0-4F09-8148-C483321AD2D9}">
          <dgm14:cNvPr xmlns:dgm14="http://schemas.microsoft.com/office/drawing/2010/diagram" id="0" name="" descr="Local Case Study Topic: What is the relationship between &lt;local topic&gt; and student learning and success?&#10;which contextualizes"/>
        </a:ext>
      </dgm:extLst>
    </dgm:pt>
    <dgm:pt modelId="{017851CD-CAC1-0F42-A2B2-75CF85DF08CF}" type="parTrans" cxnId="{73E5A05D-C39E-6240-BDF2-95DA1A56ECED}">
      <dgm:prSet/>
      <dgm:spPr/>
      <dgm:t>
        <a:bodyPr/>
        <a:lstStyle/>
        <a:p>
          <a:endParaRPr lang="en-US"/>
        </a:p>
      </dgm:t>
    </dgm:pt>
    <dgm:pt modelId="{E88C6562-8180-C54B-B00E-B4881BCF9F5F}" type="sibTrans" cxnId="{73E5A05D-C39E-6240-BDF2-95DA1A56ECED}">
      <dgm:prSet/>
      <dgm:spPr>
        <a:solidFill>
          <a:schemeClr val="tx1">
            <a:lumMod val="20000"/>
            <a:lumOff val="80000"/>
            <a:alpha val="90000"/>
          </a:schemeClr>
        </a:solidFill>
      </dgm:spPr>
      <dgm:t>
        <a:bodyPr/>
        <a:lstStyle/>
        <a:p>
          <a:endParaRPr lang="en-US" dirty="0"/>
        </a:p>
      </dgm:t>
    </dgm:pt>
    <dgm:pt modelId="{48F58DF3-BD0F-D544-993C-5B8C5EE75794}">
      <dgm:prSet phldrT="[Text]" custT="1"/>
      <dgm:spPr>
        <a:ln>
          <a:solidFill>
            <a:srgbClr val="0070C0"/>
          </a:solidFill>
        </a:ln>
      </dgm:spPr>
      <dgm:t>
        <a:bodyPr anchor="t" anchorCtr="0"/>
        <a:lstStyle/>
        <a:p>
          <a:r>
            <a:rPr lang="en-US" sz="3200" dirty="0">
              <a:solidFill>
                <a:srgbClr val="000000"/>
              </a:solidFill>
              <a:latin typeface="Arial" panose="020B0604020202020204" pitchFamily="34" charset="0"/>
              <a:cs typeface="Arial" panose="020B0604020202020204" pitchFamily="34" charset="0"/>
            </a:rPr>
            <a:t>Local Case Study Research Statement:</a:t>
          </a:r>
        </a:p>
      </dgm:t>
      <dgm:extLst>
        <a:ext uri="{E40237B7-FDA0-4F09-8148-C483321AD2D9}">
          <dgm14:cNvPr xmlns:dgm14="http://schemas.microsoft.com/office/drawing/2010/diagram" id="0" name="" descr="Local Case Study Research Statement:&#10;"/>
        </a:ext>
      </dgm:extLst>
    </dgm:pt>
    <dgm:pt modelId="{CD6F01A4-2919-DB42-8064-95AE86042FF7}" type="parTrans" cxnId="{11A85E0A-835F-9C44-B106-3A3136EA1ED2}">
      <dgm:prSet/>
      <dgm:spPr/>
      <dgm:t>
        <a:bodyPr/>
        <a:lstStyle/>
        <a:p>
          <a:endParaRPr lang="en-US"/>
        </a:p>
      </dgm:t>
    </dgm:pt>
    <dgm:pt modelId="{A7AFE591-459E-5F42-A78C-109846F69C32}" type="sibTrans" cxnId="{11A85E0A-835F-9C44-B106-3A3136EA1ED2}">
      <dgm:prSet/>
      <dgm:spPr/>
      <dgm:t>
        <a:bodyPr/>
        <a:lstStyle/>
        <a:p>
          <a:endParaRPr lang="en-US"/>
        </a:p>
      </dgm:t>
    </dgm:pt>
    <dgm:pt modelId="{E8A28B5A-2B36-0A41-B189-4BAFC09FE3D3}" type="pres">
      <dgm:prSet presAssocID="{7B6DFA6C-E486-CC4A-A626-9CBC56058E45}" presName="outerComposite" presStyleCnt="0">
        <dgm:presLayoutVars>
          <dgm:chMax val="5"/>
          <dgm:dir/>
          <dgm:resizeHandles val="exact"/>
        </dgm:presLayoutVars>
      </dgm:prSet>
      <dgm:spPr/>
    </dgm:pt>
    <dgm:pt modelId="{53F4ADE6-E580-2A46-8076-015606B69968}" type="pres">
      <dgm:prSet presAssocID="{7B6DFA6C-E486-CC4A-A626-9CBC56058E45}" presName="dummyMaxCanvas" presStyleCnt="0">
        <dgm:presLayoutVars/>
      </dgm:prSet>
      <dgm:spPr/>
    </dgm:pt>
    <dgm:pt modelId="{949CD78E-7BDB-454C-B101-39D6572AB212}" type="pres">
      <dgm:prSet presAssocID="{7B6DFA6C-E486-CC4A-A626-9CBC56058E45}" presName="ThreeNodes_1" presStyleLbl="node1" presStyleIdx="0" presStyleCnt="3">
        <dgm:presLayoutVars>
          <dgm:bulletEnabled val="1"/>
        </dgm:presLayoutVars>
      </dgm:prSet>
      <dgm:spPr/>
    </dgm:pt>
    <dgm:pt modelId="{4274034F-08AC-9946-B184-06BD52AC819A}" type="pres">
      <dgm:prSet presAssocID="{7B6DFA6C-E486-CC4A-A626-9CBC56058E45}" presName="ThreeNodes_2" presStyleLbl="node1" presStyleIdx="1" presStyleCnt="3">
        <dgm:presLayoutVars>
          <dgm:bulletEnabled val="1"/>
        </dgm:presLayoutVars>
      </dgm:prSet>
      <dgm:spPr/>
    </dgm:pt>
    <dgm:pt modelId="{C32D4F3B-60F9-CD4C-BEC7-4762ECC48866}" type="pres">
      <dgm:prSet presAssocID="{7B6DFA6C-E486-CC4A-A626-9CBC56058E45}" presName="ThreeNodes_3" presStyleLbl="node1" presStyleIdx="2" presStyleCnt="3">
        <dgm:presLayoutVars>
          <dgm:bulletEnabled val="1"/>
        </dgm:presLayoutVars>
      </dgm:prSet>
      <dgm:spPr/>
    </dgm:pt>
    <dgm:pt modelId="{BFB37C9C-EB13-5B40-8996-2061740E3FAF}" type="pres">
      <dgm:prSet presAssocID="{7B6DFA6C-E486-CC4A-A626-9CBC56058E45}" presName="ThreeConn_1-2" presStyleLbl="fgAccFollowNode1" presStyleIdx="0" presStyleCnt="2">
        <dgm:presLayoutVars>
          <dgm:bulletEnabled val="1"/>
        </dgm:presLayoutVars>
      </dgm:prSet>
      <dgm:spPr/>
    </dgm:pt>
    <dgm:pt modelId="{F127D740-F17A-B64C-A8C9-2A18482B1945}" type="pres">
      <dgm:prSet presAssocID="{7B6DFA6C-E486-CC4A-A626-9CBC56058E45}" presName="ThreeConn_2-3" presStyleLbl="fgAccFollowNode1" presStyleIdx="1" presStyleCnt="2">
        <dgm:presLayoutVars>
          <dgm:bulletEnabled val="1"/>
        </dgm:presLayoutVars>
      </dgm:prSet>
      <dgm:spPr/>
    </dgm:pt>
    <dgm:pt modelId="{CA36A7F2-DEF2-8643-8D26-28A6778AD506}" type="pres">
      <dgm:prSet presAssocID="{7B6DFA6C-E486-CC4A-A626-9CBC56058E45}" presName="ThreeNodes_1_text" presStyleLbl="node1" presStyleIdx="2" presStyleCnt="3">
        <dgm:presLayoutVars>
          <dgm:bulletEnabled val="1"/>
        </dgm:presLayoutVars>
      </dgm:prSet>
      <dgm:spPr/>
    </dgm:pt>
    <dgm:pt modelId="{06DA4D82-EF03-8B4F-B328-939EFC96EAF9}" type="pres">
      <dgm:prSet presAssocID="{7B6DFA6C-E486-CC4A-A626-9CBC56058E45}" presName="ThreeNodes_2_text" presStyleLbl="node1" presStyleIdx="2" presStyleCnt="3">
        <dgm:presLayoutVars>
          <dgm:bulletEnabled val="1"/>
        </dgm:presLayoutVars>
      </dgm:prSet>
      <dgm:spPr/>
    </dgm:pt>
    <dgm:pt modelId="{75427D81-6F52-DF47-B856-28EFE9D1BAD0}" type="pres">
      <dgm:prSet presAssocID="{7B6DFA6C-E486-CC4A-A626-9CBC56058E45}" presName="ThreeNodes_3_text" presStyleLbl="node1" presStyleIdx="2" presStyleCnt="3">
        <dgm:presLayoutVars>
          <dgm:bulletEnabled val="1"/>
        </dgm:presLayoutVars>
      </dgm:prSet>
      <dgm:spPr/>
    </dgm:pt>
  </dgm:ptLst>
  <dgm:cxnLst>
    <dgm:cxn modelId="{11A85E0A-835F-9C44-B106-3A3136EA1ED2}" srcId="{7B6DFA6C-E486-CC4A-A626-9CBC56058E45}" destId="{48F58DF3-BD0F-D544-993C-5B8C5EE75794}" srcOrd="2" destOrd="0" parTransId="{CD6F01A4-2919-DB42-8064-95AE86042FF7}" sibTransId="{A7AFE591-459E-5F42-A78C-109846F69C32}"/>
    <dgm:cxn modelId="{C089653E-A654-D247-B60E-DFF2855A8E64}" type="presOf" srcId="{74B4AC5B-BB07-7246-AFD7-2E9AA72B1ED0}" destId="{BFB37C9C-EB13-5B40-8996-2061740E3FAF}" srcOrd="0" destOrd="0" presId="urn:microsoft.com/office/officeart/2005/8/layout/vProcess5"/>
    <dgm:cxn modelId="{73E5A05D-C39E-6240-BDF2-95DA1A56ECED}" srcId="{7B6DFA6C-E486-CC4A-A626-9CBC56058E45}" destId="{9F4CE70C-5CF5-EC49-84B9-8F0E73C9E390}" srcOrd="1" destOrd="0" parTransId="{017851CD-CAC1-0F42-A2B2-75CF85DF08CF}" sibTransId="{E88C6562-8180-C54B-B00E-B4881BCF9F5F}"/>
    <dgm:cxn modelId="{1A55F166-DABC-1349-9D82-44767AE8D4BA}" type="presOf" srcId="{9F4CE70C-5CF5-EC49-84B9-8F0E73C9E390}" destId="{4274034F-08AC-9946-B184-06BD52AC819A}" srcOrd="0" destOrd="0" presId="urn:microsoft.com/office/officeart/2005/8/layout/vProcess5"/>
    <dgm:cxn modelId="{328C7574-94EA-F448-AA1E-996563351F10}" type="presOf" srcId="{AA33AD8B-8C4B-DA46-8F38-3A03B6B4AAA4}" destId="{CA36A7F2-DEF2-8643-8D26-28A6778AD506}" srcOrd="1" destOrd="0" presId="urn:microsoft.com/office/officeart/2005/8/layout/vProcess5"/>
    <dgm:cxn modelId="{8A27DE57-90CB-FC49-BB1B-A01D5D425198}" type="presOf" srcId="{9F4CE70C-5CF5-EC49-84B9-8F0E73C9E390}" destId="{06DA4D82-EF03-8B4F-B328-939EFC96EAF9}" srcOrd="1" destOrd="0" presId="urn:microsoft.com/office/officeart/2005/8/layout/vProcess5"/>
    <dgm:cxn modelId="{CB98745A-5504-824C-BABB-C92583943BC5}" type="presOf" srcId="{E88C6562-8180-C54B-B00E-B4881BCF9F5F}" destId="{F127D740-F17A-B64C-A8C9-2A18482B1945}" srcOrd="0" destOrd="0" presId="urn:microsoft.com/office/officeart/2005/8/layout/vProcess5"/>
    <dgm:cxn modelId="{96AD9888-D206-E848-937E-D24AC0695124}" type="presOf" srcId="{48F58DF3-BD0F-D544-993C-5B8C5EE75794}" destId="{C32D4F3B-60F9-CD4C-BEC7-4762ECC48866}" srcOrd="0" destOrd="0" presId="urn:microsoft.com/office/officeart/2005/8/layout/vProcess5"/>
    <dgm:cxn modelId="{AEE0B789-5289-E245-8975-7DA106A0A71C}" type="presOf" srcId="{7B6DFA6C-E486-CC4A-A626-9CBC56058E45}" destId="{E8A28B5A-2B36-0A41-B189-4BAFC09FE3D3}" srcOrd="0" destOrd="0" presId="urn:microsoft.com/office/officeart/2005/8/layout/vProcess5"/>
    <dgm:cxn modelId="{C2DA58A0-7D54-CA4D-9D36-356943C3D54C}" type="presOf" srcId="{AA33AD8B-8C4B-DA46-8F38-3A03B6B4AAA4}" destId="{949CD78E-7BDB-454C-B101-39D6572AB212}" srcOrd="0" destOrd="0" presId="urn:microsoft.com/office/officeart/2005/8/layout/vProcess5"/>
    <dgm:cxn modelId="{760E5ACF-6C2A-1948-BA5D-CDFA90EDB06A}" type="presOf" srcId="{48F58DF3-BD0F-D544-993C-5B8C5EE75794}" destId="{75427D81-6F52-DF47-B856-28EFE9D1BAD0}" srcOrd="1" destOrd="0" presId="urn:microsoft.com/office/officeart/2005/8/layout/vProcess5"/>
    <dgm:cxn modelId="{F35A48E9-4F8A-DE4F-B99C-F45A1E986258}" srcId="{7B6DFA6C-E486-CC4A-A626-9CBC56058E45}" destId="{AA33AD8B-8C4B-DA46-8F38-3A03B6B4AAA4}" srcOrd="0" destOrd="0" parTransId="{F446B5F5-EDA9-E64F-8B34-ACB8AD149BB7}" sibTransId="{74B4AC5B-BB07-7246-AFD7-2E9AA72B1ED0}"/>
    <dgm:cxn modelId="{28FCF8B8-F001-5541-978C-B901A60F8C05}" type="presParOf" srcId="{E8A28B5A-2B36-0A41-B189-4BAFC09FE3D3}" destId="{53F4ADE6-E580-2A46-8076-015606B69968}" srcOrd="0" destOrd="0" presId="urn:microsoft.com/office/officeart/2005/8/layout/vProcess5"/>
    <dgm:cxn modelId="{844788E3-AE23-1D43-9C7B-407F27EF5FB6}" type="presParOf" srcId="{E8A28B5A-2B36-0A41-B189-4BAFC09FE3D3}" destId="{949CD78E-7BDB-454C-B101-39D6572AB212}" srcOrd="1" destOrd="0" presId="urn:microsoft.com/office/officeart/2005/8/layout/vProcess5"/>
    <dgm:cxn modelId="{D50B16A0-931F-ED48-A97C-B3AE8226CB93}" type="presParOf" srcId="{E8A28B5A-2B36-0A41-B189-4BAFC09FE3D3}" destId="{4274034F-08AC-9946-B184-06BD52AC819A}" srcOrd="2" destOrd="0" presId="urn:microsoft.com/office/officeart/2005/8/layout/vProcess5"/>
    <dgm:cxn modelId="{D4EB9591-3F40-E648-935E-4C101E71FE0E}" type="presParOf" srcId="{E8A28B5A-2B36-0A41-B189-4BAFC09FE3D3}" destId="{C32D4F3B-60F9-CD4C-BEC7-4762ECC48866}" srcOrd="3" destOrd="0" presId="urn:microsoft.com/office/officeart/2005/8/layout/vProcess5"/>
    <dgm:cxn modelId="{7F38F4B3-7527-0B4E-9D8B-B9DC42B3E429}" type="presParOf" srcId="{E8A28B5A-2B36-0A41-B189-4BAFC09FE3D3}" destId="{BFB37C9C-EB13-5B40-8996-2061740E3FAF}" srcOrd="4" destOrd="0" presId="urn:microsoft.com/office/officeart/2005/8/layout/vProcess5"/>
    <dgm:cxn modelId="{6911782A-7ABE-3C4A-96C2-0AF5F730BEBC}" type="presParOf" srcId="{E8A28B5A-2B36-0A41-B189-4BAFC09FE3D3}" destId="{F127D740-F17A-B64C-A8C9-2A18482B1945}" srcOrd="5" destOrd="0" presId="urn:microsoft.com/office/officeart/2005/8/layout/vProcess5"/>
    <dgm:cxn modelId="{9F753D17-FF03-5545-85D7-17E3651BA48B}" type="presParOf" srcId="{E8A28B5A-2B36-0A41-B189-4BAFC09FE3D3}" destId="{CA36A7F2-DEF2-8643-8D26-28A6778AD506}" srcOrd="6" destOrd="0" presId="urn:microsoft.com/office/officeart/2005/8/layout/vProcess5"/>
    <dgm:cxn modelId="{FC972F7E-8B53-1A40-A026-164A695623B7}" type="presParOf" srcId="{E8A28B5A-2B36-0A41-B189-4BAFC09FE3D3}" destId="{06DA4D82-EF03-8B4F-B328-939EFC96EAF9}" srcOrd="7" destOrd="0" presId="urn:microsoft.com/office/officeart/2005/8/layout/vProcess5"/>
    <dgm:cxn modelId="{8ECAC89A-D88D-5043-A685-DF2B4F087CF9}" type="presParOf" srcId="{E8A28B5A-2B36-0A41-B189-4BAFC09FE3D3}" destId="{75427D81-6F52-DF47-B856-28EFE9D1BAD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1FCC-337E-4507-8EA6-91432C8BA8D2}">
      <dsp:nvSpPr>
        <dsp:cNvPr id="0" name=""/>
        <dsp:cNvSpPr/>
      </dsp:nvSpPr>
      <dsp:spPr>
        <a:xfrm>
          <a:off x="4816"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Resources</a:t>
          </a:r>
        </a:p>
      </dsp:txBody>
      <dsp:txXfrm>
        <a:off x="41823" y="1034251"/>
        <a:ext cx="2031845" cy="1189501"/>
      </dsp:txXfrm>
    </dsp:sp>
    <dsp:sp modelId="{0BC3D7CA-8E5A-4EC3-841A-6EB6A500BF06}">
      <dsp:nvSpPr>
        <dsp:cNvPr id="0" name=""/>
        <dsp:cNvSpPr/>
      </dsp:nvSpPr>
      <dsp:spPr>
        <a:xfrm>
          <a:off x="2321261"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2321261" y="1472326"/>
        <a:ext cx="312509" cy="313351"/>
      </dsp:txXfrm>
    </dsp:sp>
    <dsp:sp modelId="{C0C797C2-6A60-4493-8130-75F035CFA5E9}">
      <dsp:nvSpPr>
        <dsp:cNvPr id="0" name=""/>
        <dsp:cNvSpPr/>
      </dsp:nvSpPr>
      <dsp:spPr>
        <a:xfrm>
          <a:off x="2953019"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Activities</a:t>
          </a:r>
        </a:p>
      </dsp:txBody>
      <dsp:txXfrm>
        <a:off x="2990026" y="1034251"/>
        <a:ext cx="2031845" cy="1189501"/>
      </dsp:txXfrm>
    </dsp:sp>
    <dsp:sp modelId="{DA0F8AD6-9B91-4657-ABC1-7F7D516F041D}">
      <dsp:nvSpPr>
        <dsp:cNvPr id="0" name=""/>
        <dsp:cNvSpPr/>
      </dsp:nvSpPr>
      <dsp:spPr>
        <a:xfrm>
          <a:off x="5269464"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5269464" y="1472326"/>
        <a:ext cx="312509" cy="313351"/>
      </dsp:txXfrm>
    </dsp:sp>
    <dsp:sp modelId="{739A57B1-4D0E-43DD-8BBD-E8AF32D25CF1}">
      <dsp:nvSpPr>
        <dsp:cNvPr id="0" name=""/>
        <dsp:cNvSpPr/>
      </dsp:nvSpPr>
      <dsp:spPr>
        <a:xfrm>
          <a:off x="5901221"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Outputs</a:t>
          </a:r>
        </a:p>
      </dsp:txBody>
      <dsp:txXfrm>
        <a:off x="5938228" y="1034251"/>
        <a:ext cx="2031845" cy="1189501"/>
      </dsp:txXfrm>
    </dsp:sp>
    <dsp:sp modelId="{34E1DD19-E2DE-4AD9-B874-3E76F80C2766}">
      <dsp:nvSpPr>
        <dsp:cNvPr id="0" name=""/>
        <dsp:cNvSpPr/>
      </dsp:nvSpPr>
      <dsp:spPr>
        <a:xfrm>
          <a:off x="8217666"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8217666" y="1472326"/>
        <a:ext cx="312509" cy="313351"/>
      </dsp:txXfrm>
    </dsp:sp>
    <dsp:sp modelId="{618DF54B-C523-4FF7-8699-B02C26F09CA5}">
      <dsp:nvSpPr>
        <dsp:cNvPr id="0" name=""/>
        <dsp:cNvSpPr/>
      </dsp:nvSpPr>
      <dsp:spPr>
        <a:xfrm>
          <a:off x="8849424"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Impact</a:t>
          </a:r>
        </a:p>
      </dsp:txBody>
      <dsp:txXfrm>
        <a:off x="8886431" y="1034251"/>
        <a:ext cx="2031845" cy="1189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CD78E-7BDB-454C-B101-39D6572AB212}">
      <dsp:nvSpPr>
        <dsp:cNvPr id="0" name=""/>
        <dsp:cNvSpPr/>
      </dsp:nvSpPr>
      <dsp:spPr>
        <a:xfrm>
          <a:off x="0" y="0"/>
          <a:ext cx="9656617" cy="1625138"/>
        </a:xfrm>
        <a:prstGeom prst="roundRect">
          <a:avLst>
            <a:gd name="adj" fmla="val 10000"/>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AASD Framework: What is the relationship between academic libraries and student learning and success?</a:t>
          </a:r>
        </a:p>
      </dsp:txBody>
      <dsp:txXfrm>
        <a:off x="47599" y="47599"/>
        <a:ext cx="7902966" cy="1529940"/>
      </dsp:txXfrm>
    </dsp:sp>
    <dsp:sp modelId="{4274034F-08AC-9946-B184-06BD52AC819A}">
      <dsp:nvSpPr>
        <dsp:cNvPr id="0" name=""/>
        <dsp:cNvSpPr/>
      </dsp:nvSpPr>
      <dsp:spPr>
        <a:xfrm>
          <a:off x="852054" y="1895994"/>
          <a:ext cx="9656617" cy="1625138"/>
        </a:xfrm>
        <a:prstGeom prst="roundRect">
          <a:avLst>
            <a:gd name="adj" fmla="val 10000"/>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accent4"/>
              </a:solidFill>
              <a:latin typeface="Arial" panose="020B0604020202020204" pitchFamily="34" charset="0"/>
              <a:cs typeface="Arial" panose="020B0604020202020204" pitchFamily="34" charset="0"/>
            </a:rPr>
            <a:t>Local Case Study Topic: What is the relationship between &lt;local topic&gt; and student learning and success?</a:t>
          </a:r>
        </a:p>
      </dsp:txBody>
      <dsp:txXfrm>
        <a:off x="899653" y="1943593"/>
        <a:ext cx="7653025" cy="1529940"/>
      </dsp:txXfrm>
    </dsp:sp>
    <dsp:sp modelId="{C32D4F3B-60F9-CD4C-BEC7-4762ECC48866}">
      <dsp:nvSpPr>
        <dsp:cNvPr id="0" name=""/>
        <dsp:cNvSpPr/>
      </dsp:nvSpPr>
      <dsp:spPr>
        <a:xfrm>
          <a:off x="1704109" y="3791988"/>
          <a:ext cx="9656617" cy="1625138"/>
        </a:xfrm>
        <a:prstGeom prst="roundRect">
          <a:avLst>
            <a:gd name="adj" fmla="val 10000"/>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rgbClr val="000000"/>
              </a:solidFill>
              <a:latin typeface="Arial" panose="020B0604020202020204" pitchFamily="34" charset="0"/>
              <a:cs typeface="Arial" panose="020B0604020202020204" pitchFamily="34" charset="0"/>
            </a:rPr>
            <a:t>Local Case Study Research Statement:</a:t>
          </a:r>
        </a:p>
      </dsp:txBody>
      <dsp:txXfrm>
        <a:off x="1751708" y="3839587"/>
        <a:ext cx="7653025" cy="1529940"/>
      </dsp:txXfrm>
    </dsp:sp>
    <dsp:sp modelId="{BFB37C9C-EB13-5B40-8996-2061740E3FAF}">
      <dsp:nvSpPr>
        <dsp:cNvPr id="0" name=""/>
        <dsp:cNvSpPr/>
      </dsp:nvSpPr>
      <dsp:spPr>
        <a:xfrm>
          <a:off x="8600278" y="1232396"/>
          <a:ext cx="1056339" cy="1056339"/>
        </a:xfrm>
        <a:prstGeom prst="downArrow">
          <a:avLst>
            <a:gd name="adj1" fmla="val 55000"/>
            <a:gd name="adj2" fmla="val 45000"/>
          </a:avLst>
        </a:prstGeom>
        <a:solidFill>
          <a:schemeClr val="tx1">
            <a:lumMod val="20000"/>
            <a:lumOff val="80000"/>
            <a:alpha val="9000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837954" y="1232396"/>
        <a:ext cx="580987" cy="794895"/>
      </dsp:txXfrm>
    </dsp:sp>
    <dsp:sp modelId="{F127D740-F17A-B64C-A8C9-2A18482B1945}">
      <dsp:nvSpPr>
        <dsp:cNvPr id="0" name=""/>
        <dsp:cNvSpPr/>
      </dsp:nvSpPr>
      <dsp:spPr>
        <a:xfrm>
          <a:off x="9452332" y="3117556"/>
          <a:ext cx="1056339" cy="1056339"/>
        </a:xfrm>
        <a:prstGeom prst="downArrow">
          <a:avLst>
            <a:gd name="adj1" fmla="val 55000"/>
            <a:gd name="adj2" fmla="val 45000"/>
          </a:avLst>
        </a:prstGeom>
        <a:solidFill>
          <a:schemeClr val="tx1">
            <a:lumMod val="20000"/>
            <a:lumOff val="80000"/>
            <a:alpha val="9000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9690008" y="3117556"/>
        <a:ext cx="580987" cy="7948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35746A-4DE9-4E66-8A2A-DED5A0FCCA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F47DF1-845D-4CB6-81C8-54C269776B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25229-ABAE-41C6-9CB9-E75DAECA3B68}" type="datetimeFigureOut">
              <a:rPr lang="en-US" smtClean="0"/>
              <a:t>10/4/2022</a:t>
            </a:fld>
            <a:endParaRPr lang="en-US"/>
          </a:p>
        </p:txBody>
      </p:sp>
      <p:sp>
        <p:nvSpPr>
          <p:cNvPr id="4" name="Footer Placeholder 3">
            <a:extLst>
              <a:ext uri="{FF2B5EF4-FFF2-40B4-BE49-F238E27FC236}">
                <a16:creationId xmlns:a16="http://schemas.microsoft.com/office/drawing/2014/main" id="{C25FB4C0-AABC-494A-BC2A-B2107253BA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AASD Module 2</a:t>
            </a:r>
          </a:p>
        </p:txBody>
      </p:sp>
      <p:sp>
        <p:nvSpPr>
          <p:cNvPr id="5" name="Slide Number Placeholder 4">
            <a:extLst>
              <a:ext uri="{FF2B5EF4-FFF2-40B4-BE49-F238E27FC236}">
                <a16:creationId xmlns:a16="http://schemas.microsoft.com/office/drawing/2014/main" id="{8E6FC7A3-8107-4570-8AAF-5FC7D7E0DF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4C2C31-6DAA-4DA3-8577-7DF7A9F936A9}" type="slidenum">
              <a:rPr lang="en-US" smtClean="0"/>
              <a:t>‹#›</a:t>
            </a:fld>
            <a:endParaRPr lang="en-US"/>
          </a:p>
        </p:txBody>
      </p:sp>
    </p:spTree>
    <p:extLst>
      <p:ext uri="{BB962C8B-B14F-4D97-AF65-F5344CB8AC3E}">
        <p14:creationId xmlns:p14="http://schemas.microsoft.com/office/powerpoint/2010/main" val="1679268880"/>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0:59:25.81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35 16383,'52'0'0,"0"0"0,4 1 0,-4 2 0,8 7 0,-10-2 0,5 0 0,-39-8 0,5 0 0,-4 0 0,-1 0 0,5 0 0,-5 5 0,6-4 0,0 4 0,0 0 0,6-4 0,-4 9 0,4-9 0,0 10 0,-4-10 0,4 9 0,0-9 0,2 10 0,0-10 0,5 10 0,-6-10 0,7 10 0,1-5 0,-1 6 0,0 0 0,0 0 0,0 0 0,-6 0 0,4 0 0,-4-1 0,6 1 0,0 0 0,-6-5 0,4 4 0,-10-5 0,10 0 0,-10 4 0,4-4 0,-6 0 0,0 4 0,6-9 0,2 4 0,0 0 0,4-4 0,3 4 0,1-5 0,5 0 0,1 0 0,-6 0 0,12 0 0,-12 0 0,6 0 0,-1 0 0,-5 0 0,5 0 0,-7 0 0,8 0 0,-7 0 0,7 0 0,-8 0 0,0 0 0,0 0 0,0 0 0,0 0 0,0 0 0,-6 0 0,4 0 0,-10-5 0,4 4 0,-6-9 0,0 9 0,0-9 0,6 9 0,-5-9 0,6 9 0,-7-9 0,0 9 0,-6-4 0,5 5 0,-10 0 0,10 0 0,-6 0 0,7 0 0,-7 0 0,6 0 0,-5 0 0,6 0 0,0 0 0,0 0 0,0 0 0,0 0 0,-5 0 0,3 0 0,-3 0 0,-1 0 0,5 0 0,-4 0 0,5 0 0,-1 0 0,-4 0 0,4 0 0,-5 0 0,6 0 0,-5 0 0,10 0 0,-9 0 0,10-5 0,0 4 0,-4-9 0,10 8 0,-10-7 0,10 7 0,-4-3 0,0 0 0,5 4 0,-6-9 0,1 8 0,5-8 0,-12 8 0,12-8 0,-12 8 0,11-3 0,-10 5 0,10 0 0,-10 0 0,4 0 0,-6 0 0,0-5 0,0 4 0,6-4 0,-4 0 0,4 4 0,0-10 0,-4 10 0,4-10 0,0 5 0,-4 0 0,10-5 0,-10 9 0,4-8 0,-12 9 0,5-9 0,0 4 0,2 0 0,-2 2 0,-6 4 0,-1-5 0,2 4 0,3-3 0,-3 4 0,2 0 0,-3 0 0,0 0 0,3 0 0,-3 0 0,0 0 0,3 0 0,-2 0 0,-1 0 0,6 0 0,-10 0 0,9 0 0,-5 0 0,1 0 0,-48-22 0,16 12 0,-44-13 0,36 13 0,-10 9 0,4-4 0,-6-1 0,-1 5 0,1-5 0,6 6 0,2 0 0,6-5 0,0 4 0,5-4 0,-4 5 0,4 0 0,-11 0 0,-2 0 0,-6 0 0,0 0 0,0 0 0,-8 0 0,6 0 0,-5 0 0,13 0 0,-5 0 0,5 0 0,0 0 0,-4 0 0,4 0 0,0 0 0,-5 0 0,5 0 0,-6 0 0,0 0 0,0 0 0,6 0 0,-5 0 0,5 0 0,0 0 0,2 0 0,6 0 0,-1 0 0,1 0 0,-6 0 0,4 0 0,-4 0 0,6 0 0,0 0 0,0 0 0,0 0 0,5 0 0,-4 0 0,4 0 0,-5 0 0,0 0 0,0 0 0,0 0 0,5 0 0,-3 0 0,3 0 0,0 0 0,-4 0 0,10 0 0,-10 0 0,0 0 0,-2 0 0,2 0 0,0 0 0,4 0 0,-5 0 0,0 0 0,0 0 0,0 0 0,-7 0 0,6 0 0,-12 0 0,5 0 0,-6 0 0,0 0 0,6 0 0,-5 0 0,11 0 0,-10 0 0,10 0 0,-4 0 0,6 0 0,-1 0 0,1 0 0,0 0 0,0 0 0,0 0 0,-22 0 0,16 0 0,-23 0 0,21 0 0,-6 0 0,0 0 0,0 0 0,-1 0 0,1 0 0,0 0 0,6 0 0,-5 0 0,5 0 0,-6 0 0,0 0 0,6 0 0,-5 0 0,5 0 0,-6 0 0,0 0 0,0 0 0,-1 0 0,1 0 0,0 0 0,0 0 0,-1 0 0,7 0 0,-4 0 0,10 0 0,-11 0 0,12 0 0,-6 0 0,1 0 0,-12 0 0,2 0 0,-2 0 0,11 0 0,7 0 0,0 0 0,0 0 0,0 0 0,0 0 0,0 0 0,0 5 0,0-4 0,-7 4 0,6 0 0,0-4 0,2 4 0,9-5 0,-7 0 0,3 0 0,1 0 0,-4 0 0,8 5 0,-8 0 0,2 1 0,1 2 0,-4-2 0,8 5 0,-3-6 0,-1 5 0,5-5 0,-10 1 0,10 3 0,-10-3 0,10 0 0,-5 3 0,2-8 0,-2 4 0,1-1 0,-4-3 0,4 3 0,-1 0 0,-4 2 0,9 4 0,-10-4 0,10 3 0,-5-3 0,2-1 0,3 4 0,-8-8 0,4 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1:10:52.71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0 286 16383,'91'0'0,"-38"-4"0,0 0 0,32 2 0,-25-5 0,2-1 0,-3 7 0,0 1 0,15-4 0,3 0 0,-1 3 0,2 2 0,10-1 0,2 0 0,1 0 0,1 0 0,-23 0 0,1 0 0,1 0 0,-1 0 0,2 0 0,-1 0 0,-1 0 0,1 0 0,1 0 0,2 0 0,1 0 0,-1 0 0,26-4 0,-1-1 0,-29 4 0,0 1 0,0-1 0,0-4 0,0-2 0,-1 1 0,30 0 0,1 1 0,-26 1 0,2 1 0,-2-2 0,26-3 0,-1-1 0,-29 5 0,0 0 0,0 1 0,28-2 0,-1-1 0,1-3 0,0 0 0,-1 4 0,0 0 0,0-5 0,1 0 0,-29 3 0,1 0 0,-1 1 0,2 2 0,0 1 0,0-1 0,5-2 0,-1-1 0,1 1 0,0 5 0,0 1 0,-1-1 0,-3-2 0,-1 0 0,-1 0 0,-1 2 0,0 2 0,-1-1 0,30 0 0,-2 0 0,-6 0 0,-1 0 0,1 0 0,-1 0 0,-10 0 0,-4 0 0,-13 0 0,-3 0 0,1 0 0,1 0 0,6-4 0,-3-1 0,32 3 0,-23-6 0,-2 0 0,5 6 0,-26-5 0,2 0 0,39 5 0,0-4 0,1 6 0,-41 0 0,0 0 0,25 0 0,-16 0 0,-1 0 0,21 0 0,-25 0 0,2 0 0,-6 0 0,-1 0 0,2 0 0,0 0 0,5 0 0,0 0 0,2 0 0,-3 0 0,31 0 0,-34 0 0,1 0 0,33 0 0,-36 0 0,2 0 0,18 0 0,1 0 0,-10 0 0,-2 0 0,1 0 0,-2 0 0,-4 0 0,-1 0 0,41 0 0,2 0 0,-45-1 0,-1 2 0,38 5 0,-6-4 0,8 11 0,-8-11 0,6 5 0,-16-7 0,7 0 0,-9 6 0,0-4 0,0 4 0,0-6 0,9 0 0,-7 0 0,7 0 0,-9 0 0,9 0 0,-7 0 0,7 0 0,0 0 0,17 0 0,-11 0 0,0 0 0,-33 0 0,-2 0 0,-13 0 0,5 0 0,-7 5 0,-6-3 0,12 3 0,-11-5 0,13 0 0,-1 6 0,2-5 0,8 11 0,-1-11 0,0 5 0,1-6 0,-1 0 0,-6 0 0,4 6 0,-12-4 0,13 3 0,-13-5 0,5 0 0,-7 0 0,7 6 0,-5-4 0,13 3 0,2 2 0,33-6 0,-9 12 0,17-5 0,-23 0 0,0 4 0,0-4 0,0 0 0,-8 4 0,6-4 0,-15-1 0,7 5 0,-9-5 0,-7 0 0,6-1 0,-6 0 0,0-4 0,-1 9 0,-8-10 0,0 4 0,0 1 0,-6-5 0,4 10 0,-10-10 0,18 10 0,-11-9 0,20 9 0,-6-9 0,16 10 0,-7-11 0,7 6 0,-16-2 0,6-4 0,-13 10 0,5-10 0,-7 10 0,0-10 0,7 10 0,-5-9 0,12 4 0,-5-1 0,39-3 0,-15 4 0,17-1 0,-26 3 0,-7-1 0,-8-1 0,6 0 0,-6 1 0,7 0 0,9-1 0,-6 0 0,5-5 0,-7 5 0,-1-6 0,1 0 0,-1 0 0,1 0 0,-8 0 0,5 0 0,-4 0 0,6 6 0,9-5 0,-7 5 0,15-6 0,-6 6 0,0-4 0,6 4 0,-7 1 0,1-6 0,25 5 0,-28 0 0,28-4 0,-16 3 0,1-5 0,7 0 0,-17 0 0,21 0 0,-26 0 0,11 6 0,-26-5 0,-7 4 0,7-5 0,3 0 0,14 0 0,-13 0 0,21 0 0,-28 0 0,18 0 0,-20 0 0,-1 0 0,-8 0 0,-7 0 0,-1 0 0,-4 0 0,-2 0 0,0 0 0,0 0 0,5 0 0,-5 0 0,4 0 0,52-3 0,-31 2 0,14-3 0,1-2 0,3-2 0,31-1 0,-15-4 0,6 12 0,-9-12 0,0 12 0,0-6 0,-9 7 0,7-6 0,-14 4 0,13-4 0,-5 6 0,0 0 0,6 0 0,-15 0 0,7 0 0,-8 0 0,-1 0 0,9 0 0,-7 0 0,7 0 0,0 0 0,-7 0 0,15 0 0,-15 0 0,7 0 0,-1 0 0,-5 0 0,5 0 0,-8 0 0,-6 0 0,13 0 0,-19 0 0,12 0 0,-16 0 0,16 0 0,3 0 0,16 0 0,20 0 0,-6 0 0,7 0 0,7 0 0,-14 0 0,-35 0 0,1 0 0,31 0 0,-2-6 0,-9 4 0,0-4 0,0 6 0,-8 0 0,-3 0 0,-7 0 0,-1 0 0,-13 0 0,-3-5 0,-8 3 0,-5-2 0,12 4 0,-12 0 0,12 0 0,-12 0 0,6-5 0,-8 3 0,6-3 0,-10 5 0,3 0 0,-10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1:12:19.5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46 16383,'41'0'0,"-6"0"0,-26 0 0,1 0 0,13 0 0,-10 0 0,16 0 0,-12 0 0,4 0 0,1 0 0,7 0 0,-6 0 0,5-5 0,1 4 0,-6-4 0,12-1 0,-12 5 0,5-9 0,-6 8 0,0-3 0,0 5 0,0 0 0,0-4 0,6 2 0,-10-3 0,9 5 0,-11 0 0,6 0 0,-5 0 0,3 0 0,-3 0 0,0 0 0,3 0 0,-9 0 0,10 0 0,-4 0 0,5 0 0,-1 0 0,8 6 0,0 0 0,8 6 0,-1 0 0,7 1 0,-5 4 0,12-2 0,-12 2 0,13-4 0,-13-1 0,5-5 0,0 4 0,-5-9 0,13 4 0,-13-6 0,5 0 0,-7 0 0,0 0 0,0 0 0,-6 0 0,5 0 0,-12 0 0,5 0 0,-6 0 0,0 0 0,-5 0 0,3 0 0,-3 0 0,5 0 0,0 0 0,0 0 0,0 0 0,0 0 0,0 0 0,-6 0 0,5 0 0,-5-5 0,6 3 0,6-8 0,9 9 0,9-11 0,14 5 0,2-7 0,-11 4 0,0-1 0,20-4 0,21-5 0,-40 13 0,1-5 0,-9 10 0,0-3 0,-8 5 0,-7 0 0,6 0 0,-11 0 0,10-6 0,-10 5 0,4-5 0,-6 6 0,-6 0 0,5 0 0,-4 0 0,-1 0 0,5 0 0,-5 0 0,1 0 0,3 0 0,-3 0 0,0 0 0,3 0 0,-3 0 0,-1 0 0,4 0 0,-9 0 0,9 0 0,1 0 0,-3 0 0,7 0 0,-14 0 0,9 0 0,-4 0 0,0 0 0,8 0 0,-11 0 0,12 0 0,-9 0 0,6 0 0,7 0 0,-6 0 0,5 0 0,-11 0 0,4 0 0,-10 0 0,8 0 0,-3 0 0,-2 0 0,5 0 0,1 0 0,-3 0 0,2 0 0,-4 0 0,0 0 0,5 0 0,-5 0 0,4 0 0,-4 0 0,1 0 0,2 0 0,-3 0 0,0 0 0,5 0 0,-9 0 0,14 0 0,-12 0 0,12 0 0,-14 0 0,9 0 0,1 0 0,-3 0 0,2 0 0,-5 0 0,-4 0 0,10 0 0,-4 0 0,-1 0 0,5 0 0,-10 0 0,9 0 0,-5 0 0,-4 13 0,-3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1:13:46.78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1 312 16383,'44'0'0,"-7"0"0,-27 0 0,0 0 0,13 0 0,-10 0 0,10 0 0,-8 0 0,-4 0 0,8 0 0,-2 0 0,5 0 0,0 0 0,-5 0 0,9 0 0,-7 0 0,9 0 0,-6 0 0,0 0 0,6 0 0,-4 0 0,4 0 0,0 0 0,-4 0 0,4 0 0,0 0 0,2 0 0,6 0 0,0 0 0,7 0 0,-5 0 0,13 0 0,-13 0 0,5 0 0,-7 0 0,0 0 0,-6 0 0,5 0 0,-12 0 0,5 0 0,-6 5 0,0-4 0,0 9 0,0-9 0,6 4 0,-4 0 0,10-4 0,-4 4 0,0 0 0,4-4 0,-4 9 0,6-9 0,0 10 0,0-9 0,8 9 0,-6-5 0,5 2 0,-7 2 0,7-3 0,-5 0 0,5 4 0,-7-4 0,0 0 0,1 3 0,-1-3 0,-7 0 0,6-2 0,-12 0 0,6 1 0,-7 0 0,6-1 0,-5 0 0,12-4 0,-5 4 0,-1-5 0,13 0 0,-10 0 0,11 0 0,1 0 0,-7 0 0,14 0 0,-13 0 0,13 6 0,-6-5 0,16 5 0,-6-6 0,-2 0 0,-2 0 0,-13 0 0,5 0 0,1 0 0,-6 0 0,12 0 0,-12 0 0,13 0 0,-13 0 0,5 0 0,0 0 0,-5 0 0,6 0 0,-8 0 0,0 0 0,0 0 0,0 0 0,0 0 0,-11 0 0,8 0 0,-15 0 0,10 0 0,-6 0 0,0 0 0,0 0 0,10 0 0,-2-5 0,3 3 0,2-3 0,-11 5 0,10 0 0,-4 0 0,0 0 0,4 0 0,-10 0 0,10 0 0,-10 0 0,10 0 0,-10 0 0,4 0 0,-6 0 0,6 0 0,-4 0 0,10 0 0,-4 0 0,0 0 0,4 0 0,-4 0 0,0 0 0,4 0 0,-4 0 0,14 0 0,-7 0 0,45 0 0,-29 0 0,31 0 0,-32 0 0,-7 0 0,6 0 0,-13 0 0,5 0 0,-7 0 0,-6 0 0,5 0 0,-6 0 0,1 0 0,5 0 0,-12 0 0,12 0 0,-12 0 0,12 0 0,-12 0 0,12 0 0,-5 0 0,-1 0 0,6 0 0,-5 0 0,6 0 0,0 0 0,0 0 0,0 0 0,0 0 0,0 0 0,0 0 0,-6 0 0,21 0 0,-18 0 0,19 0 0,-15 0 0,-1 0 0,0 0 0,0 0 0,0 0 0,-6 0 0,-2 0 0,0 0 0,2 0 0,6 0 0,0 0 0,0 0 0,8 0 0,1 0 0,0 0 0,6-6 0,-6 4 0,15-3 0,-5 5 0,6-6 0,-1 4 0,-5-4 0,6 6 0,-9 0 0,0 0 0,-6 0 0,4 0 0,4 0 0,-13 0 0,3 0 0,-22 0 0,0 0 0,0 0 0,0 0 0,0 0 0,0 0 0,4 0 0,-3 0 0,10 0 0,4 0 0,1 0 0,12 0 0,-5 0 0,8 0 0,-1 0 0,9 0 0,-7 0 0,7 0 0,-8 0 0,-1 0 0,1 0 0,-1 0 0,-7 0 0,6-5 0,-13 3 0,5-4 0,0 6 0,2 0 0,7 0 0,1-6 0,-1 5 0,1-5 0,-1 6 0,-7-5 0,6 3 0,-6-3 0,0-1 0,-2 5 0,-7-4 0,3 0 0,-13 3 0,-1-3 0,-15 5 0,4 0 0,6-4 0,8 2 0,6-8 0,2 9 0,0-5 0,7 0 0,-5 5 0,5-5 0,-7 6 0,1 0 0,-1 0 0,-7 0 0,6 0 0,-12 0 0,11 0 0,-10 0 0,4 0 0,-6 0 0,0 0 0,-5 0 0,3 0 0,-3 0 0,5 0 0,6 0 0,2 0 0,6 0 0,7 0 0,11 0 0,0 0 0,15 0 0,-14 0 0,14 0 0,-7 0 0,1 0 0,-22 0 0,-12 0 0,-19 0 0,8 8 0,-1-5 0,22 5 0,0-8 0,13 0 0,1 0 0,7 0 0,3 0 0,0 0 0,6 0 0,-15 0 0,7 0 0,-16 0 0,6 0 0,-6 0 0,0 0 0,-1 0 0,-8 0 0,-7 0 0,6 0 0,-12 0 0,0 0 0,-7 0 0,-2 0 0,1 0 0,4 0 0,-4 0 0,4 0 0,4 0 0,14 0 0,1 0 0,13 0 0,-14 0 0,14 0 0,-13 0 0,-1 0 0,-9 0 0,-11 0 0,4 0 0,-10 0 0,8 0 0,-4 0 0,0 0 0,23 0 0,14 0 0,36-7 0,-3-2 0,-30 2 0,0-2 0,30-6 0,-30 7 0,2 0 0,37-7 0,-44 7 0,1 0 0,12-5 0,-1 1 0,-12 3 0,0 0 0,17-4 0,1 0 0,-16 9 0,0 0 0,11-4 0,0 1 0,-4 2 0,-1 1 0,-5-4 0,0 0 0,2 3 0,0 1 0,40-10 0,-44 13 0,2 0 0,20-7 0,1 0 0,-18 7 0,1 0 0,22-7 0,2 0 0,-17 7 0,0 0 0,17-7 0,2-1 0,2 8 0,1 0 0,11-7 0,2-1 0,-2 8 0,1 0 0,-29-5 0,2-1 0,-2 2 0,24 3 0,0 1 0,-25-4 0,2-2 0,-2 1 0,23 5 0,0 0 0,-22-4 0,1-2 0,1 1 0,0 5 0,0 1 0,0-1 0,1-5 0,0-1 0,-4 2 0,15 3 0,-3 2 0,8-5 0,-5 1 0,-27 4 0,-1 0 0,14 0 0,-1 0 0,27 0 0,-40 0 0,-29 0 0,-23 0 0,11 0 0,30 0 0,30 7 0,11 2 0,-35 1 0,2 2 0,4-3 0,1 0 0,-4 2 0,1 1 0,-1-4 0,0-1 0,2 1 0,0 1 0,40 13 0,-39-13 0,2 0 0,-5 3 0,-2-1 0,1-3 0,-2 0 0,32 13 0,-10-5 0,-3 4 0,-14-7 0,5 1 0,-7-1 0,-1 0 0,9 0 0,2 1 0,8 0 0,19 1 0,5 1 0,-44-9 0,2 1 0,3 0 0,0 0 0,-5 0 0,1 0 0,11 0 0,0 1 0,-4-1 0,-1 0 0,-5 0 0,0 0 0,3 0 0,-2 0 0,31 7 0,-34-7 0,-1-1 0,33 8 0,-19-1 0,-12-1 0,-22-7 0,4 0 0,-4-6 0,6 5 0,-6-4 0,-2 5 0,-6-6 0,6 0 0,2 0 0,0 0 0,-2 0 0,-11 4 0,-2-3 0,7 4 0,2-5 0,28 0 0,-5 0 0,22 0 0,13-8 0,3 7 0,-30-6 0,2-1 0,-6 4 0,2-1 0,8-4 0,3 1 0,5 3 0,2 1 0,5 0 0,2 0 0,4 0 0,2 0 0,8 3 0,-4 0 0,-24-3 0,-1-1 0,22 6 0,-1-2 0,-27-2 0,-2-1 0,10 3 0,0 0 0,-12-3 0,-2 0 0,29 4 0,-9 0 0,-9 0 0,-8 0 0,-4 0 0,-18 0 0,10 0 0,-24 0 0,9 0 0,-16 0 0,10 0 0,-5 0 0,13 0 0,0-5 0,23 3 0,3-3 0,39 5 0,-8 0 0,10 0 0,-16-6 0,-18 4 0,29-4 0,-30 6 0,-6-3 0,1-1 0,11 2 0,24-5 0,-11 7 0,-15 0 0,22 0 0,-22 0 0,15 0 0,-17 0 0,-3 0 0,-14 0 0,-15 0 0,17 0 0,-12 0 0,32-7 0,15-2 0,12-6 0,-35 3 0,5-1 0,9 3 0,5 1 0,-10-1 0,4 1 0,0 0 0,0 1 0,1 2 0,0-1 0,2 0 0,1 0 0,1 1 0,0 1 0,2 1 0,-3 1 0,-9 0 0,-1 1 0,2-1 0,10 0 0,3-1 0,-2 2 0,-3 1 0,-1 0 0,-2 0 0,-2-1 0,-1-2 0,0 1 0,28 3 0,-2 0 0,-6 0 0,-3 0 0,-4 0 0,-1 0 0,0 0 0,0 0 0,6 0 0,2 0 0,6 0 0,2 0 0,0 0 0,1 0 0,-26 0 0,1 0 0,0 0 0,-3 0 0,0 0 0,-3 0 0,15 0 0,-1 0 0,12 0 0,-5 0 0,-35 0 0,-1 0 0,15 0 0,-1 0 0,26 0 0,-20 0 0,-22 0 0,-22 0 0,-7 0 0,-8 0 0,-1 0 0,1 8 0,37-6 0,-2 6 0,30-8 0,-17 0 0,-3 0 0,-15 0 0,-1 0 0,-1 0 0,10 0 0,10 0 0,0 0 0,6 0 0,13 0 0,2 0 0,1 0 0,-8 0 0,-14 0 0,0 0 0,-3 0 0,-21 0 0,3 0 0,-18 5 0,-1-4 0,-8 4 0,-1-5 0,1 0 0,11 0 0,-4 0 0,20 0 0,-3 0 0,6 0 0,6 0 0,-13 0 0,-1 0 0,-9 0 0,-11 0 0,-2 0 0,-1 0 0,-7-43 0,1-9 0,-8-25 0,0 7 0,0 41 0,0 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1:13:54.58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22803 76 16383,'-68'0'0,"-5"0"0,10-6 0,-17 4 0,7-4 0,-7 6 0,-1 0 0,8-6 0,-16 4 0,6-11 0,1 11 0,26-1 0,1-1 0,-33-3 0,27 7 0,-1-1 0,10-6 0,0 0 0,-5 5 0,-1 2 0,-4-4 0,-2 1 0,1 2 0,-2 2 0,-6-1 0,2 0 0,15 0 0,-1 0 0,-23 0 0,-1 0 0,27 0 0,0 0 0,-28 0 0,-2 0 0,23 0 0,1 0 0,-4 0 0,-2 0 0,1 0 0,1 0 0,3 0 0,1 0 0,-6 0 0,2 0 0,-33 0 0,40 0 0,0 0 0,-40 0 0,42 0 0,1 0 0,-40 0 0,11 0 0,10 0 0,8 0 0,2 0 0,9 0 0,-1 0 0,1 0 0,-1 0 0,1 0 0,-9 0 0,-2 0 0,-27 0 0,14 0 0,-6 0 0,13 0 0,6 0 0,-8 0 0,8 0 0,9 0 0,11 0 0,6 0 0,7 0 0,2 0 0,0 0 0,4 0 0,-11 0 0,5 0 0,-29 0 0,9 0 0,-18 0 0,15 0 0,1 0 0,-1 0 0,0 0 0,1 0 0,-1 0 0,8 0 0,1 0 0,1 0 0,5 0 0,-13 0 0,13 0 0,-13 0 0,6 0 0,-8 0 0,8 0 0,1 5 0,8-4 0,0 5 0,0-6 0,6 0 0,1 0 0,7 0 0,0 0 0,-6 0 0,-2 0 0,-7 0 0,1 0 0,0 0 0,-7 0 0,-3 0 0,-23 0 0,13 0 0,-13 0 0,16 0 0,-7 0 0,-3 0 0,-8 0 0,0 0 0,-1 0 0,10 0 0,1 0 0,8 0 0,1 0 0,6 0 0,-4 0 0,4 0 0,1 0 0,-6 0 0,6 0 0,-16 0 0,6 0 0,2 0 0,2 0 0,6 0 0,-17 0 0,7 0 0,1 0 0,11 0 0,6 0 0,1 0 0,-7 0 0,5 0 0,-13 0 0,13 0 0,-13 0 0,6 5 0,-8-3 0,0 9 0,-7-9 0,5 4 0,-6 0 0,0-5 0,7 5 0,-16 0 0,16-4 0,-7 4 0,16-6 0,-6 6 0,13-5 0,-6 5 0,8-6 0,6 0 0,-4 5 0,10-3 0,-14 3 0,7-5 0,-3 0 0,6 0 0,6 0 0,0 0 0,0 0 0,-7 0 0,6 0 0,-12 0 0,11 0 0,-10 0 0,4 0 0,-6 0 0,-8 0 0,-1 0 0,-1 0 0,-4 0 0,4 0 0,-14 6 0,5-4 0,-6 4 0,8-6 0,1 0 0,-1 6 0,1-5 0,-9 5 0,6 0 0,-14-4 0,15 3 0,-7-5 0,8 0 0,-15 0 0,18 0 0,-9 0 0,22 0 0,1 0 0,0 0 0,0 0 0,-1 0 0,1 0 0,-7 0 0,-3 0 0,1 0 0,-6 0 0,6 0 0,0 0 0,-6 0 0,13 0 0,-6 0 0,1 0 0,-3 0 0,1 6 0,-6-5 0,13 4 0,-12-5 0,12 0 0,-13 0 0,13 0 0,-6 6 0,-15-5 0,23 4 0,-22-5 0,21 0 0,-1 0 0,-13 0 0,6 6 0,-8-4 0,0 3 0,1 1 0,-1-4 0,1 4 0,-1-1 0,8-3 0,-6 4 0,13-6 0,-6 5 0,1-4 0,5 5 0,-6-6 0,8 5 0,-8-4 0,6 5 0,-12-1 0,12-3 0,-6 9 0,0-10 0,6 10 0,-12-10 0,12 10 0,-29-10 0,25 10 0,-18-9 0,16 3 0,6-5 0,-12 6 0,12-5 0,-13 5 0,5 0 0,1-5 0,2 5 0,6-6 0,1 0 0,0 0 0,0 0 0,-1 0 0,1 0 0,6 0 0,-4 0 0,10 0 0,-11 0 0,12 0 0,-6 0 0,1 0 0,4 0 0,-10 0 0,10 0 0,-11 0 0,5 0 0,-13 0 0,5 0 0,-6 0 0,-23 0 0,24 0 0,-32 0 0,30 0 0,0 0 0,-6 0 0,13 0 0,-6 0 0,8 0 0,0 0 0,6 0 0,-5 0 0,12 0 0,-6 0 0,7 0 0,5 0 0,-3 0 0,8 0 0,-9 0 0,0 0 0,3 0 0,-7 0 0,14 0 0,-10 0 0,5-4 0,-1 2 0,-2-7 0,4 8 0,-6-3 0,-7 4 0,-2 0 0,-13 0 0,-11 0 0,0 0 0,-15 0 0,14 0 0,1 0 0,4 0 0,18 0 0,-4 0 0,14 0 0,0 0 0,5 0 0,2 0 0,-1 0 0,1 0 0,-2 0 0,-7 0 0,11 0 0,-7 0 0,0 0 0,8 0 0,-8 0 0,0 0 0,-4 0 0,-11 0 0,-8 0 0,-2 0 0,-8 0 0,-8 0 0,6 0 0,-14 0 0,22 0 0,-12 0 0,21 0 0,1 0 0,8 0 0,7 0 0,6 0 0,0 0 0,2 0 0,-2 0 0,-4 0 0,5 0 0,-7 0 0,-17 0 0,-31 0 0,-26 0 0,39 0 0,0 0 0,4 1 0,1-2 0,1-6 0,1 0 0,-33 4 0,-6-11 0,16 14 0,-7 0 0,9 0 0,8 0 0,-6-6 0,15 4 0,-7-4 0,8 6 0,1 0 0,-1 0 0,1 0 0,7 0 0,1 0 0,1 0 0,5-5 0,-6 3 0,8-3 0,0 5 0,0 0 0,0 0 0,0 0 0,0 0 0,6 0 0,-5 0 0,11 0 0,-10-6 0,4 5 0,-6-4 0,6 5 0,-5 0 0,5 0 0,0 0 0,2 0 0,-1 0 0,6 0 0,-6 0 0,7 0 0,-6 0 0,4 0 0,-4 0 0,6 0 0,-7 0 0,6 0 0,-6 0 0,7 4 0,0 3 0,-6 4 0,4 0 0,-4-4 0,11 2 0,-4-3 0,10 0 0,-5 3 0,-38-8 0,-3 3 0,-34-4 0,2 7 0,15-5 0,-6 5 0,17-7 0,-25 0 0,11 0 0,-16 0 0,4 0 0,15 0 0,-6 0 0,9 0 0,-9 6 0,6-4 0,-6 5 0,9-7 0,0 6 0,0-4 0,8 4 0,2-6 0,16 0 0,-6 0 0,13 0 0,-6 0 0,14 0 0,-4 0 0,4 0 0,0 0 0,-5 0 0,12 0 0,-1 0 0,4 0 0,8 0 0,-8 0 0,4 0 0,-6 0 0,6 0 0,-5 0 0,10 0 0,-10 0 0,4 0 0,-5 0 0,0 0 0,0 0 0,0 0 0,-6 0 0,9 0 0,-14 0 0,20 0 0,-14 0 0,10 0 0,-5 0 0,5 0 0,-3 0 0,8 0 0,-9 0 0,0 0 0,3 0 0,-2 0 0,0 0 0,8 0 0,-8 0 0,0 0 0,8 0 0,-8 0 0,0 0 0,7 0 0,-7 0 0,1 0 0,6 0 0,-7 0 0,0 4 0,8-3 0,-8 4 0,5-5 0,-1 0 0,0 0 0,-9 0 0,12 0 0,-12 0 0,13 0 0,-8 0 0,3 0 0,0 0 0,-8 0 0,12 0 0,-6 0 0,4 0 0,4 0 0,-8 0 0,4 0 0,-1 0 0,-2 0 0,3 0 0,0 0 0,-3 0 0,3-5 0,0 4 0,-4-8 0,8 8 0,-8-8 0,4 8 0,0-3 0,-4-1 0,8 4 0,-8-8 0,8 3 0,-3-4 0,-1 1 0,4-5 0,1 3 0,6-2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0:59:33.09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22 1 16383,'66'0'0,"-6"0"0,-24 0 0,0 0 0,0 0 0,7 0 0,-5 0 0,5 0 0,1 0 0,-6 0 0,5 0 0,-7 0 0,0 0 0,0 0 0,0 0 0,0 0 0,0 0 0,8 0 0,-6 5 0,-1-3 0,-3 3 0,-4-5 0,0 5 0,4-4 0,-10 4 0,10-5 0,-10 0 0,4 0 0,0 0 0,-4 0 0,-1 0 0,-3 0 0,-3 0 0,5 0 0,-6 0 0,5 0 0,-10 0 0,14 0 0,-12 0 0,12 0 0,-14 0 0,4 0 0,4 0 0,-7 0 0,16 0 0,-10 0 0,3 0 0,-6 4 0,1-3 0,-1 4 0,2-5 0,1 0 0,-3 4 0,0-3 0,3 8 0,-7-8 0,8 8 0,-4-8 0,0 4 0,3-5 0,-3 0 0,0 0 0,3 0 0,-1 0 0,-2 0 0,6 0 0,-4 0 0,5 0 0,0 0 0,-6 0 0,5 0 0,-10 0 0,9 0 0,-45 25 0,22-19 0,-34 24 0,27-25 0,0 0 0,-8 8 0,5-11 0,-6 7 0,5-4 0,-3-4 0,1 8 0,-9-8 0,7 8 0,-3-8 0,0 4 0,10 0 0,-10-4 0,4 3 0,1-4 0,-5 5 0,9-4 0,-8 4 0,5-1 0,-1-2 0,-3 6 0,3-7 0,0 4 0,-10 0 0,14-4 0,-8 4 0,6-5 0,-6 0 0,3 0 0,-8 0 0,14 0 0,-10 0 0,5 0 0,-1 0 0,-6 0 0,11 0 0,-13 0 0,9 0 0,-1 0 0,-4 0 0,4 0 0,-5 0 0,0 0 0,0 0 0,0 0 0,0 0 0,0 0 0,-7 0 0,6 0 0,-6 0 0,1 0 0,4-5 0,-10 4 0,10-4 0,-11 5 0,12 0 0,-12 0 0,11 0 0,-10 0 0,10 0 0,-4 0 0,6-5 0,-1 4 0,1-4 0,6 5 0,-5 0 0,9 0 0,-8 0 0,-2 0 0,-1 0 0,-3 0 0,9 0 0,-4 0 0,4 0 0,1 0 0,-4 0 0,9-5 0,-9 4 0,-1-3 0,4 4 0,-2 0 0,3-5 0,5 3 0,-10-3 0,0 5 0,7-4 0,-9 3 0,17-8 0,-9 0 0,1-2 0,4-3 0,-4 4 0,5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0:59:38.18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0 110 16383,'55'0'0,"-1"0"0,-24 0 0,14 0 0,1 0 0,7-6 0,1 5 0,7-11 0,-5 4 0,14 0 0,-15-3 0,15 3 0,-6 0 0,8-4 0,0 4 0,0 0 0,0 1 0,0 7 0,-8-5 0,-3 3 0,1-4 0,-7 6 0,0 0 0,-4 0 0,-4 0 0,6 0 0,1 0 0,-1 0 0,-7 0 0,6 0 0,-6 0 0,0 0 0,-1 0 0,-8 0 0,0 0 0,-7 0 0,6 0 0,-12 0 0,6 0 0,-7 0 0,-6 0 0,-1 0 0,0 0 0,-4 12 0,3 0 0,-8 7 0,7-5 0,-11 0 0,6 0 0,-8 4 0,-4-3 0,-6-2 0,0-3 0,-8-5 0,2-1 0,1-4 0,-5 0 0,9 0 0,-14 0 0,12 0 0,-12 0 0,8 0 0,-5 0 0,0 0 0,-6 6 0,4-5 0,-11 4 0,12-5 0,-6 0 0,7 0 0,0 0 0,0 0 0,5 0 0,-3 0 0,3 0 0,0 0 0,-4 0 0,5 0 0,-7 0 0,1 0 0,0 0 0,0 0 0,0 0 0,-6 0 0,4 0 0,1 0 0,2 0 0,4 0 0,-5 0 0,0 0 0,0 0 0,5 0 0,-3 0 0,3 0 0,-5 0 0,0 0 0,-7 0 0,6 0 0,-12 0 0,11 0 0,-10 0 0,4 0 0,0 0 0,-5 6 0,5-5 0,0 4 0,-4-5 0,10 0 0,-11 0 0,12 0 0,-6 0 0,1 0 0,4 0 0,-4 0 0,6 0 0,0 0 0,-1 0 0,1 0 0,1 0 0,5 0 0,-4 0 0,3 0 0,0 0 0,-3 0 0,8 0 0,-9 0 0,5 0 0,0 0 0,-3 0 0,8 0 0,-8 0 0,3 0 0,1 0 0,-9 0 0,11 0 0,-12 0 0,13 0 0,-8 0 0,3 5 0,-5-3 0,0 2 0,0-4 0,0 5 0,5-4 0,-4 4 0,10-5 0,-9 0 0,5 0 0,0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1:00:18.67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 0 16383,'43'0'0,"0"0"0,-27 0 0,1 0 0,10 0 0,-9 0 0,10 0 0,-6 0 0,6 0 0,-4 0 0,4 0 0,-6 0 0,0 0 0,0 0 0,0 0 0,0 0 0,0 0 0,-6 0 0,5 5 0,-10-3 0,10 7 0,-10-8 0,4 9 0,1-9 0,-5 8 0,14-8 0,-13 8 0,13-8 0,-8 8 0,5-8 0,-6 4 0,5 0 0,-5-4 0,6 4 0,0 0 0,0-4 0,0 4 0,0-5 0,6 0 0,-4 0 0,10 0 0,-4 0 0,6 0 0,-6 0 0,5 0 0,-6 0 0,1 0 0,5 0 0,-12 0 0,6 0 0,-8 0 0,-4 0 0,4 0 0,-10 0 0,10 0 0,-6 0 0,2 4 0,1-2 0,-7 6 0,8-7 0,2 4 0,-4-5 0,8 5 0,-9-4 0,1 4 0,8-5 0,-13 0 0,8 0 0,-6 0 0,1 0 0,6 0 0,-5 0 0,-1 0 0,-1 0 0,2 0 0,3 0 0,-4 0 0,3 4 0,-59-3 0,33 4 0,-45-5 0,43 0 0,0 0 0,-9 0 0,1 0 0,-2 0 0,4 0 0,1 0 0,-1 0 0,-1 0 0,-2 0 0,8 0 0,-7 0 0,2 0 0,1 0 0,-9 0 0,12 0 0,-14 0 0,15 0 0,-10 0 0,5 0 0,-1 0 0,-4 0 0,10 0 0,-10 0 0,4 0 0,-5 0 0,-6 0 0,4 0 0,-4 0 0,6 0 0,0 0 0,-7-6 0,11 5 0,-9-5 0,10 2 0,-5 2 0,0-8 0,0 9 0,0-9 0,0 9 0,-1-4 0,1 0 0,0 4 0,0-9 0,5 9 0,-3-4 0,8 5 0,-8 0 0,-1 0 0,4 0 0,-8 0 0,14 0 0,-5 0 0,-9 0 0,11 0 0,-16 0 0,13 0 0,0 0 0,-4 0 0,5 0 0,-7 0 0,7 0 0,-5 0 0,9 0 0,-8 0 0,-2 0 0,5 0 0,-3 0 0,4 0 0,5 0 0,-9 0 0,4 0 0,1 0 0,-4 0 0,3 0 0,1 0 0,-4 0 0,8 0 0,-8 0 0,4 0 0,-4 0 0,5 0 0,-4 0 0,3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1:01:28.58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2884 1 16383,'-74'0'0,"18"0"0,7 0 0,10 0 0,-14 0 0,0 0 0,-7 0 0,5 0 0,-6 0 0,0 0 0,7 0 0,-15 0 0,6 0 0,-8 0 0,0 0 0,0 0 0,-10 0 0,-1 0 0,26 0 0,-1 0 0,-40 0 0,1 0 0,9 0 0,2 0 0,-9 0 0,43 0 0,0 0 0,-31 0 0,-8 0 0,17 0 0,-7 0 0,17 0 0,2 0 0,8 0 0,1 0 0,7 0 0,1 0 0,0 0 0,6 0 0,1 0 0,-5 0 0,10 0 0,-5 0 0,3 0 0,4 0 0,0 0 0,2 0 0,6 0 0,-1 0 0,7 0 0,0 0 0,2 0 0,54 18 0,-28-13 0,47 18 0,-31-16 0,-4-1 0,10 5 0,-4-10 0,6 10 0,0-10 0,8 5 0,-7-6 0,14 0 0,-6 0 0,16 0 0,-7 0 0,7 0 0,-8 0 0,-1 0 0,1 0 0,-1 0 0,0 0 0,1 0 0,-1 0 0,1 0 0,-1 0 0,1 0 0,-1 0 0,1 0 0,-1 0 0,-7 0 0,6 0 0,-13 0 0,5 0 0,-7 0 0,0 0 0,0 0 0,0 0 0,8 0 0,-6 5 0,12-4 0,-12 5 0,13-6 0,-13 0 0,12 0 0,-12 0 0,6 0 0,-8 0 0,7 0 0,-5 0 0,-1 0 0,-3 0 0,12 5 0,-12-4 0,10 5 0,-22-6 0,-5 0 0,4 0 0,-10 0 0,8 0 0,-4 0 0,1 0 0,2 0 0,-3 0 0,0 0 0,3 0 0,3 0 0,1 0 0,-1 0 0,-6 0 0,5 0 0,-8 0 0,8 0 0,-6 0 0,7 0 0,-4 4 0,2-3 0,-3 8 0,-5-3 0,9 0 0,-14 11 0,7-10 0,-11 16 0,6-13 0,-7 9 0,3-5 0,-4 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1:10:06.54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 16383,'45'0'0,"1"0"0,-23 0 0,12 0 0,2 0 0,8 0 0,8 0 0,-1 0 0,9 0 0,11 0 0,1 0 0,16 0 0,-6 0 0,8 0 0,-8 0 0,6 0 0,-7 0 0,10 0 0,-10 0 0,7 7 0,-15 1 0,15 7 0,-16-1 0,-17-5 0,-1-2 0,15 1 0,-16-3 0,0-2 0,21-3 0,16 0 0,-29 0 0,22 1 0,12 0 0,7 0 0,-2 0 0,-9 0 0,-18 0 0,25-1 0,-1 1 0,-11 0 0,20 0 0,10 0 0,-6 1 0,-19-2 0,-31 1 0,-19-1 0,-10 0 0,11 0 0,-7 0 0,0 0 0,8 0 0,-6 0 0,5 0 0,-7 0 0,7 0 0,-5 0 0,6 5 0,-8-3 0,0 8 0,0-8 0,0 8 0,0-8 0,0 3 0,-6 0 0,5-4 0,-6 4 0,7-5 0,-6 0 0,5 0 0,-6 0 0,1 0 0,5 0 0,-12 0 0,12 0 0,-12 5 0,5-4 0,1 4 0,-6-5 0,5 0 0,-6 0 0,6 0 0,-4 0 0,4 0 0,-12 0 0,5 5 0,-10-4 0,14 4 0,-12-5 0,6 0 0,1 0 0,-8 0 0,8 0 0,-6 0 0,2 4 0,-1-3 0,3 4 0,-1-5 0,3 0 0,2 0 0,0 0 0,-5 0 0,3 0 0,-8 0 0,8 0 0,-4 4 0,0-3 0,3 4 0,-5-5 0,1 0 0,8 0 0,-5 0 0,8 0 0,-4 0 0,0 0 0,-5 0 0,-2 0 0,-1 0 0,1 0 0,0-9 0,-1-6 0,-9 3 0,-1-1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1:10:09.92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0 202 16383,'66'0'0,"2"0"0,-15 0 0,2 0 0,14-6 0,-15 4 0,7-10 0,-1 10 0,3-10 0,8 10 0,19-11 0,-29 11 0,34-12 0,-28 12 0,16-11 0,6 11 0,-16-10 0,16 10 0,-15-4 0,-3 0 0,-2 4 0,-6-3 0,0 5 0,6 0 0,-15 0 0,15 0 0,-6 0 0,8 0 0,0 0 0,0 0 0,9-7 0,-7 5 0,16-12 0,-15 13 0,15-13 0,-16 12 0,7-11 0,-17 12 0,6-6 0,-15 1 0,7 5 0,-9-5 0,-7 1 0,6 3 0,-13-3 0,13 5 0,-13 0 0,5 0 0,-7 0 0,0 0 0,10 0 0,-8 0 0,8 0 0,-10 0 0,0 0 0,8 0 0,-6 0 0,5 0 0,-7 0 0,-6 0 0,-2 0 0,-6 0 0,0 0 0,0 5 0,-5-4 0,-2 4 0,-1-1 0,2 2 0,-1-1 0,-1 4 0,1-8 0,0 8 0,0-8 0,4 8 0,-8-4 0,13 5 0,-6 1 0,3-5 0,-1 4 0,-3-9 0,-1 8 0,5-8 0,-10 4 0,10-5 0,-10 4 0,10-3 0,-6 4 0,2-5 0,2 4 0,-7-2 0,7 3 0,2-1 0,-4 1 0,8 1 0,-8 3 0,4-8 0,1 9 0,-5-9 0,4 4 0,-5 0 0,6-4 0,-5 4 0,3-5 0,-8 5 0,7-4 0,-3 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1:10:14.4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34 16383,'67'0'0,"14"0"0,-7 0 0,18 0 0,-1 0 0,-41 0 0,2 0 0,5-4 0,1 0 0,5 3 0,2 0 0,9-3 0,3 0 0,6 4 0,2 0 0,-1 0 0,1 0 0,5 0 0,0 0 0,-7 0 0,0 0 0,1 0 0,-2 0 0,-4 0 0,-1 0 0,5 0 0,-1 0 0,-10 0 0,0 0 0,10 0 0,2 0 0,-6 0 0,0 0 0,0 0 0,0 0 0,5 0 0,0 0 0,-11 0 0,0 0 0,11 0 0,-1 0 0,-9 0 0,-1 0 0,5 0 0,-1 0 0,-5 0 0,-1 0 0,1 0 0,0 0 0,-1 0 0,1 0 0,0 0 0,-1 0 0,1 0 0,0 0 0,-1 0 0,1 0 0,0 0 0,0 0 0,-1 0 0,1 0 0,0 0 0,-2 0 0,-13 0 0,-1 0 0,7 0 0,-2 0 0,36 0 0,-38 0 0,1 0 0,-6 1 0,0-2 0,0-2 0,-2-1 0,32 3 0,-10-6 0,-19 7 0,-9 0 0,-20 0 0,3 0 0,-16 0 0,5 0 0,7 0 0,-9 4 0,21 3 0,-17-1 0,10 4 0,0-4 0,-4 1 0,18 4 0,-11-10 0,20 5 0,-6-6 0,16 0 0,-7 0 0,15 0 0,-14 0 0,5 0 0,-7 0 0,-8 0 0,6 0 0,-13 0 0,12 0 0,-12 0 0,-1 0 0,-9 0 0,-6 0 0,-5 0 0,-2 0 0,-1 0 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1:10:38.62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 16383,'53'0'0,"-3"0"0,-14 0 0,0 0 0,0 0 0,0 0 0,0 0 0,7 0 0,-5 0 0,6 0 0,-1 0 0,-5 0 0,30 0 0,-10-7 0,14 6 0,-4-6 0,4 7 0,11 0 0,-1 0 0,-2 0 0,0 0 0,-15 0 0,13 0 0,-15 0 0,0 0 0,6 0 0,-15 0 0,7 0 0,-9 0 0,9 0 0,-7 0 0,7 0 0,0 0 0,-7 0 0,7 0 0,-9 0 0,9 0 0,-6 0 0,14 0 0,-7 0 0,9 0 0,0 0 0,9 0 0,2 0 0,10 0 0,-1 0 0,1 0 0,0 0 0,-10 0 0,7 0 0,-6 0 0,8 0 0,-9 0 0,-21 0 0,-1 0 0,21 7 0,-24-4 0,-2 1 0,16 4 0,0 5 0,-8-6 0,6 1 0,-7 4 0,1-10 0,25 11 0,-28-11 0,-1 5 0,0 1 0,3-6 0,-8 5 0,1 0 0,19-5 0,18 11 0,-1-11 0,1 5 0,-10-1 0,7-5 0,-16 6 0,16-7 0,-7 6 0,1-4 0,6 5 0,-16-7 0,7 6 0,-9-4 0,23 10 0,-32-10 0,12 4 0,-38-1 0,-6-3 0,-2 3 0,-11-1 0,-2-2 0,-1 2 0,2 0 0,-1-3 0,5 4 0,-9-5 0,14 5 0,-12-4 0,6 4 0,1-5 0,-2 0 0,8 0 0,-4 0 0,0 0 0,0 0 0,0 0 0,0 0 0,0 0 0,-6 0 0,0 0 0,-2 0 0,1 0 0,4 0 0,-4 0 0,3 0 0,-7-8 0,8 1 0,3-8 0,-8 9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294A1-3AE0-4B74-8CD4-1042E7A8331C}" type="datetimeFigureOut">
              <a:rPr lang="en-US" smtClean="0"/>
              <a:t>10/4/2022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AASD Module 2</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0A355-0347-4CEE-BB21-2FD81005CFD4}" type="slidenum">
              <a:rPr lang="en-US" smtClean="0"/>
              <a:t>‹#›</a:t>
            </a:fld>
            <a:endParaRPr lang="en-US" dirty="0"/>
          </a:p>
        </p:txBody>
      </p:sp>
    </p:spTree>
    <p:extLst>
      <p:ext uri="{BB962C8B-B14F-4D97-AF65-F5344CB8AC3E}">
        <p14:creationId xmlns:p14="http://schemas.microsoft.com/office/powerpoint/2010/main" val="172159098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rl.acrl.org/index.php/crl/article/view/1616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rl.acrl.org/index.php/crl/article/view/1616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kkf.issuelab.org/resource/logic-model-development-guid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Welcome back for session 2 of AASD in which we’ll unpack variables and claims, enabling us to identify and understand their importance in research.</a:t>
            </a:r>
          </a:p>
        </p:txBody>
      </p:sp>
      <p:sp>
        <p:nvSpPr>
          <p:cNvPr id="4" name="Slide Number Placeholder 3"/>
          <p:cNvSpPr>
            <a:spLocks noGrp="1"/>
          </p:cNvSpPr>
          <p:nvPr>
            <p:ph type="sldNum" sz="quarter" idx="5"/>
          </p:nvPr>
        </p:nvSpPr>
        <p:spPr/>
        <p:txBody>
          <a:bodyPr/>
          <a:lstStyle/>
          <a:p>
            <a:fld id="{EF20A355-0347-4CEE-BB21-2FD81005CFD4}" type="slidenum">
              <a:rPr lang="en-US" smtClean="0"/>
              <a:t>1</a:t>
            </a:fld>
            <a:endParaRPr lang="en-US" dirty="0"/>
          </a:p>
        </p:txBody>
      </p:sp>
      <p:sp>
        <p:nvSpPr>
          <p:cNvPr id="5" name="Footer Placeholder 4">
            <a:extLst>
              <a:ext uri="{FF2B5EF4-FFF2-40B4-BE49-F238E27FC236}">
                <a16:creationId xmlns:a16="http://schemas.microsoft.com/office/drawing/2014/main" id="{577AC3CA-DA30-41C1-8BF6-0BE46369D511}"/>
              </a:ext>
            </a:extLst>
          </p:cNvPr>
          <p:cNvSpPr>
            <a:spLocks noGrp="1"/>
          </p:cNvSpPr>
          <p:nvPr>
            <p:ph type="ftr" sz="quarter" idx="4"/>
          </p:nvPr>
        </p:nvSpPr>
        <p:spPr/>
        <p:txBody>
          <a:bodyPr/>
          <a:lstStyle/>
          <a:p>
            <a:r>
              <a:rPr lang="en-US"/>
              <a:t>AASD Module 2</a:t>
            </a:r>
            <a:endParaRPr lang="en-US" dirty="0"/>
          </a:p>
        </p:txBody>
      </p:sp>
      <p:sp>
        <p:nvSpPr>
          <p:cNvPr id="6" name="Header Placeholder 5">
            <a:extLst>
              <a:ext uri="{FF2B5EF4-FFF2-40B4-BE49-F238E27FC236}">
                <a16:creationId xmlns:a16="http://schemas.microsoft.com/office/drawing/2014/main" id="{ED9707A4-610E-4EFA-8156-C015B29F34D0}"/>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20878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This module now focuses on the variables being measured.</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Independent (x) – What we do (in the library), commonly known in research as the intervention.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Although librarians do not typically think about their work (e.g., reference, instruction) in these terms, such provisions intervene and change conditions (we hope) for the person engaging with the service.  This variable is deemed to be independent because it is identified (we hope) to be causing and bringing about change by acting upon the dependent variable.</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Dependent (y)- What is impacted (hopefully).  This variable is dependent on the intervention.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We are hoping to see/show that X has an effect on Y.</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20A355-0347-4CEE-BB21-2FD81005CFD4}" type="slidenum">
              <a:rPr lang="en-US" smtClean="0"/>
              <a:t>10</a:t>
            </a:fld>
            <a:endParaRPr lang="en-US" dirty="0"/>
          </a:p>
        </p:txBody>
      </p:sp>
      <p:sp>
        <p:nvSpPr>
          <p:cNvPr id="5" name="Footer Placeholder 4">
            <a:extLst>
              <a:ext uri="{FF2B5EF4-FFF2-40B4-BE49-F238E27FC236}">
                <a16:creationId xmlns:a16="http://schemas.microsoft.com/office/drawing/2014/main" id="{F14160C8-CC3A-410B-AFD5-35ECD5D7D83F}"/>
              </a:ext>
            </a:extLst>
          </p:cNvPr>
          <p:cNvSpPr>
            <a:spLocks noGrp="1"/>
          </p:cNvSpPr>
          <p:nvPr>
            <p:ph type="ftr" sz="quarter" idx="4"/>
          </p:nvPr>
        </p:nvSpPr>
        <p:spPr/>
        <p:txBody>
          <a:bodyPr/>
          <a:lstStyle/>
          <a:p>
            <a:r>
              <a:rPr lang="en-US"/>
              <a:t>AASD Module 2</a:t>
            </a:r>
            <a:endParaRPr lang="en-US" dirty="0"/>
          </a:p>
        </p:txBody>
      </p:sp>
      <p:sp>
        <p:nvSpPr>
          <p:cNvPr id="6" name="Header Placeholder 5">
            <a:extLst>
              <a:ext uri="{FF2B5EF4-FFF2-40B4-BE49-F238E27FC236}">
                <a16:creationId xmlns:a16="http://schemas.microsoft.com/office/drawing/2014/main" id="{26D990F0-D901-45EE-B783-2B538F53B541}"/>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865423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2EBA6D2-32FE-4D49-97F9-ABB53EEB4452}"/>
              </a:ext>
            </a:extLst>
          </p:cNvPr>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Let’s practice!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We’ll start as a large group and then transition to team-based small group practice.  Content being used for our study includes posters from the Assessment in Action program, extracts from articles, and topical articles.  We will build from a succinct presentation to engage with the complexity of a full-length article.</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First: What’s the research question being investigated in this example? Circle it in your participant workbook (or handout).</a:t>
            </a:r>
          </a:p>
          <a:p>
            <a:pPr marL="0" marR="0">
              <a:spcBef>
                <a:spcPts val="0"/>
              </a:spcBef>
              <a:spcAft>
                <a:spcPts val="0"/>
              </a:spcAft>
            </a:pPr>
            <a:r>
              <a:rPr lang="en-US" sz="1200" i="1" dirty="0">
                <a:effectLst/>
                <a:latin typeface="Calibri" panose="020F0502020204030204" pitchFamily="34" charset="0"/>
                <a:ea typeface="DengXian" panose="02010600030101010101" pitchFamily="2" charset="-122"/>
                <a:cs typeface="Times New Roman" panose="02020603050405020304" pitchFamily="18" charset="0"/>
              </a:rPr>
              <a:t>(Give 30 seconds of silence)</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Second: What are the X (dependent) and Y (independent) variables being studied? Circle them in your participant workbook (or handout).</a:t>
            </a:r>
          </a:p>
          <a:p>
            <a:pPr marL="0" marR="0">
              <a:spcBef>
                <a:spcPts val="0"/>
              </a:spcBef>
              <a:spcAft>
                <a:spcPts val="0"/>
              </a:spcAft>
            </a:pPr>
            <a:r>
              <a:rPr lang="en-US" sz="1200" i="1" dirty="0">
                <a:effectLst/>
                <a:latin typeface="Calibri" panose="020F0502020204030204" pitchFamily="34" charset="0"/>
                <a:ea typeface="DengXian" panose="02010600030101010101" pitchFamily="2" charset="-122"/>
                <a:cs typeface="Times New Roman" panose="02020603050405020304" pitchFamily="18" charset="0"/>
              </a:rPr>
              <a:t>(give 30-60 seconds of silence)</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DengXian" panose="02010600030101010101" pitchFamily="2" charset="-122"/>
                <a:cs typeface="Times New Roman" panose="02020603050405020304" pitchFamily="18" charset="0"/>
              </a:rPr>
              <a:t>Source: </a:t>
            </a:r>
            <a:r>
              <a:rPr lang="en-US" sz="1200" dirty="0">
                <a:effectLst/>
              </a:rPr>
              <a:t>Glass, Amy. “Library Assessment --the Next Frontier.” Assessment in Action Poster: Illinois Central College, June 28, 2014. https://apply.ala.org/attachments/8765 </a:t>
            </a:r>
          </a:p>
          <a:p>
            <a:pPr marL="0" marR="0">
              <a:spcBef>
                <a:spcPts val="0"/>
              </a:spcBef>
              <a:spcAft>
                <a:spcPts val="0"/>
              </a:spcAft>
            </a:pP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en-US" dirty="0"/>
          </a:p>
        </p:txBody>
      </p:sp>
      <p:sp>
        <p:nvSpPr>
          <p:cNvPr id="3" name="Footer Placeholder 2">
            <a:extLst>
              <a:ext uri="{FF2B5EF4-FFF2-40B4-BE49-F238E27FC236}">
                <a16:creationId xmlns:a16="http://schemas.microsoft.com/office/drawing/2014/main" id="{C2F3A11F-2A7F-46C3-8D0B-9AC495CC996D}"/>
              </a:ext>
            </a:extLst>
          </p:cNvPr>
          <p:cNvSpPr>
            <a:spLocks noGrp="1"/>
          </p:cNvSpPr>
          <p:nvPr>
            <p:ph type="ftr" sz="quarter" idx="4"/>
          </p:nvPr>
        </p:nvSpPr>
        <p:spPr/>
        <p:txBody>
          <a:bodyPr/>
          <a:lstStyle/>
          <a:p>
            <a:r>
              <a:rPr lang="en-US"/>
              <a:t>AASD Module 2</a:t>
            </a:r>
            <a:endParaRPr lang="en-US" dirty="0"/>
          </a:p>
        </p:txBody>
      </p:sp>
      <p:sp>
        <p:nvSpPr>
          <p:cNvPr id="4" name="Header Placeholder 3">
            <a:extLst>
              <a:ext uri="{FF2B5EF4-FFF2-40B4-BE49-F238E27FC236}">
                <a16:creationId xmlns:a16="http://schemas.microsoft.com/office/drawing/2014/main" id="{C83AB58C-88F9-410D-979B-A271771DB269}"/>
              </a:ext>
            </a:extLst>
          </p:cNvPr>
          <p:cNvSpPr>
            <a:spLocks noGrp="1"/>
          </p:cNvSpPr>
          <p:nvPr>
            <p:ph type="hdr" sz="quarter"/>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D2252D7-BE38-4342-BCB5-174ADB0B5806}"/>
              </a:ext>
            </a:extLst>
          </p:cNvPr>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Each of the elements are featured with circles on this slide.</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The Research Question: Shown at the top is actually phrased provided in the form of a question: How does library instruction impact student success within sections of ENG 111 (Composition II)?</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Highlighted within the question are the variables…</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Independent Variable (x):  library instruction</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Dependent Variable (y): student success</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To answer the research question, these variables must be operationalized.  We have to define them and show how library instruction can be measured.</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How did they operationalize variables?  </a:t>
            </a:r>
          </a:p>
          <a:p>
            <a:pPr marL="0" marR="0">
              <a:spcBef>
                <a:spcPts val="0"/>
              </a:spcBef>
              <a:spcAft>
                <a:spcPts val="0"/>
              </a:spcAft>
            </a:pPr>
            <a:br>
              <a:rPr lang="en-US" sz="1200" dirty="0">
                <a:effectLst/>
                <a:latin typeface="Calibri" panose="020F0502020204030204" pitchFamily="34" charset="0"/>
                <a:ea typeface="DengXian" panose="02010600030101010101" pitchFamily="2" charset="-122"/>
                <a:cs typeface="Times New Roman" panose="02020603050405020304" pitchFamily="18" charset="0"/>
              </a:rPr>
            </a:br>
            <a:r>
              <a:rPr lang="en-US" sz="1200" dirty="0">
                <a:effectLst/>
                <a:latin typeface="Calibri" panose="020F0502020204030204" pitchFamily="34" charset="0"/>
                <a:ea typeface="DengXian" panose="02010600030101010101" pitchFamily="2" charset="-122"/>
                <a:cs typeface="Times New Roman" panose="02020603050405020304" pitchFamily="18" charset="0"/>
              </a:rPr>
              <a:t>The circle on the left side of the poster highlights “Methodology” where we learn that each section of Composition II has a library instruction session, which makes it the intervention (X- independent variable).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The measurement is identified as the 2 research papers required of each student in the course.  The first paper was completed BEFORE the instruction session and the second was completed AFTER the instruction session. Thus, the measure of student success (Y-dependent variable) is the improvement score, comparing the difference in performance between the papers.  Specifically, students were evaluated using a rubric on how they improved in 4 different aspects of information literacy.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The claim made for this project is seen in the final circle on the right where “What we learned” is shared. Specifically, the claim states there was significant improvement in scores on evaluation of information and integration into papers, but there was less improvement on accessing information.  Additionally, they noted no change in determining the extent of information needed– which is not explicitly highlighted as a bullet point but can be gleaned from graphical information.</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*Note: Although there is a lot of useful information on this poster, there are significant portions of text that we ignore when identifying the research question, variables, and claim.  Thus, it can take practice to efficiently and effectively pull out the most relevant information.</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en-US" dirty="0"/>
          </a:p>
        </p:txBody>
      </p:sp>
      <p:sp>
        <p:nvSpPr>
          <p:cNvPr id="3" name="Footer Placeholder 2">
            <a:extLst>
              <a:ext uri="{FF2B5EF4-FFF2-40B4-BE49-F238E27FC236}">
                <a16:creationId xmlns:a16="http://schemas.microsoft.com/office/drawing/2014/main" id="{6EC8E30F-E25E-4EBA-8B15-76BF5D73BCC0}"/>
              </a:ext>
            </a:extLst>
          </p:cNvPr>
          <p:cNvSpPr>
            <a:spLocks noGrp="1"/>
          </p:cNvSpPr>
          <p:nvPr>
            <p:ph type="ftr" sz="quarter" idx="4"/>
          </p:nvPr>
        </p:nvSpPr>
        <p:spPr/>
        <p:txBody>
          <a:bodyPr/>
          <a:lstStyle/>
          <a:p>
            <a:r>
              <a:rPr lang="en-US"/>
              <a:t>AASD Module 2</a:t>
            </a:r>
            <a:endParaRPr lang="en-US" dirty="0"/>
          </a:p>
        </p:txBody>
      </p:sp>
      <p:sp>
        <p:nvSpPr>
          <p:cNvPr id="4" name="Header Placeholder 3">
            <a:extLst>
              <a:ext uri="{FF2B5EF4-FFF2-40B4-BE49-F238E27FC236}">
                <a16:creationId xmlns:a16="http://schemas.microsoft.com/office/drawing/2014/main" id="{C2C38EBD-5BA6-4FFD-807C-6C7DBDB815AE}"/>
              </a:ext>
            </a:extLst>
          </p:cNvPr>
          <p:cNvSpPr>
            <a:spLocks noGrp="1"/>
          </p:cNvSpPr>
          <p:nvPr>
            <p:ph type="hdr" sz="quarter"/>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0BFBFF3-A7DB-4E1A-97D3-6FA502828780}"/>
              </a:ext>
            </a:extLst>
          </p:cNvPr>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The next example is an excerpt from a 2011 scholarly article published in College and Research Libraries by Shun Han Rebekah Wong and T.D. Webb, “Uncovering Meaningful Correlation between Student Academic Performance and Library Material Usage.”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In this example, the library operationalized borrowing library materials as the intervention.  Students are also grouped by the college in which they are enrolled.  This excerpt is condensed from a 10 page article but see if you can identify (via underlining or highlighting) the variables and claim.</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Source: Wong, Shun Han, and T.D. Webb. “Uncovering Meaningful Correlation between Student Academic Performance and Library Material Usage.” </a:t>
            </a:r>
            <a:r>
              <a:rPr lang="en-US" sz="1200" i="1" dirty="0">
                <a:effectLst/>
                <a:latin typeface="Calibri" panose="020F0502020204030204" pitchFamily="34" charset="0"/>
                <a:ea typeface="DengXian" panose="02010600030101010101" pitchFamily="2" charset="-122"/>
                <a:cs typeface="Times New Roman" panose="02020603050405020304" pitchFamily="18" charset="0"/>
              </a:rPr>
              <a:t>College &amp; Research Libraries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72, no. 4 (2011): 361–70. https://doi.org/10.5860/crl-129.  </a:t>
            </a:r>
            <a:r>
              <a:rPr lang="en-US" sz="1200" u="sng" dirty="0">
                <a:solidFill>
                  <a:srgbClr val="69A020"/>
                </a:solidFill>
                <a:effectLst/>
                <a:latin typeface="Calibri" panose="020F0502020204030204" pitchFamily="34" charset="0"/>
                <a:ea typeface="DengXian" panose="02010600030101010101" pitchFamily="2" charset="-122"/>
                <a:cs typeface="Times New Roman" panose="02020603050405020304" pitchFamily="18" charset="0"/>
                <a:hlinkClick r:id="rId3"/>
              </a:rPr>
              <a:t>https://crl.acrl.org/index.php/crl/article/view/16168</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en-US" dirty="0"/>
          </a:p>
        </p:txBody>
      </p:sp>
      <p:sp>
        <p:nvSpPr>
          <p:cNvPr id="3" name="Footer Placeholder 2">
            <a:extLst>
              <a:ext uri="{FF2B5EF4-FFF2-40B4-BE49-F238E27FC236}">
                <a16:creationId xmlns:a16="http://schemas.microsoft.com/office/drawing/2014/main" id="{52BD4DD5-83C8-446D-9930-166D31E05AAC}"/>
              </a:ext>
            </a:extLst>
          </p:cNvPr>
          <p:cNvSpPr>
            <a:spLocks noGrp="1"/>
          </p:cNvSpPr>
          <p:nvPr>
            <p:ph type="ftr" sz="quarter" idx="4"/>
          </p:nvPr>
        </p:nvSpPr>
        <p:spPr/>
        <p:txBody>
          <a:bodyPr/>
          <a:lstStyle/>
          <a:p>
            <a:r>
              <a:rPr lang="en-US"/>
              <a:t>AASD Module 2</a:t>
            </a:r>
            <a:endParaRPr lang="en-US" dirty="0"/>
          </a:p>
        </p:txBody>
      </p:sp>
      <p:sp>
        <p:nvSpPr>
          <p:cNvPr id="4" name="Header Placeholder 3">
            <a:extLst>
              <a:ext uri="{FF2B5EF4-FFF2-40B4-BE49-F238E27FC236}">
                <a16:creationId xmlns:a16="http://schemas.microsoft.com/office/drawing/2014/main" id="{AA2E9BA8-B06D-415C-80F5-FD7F52881EAF}"/>
              </a:ext>
            </a:extLst>
          </p:cNvPr>
          <p:cNvSpPr>
            <a:spLocks noGrp="1"/>
          </p:cNvSpPr>
          <p:nvPr>
            <p:ph type="hdr" sz="quarter"/>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AE138E6-CC4C-4A3D-9A65-C4E380D9CDC8}"/>
              </a:ext>
            </a:extLst>
          </p:cNvPr>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Variables: library material usage and cumulative grade point average (GPA)</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Findings: Note that there is a positive correlation between GPA and materials checkouts! However, the researched cannot conclusively say which variable impacts the other.  They don’t know if students with high grades checkout more materials or if people who check out more materials have higher grades or if there is a third factor that causes all of these.  The only thing they can say, with confidence, is that there is a statistically positive correlation that holds for “all or most” departments within their university.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Source: Wong, Shun Han, and T.D. Webb. “Uncovering Meaningful Correlation between Student Academic Performance and Library Material Usage.” </a:t>
            </a:r>
            <a:r>
              <a:rPr lang="en-US" sz="1200" i="1" dirty="0">
                <a:effectLst/>
                <a:latin typeface="Calibri" panose="020F0502020204030204" pitchFamily="34" charset="0"/>
                <a:ea typeface="DengXian" panose="02010600030101010101" pitchFamily="2" charset="-122"/>
                <a:cs typeface="Times New Roman" panose="02020603050405020304" pitchFamily="18" charset="0"/>
              </a:rPr>
              <a:t>College &amp; Research Libraries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72, no. 4 (2011): 361–70. https://doi.org/10.5860/crl-129.  </a:t>
            </a:r>
            <a:r>
              <a:rPr lang="en-US" sz="1200" u="sng" dirty="0">
                <a:solidFill>
                  <a:srgbClr val="69A020"/>
                </a:solidFill>
                <a:effectLst/>
                <a:latin typeface="Calibri" panose="020F0502020204030204" pitchFamily="34" charset="0"/>
                <a:ea typeface="DengXian" panose="02010600030101010101" pitchFamily="2" charset="-122"/>
                <a:cs typeface="Times New Roman" panose="02020603050405020304" pitchFamily="18" charset="0"/>
                <a:hlinkClick r:id="rId3"/>
              </a:rPr>
              <a:t>https://crl.acrl.org/index.php/crl/article/view/16168</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en-US" dirty="0"/>
          </a:p>
        </p:txBody>
      </p:sp>
      <p:sp>
        <p:nvSpPr>
          <p:cNvPr id="3" name="Footer Placeholder 2">
            <a:extLst>
              <a:ext uri="{FF2B5EF4-FFF2-40B4-BE49-F238E27FC236}">
                <a16:creationId xmlns:a16="http://schemas.microsoft.com/office/drawing/2014/main" id="{A049DBF7-8409-4FEB-9F46-7B3CA3ECFC7E}"/>
              </a:ext>
            </a:extLst>
          </p:cNvPr>
          <p:cNvSpPr>
            <a:spLocks noGrp="1"/>
          </p:cNvSpPr>
          <p:nvPr>
            <p:ph type="ftr" sz="quarter" idx="4"/>
          </p:nvPr>
        </p:nvSpPr>
        <p:spPr/>
        <p:txBody>
          <a:bodyPr/>
          <a:lstStyle/>
          <a:p>
            <a:r>
              <a:rPr lang="en-US"/>
              <a:t>AASD Module 2</a:t>
            </a:r>
            <a:endParaRPr lang="en-US" dirty="0"/>
          </a:p>
        </p:txBody>
      </p:sp>
      <p:sp>
        <p:nvSpPr>
          <p:cNvPr id="4" name="Header Placeholder 3">
            <a:extLst>
              <a:ext uri="{FF2B5EF4-FFF2-40B4-BE49-F238E27FC236}">
                <a16:creationId xmlns:a16="http://schemas.microsoft.com/office/drawing/2014/main" id="{04B8B146-7FED-4A83-A728-A9C5AF114E70}"/>
              </a:ext>
            </a:extLst>
          </p:cNvPr>
          <p:cNvSpPr>
            <a:spLocks noGrp="1"/>
          </p:cNvSpPr>
          <p:nvPr>
            <p:ph type="hdr" sz="quarter"/>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2FCFBE-163A-40E6-8916-5CE81BD61B94}"/>
              </a:ext>
            </a:extLst>
          </p:cNvPr>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Although seeing these examples are helpful, spending time practicing will help build understanding and confidence!  Spend the next 20 minutes working with you team to apply what we’ve learned thus far.  Strive to identify: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Research Question:</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Variable(s) (Independent = X, and Dependent = 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Methodology (e.g. operationalized variables):</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Claim(s):</a:t>
            </a:r>
          </a:p>
          <a:p>
            <a:pPr marL="0" marR="0">
              <a:spcBef>
                <a:spcPts val="0"/>
              </a:spcBef>
              <a:spcAft>
                <a:spcPts val="0"/>
              </a:spcAft>
            </a:pPr>
            <a:br>
              <a:rPr lang="en-US" sz="1200" dirty="0">
                <a:effectLst/>
                <a:latin typeface="Calibri" panose="020F0502020204030204" pitchFamily="34" charset="0"/>
                <a:ea typeface="DengXian" panose="02010600030101010101" pitchFamily="2" charset="-122"/>
                <a:cs typeface="Times New Roman" panose="02020603050405020304" pitchFamily="18" charset="0"/>
              </a:rPr>
            </a:br>
            <a:r>
              <a:rPr lang="en-US" sz="1200" i="1" dirty="0">
                <a:effectLst/>
                <a:latin typeface="Calibri" panose="020F0502020204030204" pitchFamily="34" charset="0"/>
                <a:ea typeface="DengXian" panose="02010600030101010101" pitchFamily="2" charset="-122"/>
                <a:cs typeface="Times New Roman" panose="02020603050405020304" pitchFamily="18" charset="0"/>
              </a:rPr>
              <a:t>(Provide each team with a means for taking/sharing notes – e.g. flip chart in-person or Google slides for remote work)</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You are encouraged to review 1 poster and 1 article excerpt, but if you only get through one because your team takes a deep dive into discussion– that’s great!  If your team finds it helpful to practice on several different examples– fantastic!  Make this process and learning experience meaningful for your group.</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r>
              <a:rPr lang="en-US" sz="1200" dirty="0">
                <a:effectLst/>
                <a:latin typeface="Calibri" panose="020F0502020204030204" pitchFamily="34" charset="0"/>
                <a:ea typeface="DengXian" panose="02010600030101010101" pitchFamily="2" charset="-122"/>
                <a:cs typeface="Times New Roman" panose="02020603050405020304" pitchFamily="18" charset="0"/>
              </a:rPr>
              <a:t>Also, be prepared to reflect on the process: What’s easy? What’s hard? What strategies did you develop?</a:t>
            </a:r>
            <a:br>
              <a:rPr lang="en-US" sz="1200" dirty="0">
                <a:effectLst/>
                <a:latin typeface="Calibri" panose="020F0502020204030204" pitchFamily="34" charset="0"/>
                <a:ea typeface="DengXian" panose="02010600030101010101" pitchFamily="2" charset="-122"/>
                <a:cs typeface="Times New Roman" panose="02020603050405020304" pitchFamily="18" charset="0"/>
              </a:rPr>
            </a:br>
            <a:br>
              <a:rPr lang="en-US" sz="1200" dirty="0">
                <a:effectLst/>
                <a:latin typeface="Calibri" panose="020F0502020204030204" pitchFamily="34" charset="0"/>
                <a:ea typeface="DengXian" panose="02010600030101010101" pitchFamily="2" charset="-122"/>
                <a:cs typeface="Times New Roman" panose="02020603050405020304" pitchFamily="18" charset="0"/>
              </a:rPr>
            </a:br>
            <a:r>
              <a:rPr lang="en-US" sz="1200" i="1" dirty="0">
                <a:effectLst/>
                <a:latin typeface="Calibri" panose="020F0502020204030204" pitchFamily="34" charset="0"/>
                <a:ea typeface="DengXian" panose="02010600030101010101" pitchFamily="2" charset="-122"/>
                <a:cs typeface="Times New Roman" panose="02020603050405020304" pitchFamily="18" charset="0"/>
              </a:rPr>
              <a:t>(Circulate among the groups to support discussion, answer questions and provide clarification as needed.)</a:t>
            </a:r>
            <a:endParaRPr lang="en-US" sz="1200" dirty="0"/>
          </a:p>
        </p:txBody>
      </p:sp>
      <p:sp>
        <p:nvSpPr>
          <p:cNvPr id="3" name="Footer Placeholder 2">
            <a:extLst>
              <a:ext uri="{FF2B5EF4-FFF2-40B4-BE49-F238E27FC236}">
                <a16:creationId xmlns:a16="http://schemas.microsoft.com/office/drawing/2014/main" id="{4783CD72-0D57-4D6C-8EAB-906CAB67BEB1}"/>
              </a:ext>
            </a:extLst>
          </p:cNvPr>
          <p:cNvSpPr>
            <a:spLocks noGrp="1"/>
          </p:cNvSpPr>
          <p:nvPr>
            <p:ph type="ftr" sz="quarter" idx="4"/>
          </p:nvPr>
        </p:nvSpPr>
        <p:spPr/>
        <p:txBody>
          <a:bodyPr/>
          <a:lstStyle/>
          <a:p>
            <a:r>
              <a:rPr lang="en-US"/>
              <a:t>AASD Module 2</a:t>
            </a:r>
            <a:endParaRPr lang="en-US" dirty="0"/>
          </a:p>
        </p:txBody>
      </p:sp>
      <p:sp>
        <p:nvSpPr>
          <p:cNvPr id="4" name="Header Placeholder 3">
            <a:extLst>
              <a:ext uri="{FF2B5EF4-FFF2-40B4-BE49-F238E27FC236}">
                <a16:creationId xmlns:a16="http://schemas.microsoft.com/office/drawing/2014/main" id="{5164634B-55CE-4B02-B5D1-FD1BE6D47ED9}"/>
              </a:ext>
            </a:extLst>
          </p:cNvPr>
          <p:cNvSpPr>
            <a:spLocks noGrp="1"/>
          </p:cNvSpPr>
          <p:nvPr>
            <p:ph type="hdr" sz="quarter"/>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0054698-D3E6-48F8-998B-EF562C60DDBD}"/>
              </a:ext>
            </a:extLst>
          </p:cNvPr>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(Reconvene the full group for discussion of reflection questions.)</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In this process of discerning the research question, claim, and variables…</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What’s easy?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What’s hard?</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What strategies did you develop?</a:t>
            </a:r>
          </a:p>
          <a:p>
            <a:pPr marL="0" marR="0">
              <a:spcBef>
                <a:spcPts val="0"/>
              </a:spcBef>
              <a:spcAft>
                <a:spcPts val="0"/>
              </a:spcAft>
            </a:pPr>
            <a:br>
              <a:rPr lang="en-US" sz="1200" dirty="0">
                <a:effectLst/>
                <a:latin typeface="Calibri" panose="020F0502020204030204" pitchFamily="34" charset="0"/>
                <a:ea typeface="DengXian" panose="02010600030101010101" pitchFamily="2" charset="-122"/>
                <a:cs typeface="Times New Roman" panose="02020603050405020304" pitchFamily="18" charset="0"/>
              </a:rPr>
            </a:br>
            <a:r>
              <a:rPr lang="en-US" sz="1200" dirty="0">
                <a:effectLst/>
                <a:latin typeface="Calibri" panose="020F0502020204030204" pitchFamily="34" charset="0"/>
                <a:ea typeface="DengXian" panose="02010600030101010101" pitchFamily="2" charset="-122"/>
                <a:cs typeface="Times New Roman" panose="02020603050405020304" pitchFamily="18" charset="0"/>
              </a:rPr>
              <a:t>*If not touched on by the group, note that a helpful strategic framing (often unconsciously employed by librarians): Critically appraise the source! Start by reviewing the Abstract, Methods, and Findings or Results to identify keywords and establish a foundation for understanding the research and assessing its quality.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en-US" dirty="0"/>
          </a:p>
        </p:txBody>
      </p:sp>
      <p:sp>
        <p:nvSpPr>
          <p:cNvPr id="3" name="Footer Placeholder 2">
            <a:extLst>
              <a:ext uri="{FF2B5EF4-FFF2-40B4-BE49-F238E27FC236}">
                <a16:creationId xmlns:a16="http://schemas.microsoft.com/office/drawing/2014/main" id="{3A7CBC01-6C77-44B4-8F2C-5D28BFF2AFB5}"/>
              </a:ext>
            </a:extLst>
          </p:cNvPr>
          <p:cNvSpPr>
            <a:spLocks noGrp="1"/>
          </p:cNvSpPr>
          <p:nvPr>
            <p:ph type="ftr" sz="quarter" idx="4"/>
          </p:nvPr>
        </p:nvSpPr>
        <p:spPr/>
        <p:txBody>
          <a:bodyPr/>
          <a:lstStyle/>
          <a:p>
            <a:r>
              <a:rPr lang="en-US"/>
              <a:t>AASD Module 2</a:t>
            </a:r>
            <a:endParaRPr lang="en-US" dirty="0"/>
          </a:p>
        </p:txBody>
      </p:sp>
      <p:sp>
        <p:nvSpPr>
          <p:cNvPr id="4" name="Header Placeholder 3">
            <a:extLst>
              <a:ext uri="{FF2B5EF4-FFF2-40B4-BE49-F238E27FC236}">
                <a16:creationId xmlns:a16="http://schemas.microsoft.com/office/drawing/2014/main" id="{4DBBA4BB-6F53-4C08-BC6D-981B3DF6CB95}"/>
              </a:ext>
            </a:extLst>
          </p:cNvPr>
          <p:cNvSpPr>
            <a:spLocks noGrp="1"/>
          </p:cNvSpPr>
          <p:nvPr>
            <p:ph type="hdr" sz="quarter"/>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FFDCF7A-65BF-4131-B254-F2A657ED964F}"/>
              </a:ext>
            </a:extLst>
          </p:cNvPr>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If your team is ready to further build confidence and pursue increased difficulty, take the next step of exploring an identifying elements within a full article!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Strive to identify: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Research Question:</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Variable(s) (Independent = X, and Dependent = 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Methodology (e.g. operationalized variables):</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Claim:</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Then reflect:</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-Are any ideas about the team research project starting to emerge?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-Did any part of this conversation feel more “high energy” than others?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-Anything that sparked interest or excitement?</a:t>
            </a:r>
          </a:p>
        </p:txBody>
      </p:sp>
      <p:sp>
        <p:nvSpPr>
          <p:cNvPr id="3" name="Footer Placeholder 2">
            <a:extLst>
              <a:ext uri="{FF2B5EF4-FFF2-40B4-BE49-F238E27FC236}">
                <a16:creationId xmlns:a16="http://schemas.microsoft.com/office/drawing/2014/main" id="{C836F0E3-2233-4C46-AEE4-BC5213E0F38C}"/>
              </a:ext>
            </a:extLst>
          </p:cNvPr>
          <p:cNvSpPr>
            <a:spLocks noGrp="1"/>
          </p:cNvSpPr>
          <p:nvPr>
            <p:ph type="ftr" sz="quarter" idx="4"/>
          </p:nvPr>
        </p:nvSpPr>
        <p:spPr/>
        <p:txBody>
          <a:bodyPr/>
          <a:lstStyle/>
          <a:p>
            <a:r>
              <a:rPr lang="en-US"/>
              <a:t>AASD Module 2</a:t>
            </a:r>
            <a:endParaRPr lang="en-US" dirty="0"/>
          </a:p>
        </p:txBody>
      </p:sp>
      <p:sp>
        <p:nvSpPr>
          <p:cNvPr id="4" name="Header Placeholder 3">
            <a:extLst>
              <a:ext uri="{FF2B5EF4-FFF2-40B4-BE49-F238E27FC236}">
                <a16:creationId xmlns:a16="http://schemas.microsoft.com/office/drawing/2014/main" id="{1F40981A-2171-456D-B219-8CCA44D52C8C}"/>
              </a:ext>
            </a:extLst>
          </p:cNvPr>
          <p:cNvSpPr>
            <a:spLocks noGrp="1"/>
          </p:cNvSpPr>
          <p:nvPr>
            <p:ph type="hdr" sz="quarter"/>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dirty="0">
                <a:solidFill>
                  <a:srgbClr val="000000"/>
                </a:solidFill>
                <a:effectLst/>
                <a:latin typeface="+mn-lt"/>
              </a:rPr>
              <a:t>Attendees will continue to build their community of practice through team development time in which the following content will be explored and discussed:</a:t>
            </a:r>
            <a:br>
              <a:rPr lang="en-US" sz="1200" b="0" i="0" u="none" strike="noStrike" dirty="0">
                <a:solidFill>
                  <a:srgbClr val="000000"/>
                </a:solidFill>
                <a:effectLst/>
                <a:latin typeface="+mn-lt"/>
              </a:rPr>
            </a:br>
            <a:endParaRPr lang="en-US" sz="1200" b="0" i="0" u="none" strike="noStrike" dirty="0">
              <a:solidFill>
                <a:srgbClr val="000000"/>
              </a:solidFill>
              <a:effectLst/>
              <a:latin typeface="+mn-lt"/>
            </a:endParaRPr>
          </a:p>
          <a:p>
            <a:pPr marL="0" algn="l" rtl="0" eaLnBrk="1" fontAlgn="t" latinLnBrk="0" hangingPunct="1">
              <a:spcBef>
                <a:spcPts val="0"/>
              </a:spcBef>
              <a:spcAft>
                <a:spcPts val="0"/>
              </a:spcAft>
            </a:pPr>
            <a:r>
              <a:rPr lang="en-US" sz="1200" b="1" i="0" u="none" strike="noStrike" kern="1200" dirty="0">
                <a:solidFill>
                  <a:srgbClr val="000000"/>
                </a:solidFill>
                <a:effectLst/>
                <a:latin typeface="+mn-lt"/>
              </a:rPr>
              <a:t>What are your overall </a:t>
            </a:r>
            <a:r>
              <a:rPr lang="en-US" sz="1200" b="1" i="0" u="none" strike="noStrike" kern="1200" baseline="0" dirty="0">
                <a:solidFill>
                  <a:srgbClr val="000000"/>
                </a:solidFill>
                <a:effectLst/>
                <a:latin typeface="+mn-lt"/>
              </a:rPr>
              <a:t>takeaways from unpacking claims and variables in Module 2? </a:t>
            </a:r>
          </a:p>
          <a:p>
            <a:pPr marL="0" algn="l" rtl="0" eaLnBrk="1" fontAlgn="t" latinLnBrk="0" hangingPunct="1">
              <a:spcBef>
                <a:spcPts val="0"/>
              </a:spcBef>
              <a:spcAft>
                <a:spcPts val="0"/>
              </a:spcAft>
            </a:pPr>
            <a:endParaRPr lang="en-US" sz="1200" b="0" i="0" u="none" strike="noStrike" dirty="0">
              <a:solidFill>
                <a:srgbClr val="000000"/>
              </a:solidFill>
              <a:effectLst/>
              <a:latin typeface="+mn-lt"/>
            </a:endParaRPr>
          </a:p>
          <a:p>
            <a:pPr marL="0" algn="l" rtl="0" eaLnBrk="1" fontAlgn="t" latinLnBrk="0" hangingPunct="1">
              <a:spcBef>
                <a:spcPts val="0"/>
              </a:spcBef>
              <a:spcAft>
                <a:spcPts val="0"/>
              </a:spcAft>
            </a:pPr>
            <a:r>
              <a:rPr lang="en-US" sz="1200" b="1" i="0" u="none" strike="noStrike" kern="1200" dirty="0">
                <a:solidFill>
                  <a:srgbClr val="000000"/>
                </a:solidFill>
                <a:effectLst/>
                <a:latin typeface="+mn-lt"/>
              </a:rPr>
              <a:t>Case Study Project Discussion</a:t>
            </a:r>
            <a:endParaRPr lang="en-US" sz="1200" b="0" i="0" u="none" strike="noStrike" dirty="0">
              <a:solidFill>
                <a:srgbClr val="000000"/>
              </a:solidFill>
              <a:effectLst/>
              <a:latin typeface="+mn-lt"/>
            </a:endParaRPr>
          </a:p>
          <a:p>
            <a:pPr marL="283464" indent="-283464" algn="l" rtl="0" eaLnBrk="1" fontAlgn="t" latinLnBrk="0" hangingPunct="1">
              <a:spcBef>
                <a:spcPts val="0"/>
              </a:spcBef>
              <a:spcAft>
                <a:spcPts val="0"/>
              </a:spcAft>
            </a:pPr>
            <a:r>
              <a:rPr lang="en-US" sz="1200" b="0" i="0" u="none" strike="noStrike" kern="1200" dirty="0">
                <a:solidFill>
                  <a:srgbClr val="000000"/>
                </a:solidFill>
                <a:effectLst/>
                <a:latin typeface="+mn-lt"/>
              </a:rPr>
              <a:t>Each team member should share (8-10 minutes each) about their idea for a local case study project. </a:t>
            </a:r>
            <a:endParaRPr lang="en-US" sz="1200" b="0" i="0" u="none" strike="noStrike" dirty="0">
              <a:solidFill>
                <a:srgbClr val="000000"/>
              </a:solidFill>
              <a:effectLst/>
              <a:latin typeface="+mn-lt"/>
            </a:endParaRPr>
          </a:p>
          <a:p>
            <a:pPr marL="283464" indent="-283464" algn="l" rtl="0" eaLnBrk="1" fontAlgn="t" latinLnBrk="0" hangingPunct="1">
              <a:spcBef>
                <a:spcPts val="0"/>
              </a:spcBef>
              <a:spcAft>
                <a:spcPts val="0"/>
              </a:spcAft>
            </a:pPr>
            <a:r>
              <a:rPr lang="en-US" sz="1200" b="0" i="0" u="none" strike="noStrike" kern="1200" baseline="0" dirty="0">
                <a:solidFill>
                  <a:srgbClr val="000000"/>
                </a:solidFill>
                <a:effectLst/>
                <a:latin typeface="+mn-lt"/>
              </a:rPr>
              <a:t>Take notes of what you hear – particularly aim to identify any claims, identified variables, or measures.</a:t>
            </a:r>
            <a:endParaRPr lang="en-US" sz="1200" b="0" i="0" u="none" strike="noStrike" dirty="0">
              <a:solidFill>
                <a:srgbClr val="000000"/>
              </a:solidFill>
              <a:effectLst/>
              <a:latin typeface="+mn-lt"/>
            </a:endParaRPr>
          </a:p>
          <a:p>
            <a:pPr marL="283464" indent="-283464" algn="l" rtl="0" eaLnBrk="1" fontAlgn="t" latinLnBrk="0" hangingPunct="1">
              <a:spcBef>
                <a:spcPts val="0"/>
              </a:spcBef>
              <a:spcAft>
                <a:spcPts val="0"/>
              </a:spcAft>
            </a:pPr>
            <a:r>
              <a:rPr lang="en-US" sz="1200" b="0" i="0" u="none" strike="noStrike" kern="1200" baseline="0" dirty="0">
                <a:solidFill>
                  <a:srgbClr val="000000"/>
                </a:solidFill>
                <a:effectLst/>
                <a:latin typeface="+mn-lt"/>
              </a:rPr>
              <a:t>Provide feedback to each presenter on ideas for selecting and operationalizing variables.</a:t>
            </a:r>
          </a:p>
          <a:p>
            <a:pPr marL="283464" indent="-283464" algn="l" rtl="0" eaLnBrk="1" fontAlgn="t" latinLnBrk="0" hangingPunct="1">
              <a:spcBef>
                <a:spcPts val="0"/>
              </a:spcBef>
              <a:spcAft>
                <a:spcPts val="0"/>
              </a:spcAft>
            </a:pPr>
            <a:endParaRPr lang="en-US" sz="1200" b="0" i="0" u="none" strike="noStrike" dirty="0">
              <a:solidFill>
                <a:srgbClr val="000000"/>
              </a:solidFill>
              <a:effectLst/>
              <a:latin typeface="+mn-lt"/>
            </a:endParaRPr>
          </a:p>
          <a:p>
            <a:pPr marL="0" algn="l" rtl="0" eaLnBrk="1" fontAlgn="t" latinLnBrk="0" hangingPunct="1">
              <a:spcBef>
                <a:spcPts val="0"/>
              </a:spcBef>
              <a:spcAft>
                <a:spcPts val="0"/>
              </a:spcAft>
            </a:pPr>
            <a:r>
              <a:rPr lang="en-US" sz="1200" b="1" i="0" u="none" strike="noStrike" kern="1200" baseline="0" dirty="0">
                <a:solidFill>
                  <a:srgbClr val="000000"/>
                </a:solidFill>
                <a:effectLst/>
                <a:latin typeface="+mn-lt"/>
              </a:rPr>
              <a:t>What themes or patterns are emerging across the various local case study projects? </a:t>
            </a:r>
            <a:endParaRPr lang="en-US" sz="1200" b="0" i="0" u="none" strike="noStrike"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EF20A355-0347-4CEE-BB21-2FD81005CFD4}" type="slidenum">
              <a:rPr lang="en-US" smtClean="0"/>
              <a:t>18</a:t>
            </a:fld>
            <a:endParaRPr lang="en-US" dirty="0"/>
          </a:p>
        </p:txBody>
      </p:sp>
      <p:sp>
        <p:nvSpPr>
          <p:cNvPr id="5" name="Footer Placeholder 4">
            <a:extLst>
              <a:ext uri="{FF2B5EF4-FFF2-40B4-BE49-F238E27FC236}">
                <a16:creationId xmlns:a16="http://schemas.microsoft.com/office/drawing/2014/main" id="{E51C2F32-B2AF-44D6-B701-4E2275D6F7DB}"/>
              </a:ext>
            </a:extLst>
          </p:cNvPr>
          <p:cNvSpPr>
            <a:spLocks noGrp="1"/>
          </p:cNvSpPr>
          <p:nvPr>
            <p:ph type="ftr" sz="quarter" idx="4"/>
          </p:nvPr>
        </p:nvSpPr>
        <p:spPr/>
        <p:txBody>
          <a:bodyPr/>
          <a:lstStyle/>
          <a:p>
            <a:r>
              <a:rPr lang="en-US"/>
              <a:t>AASD Module 2</a:t>
            </a:r>
            <a:endParaRPr lang="en-US" dirty="0"/>
          </a:p>
        </p:txBody>
      </p:sp>
      <p:sp>
        <p:nvSpPr>
          <p:cNvPr id="6" name="Header Placeholder 5">
            <a:extLst>
              <a:ext uri="{FF2B5EF4-FFF2-40B4-BE49-F238E27FC236}">
                <a16:creationId xmlns:a16="http://schemas.microsoft.com/office/drawing/2014/main" id="{A3ACBA38-9A7C-4E4C-9D3B-408D7C1D0EEA}"/>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4788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DengXian" panose="02010600030101010101" pitchFamily="2" charset="-122"/>
                <a:cs typeface="Times New Roman" panose="02020603050405020304" pitchFamily="18" charset="0"/>
              </a:rPr>
              <a:t>Welcome back for session 2 of AASD in which we’ll unpack variables and claims, enabling us to identify and understand their importance in research.</a:t>
            </a:r>
          </a:p>
          <a:p>
            <a:endParaRPr lang="en-US" dirty="0"/>
          </a:p>
        </p:txBody>
      </p:sp>
      <p:sp>
        <p:nvSpPr>
          <p:cNvPr id="4" name="Slide Number Placeholder 3"/>
          <p:cNvSpPr>
            <a:spLocks noGrp="1"/>
          </p:cNvSpPr>
          <p:nvPr>
            <p:ph type="sldNum" sz="quarter" idx="5"/>
          </p:nvPr>
        </p:nvSpPr>
        <p:spPr/>
        <p:txBody>
          <a:bodyPr/>
          <a:lstStyle/>
          <a:p>
            <a:fld id="{EF20A355-0347-4CEE-BB21-2FD81005CFD4}" type="slidenum">
              <a:rPr lang="en-US" smtClean="0"/>
              <a:t>2</a:t>
            </a:fld>
            <a:endParaRPr lang="en-US" dirty="0"/>
          </a:p>
        </p:txBody>
      </p:sp>
      <p:sp>
        <p:nvSpPr>
          <p:cNvPr id="5" name="Footer Placeholder 4">
            <a:extLst>
              <a:ext uri="{FF2B5EF4-FFF2-40B4-BE49-F238E27FC236}">
                <a16:creationId xmlns:a16="http://schemas.microsoft.com/office/drawing/2014/main" id="{8C7C61F7-0BA3-441C-9453-2A476A295A28}"/>
              </a:ext>
            </a:extLst>
          </p:cNvPr>
          <p:cNvSpPr>
            <a:spLocks noGrp="1"/>
          </p:cNvSpPr>
          <p:nvPr>
            <p:ph type="ftr" sz="quarter" idx="4"/>
          </p:nvPr>
        </p:nvSpPr>
        <p:spPr/>
        <p:txBody>
          <a:bodyPr/>
          <a:lstStyle/>
          <a:p>
            <a:r>
              <a:rPr lang="en-US"/>
              <a:t>AASD Module 2</a:t>
            </a:r>
            <a:endParaRPr lang="en-US" dirty="0"/>
          </a:p>
        </p:txBody>
      </p:sp>
      <p:sp>
        <p:nvSpPr>
          <p:cNvPr id="6" name="Header Placeholder 5">
            <a:extLst>
              <a:ext uri="{FF2B5EF4-FFF2-40B4-BE49-F238E27FC236}">
                <a16:creationId xmlns:a16="http://schemas.microsoft.com/office/drawing/2014/main" id="{A093B21C-E9F5-4455-968C-20EC415E9D4A}"/>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56551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The simplified program logic model is the basis for research questions and claims. The big question we are asking ourselves with any investigation in our library setting is: “Is what we believe is happening, actually happening?”</a:t>
            </a:r>
            <a:br>
              <a:rPr lang="en-US" sz="1200" dirty="0">
                <a:effectLst/>
                <a:latin typeface="Calibri" panose="020F0502020204030204" pitchFamily="34" charset="0"/>
                <a:ea typeface="DengXian" panose="02010600030101010101" pitchFamily="2" charset="-122"/>
                <a:cs typeface="Times New Roman" panose="02020603050405020304" pitchFamily="18" charset="0"/>
              </a:rPr>
            </a:br>
            <a:br>
              <a:rPr lang="en-US" sz="1200" dirty="0">
                <a:effectLst/>
                <a:latin typeface="Calibri" panose="020F0502020204030204" pitchFamily="34" charset="0"/>
                <a:ea typeface="DengXian" panose="02010600030101010101" pitchFamily="2" charset="-122"/>
                <a:cs typeface="Times New Roman" panose="02020603050405020304" pitchFamily="18" charset="0"/>
              </a:rPr>
            </a:br>
            <a:r>
              <a:rPr lang="en-US" sz="1200" dirty="0">
                <a:effectLst/>
                <a:latin typeface="Calibri" panose="020F0502020204030204" pitchFamily="34" charset="0"/>
                <a:ea typeface="DengXian" panose="02010600030101010101" pitchFamily="2" charset="-122"/>
                <a:cs typeface="Times New Roman" panose="02020603050405020304" pitchFamily="18" charset="0"/>
              </a:rPr>
              <a:t>For example: We believe helping students at the reference desk supports their success– this is why we offer and staff this service.  When we gather data about these interactions and study outcomes, we are able to confirm this claim– which has been shown repeatedly in published studies.</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Another example: We believe library instruction supports student success– again, this is why we offer instruction.  Yet, thus far data gathered about these interactions and outcomes is less clear.  Although we are less confident in this research, it is important to recognize that we will never– with research or investigation– answer a question definitively.  We will always be using a probabilistic statement. We can make statements like, “Data shows this claim is accurate for a specific population” or “Data shows this is true for some students but no others” or “There are confounding factors that don’t allow for a definitive statement.”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Yet, in the process of assessing the data, we are still moving toward greater understanding and confidence in our findings.  We are increasing the probability that we understand what is happening, but no single study can answer our question or claim independently.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Adapted from Source: W.K. Kellogg Foundation. </a:t>
            </a:r>
            <a:r>
              <a:rPr lang="en-US" sz="1200" i="1" dirty="0">
                <a:effectLst/>
                <a:latin typeface="Calibri" panose="020F0502020204030204" pitchFamily="34" charset="0"/>
                <a:ea typeface="DengXian" panose="02010600030101010101" pitchFamily="2" charset="-122"/>
                <a:cs typeface="Times New Roman" panose="02020603050405020304" pitchFamily="18" charset="0"/>
              </a:rPr>
              <a:t>Logic Model Development Guide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Battle Creek, MI: W.K. Kellogg Foundation, 2004. </a:t>
            </a:r>
            <a:r>
              <a:rPr lang="en-US" sz="1200" u="sng" dirty="0">
                <a:solidFill>
                  <a:srgbClr val="69A020"/>
                </a:solidFill>
                <a:effectLst/>
                <a:latin typeface="Calibri" panose="020F0502020204030204" pitchFamily="34" charset="0"/>
                <a:ea typeface="DengXian" panose="02010600030101010101" pitchFamily="2" charset="-122"/>
                <a:cs typeface="Times New Roman" panose="02020603050405020304" pitchFamily="18" charset="0"/>
                <a:hlinkClick r:id="rId3"/>
              </a:rPr>
              <a:t>https://wkkf.issuelab.org/resource/logic-model-development-guide.html</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F20A355-0347-4CEE-BB21-2FD81005CFD4}" type="slidenum">
              <a:rPr lang="en-US" smtClean="0"/>
              <a:t>3</a:t>
            </a:fld>
            <a:endParaRPr lang="en-US" dirty="0"/>
          </a:p>
        </p:txBody>
      </p:sp>
      <p:sp>
        <p:nvSpPr>
          <p:cNvPr id="5" name="Footer Placeholder 4">
            <a:extLst>
              <a:ext uri="{FF2B5EF4-FFF2-40B4-BE49-F238E27FC236}">
                <a16:creationId xmlns:a16="http://schemas.microsoft.com/office/drawing/2014/main" id="{3F72B2E1-C51E-F44C-BFFD-66D75A87D312}"/>
              </a:ext>
            </a:extLst>
          </p:cNvPr>
          <p:cNvSpPr>
            <a:spLocks noGrp="1"/>
          </p:cNvSpPr>
          <p:nvPr>
            <p:ph type="ftr" sz="quarter" idx="4"/>
          </p:nvPr>
        </p:nvSpPr>
        <p:spPr/>
        <p:txBody>
          <a:bodyPr/>
          <a:lstStyle/>
          <a:p>
            <a:r>
              <a:rPr lang="en-US"/>
              <a:t>AASD Module 2</a:t>
            </a:r>
            <a:endParaRPr lang="en-US" dirty="0"/>
          </a:p>
        </p:txBody>
      </p:sp>
      <p:sp>
        <p:nvSpPr>
          <p:cNvPr id="6" name="Date Placeholder 5">
            <a:extLst>
              <a:ext uri="{FF2B5EF4-FFF2-40B4-BE49-F238E27FC236}">
                <a16:creationId xmlns:a16="http://schemas.microsoft.com/office/drawing/2014/main" id="{72C953A3-EE3B-2D48-9B7A-F0BDA0D6CC79}"/>
              </a:ext>
            </a:extLst>
          </p:cNvPr>
          <p:cNvSpPr>
            <a:spLocks noGrp="1"/>
          </p:cNvSpPr>
          <p:nvPr>
            <p:ph type="dt" idx="1"/>
          </p:nvPr>
        </p:nvSpPr>
        <p:spPr/>
        <p:txBody>
          <a:bodyPr/>
          <a:lstStyle/>
          <a:p>
            <a:r>
              <a:rPr lang="en-US" dirty="0"/>
              <a:t>10/6/21</a:t>
            </a:r>
          </a:p>
        </p:txBody>
      </p:sp>
      <p:sp>
        <p:nvSpPr>
          <p:cNvPr id="7" name="Header Placeholder 6">
            <a:extLst>
              <a:ext uri="{FF2B5EF4-FFF2-40B4-BE49-F238E27FC236}">
                <a16:creationId xmlns:a16="http://schemas.microsoft.com/office/drawing/2014/main" id="{61073706-8F0F-4A7E-906C-9699EDFC56A3}"/>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29292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AASD has an overall research question driving the program design: “What is the relationship between academic libraries and student success? Wouldn’t it be amazing if we could design one study to answer this question?!?!? But it’s not possible, we ask this question about lots of different aspects of academic library work, we are able to build and draw on a body of knowledge to move towards answering this question.</a:t>
            </a:r>
          </a:p>
          <a:p>
            <a:endParaRPr lang="en-US" dirty="0"/>
          </a:p>
          <a:p>
            <a:r>
              <a:rPr lang="en-US" dirty="0"/>
              <a:t>In your local case study project, you will pose a topical research question, such as: What is the relationship between [INSERT YOUR TOPIC] and student learning and success?  It’s important to recognize this question will likely start at a point that is too broad for investigation.   Therefore, in subsequent modules you will work to narrow your focus by exploring your topic, interest, local context to identify a single question that is scoped appropriately.  </a:t>
            </a:r>
          </a:p>
          <a:p>
            <a:endParaRPr lang="en-US" dirty="0"/>
          </a:p>
          <a:p>
            <a:r>
              <a:rPr lang="en-US" dirty="0"/>
              <a:t>As a result of this process, you will create a draft research statement to guide the focus and conversation around your work.  The statement does not have to be finalized and may be adjusted or changed as you engage further in the process of investigation.</a:t>
            </a:r>
            <a:br>
              <a:rPr lang="en-US" dirty="0"/>
            </a:br>
            <a:endParaRPr lang="en-US" dirty="0"/>
          </a:p>
        </p:txBody>
      </p:sp>
      <p:sp>
        <p:nvSpPr>
          <p:cNvPr id="4" name="Slide Number Placeholder 3"/>
          <p:cNvSpPr>
            <a:spLocks noGrp="1"/>
          </p:cNvSpPr>
          <p:nvPr>
            <p:ph type="sldNum" sz="quarter" idx="5"/>
          </p:nvPr>
        </p:nvSpPr>
        <p:spPr/>
        <p:txBody>
          <a:bodyPr/>
          <a:lstStyle/>
          <a:p>
            <a:fld id="{EF20A355-0347-4CEE-BB21-2FD81005CFD4}" type="slidenum">
              <a:rPr lang="en-US" smtClean="0"/>
              <a:t>4</a:t>
            </a:fld>
            <a:endParaRPr lang="en-US" dirty="0"/>
          </a:p>
        </p:txBody>
      </p:sp>
      <p:sp>
        <p:nvSpPr>
          <p:cNvPr id="5" name="Footer Placeholder 4">
            <a:extLst>
              <a:ext uri="{FF2B5EF4-FFF2-40B4-BE49-F238E27FC236}">
                <a16:creationId xmlns:a16="http://schemas.microsoft.com/office/drawing/2014/main" id="{B02CFC68-557C-C94D-9508-D51D0B26E175}"/>
              </a:ext>
            </a:extLst>
          </p:cNvPr>
          <p:cNvSpPr>
            <a:spLocks noGrp="1"/>
          </p:cNvSpPr>
          <p:nvPr>
            <p:ph type="ftr" sz="quarter" idx="4"/>
          </p:nvPr>
        </p:nvSpPr>
        <p:spPr/>
        <p:txBody>
          <a:bodyPr/>
          <a:lstStyle/>
          <a:p>
            <a:r>
              <a:rPr lang="en-US"/>
              <a:t>AASD Module 2</a:t>
            </a:r>
            <a:endParaRPr lang="en-US" dirty="0"/>
          </a:p>
        </p:txBody>
      </p:sp>
      <p:sp>
        <p:nvSpPr>
          <p:cNvPr id="6" name="Date Placeholder 5">
            <a:extLst>
              <a:ext uri="{FF2B5EF4-FFF2-40B4-BE49-F238E27FC236}">
                <a16:creationId xmlns:a16="http://schemas.microsoft.com/office/drawing/2014/main" id="{E2353DAF-E757-6F49-9EA5-07715A455184}"/>
              </a:ext>
            </a:extLst>
          </p:cNvPr>
          <p:cNvSpPr>
            <a:spLocks noGrp="1"/>
          </p:cNvSpPr>
          <p:nvPr>
            <p:ph type="dt" idx="1"/>
          </p:nvPr>
        </p:nvSpPr>
        <p:spPr/>
        <p:txBody>
          <a:bodyPr/>
          <a:lstStyle/>
          <a:p>
            <a:r>
              <a:rPr lang="en-US" dirty="0"/>
              <a:t>10/6/21</a:t>
            </a:r>
          </a:p>
        </p:txBody>
      </p:sp>
      <p:sp>
        <p:nvSpPr>
          <p:cNvPr id="7" name="Header Placeholder 6">
            <a:extLst>
              <a:ext uri="{FF2B5EF4-FFF2-40B4-BE49-F238E27FC236}">
                <a16:creationId xmlns:a16="http://schemas.microsoft.com/office/drawing/2014/main" id="{5DA6F40E-8612-431B-9081-B13581C73E54}"/>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71069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still feel overwhelmed by the prospect of developing a case study topic and research statement– that’s ok!  Sometimes, our imagination and ideas can be stoked with the help of encountering the work and ideas of others in our profession.</a:t>
            </a:r>
          </a:p>
        </p:txBody>
      </p:sp>
      <p:sp>
        <p:nvSpPr>
          <p:cNvPr id="4" name="Slide Number Placeholder 3"/>
          <p:cNvSpPr>
            <a:spLocks noGrp="1"/>
          </p:cNvSpPr>
          <p:nvPr>
            <p:ph type="sldNum" sz="quarter" idx="5"/>
          </p:nvPr>
        </p:nvSpPr>
        <p:spPr/>
        <p:txBody>
          <a:bodyPr/>
          <a:lstStyle/>
          <a:p>
            <a:fld id="{EF20A355-0347-4CEE-BB21-2FD81005CFD4}" type="slidenum">
              <a:rPr lang="en-US" smtClean="0"/>
              <a:t>5</a:t>
            </a:fld>
            <a:endParaRPr lang="en-US" dirty="0"/>
          </a:p>
        </p:txBody>
      </p:sp>
      <p:sp>
        <p:nvSpPr>
          <p:cNvPr id="5" name="Footer Placeholder 4">
            <a:extLst>
              <a:ext uri="{FF2B5EF4-FFF2-40B4-BE49-F238E27FC236}">
                <a16:creationId xmlns:a16="http://schemas.microsoft.com/office/drawing/2014/main" id="{F179EB8D-1D7E-2640-A95E-C71E6366F024}"/>
              </a:ext>
            </a:extLst>
          </p:cNvPr>
          <p:cNvSpPr>
            <a:spLocks noGrp="1"/>
          </p:cNvSpPr>
          <p:nvPr>
            <p:ph type="ftr" sz="quarter" idx="4"/>
          </p:nvPr>
        </p:nvSpPr>
        <p:spPr/>
        <p:txBody>
          <a:bodyPr/>
          <a:lstStyle/>
          <a:p>
            <a:r>
              <a:rPr lang="en-US"/>
              <a:t>AASD Module 2</a:t>
            </a:r>
            <a:endParaRPr lang="en-US" dirty="0"/>
          </a:p>
        </p:txBody>
      </p:sp>
      <p:sp>
        <p:nvSpPr>
          <p:cNvPr id="6" name="Date Placeholder 5">
            <a:extLst>
              <a:ext uri="{FF2B5EF4-FFF2-40B4-BE49-F238E27FC236}">
                <a16:creationId xmlns:a16="http://schemas.microsoft.com/office/drawing/2014/main" id="{5E548B87-4709-214A-9CCA-1C2987AE094A}"/>
              </a:ext>
            </a:extLst>
          </p:cNvPr>
          <p:cNvSpPr>
            <a:spLocks noGrp="1"/>
          </p:cNvSpPr>
          <p:nvPr>
            <p:ph type="dt" idx="1"/>
          </p:nvPr>
        </p:nvSpPr>
        <p:spPr/>
        <p:txBody>
          <a:bodyPr/>
          <a:lstStyle/>
          <a:p>
            <a:r>
              <a:rPr lang="en-US" dirty="0"/>
              <a:t>10/6/21</a:t>
            </a:r>
          </a:p>
        </p:txBody>
      </p:sp>
      <p:sp>
        <p:nvSpPr>
          <p:cNvPr id="7" name="Header Placeholder 6">
            <a:extLst>
              <a:ext uri="{FF2B5EF4-FFF2-40B4-BE49-F238E27FC236}">
                <a16:creationId xmlns:a16="http://schemas.microsoft.com/office/drawing/2014/main" id="{6B9A207A-4CF4-483B-8D28-5EC13E7EC02C}"/>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65476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 potential source of inspiration for investigation is exploring example research agenda frameworks.  You will often see research agenda statements, and this slide includes six examples.  </a:t>
            </a:r>
          </a:p>
          <a:p>
            <a:endParaRPr lang="en-US" sz="1200" dirty="0">
              <a:latin typeface="+mn-lt"/>
            </a:endParaRPr>
          </a:p>
          <a:p>
            <a:r>
              <a:rPr lang="en-US" sz="1200" dirty="0">
                <a:latin typeface="+mn-lt"/>
              </a:rPr>
              <a:t>As pre-work for module 1, you read part of the Value of Academic Libraries that included a research agenda which provides big picture questions for the field to ask about various areas of concern in academic librarianship.</a:t>
            </a:r>
          </a:p>
          <a:p>
            <a:endParaRPr lang="en-US" sz="1200" dirty="0">
              <a:latin typeface="+mn-lt"/>
            </a:endParaRPr>
          </a:p>
          <a:p>
            <a:r>
              <a:rPr lang="en-US" sz="1200" dirty="0">
                <a:latin typeface="+mn-lt"/>
              </a:rPr>
              <a:t>Although you might be inspired by research agenda frameworks, AASD encourages participants not to simply adopt a research agenda questions offered by one of these sources.  Instead, work find a question or topic that is organic to your situation to employ local application and meaning for your institution!  </a:t>
            </a:r>
          </a:p>
        </p:txBody>
      </p:sp>
      <p:sp>
        <p:nvSpPr>
          <p:cNvPr id="4" name="Slide Number Placeholder 3"/>
          <p:cNvSpPr>
            <a:spLocks noGrp="1"/>
          </p:cNvSpPr>
          <p:nvPr>
            <p:ph type="sldNum" sz="quarter" idx="5"/>
          </p:nvPr>
        </p:nvSpPr>
        <p:spPr/>
        <p:txBody>
          <a:bodyPr/>
          <a:lstStyle/>
          <a:p>
            <a:fld id="{EF20A355-0347-4CEE-BB21-2FD81005CFD4}" type="slidenum">
              <a:rPr lang="en-US" smtClean="0"/>
              <a:t>6</a:t>
            </a:fld>
            <a:endParaRPr lang="en-US" dirty="0"/>
          </a:p>
        </p:txBody>
      </p:sp>
      <p:sp>
        <p:nvSpPr>
          <p:cNvPr id="5" name="Footer Placeholder 4">
            <a:extLst>
              <a:ext uri="{FF2B5EF4-FFF2-40B4-BE49-F238E27FC236}">
                <a16:creationId xmlns:a16="http://schemas.microsoft.com/office/drawing/2014/main" id="{7DF0D3B7-990F-464A-BF31-E16696572AFC}"/>
              </a:ext>
            </a:extLst>
          </p:cNvPr>
          <p:cNvSpPr>
            <a:spLocks noGrp="1"/>
          </p:cNvSpPr>
          <p:nvPr>
            <p:ph type="ftr" sz="quarter" idx="4"/>
          </p:nvPr>
        </p:nvSpPr>
        <p:spPr/>
        <p:txBody>
          <a:bodyPr/>
          <a:lstStyle/>
          <a:p>
            <a:r>
              <a:rPr lang="en-US"/>
              <a:t>AASD Module 2</a:t>
            </a:r>
            <a:endParaRPr lang="en-US" dirty="0"/>
          </a:p>
        </p:txBody>
      </p:sp>
      <p:sp>
        <p:nvSpPr>
          <p:cNvPr id="6" name="Date Placeholder 5">
            <a:extLst>
              <a:ext uri="{FF2B5EF4-FFF2-40B4-BE49-F238E27FC236}">
                <a16:creationId xmlns:a16="http://schemas.microsoft.com/office/drawing/2014/main" id="{1E88C948-A73E-6141-8AF4-C91FFEB8593F}"/>
              </a:ext>
            </a:extLst>
          </p:cNvPr>
          <p:cNvSpPr>
            <a:spLocks noGrp="1"/>
          </p:cNvSpPr>
          <p:nvPr>
            <p:ph type="dt" idx="1"/>
          </p:nvPr>
        </p:nvSpPr>
        <p:spPr/>
        <p:txBody>
          <a:bodyPr/>
          <a:lstStyle/>
          <a:p>
            <a:r>
              <a:rPr lang="en-US" dirty="0"/>
              <a:t>10/6/21</a:t>
            </a:r>
          </a:p>
        </p:txBody>
      </p:sp>
      <p:sp>
        <p:nvSpPr>
          <p:cNvPr id="7" name="Header Placeholder 6">
            <a:extLst>
              <a:ext uri="{FF2B5EF4-FFF2-40B4-BE49-F238E27FC236}">
                <a16:creationId xmlns:a16="http://schemas.microsoft.com/office/drawing/2014/main" id="{C5DF33E8-9B94-424E-8DEF-ED62ECC48134}"/>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04527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992F546-070E-4F39-826C-1E8FAA700E28}"/>
              </a:ext>
            </a:extLst>
          </p:cNvPr>
          <p:cNvSpPr>
            <a:spLocks noGrp="1"/>
          </p:cNvSpPr>
          <p:nvPr>
            <p:ph type="body" idx="1"/>
          </p:nvPr>
        </p:nvSpPr>
        <p:spPr/>
        <p:txBody>
          <a:bodyPr/>
          <a:lstStyle/>
          <a:p>
            <a:pPr marL="0" marR="0">
              <a:spcBef>
                <a:spcPts val="0"/>
              </a:spcBef>
              <a:spcAft>
                <a:spcPts val="0"/>
              </a:spcAft>
            </a:pPr>
            <a:r>
              <a:rPr lang="en-US" sz="1200" dirty="0">
                <a:effectLst/>
                <a:latin typeface="+mn-lt"/>
                <a:ea typeface="DengXian" panose="02010600030101010101" pitchFamily="2" charset="-122"/>
                <a:cs typeface="Times New Roman" panose="02020603050405020304" pitchFamily="18" charset="0"/>
              </a:rPr>
              <a:t>In the process of developing a research question or statement, you are telling the story of X and Y. </a:t>
            </a:r>
            <a:br>
              <a:rPr lang="en-US" sz="1200" dirty="0">
                <a:effectLst/>
                <a:latin typeface="+mn-lt"/>
                <a:ea typeface="DengXian" panose="02010600030101010101" pitchFamily="2" charset="-122"/>
                <a:cs typeface="Times New Roman" panose="02020603050405020304" pitchFamily="18" charset="0"/>
              </a:rPr>
            </a:br>
            <a:br>
              <a:rPr lang="en-US" sz="1200" dirty="0">
                <a:effectLst/>
                <a:latin typeface="+mn-lt"/>
                <a:ea typeface="DengXian" panose="02010600030101010101" pitchFamily="2" charset="-122"/>
                <a:cs typeface="Times New Roman" panose="02020603050405020304" pitchFamily="18" charset="0"/>
              </a:rPr>
            </a:br>
            <a:r>
              <a:rPr lang="en-US" sz="1200" dirty="0">
                <a:effectLst/>
                <a:latin typeface="+mn-lt"/>
                <a:ea typeface="DengXian" panose="02010600030101010101" pitchFamily="2" charset="-122"/>
                <a:cs typeface="Times New Roman" panose="02020603050405020304" pitchFamily="18" charset="0"/>
              </a:rPr>
              <a:t>X = The library </a:t>
            </a:r>
          </a:p>
          <a:p>
            <a:pPr marL="0" marR="0">
              <a:spcBef>
                <a:spcPts val="0"/>
              </a:spcBef>
              <a:spcAft>
                <a:spcPts val="0"/>
              </a:spcAft>
            </a:pPr>
            <a:r>
              <a:rPr lang="en-US" sz="1200" dirty="0">
                <a:effectLst/>
                <a:latin typeface="+mn-lt"/>
                <a:ea typeface="DengXian" panose="02010600030101010101" pitchFamily="2" charset="-122"/>
                <a:cs typeface="Times New Roman" panose="02020603050405020304" pitchFamily="18" charset="0"/>
              </a:rPr>
              <a:t>Y= student learning and success</a:t>
            </a:r>
          </a:p>
          <a:p>
            <a:pPr marL="0" marR="0">
              <a:spcBef>
                <a:spcPts val="0"/>
              </a:spcBef>
              <a:spcAft>
                <a:spcPts val="0"/>
              </a:spcAft>
            </a:pPr>
            <a:r>
              <a:rPr lang="en-US" sz="1200" dirty="0">
                <a:effectLst/>
                <a:latin typeface="+mn-lt"/>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mn-lt"/>
                <a:ea typeface="DengXian" panose="02010600030101010101" pitchFamily="2" charset="-122"/>
                <a:cs typeface="Times New Roman" panose="02020603050405020304" pitchFamily="18" charset="0"/>
              </a:rPr>
              <a:t>The purpose of your local projects is to understand the relationship between X and Y.</a:t>
            </a:r>
          </a:p>
          <a:p>
            <a:pPr marL="0" marR="0">
              <a:spcBef>
                <a:spcPts val="0"/>
              </a:spcBef>
              <a:spcAft>
                <a:spcPts val="0"/>
              </a:spcAft>
            </a:pPr>
            <a:endParaRPr lang="en-US" sz="1200" dirty="0">
              <a:effectLst/>
              <a:latin typeface="+mn-lt"/>
              <a:ea typeface="DengXian" panose="02010600030101010101" pitchFamily="2" charset="-122"/>
              <a:cs typeface="Times New Roman" panose="02020603050405020304" pitchFamily="18" charset="0"/>
            </a:endParaRPr>
          </a:p>
          <a:p>
            <a:pPr marL="0" marR="0">
              <a:spcBef>
                <a:spcPts val="0"/>
              </a:spcBef>
              <a:spcAft>
                <a:spcPts val="0"/>
              </a:spcAft>
            </a:pPr>
            <a:r>
              <a:rPr lang="en-US" sz="1200" dirty="0">
                <a:effectLst/>
                <a:latin typeface="+mn-lt"/>
                <a:ea typeface="DengXian" panose="02010600030101010101" pitchFamily="2" charset="-122"/>
                <a:cs typeface="Times New Roman" panose="02020603050405020304" pitchFamily="18" charset="0"/>
              </a:rPr>
              <a:t>Your local case study project could involve </a:t>
            </a:r>
            <a:r>
              <a:rPr lang="en-US" sz="1200" u="sng" dirty="0">
                <a:effectLst/>
                <a:latin typeface="+mn-lt"/>
                <a:ea typeface="DengXian" panose="02010600030101010101" pitchFamily="2" charset="-122"/>
                <a:cs typeface="Times New Roman" panose="02020603050405020304" pitchFamily="18" charset="0"/>
              </a:rPr>
              <a:t>quantitative methods</a:t>
            </a:r>
            <a:r>
              <a:rPr lang="en-US" sz="1200" dirty="0">
                <a:effectLst/>
                <a:latin typeface="+mn-lt"/>
                <a:ea typeface="DengXian" panose="02010600030101010101" pitchFamily="2" charset="-122"/>
                <a:cs typeface="Times New Roman" panose="02020603050405020304" pitchFamily="18" charset="0"/>
              </a:rPr>
              <a:t> that identify a </a:t>
            </a:r>
            <a:r>
              <a:rPr lang="en-US" sz="1200" u="sng" dirty="0">
                <a:effectLst/>
                <a:latin typeface="+mn-lt"/>
                <a:ea typeface="DengXian" panose="02010600030101010101" pitchFamily="2" charset="-122"/>
                <a:cs typeface="Times New Roman" panose="02020603050405020304" pitchFamily="18" charset="0"/>
              </a:rPr>
              <a:t>statistical relationship</a:t>
            </a:r>
            <a:r>
              <a:rPr lang="en-US" sz="1200" dirty="0">
                <a:effectLst/>
                <a:latin typeface="+mn-lt"/>
                <a:ea typeface="DengXian" panose="02010600030101010101" pitchFamily="2" charset="-122"/>
                <a:cs typeface="Times New Roman" panose="02020603050405020304" pitchFamily="18" charset="0"/>
              </a:rPr>
              <a:t>—looking for </a:t>
            </a:r>
            <a:r>
              <a:rPr lang="en-US" sz="1200" u="sng" dirty="0">
                <a:effectLst/>
                <a:latin typeface="+mn-lt"/>
                <a:ea typeface="DengXian" panose="02010600030101010101" pitchFamily="2" charset="-122"/>
                <a:cs typeface="Times New Roman" panose="02020603050405020304" pitchFamily="18" charset="0"/>
              </a:rPr>
              <a:t>correlations</a:t>
            </a:r>
            <a:r>
              <a:rPr lang="en-US" sz="1200" dirty="0">
                <a:effectLst/>
                <a:latin typeface="+mn-lt"/>
                <a:ea typeface="DengXian" panose="02010600030101010101" pitchFamily="2" charset="-122"/>
                <a:cs typeface="Times New Roman" panose="02020603050405020304" pitchFamily="18" charset="0"/>
              </a:rPr>
              <a:t> to move towards developing a causal explanation between variables.</a:t>
            </a:r>
          </a:p>
          <a:p>
            <a:pPr marL="0" marR="0">
              <a:spcBef>
                <a:spcPts val="0"/>
              </a:spcBef>
              <a:spcAft>
                <a:spcPts val="0"/>
              </a:spcAft>
            </a:pPr>
            <a:r>
              <a:rPr lang="en-US" sz="1200" dirty="0">
                <a:effectLst/>
                <a:latin typeface="+mn-lt"/>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mn-lt"/>
                <a:ea typeface="DengXian" panose="02010600030101010101" pitchFamily="2" charset="-122"/>
                <a:cs typeface="Times New Roman" panose="02020603050405020304" pitchFamily="18" charset="0"/>
              </a:rPr>
              <a:t>Your local case study project could use </a:t>
            </a:r>
            <a:r>
              <a:rPr lang="en-US" sz="1200" u="sng" dirty="0">
                <a:effectLst/>
                <a:latin typeface="+mn-lt"/>
                <a:ea typeface="DengXian" panose="02010600030101010101" pitchFamily="2" charset="-122"/>
                <a:cs typeface="Times New Roman" panose="02020603050405020304" pitchFamily="18" charset="0"/>
              </a:rPr>
              <a:t>qualitative methods</a:t>
            </a:r>
            <a:r>
              <a:rPr lang="en-US" sz="1200" dirty="0">
                <a:effectLst/>
                <a:latin typeface="+mn-lt"/>
                <a:ea typeface="DengXian" panose="02010600030101010101" pitchFamily="2" charset="-122"/>
                <a:cs typeface="Times New Roman" panose="02020603050405020304" pitchFamily="18" charset="0"/>
              </a:rPr>
              <a:t>—</a:t>
            </a:r>
            <a:r>
              <a:rPr lang="en-US" sz="1200" u="sng" dirty="0">
                <a:effectLst/>
                <a:latin typeface="+mn-lt"/>
                <a:ea typeface="DengXian" panose="02010600030101010101" pitchFamily="2" charset="-122"/>
                <a:cs typeface="Times New Roman" panose="02020603050405020304" pitchFamily="18" charset="0"/>
              </a:rPr>
              <a:t>observations, interviews or focus groups</a:t>
            </a:r>
            <a:r>
              <a:rPr lang="en-US" sz="1200" dirty="0">
                <a:effectLst/>
                <a:latin typeface="+mn-lt"/>
                <a:ea typeface="DengXian" panose="02010600030101010101" pitchFamily="2" charset="-122"/>
                <a:cs typeface="Times New Roman" panose="02020603050405020304" pitchFamily="18" charset="0"/>
              </a:rPr>
              <a:t>—to develop understanding a base for decision making.</a:t>
            </a:r>
          </a:p>
          <a:p>
            <a:pPr marL="0" marR="0">
              <a:spcBef>
                <a:spcPts val="0"/>
              </a:spcBef>
              <a:spcAft>
                <a:spcPts val="0"/>
              </a:spcAft>
            </a:pPr>
            <a:r>
              <a:rPr lang="en-US" sz="1200" dirty="0">
                <a:effectLst/>
                <a:latin typeface="+mn-lt"/>
                <a:ea typeface="DengXian" panose="02010600030101010101" pitchFamily="2" charset="-122"/>
                <a:cs typeface="Times New Roman" panose="02020603050405020304" pitchFamily="18" charset="0"/>
              </a:rPr>
              <a:t> </a:t>
            </a:r>
          </a:p>
          <a:p>
            <a:r>
              <a:rPr lang="en-US" sz="1200" dirty="0">
                <a:solidFill>
                  <a:srgbClr val="481346"/>
                </a:solidFill>
                <a:effectLst/>
                <a:latin typeface="+mn-lt"/>
                <a:ea typeface="DengXian Light" panose="02010600030101010101" pitchFamily="2" charset="-122"/>
                <a:cs typeface="Times New Roman" panose="02020603050405020304" pitchFamily="18" charset="0"/>
              </a:rPr>
              <a:t>What method (quantitative or qualitative) do you feel most comfortable undertaking for your local case study project? Brainstorm variables (X &amp; Y) and methods you might utilize.</a:t>
            </a:r>
            <a:r>
              <a:rPr lang="en-US" sz="1200" dirty="0">
                <a:solidFill>
                  <a:srgbClr val="491347"/>
                </a:solidFill>
                <a:effectLst/>
                <a:latin typeface="+mn-lt"/>
                <a:ea typeface="DengXian" panose="02010600030101010101" pitchFamily="2" charset="-122"/>
                <a:cs typeface="Times New Roman" panose="02020603050405020304" pitchFamily="18" charset="0"/>
              </a:rPr>
              <a:t> </a:t>
            </a:r>
            <a:endParaRPr lang="en-US" sz="1200" dirty="0">
              <a:effectLst/>
              <a:latin typeface="+mn-lt"/>
              <a:ea typeface="DengXian" panose="02010600030101010101" pitchFamily="2" charset="-122"/>
              <a:cs typeface="Times New Roman" panose="02020603050405020304" pitchFamily="18" charset="0"/>
            </a:endParaRPr>
          </a:p>
        </p:txBody>
      </p:sp>
      <p:sp>
        <p:nvSpPr>
          <p:cNvPr id="3" name="Footer Placeholder 2">
            <a:extLst>
              <a:ext uri="{FF2B5EF4-FFF2-40B4-BE49-F238E27FC236}">
                <a16:creationId xmlns:a16="http://schemas.microsoft.com/office/drawing/2014/main" id="{E1B699DF-C15E-4439-8FD0-486630D85618}"/>
              </a:ext>
            </a:extLst>
          </p:cNvPr>
          <p:cNvSpPr>
            <a:spLocks noGrp="1"/>
          </p:cNvSpPr>
          <p:nvPr>
            <p:ph type="ftr" sz="quarter" idx="4"/>
          </p:nvPr>
        </p:nvSpPr>
        <p:spPr/>
        <p:txBody>
          <a:bodyPr/>
          <a:lstStyle/>
          <a:p>
            <a:r>
              <a:rPr lang="en-US"/>
              <a:t>AASD Module 2</a:t>
            </a:r>
            <a:endParaRPr lang="en-US" dirty="0"/>
          </a:p>
        </p:txBody>
      </p:sp>
      <p:sp>
        <p:nvSpPr>
          <p:cNvPr id="4" name="Header Placeholder 3">
            <a:extLst>
              <a:ext uri="{FF2B5EF4-FFF2-40B4-BE49-F238E27FC236}">
                <a16:creationId xmlns:a16="http://schemas.microsoft.com/office/drawing/2014/main" id="{5A6A3724-7AB5-4F10-A09E-344C98A1E0D9}"/>
              </a:ext>
            </a:extLst>
          </p:cNvPr>
          <p:cNvSpPr>
            <a:spLocks noGrp="1"/>
          </p:cNvSpPr>
          <p:nvPr>
            <p:ph type="hdr" sz="quarter"/>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3A6EB4-FECB-498D-A3BA-440D0D5B9EBE}"/>
              </a:ext>
            </a:extLst>
          </p:cNvPr>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When we look at LIS literature, we are going to start to look for the research question. Ideally, the author has identified their research question, but many times a question is implied rather than explicitly stated. A helpful practice when reading an article is to highlight or underline what you think the research question is then annotate the variables (x and y) being examined.  Sometimes, depending on the complexity of a research question, there can even be multiple X and multiple Y in a given study.  Try to understand the structure of the research study.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After a researcher asks a question, they gather data, present findings, and make a claim… “Because of this evidence, in service of this research question, here’s what we now claim to know.” We then need to ask if the research question and claim are well aligned.  Often, the question and claims are well aligned, but in some instances, you may find a mismatch.  Sometimes claim findings overextend beyond what is warranted by data and other times researchers underclaim what data reveals.</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In examining the claim, it is also important to ask if the method employed to conduct research was well chosen.</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Finally, we want to understand if there are any follow-on research questions that are identified or implied.  This can be particularly invaluable because they can inspire research you might be able to undertake as part of your local project!</a:t>
            </a:r>
          </a:p>
          <a:p>
            <a:pPr marL="0" marR="0">
              <a:spcBef>
                <a:spcPts val="0"/>
              </a:spcBef>
              <a:spcAft>
                <a:spcPts val="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3" name="Footer Placeholder 2">
            <a:extLst>
              <a:ext uri="{FF2B5EF4-FFF2-40B4-BE49-F238E27FC236}">
                <a16:creationId xmlns:a16="http://schemas.microsoft.com/office/drawing/2014/main" id="{B9AC6A48-83A2-4092-87ED-43D69F8F1CA1}"/>
              </a:ext>
            </a:extLst>
          </p:cNvPr>
          <p:cNvSpPr>
            <a:spLocks noGrp="1"/>
          </p:cNvSpPr>
          <p:nvPr>
            <p:ph type="ftr" sz="quarter" idx="4"/>
          </p:nvPr>
        </p:nvSpPr>
        <p:spPr/>
        <p:txBody>
          <a:bodyPr/>
          <a:lstStyle/>
          <a:p>
            <a:r>
              <a:rPr lang="en-US"/>
              <a:t>AASD Module 2</a:t>
            </a:r>
            <a:endParaRPr lang="en-US" dirty="0"/>
          </a:p>
        </p:txBody>
      </p:sp>
      <p:sp>
        <p:nvSpPr>
          <p:cNvPr id="4" name="Header Placeholder 3">
            <a:extLst>
              <a:ext uri="{FF2B5EF4-FFF2-40B4-BE49-F238E27FC236}">
                <a16:creationId xmlns:a16="http://schemas.microsoft.com/office/drawing/2014/main" id="{A541BC8E-4441-4CD9-B77B-654FDD2B75D0}"/>
              </a:ext>
            </a:extLst>
          </p:cNvPr>
          <p:cNvSpPr>
            <a:spLocks noGrp="1"/>
          </p:cNvSpPr>
          <p:nvPr>
            <p:ph type="hdr" sz="quarter"/>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The claim is the conclusion, what we’re supposed to take away.  Some people might say “prove” but as we’ve already noted, it can be difficult to conclusively “prove” a claim, though we can move towards asserting it with greater strength and confidence.</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In undertaking a research project, what do we want to conclude?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Some research projects actually conclude that we don’t know anything more than before a project was undertaken because the method was not appropriate, data was not definitive, low-levels of participant led to an insufficient sample size, or some other factor led to inconclusive results.  When this happens, researchers can provide context that helps future inquirers research the question or claim being made differently.</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When there is a claim of findings, we are going to look at the variables and measures.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If someone wants to assert a claim of causation, and not simply correlation, then causal conditions become part of the discussion.  Causal conditions can present in several ways:</a:t>
            </a:r>
          </a:p>
          <a:p>
            <a:pPr marL="342900" marR="0" lvl="0" indent="-342900">
              <a:spcBef>
                <a:spcPts val="0"/>
              </a:spcBef>
              <a:spcAft>
                <a:spcPts val="0"/>
              </a:spcAft>
              <a:buFont typeface="+mj-lt"/>
              <a:buAutoNum type="arabicParenR"/>
              <a:tabLst>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Order in time – cause must precede the effect, also known a temporal precedence</a:t>
            </a:r>
          </a:p>
          <a:p>
            <a:pPr marL="342900" marR="0" lvl="0" indent="-342900">
              <a:spcBef>
                <a:spcPts val="0"/>
              </a:spcBef>
              <a:spcAft>
                <a:spcPts val="0"/>
              </a:spcAft>
              <a:buFont typeface="+mj-lt"/>
              <a:buAutoNum type="arabicParenR"/>
              <a:tabLst>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Covariation –  cause and effect vary together consistently, a particular kind of correlation*</a:t>
            </a:r>
            <a:br>
              <a:rPr lang="en-US" sz="1200" dirty="0">
                <a:effectLst/>
                <a:latin typeface="Calibri" panose="020F0502020204030204" pitchFamily="34" charset="0"/>
                <a:ea typeface="DengXian" panose="02010600030101010101" pitchFamily="2" charset="-122"/>
                <a:cs typeface="Times New Roman" panose="02020603050405020304" pitchFamily="18" charset="0"/>
              </a:rPr>
            </a:br>
            <a:r>
              <a:rPr lang="en-US" sz="1200" dirty="0">
                <a:effectLst/>
                <a:latin typeface="Calibri" panose="020F0502020204030204" pitchFamily="34" charset="0"/>
                <a:ea typeface="DengXian" panose="02010600030101010101" pitchFamily="2" charset="-122"/>
                <a:cs typeface="Times New Roman" panose="02020603050405020304" pitchFamily="18" charset="0"/>
              </a:rPr>
              <a:t>*Correlation is the degree to which variables measured covary.  There can be high levels of covariation, meaning high levels of statistical correlation or low levels of correlation, meaning  covariance does not exist </a:t>
            </a:r>
            <a:br>
              <a:rPr lang="en-US" sz="1200" dirty="0">
                <a:effectLst/>
                <a:latin typeface="Calibri" panose="020F0502020204030204" pitchFamily="34" charset="0"/>
                <a:ea typeface="DengXian" panose="02010600030101010101" pitchFamily="2" charset="-122"/>
                <a:cs typeface="Times New Roman" panose="02020603050405020304" pitchFamily="18" charset="0"/>
              </a:rPr>
            </a:br>
            <a:r>
              <a:rPr lang="en-US" sz="1200" dirty="0">
                <a:effectLst/>
                <a:latin typeface="Calibri" panose="020F0502020204030204" pitchFamily="34" charset="0"/>
                <a:ea typeface="DengXian" panose="02010600030101010101" pitchFamily="2" charset="-122"/>
                <a:cs typeface="Times New Roman" panose="02020603050405020304" pitchFamily="18" charset="0"/>
              </a:rPr>
              <a:t>*A correlation of zero, indicates that there is no relationship between variables being compared– thus results appear random and there is no covariation.</a:t>
            </a:r>
          </a:p>
          <a:p>
            <a:pPr marL="342900" marR="0" lvl="0" indent="-342900">
              <a:spcBef>
                <a:spcPts val="0"/>
              </a:spcBef>
              <a:spcAft>
                <a:spcPts val="0"/>
              </a:spcAft>
              <a:buFont typeface="+mj-lt"/>
              <a:buAutoNum type="arabicParenR"/>
              <a:tabLst>
                <a:tab pos="457200" algn="l"/>
              </a:tabLst>
            </a:pPr>
            <a:r>
              <a:rPr lang="en-US" sz="1200" dirty="0">
                <a:effectLst/>
                <a:latin typeface="Calibri" panose="020F0502020204030204" pitchFamily="34" charset="0"/>
                <a:ea typeface="DengXian" panose="02010600030101010101" pitchFamily="2" charset="-122"/>
                <a:cs typeface="Times New Roman" panose="02020603050405020304" pitchFamily="18" charset="0"/>
              </a:rPr>
              <a:t>Credible explanation – a logical argument built on facts, which is typically theory-based, can be presented to account for causation AND we have considered and ruled out alternatives</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Essentially, a credible explanation entails 2 parts: </a:t>
            </a:r>
            <a:br>
              <a:rPr lang="en-US" sz="1200" dirty="0">
                <a:effectLst/>
                <a:latin typeface="Calibri" panose="020F0502020204030204" pitchFamily="34" charset="0"/>
                <a:ea typeface="DengXian" panose="02010600030101010101" pitchFamily="2" charset="-122"/>
                <a:cs typeface="Times New Roman" panose="02020603050405020304" pitchFamily="18" charset="0"/>
              </a:rPr>
            </a:br>
            <a:r>
              <a:rPr lang="en-US" sz="1200" dirty="0">
                <a:effectLst/>
                <a:latin typeface="Calibri" panose="020F0502020204030204" pitchFamily="34" charset="0"/>
                <a:ea typeface="DengXian" panose="02010600030101010101" pitchFamily="2" charset="-122"/>
                <a:cs typeface="Times New Roman" panose="02020603050405020304" pitchFamily="18" charset="0"/>
              </a:rPr>
              <a:t>1) Identifying why a finding is reasonable and logical</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2) Identifying other potential conclusions people might suspect, but explaining why we think these hypothesis can be ruled out.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A lot of times, alternative hypothesis can’t be ruled out until/unless further research is conducted– making this an iterative process.  When research is conducted iteratively and multiple studies point to consistent findings, the strength of confidence in a claim increases.</a:t>
            </a:r>
          </a:p>
          <a:p>
            <a:pPr marL="0" marR="0">
              <a:spcBef>
                <a:spcPts val="0"/>
              </a:spcBef>
              <a:spcAft>
                <a:spcPts val="0"/>
              </a:spcAft>
            </a:pP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9</a:t>
            </a:fld>
            <a:endParaRPr lang="en-US" dirty="0"/>
          </a:p>
        </p:txBody>
      </p:sp>
      <p:sp>
        <p:nvSpPr>
          <p:cNvPr id="5" name="Footer Placeholder 4">
            <a:extLst>
              <a:ext uri="{FF2B5EF4-FFF2-40B4-BE49-F238E27FC236}">
                <a16:creationId xmlns:a16="http://schemas.microsoft.com/office/drawing/2014/main" id="{2137D719-7AD0-4831-87A7-B27ACA8A8A67}"/>
              </a:ext>
            </a:extLst>
          </p:cNvPr>
          <p:cNvSpPr>
            <a:spLocks noGrp="1"/>
          </p:cNvSpPr>
          <p:nvPr>
            <p:ph type="ftr" sz="quarter" idx="4"/>
          </p:nvPr>
        </p:nvSpPr>
        <p:spPr/>
        <p:txBody>
          <a:bodyPr/>
          <a:lstStyle/>
          <a:p>
            <a:r>
              <a:rPr lang="en-US"/>
              <a:t>AASD Module 2</a:t>
            </a:r>
            <a:endParaRPr lang="en-US" dirty="0"/>
          </a:p>
        </p:txBody>
      </p:sp>
      <p:sp>
        <p:nvSpPr>
          <p:cNvPr id="6" name="Header Placeholder 5">
            <a:extLst>
              <a:ext uri="{FF2B5EF4-FFF2-40B4-BE49-F238E27FC236}">
                <a16:creationId xmlns:a16="http://schemas.microsoft.com/office/drawing/2014/main" id="{67655036-62AB-4970-A217-579534ADFE4C}"/>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09727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217586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AC57EA-F618-3B47-B42D-7D1EBD8A06FC}"/>
              </a:ext>
            </a:extLst>
          </p:cNvPr>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93065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5DF37B-E6F3-B549-B0C8-74BC87AB0397}"/>
              </a:ext>
            </a:extLst>
          </p:cNvPr>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549998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666790-B0F5-2641-A393-6824EF96CC40}"/>
              </a:ext>
            </a:extLst>
          </p:cNvPr>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46266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86C697-100C-3649-8DC1-1BAC94E90148}"/>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05805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298320-2741-774E-B2CD-67F2DDBDECD8}"/>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259711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3812E3-B607-6C46-8DFD-6510DAB17BCF}"/>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2474095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dirty="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dirty="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532969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D25D079-129F-4CE5-A79A-DB2BE73EC287}" type="slidenum">
              <a:rPr lang="en-US" smtClean="0"/>
              <a:t>‹#›</a:t>
            </a:fld>
            <a:endParaRPr lang="en-US" dirty="0"/>
          </a:p>
        </p:txBody>
      </p:sp>
    </p:spTree>
    <p:extLst>
      <p:ext uri="{BB962C8B-B14F-4D97-AF65-F5344CB8AC3E}">
        <p14:creationId xmlns:p14="http://schemas.microsoft.com/office/powerpoint/2010/main" val="2018438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82E39-19DF-B94E-A4A6-28D80806AB19}"/>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5294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B946F1-8F44-3A4D-8E1E-48E06C2CCF36}"/>
              </a:ext>
            </a:extLst>
          </p:cNvPr>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3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6A1059C-AB7C-9D4D-A556-3FF6C9593887}"/>
              </a:ext>
            </a:extLst>
          </p:cNvPr>
          <p:cNvSpPr/>
          <p:nvPr userDrawn="1"/>
        </p:nvSpPr>
        <p:spPr>
          <a:xfrm>
            <a:off x="0" y="11991"/>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486295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06C667-A098-5A43-B7CD-6BF250E32228}"/>
              </a:ext>
            </a:extLst>
          </p:cNvPr>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8213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5704A1-50B6-7149-B6D7-DD5ACD9CFA33}"/>
              </a:ext>
            </a:extLst>
          </p:cNvPr>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4542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835F9D-4052-E346-A946-475603D1730A}"/>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406125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63CE0D-DB9D-3F47-8786-A1198D988ECC}"/>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138422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90247-FE2C-EF44-8A1C-49BFA9831AB3}"/>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2923632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004071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932945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2169966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1317109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51422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A1059C-AB7C-9D4D-A556-3FF6C9593887}"/>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dirty="0"/>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069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2457283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1387347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973802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119624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1833986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2595463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849359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1358290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63039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10598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8F8992-2527-0846-92F4-00C094E2B1FC}"/>
              </a:ext>
            </a:extLst>
          </p:cNvPr>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nchor="t"/>
          <a:lstStyle>
            <a:lvl1pPr algn="ctr">
              <a:defRPr sz="54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marL="1828800" indent="0">
              <a:buNone/>
              <a:defRPr sz="2000" b="0" i="0">
                <a:latin typeface="+mj-lt"/>
              </a:defRPr>
            </a:lvl5pPr>
            <a:lvl6pPr>
              <a:defRPr sz="2000"/>
            </a:lvl6pPr>
            <a:lvl7pPr>
              <a:defRPr sz="2000"/>
            </a:lvl7pPr>
            <a:lvl8pPr>
              <a:defRPr sz="2000"/>
            </a:lvl8pPr>
            <a:lvl9pPr>
              <a:defRPr sz="2000"/>
            </a:lvl9pPr>
          </a:lstStyle>
          <a:p>
            <a:pPr lvl="0"/>
            <a:endParaRPr lang="en-US" dirty="0"/>
          </a:p>
          <a:p>
            <a:pPr lvl="0"/>
            <a:r>
              <a:rPr lang="en-US" dirty="0"/>
              <a:t>Edit Master text styles</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3025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396227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58870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992829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175630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1438464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3972988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174371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257124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2175864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6A1059C-AB7C-9D4D-A556-3FF6C9593887}"/>
              </a:ext>
            </a:extLst>
          </p:cNvPr>
          <p:cNvSpPr/>
          <p:nvPr userDrawn="1"/>
        </p:nvSpPr>
        <p:spPr>
          <a:xfrm>
            <a:off x="0" y="11991"/>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48629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8F8992-2527-0846-92F4-00C094E2B1FC}"/>
              </a:ext>
            </a:extLst>
          </p:cNvPr>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0461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1F8591-1862-504A-A44A-A013D54AFD40}"/>
              </a:ext>
            </a:extLst>
          </p:cNvPr>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dirty="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dirty="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66805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97469F-E8B1-AD41-BB17-718297ABBD5A}"/>
              </a:ext>
            </a:extLst>
          </p:cNvPr>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dirty="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3828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C6B797-C0E8-1F42-A4F2-2A121916BCF9}"/>
              </a:ext>
            </a:extLst>
          </p:cNvPr>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03110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E196D0-8BC8-654C-8734-A8894AD41662}"/>
              </a:ext>
            </a:extLst>
          </p:cNvPr>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25698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28EB87-DFED-ED4F-8402-CE5B9192D72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A9C97C-B466-7445-9258-1C4A01EDA7C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1028" name="Group 7">
            <a:extLst>
              <a:ext uri="{FF2B5EF4-FFF2-40B4-BE49-F238E27FC236}">
                <a16:creationId xmlns:a16="http://schemas.microsoft.com/office/drawing/2014/main" id="{279E9B11-F4B8-0C43-BED2-0FA92BA00E68}"/>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9A94F82D-C6F3-1145-82B4-362D27EAACE0}"/>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30" name="Group 9">
              <a:extLst>
                <a:ext uri="{FF2B5EF4-FFF2-40B4-BE49-F238E27FC236}">
                  <a16:creationId xmlns:a16="http://schemas.microsoft.com/office/drawing/2014/main" id="{889E96C1-0C41-754B-BB9B-541DEFC09E5E}"/>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31DDF398-63BB-C141-981F-53E835C8A47E}"/>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F57D9237-D556-5A4D-B60E-2FE3EC0D9F12}"/>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9B20FC9F-3B52-A847-B8A9-B5C56452BDDA}"/>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D8256D19-2DFB-5544-8A5A-2CE5A4286ED4}"/>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79A455B2-EA4E-4649-9959-6BB6022DE174}"/>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777" r:id="rId1"/>
    <p:sldLayoutId id="2147483778" r:id="rId2"/>
    <p:sldLayoutId id="2147483721" r:id="rId3"/>
    <p:sldLayoutId id="2147483779"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19" r:id="rId16"/>
    <p:sldLayoutId id="2147483764" r:id="rId17"/>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4F3937C-4190-A843-A09D-AEC580E76DE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Text Placeholder 2">
            <a:extLst>
              <a:ext uri="{FF2B5EF4-FFF2-40B4-BE49-F238E27FC236}">
                <a16:creationId xmlns:a16="http://schemas.microsoft.com/office/drawing/2014/main" id="{4DF225C1-587D-534A-A140-D2F73B3BC9BA}"/>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2052" name="Group 7">
            <a:extLst>
              <a:ext uri="{FF2B5EF4-FFF2-40B4-BE49-F238E27FC236}">
                <a16:creationId xmlns:a16="http://schemas.microsoft.com/office/drawing/2014/main" id="{8F7BB3BD-22D2-E44F-8881-A444C28F4B80}"/>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66E4B63A-B3EF-FE4C-8BCC-39C37F6F47CA}"/>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2054" name="Group 9">
              <a:extLst>
                <a:ext uri="{FF2B5EF4-FFF2-40B4-BE49-F238E27FC236}">
                  <a16:creationId xmlns:a16="http://schemas.microsoft.com/office/drawing/2014/main" id="{AAE66DD6-B0F4-DD4A-B58C-5DB780177BA9}"/>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0E73BEDD-A8A3-7E41-A031-CECA84A30502}"/>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F08201D3-BEDC-2449-8B17-AFD1E48B0C26}"/>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5D463E20-174C-F047-8C9C-E90943BD0785}"/>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170B3AF0-D475-6F40-B353-CF8289AB0393}"/>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84C619DE-6100-6A43-9622-B221B265BE5F}"/>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20" r:id="rId8"/>
  </p:sldLayoutIdLst>
  <p:hf sldNum="0" hdr="0" ftr="0" dt="0"/>
  <p:txStyles>
    <p:titleStyle>
      <a:lvl1pPr algn="l" defTabSz="457200" rtl="0" fontAlgn="base">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fontAlgn="base">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027A-DB4B-4D3A-8BF3-88B2A79EB2CA}" type="slidenum">
              <a:rPr lang="en-US" smtClean="0"/>
              <a:t>‹#›</a:t>
            </a:fld>
            <a:endParaRPr lang="en-US" dirty="0"/>
          </a:p>
        </p:txBody>
      </p:sp>
    </p:spTree>
    <p:extLst>
      <p:ext uri="{BB962C8B-B14F-4D97-AF65-F5344CB8AC3E}">
        <p14:creationId xmlns:p14="http://schemas.microsoft.com/office/powerpoint/2010/main" val="323055792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4871D-7AC1-4D45-933C-D88850B923FC}" type="slidenum">
              <a:rPr lang="en-US" smtClean="0"/>
              <a:t>‹#›</a:t>
            </a:fld>
            <a:endParaRPr lang="en-US" dirty="0"/>
          </a:p>
        </p:txBody>
      </p:sp>
    </p:spTree>
    <p:extLst>
      <p:ext uri="{BB962C8B-B14F-4D97-AF65-F5344CB8AC3E}">
        <p14:creationId xmlns:p14="http://schemas.microsoft.com/office/powerpoint/2010/main" val="42858772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28EB87-DFED-ED4F-8402-CE5B9192D72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A9C97C-B466-7445-9258-1C4A01EDA7C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1028" name="Group 7">
            <a:extLst>
              <a:ext uri="{FF2B5EF4-FFF2-40B4-BE49-F238E27FC236}">
                <a16:creationId xmlns:a16="http://schemas.microsoft.com/office/drawing/2014/main" id="{279E9B11-F4B8-0C43-BED2-0FA92BA00E68}"/>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9A94F82D-C6F3-1145-82B4-362D27EAACE0}"/>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30" name="Group 9">
              <a:extLst>
                <a:ext uri="{FF2B5EF4-FFF2-40B4-BE49-F238E27FC236}">
                  <a16:creationId xmlns:a16="http://schemas.microsoft.com/office/drawing/2014/main" id="{889E96C1-0C41-754B-BB9B-541DEFC09E5E}"/>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31DDF398-63BB-C141-981F-53E835C8A47E}"/>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F57D9237-D556-5A4D-B60E-2FE3EC0D9F12}"/>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9B20FC9F-3B52-A847-B8A9-B5C56452BDDA}"/>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D8256D19-2DFB-5544-8A5A-2CE5A4286ED4}"/>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79A455B2-EA4E-4649-9959-6BB6022DE174}"/>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782" r:id="rId1"/>
    <p:sldLayoutId id="2147483781" r:id="rId2"/>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11.xml"/><Relationship Id="rId18" Type="http://schemas.openxmlformats.org/officeDocument/2006/relationships/image" Target="../media/image18.png"/><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15.png"/><Relationship Id="rId17" Type="http://schemas.openxmlformats.org/officeDocument/2006/relationships/customXml" Target="../ink/ink13.xml"/><Relationship Id="rId2" Type="http://schemas.openxmlformats.org/officeDocument/2006/relationships/notesSlide" Target="../notesSlides/notesSlide14.xml"/><Relationship Id="rId16" Type="http://schemas.openxmlformats.org/officeDocument/2006/relationships/image" Target="../media/image17.png"/><Relationship Id="rId1" Type="http://schemas.openxmlformats.org/officeDocument/2006/relationships/slideLayout" Target="../slideLayouts/slideLayout49.xml"/><Relationship Id="rId6" Type="http://schemas.openxmlformats.org/officeDocument/2006/relationships/image" Target="../media/image12.png"/><Relationship Id="rId11" Type="http://schemas.openxmlformats.org/officeDocument/2006/relationships/customXml" Target="../ink/ink10.xml"/><Relationship Id="rId5" Type="http://schemas.openxmlformats.org/officeDocument/2006/relationships/customXml" Target="../ink/ink7.xml"/><Relationship Id="rId15" Type="http://schemas.openxmlformats.org/officeDocument/2006/relationships/customXml" Target="../ink/ink12.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9.xml"/><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8.xml"/><Relationship Id="rId5" Type="http://schemas.openxmlformats.org/officeDocument/2006/relationships/hyperlink" Target="https://unsplash.com/s/photos/academic?utm_source=unsplash&amp;utm_medium=referral&amp;utm_content=creditCopyText" TargetMode="External"/><Relationship Id="rId4" Type="http://schemas.openxmlformats.org/officeDocument/2006/relationships/hyperlink" Target="https://unsplash.com/@itfeelslikefilm?utm_source=unsplash&amp;utm_medium=referral&amp;utm_content=creditCopyTex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brarypublishing.org/resources/library-publishing-research-agenda/" TargetMode="External"/><Relationship Id="rId3" Type="http://schemas.openxmlformats.org/officeDocument/2006/relationships/hyperlink" Target="https://acrl.ala.org/value/?page_id=1338" TargetMode="External"/><Relationship Id="rId7" Type="http://schemas.openxmlformats.org/officeDocument/2006/relationships/hyperlink" Target="https://arl.secure.nonprofitsoapbox.com/focus-areas/statistics-assessment/research-library-impact-pilots" TargetMode="External"/><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hyperlink" Target="https://wiki.diglib.org/Labor/Valuing-Labor/Research-Agenda" TargetMode="External"/><Relationship Id="rId5" Type="http://schemas.openxmlformats.org/officeDocument/2006/relationships/hyperlink" Target="https://www.ala.org/acrl/publications/booksanddigitalresources/digital/oesc" TargetMode="External"/><Relationship Id="rId4" Type="http://schemas.openxmlformats.org/officeDocument/2006/relationships/hyperlink" Target="https://acrl.ala.org/IS/instruction-tools-resources-2/professional-development/research-agenda-for-library-instruction-and-information-literac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0A65-31C9-4890-94B6-F51F7C625B07}"/>
              </a:ext>
            </a:extLst>
          </p:cNvPr>
          <p:cNvSpPr>
            <a:spLocks noGrp="1"/>
          </p:cNvSpPr>
          <p:nvPr>
            <p:ph type="title" idx="4294967295"/>
          </p:nvPr>
        </p:nvSpPr>
        <p:spPr>
          <a:xfrm>
            <a:off x="661132" y="1200221"/>
            <a:ext cx="11252446" cy="18774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solidFill>
                  <a:schemeClr val="accent4">
                    <a:lumMod val="75000"/>
                  </a:schemeClr>
                </a:solidFill>
                <a:effectLst/>
                <a:uLnTx/>
                <a:uFillTx/>
                <a:latin typeface="Calibri Light" panose="020F0302020204030204" pitchFamily="34" charset="0"/>
                <a:ea typeface="+mn-ea"/>
                <a:cs typeface="Calibri Light" panose="020F0302020204030204" pitchFamily="34" charset="0"/>
              </a:rPr>
              <a:t>Analytics and Advocacy for Service Development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solidFill>
                <a:schemeClr val="accent4">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solidFill>
                  <a:schemeClr val="accent3">
                    <a:lumMod val="75000"/>
                  </a:schemeClr>
                </a:solidFill>
                <a:effectLst/>
                <a:uLnTx/>
                <a:uFillTx/>
                <a:latin typeface="Calibri Light" panose="020F0302020204030204" pitchFamily="34" charset="0"/>
                <a:ea typeface="+mn-ea"/>
                <a:cs typeface="Calibri Light" panose="020F0302020204030204" pitchFamily="34" charset="0"/>
              </a:rPr>
              <a:t>Module 2: Unpacking Variables &amp; Claims</a:t>
            </a:r>
          </a:p>
        </p:txBody>
      </p:sp>
      <p:sp>
        <p:nvSpPr>
          <p:cNvPr id="22531" name="TextBox 2">
            <a:extLst>
              <a:ext uri="{FF2B5EF4-FFF2-40B4-BE49-F238E27FC236}">
                <a16:creationId xmlns:a16="http://schemas.microsoft.com/office/drawing/2014/main" id="{10718DD4-0AE7-B341-AE90-C38286FE87A8}"/>
              </a:ext>
            </a:extLst>
          </p:cNvPr>
          <p:cNvSpPr txBox="1">
            <a:spLocks noChangeArrowheads="1"/>
          </p:cNvSpPr>
          <p:nvPr/>
        </p:nvSpPr>
        <p:spPr bwMode="auto">
          <a:xfrm>
            <a:off x="487362" y="3780342"/>
            <a:ext cx="11982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dirty="0">
                <a:solidFill>
                  <a:srgbClr val="592C5F"/>
                </a:solidFill>
                <a:latin typeface="Calibri Light" panose="020F0302020204030204" pitchFamily="34" charset="0"/>
                <a:cs typeface="Calibri Light" panose="020F0302020204030204" pitchFamily="34" charset="0"/>
              </a:rPr>
              <a:t>Content is </a:t>
            </a:r>
            <a:r>
              <a:rPr lang="en-US" altLang="en-US" sz="2000">
                <a:solidFill>
                  <a:srgbClr val="592C5F"/>
                </a:solidFill>
                <a:latin typeface="Calibri Light" panose="020F0302020204030204" pitchFamily="34" charset="0"/>
                <a:cs typeface="Calibri Light" panose="020F0302020204030204" pitchFamily="34" charset="0"/>
              </a:rPr>
              <a:t>based on </a:t>
            </a:r>
            <a:r>
              <a:rPr lang="en-US" altLang="en-US" sz="2000" b="1">
                <a:solidFill>
                  <a:srgbClr val="592C5F"/>
                </a:solidFill>
                <a:latin typeface="Calibri Light" panose="020F0302020204030204" pitchFamily="34" charset="0"/>
                <a:cs typeface="Calibri Light" panose="020F0302020204030204" pitchFamily="34" charset="0"/>
              </a:rPr>
              <a:t>CARLI </a:t>
            </a:r>
            <a:r>
              <a:rPr lang="en-US" altLang="en-US" sz="2000" b="1" dirty="0">
                <a:solidFill>
                  <a:srgbClr val="592C5F"/>
                </a:solidFill>
                <a:latin typeface="Calibri Light" panose="020F0302020204030204" pitchFamily="34" charset="0"/>
                <a:cs typeface="Calibri Light" panose="020F0302020204030204" pitchFamily="34" charset="0"/>
              </a:rPr>
              <a:t>Counts: Analytics and Advocacy for Service Development</a:t>
            </a:r>
            <a:r>
              <a:rPr lang="en-US" altLang="en-US" sz="2000" dirty="0">
                <a:solidFill>
                  <a:srgbClr val="592C5F"/>
                </a:solidFill>
                <a:latin typeface="Calibri Light" panose="020F0302020204030204" pitchFamily="34" charset="0"/>
                <a:cs typeface="Calibri Light" panose="020F0302020204030204" pitchFamily="34" charset="0"/>
              </a:rPr>
              <a:t>, a project made </a:t>
            </a:r>
            <a:r>
              <a:rPr lang="en-US" altLang="en-US" sz="2000">
                <a:solidFill>
                  <a:srgbClr val="592C5F"/>
                </a:solidFill>
                <a:latin typeface="Calibri Light" panose="020F0302020204030204" pitchFamily="34" charset="0"/>
                <a:cs typeface="Calibri Light" panose="020F0302020204030204" pitchFamily="34" charset="0"/>
              </a:rPr>
              <a:t>possible </a:t>
            </a:r>
            <a:br>
              <a:rPr lang="en-US" altLang="en-US" sz="2000">
                <a:solidFill>
                  <a:srgbClr val="592C5F"/>
                </a:solidFill>
                <a:latin typeface="Calibri Light" panose="020F0302020204030204" pitchFamily="34" charset="0"/>
                <a:cs typeface="Calibri Light" panose="020F0302020204030204" pitchFamily="34" charset="0"/>
              </a:rPr>
            </a:br>
            <a:r>
              <a:rPr lang="en-US" altLang="en-US" sz="2000">
                <a:solidFill>
                  <a:srgbClr val="592C5F"/>
                </a:solidFill>
                <a:latin typeface="Calibri Light" panose="020F0302020204030204" pitchFamily="34" charset="0"/>
                <a:cs typeface="Calibri Light" panose="020F0302020204030204" pitchFamily="34" charset="0"/>
              </a:rPr>
              <a:t>in </a:t>
            </a:r>
            <a:r>
              <a:rPr lang="en-US" altLang="en-US" sz="2000" dirty="0">
                <a:solidFill>
                  <a:srgbClr val="592C5F"/>
                </a:solidFill>
                <a:latin typeface="Calibri Light" panose="020F0302020204030204" pitchFamily="34" charset="0"/>
                <a:cs typeface="Calibri Light" panose="020F0302020204030204" pitchFamily="34" charset="0"/>
              </a:rPr>
              <a:t>part by the </a:t>
            </a:r>
            <a:r>
              <a:rPr lang="en-US" altLang="en-US" sz="2000" b="1" dirty="0">
                <a:solidFill>
                  <a:srgbClr val="592C5F"/>
                </a:solidFill>
                <a:latin typeface="Calibri Light" panose="020F0302020204030204" pitchFamily="34" charset="0"/>
                <a:cs typeface="Calibri Light" panose="020F0302020204030204" pitchFamily="34" charset="0"/>
              </a:rPr>
              <a:t>Institute of Museum and Library Services </a:t>
            </a:r>
            <a:r>
              <a:rPr lang="en-US" altLang="en-US" sz="2000" dirty="0">
                <a:solidFill>
                  <a:srgbClr val="592C5F"/>
                </a:solidFill>
                <a:latin typeface="Calibri Light" panose="020F0302020204030204" pitchFamily="34" charset="0"/>
                <a:cs typeface="Calibri Light" panose="020F0302020204030204" pitchFamily="34" charset="0"/>
              </a:rPr>
              <a:t>(Grant Number RE-95-18-0084-18).</a:t>
            </a:r>
          </a:p>
        </p:txBody>
      </p:sp>
      <p:pic>
        <p:nvPicPr>
          <p:cNvPr id="22529" name="Content Placeholder 3">
            <a:extLst>
              <a:ext uri="{FF2B5EF4-FFF2-40B4-BE49-F238E27FC236}">
                <a16:creationId xmlns:a16="http://schemas.microsoft.com/office/drawing/2014/main" id="{5734F482-0F3D-ED45-B876-00C1051B42FC}"/>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707" r="5891" b="2"/>
          <a:stretch>
            <a:fillRect/>
          </a:stretch>
        </p:blipFill>
        <p:spPr>
          <a:xfrm>
            <a:off x="487362" y="4984984"/>
            <a:ext cx="6376499" cy="971814"/>
          </a:xfrm>
        </p:spPr>
      </p:pic>
      <p:pic>
        <p:nvPicPr>
          <p:cNvPr id="22530" name="Picture 1">
            <a:extLst>
              <a:ext uri="{FF2B5EF4-FFF2-40B4-BE49-F238E27FC236}">
                <a16:creationId xmlns:a16="http://schemas.microsoft.com/office/drawing/2014/main" id="{C11B2BE3-5C04-C94D-9E65-52B595BCA5F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448" y="4488228"/>
            <a:ext cx="43211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31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Unpacking Claims </a:t>
            </a:r>
            <a:r>
              <a:rPr lang="en-US" dirty="0">
                <a:solidFill>
                  <a:schemeClr val="bg1"/>
                </a:solidFill>
              </a:rPr>
              <a:t>(slide 2)</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the claim? </a:t>
            </a:r>
          </a:p>
          <a:p>
            <a:pPr marL="457200" indent="-457200">
              <a:buFont typeface="+mj-lt"/>
              <a:buAutoNum type="arabicPeriod"/>
            </a:pPr>
            <a:endParaRPr lang="en-US" dirty="0"/>
          </a:p>
          <a:p>
            <a:pPr marL="457200" indent="-457200">
              <a:buFont typeface="+mj-lt"/>
              <a:buAutoNum type="arabicPeriod"/>
            </a:pPr>
            <a:r>
              <a:rPr lang="en-US" dirty="0"/>
              <a:t>What evidence is offered? </a:t>
            </a:r>
          </a:p>
          <a:p>
            <a:pPr marL="1200150" lvl="1" indent="-457200">
              <a:buFont typeface="Wingdings" panose="05000000000000000000" pitchFamily="2" charset="2"/>
              <a:buChar char="§"/>
            </a:pPr>
            <a:endParaRPr lang="en-US" dirty="0">
              <a:solidFill>
                <a:schemeClr val="accent1">
                  <a:lumMod val="20000"/>
                  <a:lumOff val="80000"/>
                </a:schemeClr>
              </a:solidFill>
            </a:endParaRPr>
          </a:p>
          <a:p>
            <a:pPr marL="457200" indent="-457200">
              <a:buFont typeface="+mj-lt"/>
              <a:buAutoNum type="arabicPeriod"/>
            </a:pPr>
            <a:r>
              <a:rPr lang="en-US" dirty="0">
                <a:solidFill>
                  <a:schemeClr val="accent1">
                    <a:lumMod val="20000"/>
                    <a:lumOff val="80000"/>
                  </a:schemeClr>
                </a:solidFill>
              </a:rPr>
              <a:t>How well are the causal conditions met? </a:t>
            </a:r>
          </a:p>
          <a:p>
            <a:pPr marL="1200150" lvl="1" indent="-457200">
              <a:buFont typeface="Wingdings" panose="05000000000000000000" pitchFamily="2" charset="2"/>
              <a:buChar char="§"/>
            </a:pPr>
            <a:r>
              <a:rPr lang="en-US" dirty="0">
                <a:solidFill>
                  <a:schemeClr val="accent1">
                    <a:lumMod val="20000"/>
                    <a:lumOff val="80000"/>
                  </a:schemeClr>
                </a:solidFill>
              </a:rPr>
              <a:t>order in time - cause must precede effect</a:t>
            </a:r>
          </a:p>
          <a:p>
            <a:pPr marL="1200150" lvl="1" indent="-457200">
              <a:buFont typeface="Wingdings" panose="05000000000000000000" pitchFamily="2" charset="2"/>
              <a:buChar char="§"/>
            </a:pPr>
            <a:r>
              <a:rPr lang="en-US" dirty="0">
                <a:solidFill>
                  <a:schemeClr val="accent1">
                    <a:lumMod val="20000"/>
                    <a:lumOff val="80000"/>
                  </a:schemeClr>
                </a:solidFill>
              </a:rPr>
              <a:t>covariation - cause and effect vary together consistently</a:t>
            </a:r>
          </a:p>
          <a:p>
            <a:pPr marL="1200150" lvl="1" indent="-457200">
              <a:buFont typeface="Wingdings" panose="05000000000000000000" pitchFamily="2" charset="2"/>
              <a:buChar char="§"/>
            </a:pPr>
            <a:r>
              <a:rPr lang="en-US" dirty="0">
                <a:solidFill>
                  <a:schemeClr val="accent1">
                    <a:lumMod val="20000"/>
                    <a:lumOff val="80000"/>
                  </a:schemeClr>
                </a:solidFill>
              </a:rPr>
              <a:t>logical relationship based on theory</a:t>
            </a:r>
          </a:p>
          <a:p>
            <a:pPr marL="1200150" lvl="1" indent="-457200">
              <a:buFont typeface="Wingdings" panose="05000000000000000000" pitchFamily="2" charset="2"/>
              <a:buChar char="§"/>
            </a:pPr>
            <a:r>
              <a:rPr lang="en-US" dirty="0">
                <a:solidFill>
                  <a:schemeClr val="accent1">
                    <a:lumMod val="20000"/>
                    <a:lumOff val="80000"/>
                  </a:schemeClr>
                </a:solidFill>
              </a:rPr>
              <a:t>alternative explanations addressed</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TextBox 3"/>
          <p:cNvSpPr txBox="1"/>
          <p:nvPr/>
        </p:nvSpPr>
        <p:spPr>
          <a:xfrm>
            <a:off x="6611815" y="1211779"/>
            <a:ext cx="5195668" cy="2308324"/>
          </a:xfrm>
          <a:prstGeom prst="wedgeRectCallout">
            <a:avLst>
              <a:gd name="adj1" fmla="val -78230"/>
              <a:gd name="adj2" fmla="val -7529"/>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dirty="0">
              <a:latin typeface="+mj-lt"/>
            </a:endParaRPr>
          </a:p>
          <a:p>
            <a:r>
              <a:rPr lang="en-US" b="1" dirty="0">
                <a:latin typeface="+mj-lt"/>
              </a:rPr>
              <a:t>What are the variables/measures? </a:t>
            </a:r>
          </a:p>
          <a:p>
            <a:endParaRPr lang="en-US" dirty="0">
              <a:latin typeface="+mj-lt"/>
            </a:endParaRPr>
          </a:p>
          <a:p>
            <a:r>
              <a:rPr lang="en-US" dirty="0">
                <a:latin typeface="+mj-lt"/>
              </a:rPr>
              <a:t>Independent – What We Do/Change</a:t>
            </a:r>
          </a:p>
          <a:p>
            <a:endParaRPr lang="en-US" dirty="0">
              <a:latin typeface="+mj-lt"/>
            </a:endParaRPr>
          </a:p>
          <a:p>
            <a:r>
              <a:rPr lang="en-US" dirty="0">
                <a:latin typeface="+mj-lt"/>
              </a:rPr>
              <a:t>Dependent – What is Impacted (Hopefully!)</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316425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5A0F-7C83-4215-BB8B-B94AE77B1C6C}"/>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err="1"/>
              <a:t>AiA</a:t>
            </a:r>
            <a:r>
              <a:rPr lang="en-US" dirty="0"/>
              <a:t> Poster from Illinois Central College Library</a:t>
            </a:r>
          </a:p>
        </p:txBody>
      </p:sp>
      <p:pic>
        <p:nvPicPr>
          <p:cNvPr id="4" name="Picture 3" descr="AiA Poster from Illinois Central College Library">
            <a:extLst>
              <a:ext uri="{FF2B5EF4-FFF2-40B4-BE49-F238E27FC236}">
                <a16:creationId xmlns:a16="http://schemas.microsoft.com/office/drawing/2014/main" id="{070D8505-E195-8142-BB22-375F5838C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20" y="1011380"/>
            <a:ext cx="11916335" cy="5094233"/>
          </a:xfrm>
          <a:prstGeom prst="rect">
            <a:avLst/>
          </a:prstGeom>
          <a:noFill/>
        </p:spPr>
      </p:pic>
    </p:spTree>
    <p:extLst>
      <p:ext uri="{BB962C8B-B14F-4D97-AF65-F5344CB8AC3E}">
        <p14:creationId xmlns:p14="http://schemas.microsoft.com/office/powerpoint/2010/main" val="99001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3252-94E6-41C0-A35E-8F5008602FEC}"/>
              </a:ext>
            </a:extLst>
          </p:cNvPr>
          <p:cNvSpPr>
            <a:spLocks noGrp="1"/>
          </p:cNvSpPr>
          <p:nvPr>
            <p:ph type="title"/>
          </p:nvPr>
        </p:nvSpPr>
        <p:spPr>
          <a:xfrm>
            <a:off x="609599" y="-1166064"/>
            <a:ext cx="10972800" cy="1143000"/>
          </a:xfrm>
        </p:spPr>
        <p:txBody>
          <a:bodyPr/>
          <a:lstStyle/>
          <a:p>
            <a:r>
              <a:rPr lang="en-US" dirty="0" err="1"/>
              <a:t>AiA</a:t>
            </a:r>
            <a:r>
              <a:rPr lang="en-US" dirty="0"/>
              <a:t> ICC Poster – Mark-up</a:t>
            </a:r>
          </a:p>
        </p:txBody>
      </p:sp>
      <p:grpSp>
        <p:nvGrpSpPr>
          <p:cNvPr id="17" name="Group 16" descr="Image reveals poster with circles highlighting where variables and findings are displayed on the poster.">
            <a:extLst>
              <a:ext uri="{FF2B5EF4-FFF2-40B4-BE49-F238E27FC236}">
                <a16:creationId xmlns:a16="http://schemas.microsoft.com/office/drawing/2014/main" id="{5DA925FD-DE20-334E-90F0-44A39643EDB1}"/>
              </a:ext>
            </a:extLst>
          </p:cNvPr>
          <p:cNvGrpSpPr/>
          <p:nvPr/>
        </p:nvGrpSpPr>
        <p:grpSpPr>
          <a:xfrm>
            <a:off x="137832" y="881883"/>
            <a:ext cx="11927355" cy="5094233"/>
            <a:chOff x="137832" y="881883"/>
            <a:chExt cx="11927355" cy="5094233"/>
          </a:xfrm>
        </p:grpSpPr>
        <p:pic>
          <p:nvPicPr>
            <p:cNvPr id="4" name="Picture 3" descr="Chart, pie chart&#10;&#10;Description automatically generated">
              <a:extLst>
                <a:ext uri="{FF2B5EF4-FFF2-40B4-BE49-F238E27FC236}">
                  <a16:creationId xmlns:a16="http://schemas.microsoft.com/office/drawing/2014/main" id="{070D8505-E195-8142-BB22-375F5838C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32" y="881883"/>
              <a:ext cx="11916335" cy="5094233"/>
            </a:xfrm>
            <a:prstGeom prst="rect">
              <a:avLst/>
            </a:prstGeom>
            <a:noFill/>
          </p:spPr>
        </p:pic>
        <p:sp>
          <p:nvSpPr>
            <p:cNvPr id="8" name="Oval 7">
              <a:extLst>
                <a:ext uri="{FF2B5EF4-FFF2-40B4-BE49-F238E27FC236}">
                  <a16:creationId xmlns:a16="http://schemas.microsoft.com/office/drawing/2014/main" id="{9C06CF97-D114-1E40-AC2B-604DAF0A82DC}"/>
                </a:ext>
              </a:extLst>
            </p:cNvPr>
            <p:cNvSpPr/>
            <p:nvPr/>
          </p:nvSpPr>
          <p:spPr>
            <a:xfrm rot="21378877">
              <a:off x="2840182" y="1115926"/>
              <a:ext cx="7329055" cy="1454727"/>
            </a:xfrm>
            <a:prstGeom prst="ellipse">
              <a:avLst/>
            </a:prstGeom>
            <a:noFill/>
            <a:ln w="1047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1C71C206-3793-BF45-A146-BDAAD792C93E}"/>
                </a:ext>
              </a:extLst>
            </p:cNvPr>
            <p:cNvSpPr/>
            <p:nvPr/>
          </p:nvSpPr>
          <p:spPr>
            <a:xfrm rot="21378877">
              <a:off x="9153537" y="3563261"/>
              <a:ext cx="2911650" cy="1843718"/>
            </a:xfrm>
            <a:prstGeom prst="ellipse">
              <a:avLst/>
            </a:prstGeom>
            <a:noFill/>
            <a:ln w="1047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13B60BF4-2BA5-1C48-8A15-E444C25892CB}"/>
                </a:ext>
              </a:extLst>
            </p:cNvPr>
            <p:cNvSpPr/>
            <p:nvPr/>
          </p:nvSpPr>
          <p:spPr>
            <a:xfrm rot="21378877">
              <a:off x="1954421" y="3628033"/>
              <a:ext cx="2911650" cy="1575945"/>
            </a:xfrm>
            <a:prstGeom prst="ellipse">
              <a:avLst/>
            </a:prstGeom>
            <a:noFill/>
            <a:ln w="1047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78B211F2-28B7-8149-8AD0-ED9E393B76CE}"/>
                    </a:ext>
                  </a:extLst>
                </p14:cNvPr>
                <p14:cNvContentPartPr/>
                <p14:nvPr/>
              </p14:nvContentPartPr>
              <p14:xfrm>
                <a:off x="6507415" y="1684036"/>
                <a:ext cx="1671120" cy="123840"/>
              </p14:xfrm>
            </p:contentPart>
          </mc:Choice>
          <mc:Fallback xmlns="">
            <p:pic>
              <p:nvPicPr>
                <p:cNvPr id="11" name="Ink 10">
                  <a:extLst>
                    <a:ext uri="{FF2B5EF4-FFF2-40B4-BE49-F238E27FC236}">
                      <a16:creationId xmlns:a16="http://schemas.microsoft.com/office/drawing/2014/main" id="{78B211F2-28B7-8149-8AD0-ED9E393B76CE}"/>
                    </a:ext>
                  </a:extLst>
                </p:cNvPr>
                <p:cNvPicPr/>
                <p:nvPr/>
              </p:nvPicPr>
              <p:blipFill>
                <a:blip r:embed="rId5"/>
                <a:stretch>
                  <a:fillRect/>
                </a:stretch>
              </p:blipFill>
              <p:spPr>
                <a:xfrm>
                  <a:off x="6453415" y="1576036"/>
                  <a:ext cx="17787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23808741-410F-A845-8AAC-3E806AA5179C}"/>
                    </a:ext>
                  </a:extLst>
                </p14:cNvPr>
                <p14:cNvContentPartPr/>
                <p14:nvPr/>
              </p14:nvContentPartPr>
              <p14:xfrm>
                <a:off x="8978815" y="1728316"/>
                <a:ext cx="678240" cy="87120"/>
              </p14:xfrm>
            </p:contentPart>
          </mc:Choice>
          <mc:Fallback xmlns="">
            <p:pic>
              <p:nvPicPr>
                <p:cNvPr id="12" name="Ink 11">
                  <a:extLst>
                    <a:ext uri="{FF2B5EF4-FFF2-40B4-BE49-F238E27FC236}">
                      <a16:creationId xmlns:a16="http://schemas.microsoft.com/office/drawing/2014/main" id="{23808741-410F-A845-8AAC-3E806AA5179C}"/>
                    </a:ext>
                  </a:extLst>
                </p:cNvPr>
                <p:cNvPicPr/>
                <p:nvPr/>
              </p:nvPicPr>
              <p:blipFill>
                <a:blip r:embed="rId7"/>
                <a:stretch>
                  <a:fillRect/>
                </a:stretch>
              </p:blipFill>
              <p:spPr>
                <a:xfrm>
                  <a:off x="8924815" y="1620316"/>
                  <a:ext cx="7858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C0A849C2-7570-D944-AEC3-7393D06D76DD}"/>
                    </a:ext>
                  </a:extLst>
                </p14:cNvPr>
                <p14:cNvContentPartPr/>
                <p14:nvPr/>
              </p14:nvContentPartPr>
              <p14:xfrm>
                <a:off x="3633175" y="1969876"/>
                <a:ext cx="771840" cy="70920"/>
              </p14:xfrm>
            </p:contentPart>
          </mc:Choice>
          <mc:Fallback xmlns="">
            <p:pic>
              <p:nvPicPr>
                <p:cNvPr id="13" name="Ink 12">
                  <a:extLst>
                    <a:ext uri="{FF2B5EF4-FFF2-40B4-BE49-F238E27FC236}">
                      <a16:creationId xmlns:a16="http://schemas.microsoft.com/office/drawing/2014/main" id="{C0A849C2-7570-D944-AEC3-7393D06D76DD}"/>
                    </a:ext>
                  </a:extLst>
                </p:cNvPr>
                <p:cNvPicPr/>
                <p:nvPr/>
              </p:nvPicPr>
              <p:blipFill>
                <a:blip r:embed="rId9"/>
                <a:stretch>
                  <a:fillRect/>
                </a:stretch>
              </p:blipFill>
              <p:spPr>
                <a:xfrm>
                  <a:off x="3579175" y="1861876"/>
                  <a:ext cx="8794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87DCAF50-76FD-DB43-87BE-48994C249A21}"/>
                    </a:ext>
                  </a:extLst>
                </p14:cNvPr>
                <p14:cNvContentPartPr/>
                <p14:nvPr/>
              </p14:nvContentPartPr>
              <p14:xfrm>
                <a:off x="3389815" y="4702276"/>
                <a:ext cx="599400" cy="45360"/>
              </p14:xfrm>
            </p:contentPart>
          </mc:Choice>
          <mc:Fallback xmlns="">
            <p:pic>
              <p:nvPicPr>
                <p:cNvPr id="14" name="Ink 13">
                  <a:extLst>
                    <a:ext uri="{FF2B5EF4-FFF2-40B4-BE49-F238E27FC236}">
                      <a16:creationId xmlns:a16="http://schemas.microsoft.com/office/drawing/2014/main" id="{87DCAF50-76FD-DB43-87BE-48994C249A21}"/>
                    </a:ext>
                  </a:extLst>
                </p:cNvPr>
                <p:cNvPicPr/>
                <p:nvPr/>
              </p:nvPicPr>
              <p:blipFill>
                <a:blip r:embed="rId11"/>
                <a:stretch>
                  <a:fillRect/>
                </a:stretch>
              </p:blipFill>
              <p:spPr>
                <a:xfrm>
                  <a:off x="3335783" y="4595126"/>
                  <a:ext cx="707105" cy="25930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B962D3EA-1FFD-F240-B396-DE9D021EC3F3}"/>
                    </a:ext>
                  </a:extLst>
                </p14:cNvPr>
                <p14:cNvContentPartPr/>
                <p14:nvPr/>
              </p14:nvContentPartPr>
              <p14:xfrm>
                <a:off x="9670015" y="3942676"/>
                <a:ext cx="1038240" cy="89640"/>
              </p14:xfrm>
            </p:contentPart>
          </mc:Choice>
          <mc:Fallback xmlns="">
            <p:pic>
              <p:nvPicPr>
                <p:cNvPr id="15" name="Ink 14">
                  <a:extLst>
                    <a:ext uri="{FF2B5EF4-FFF2-40B4-BE49-F238E27FC236}">
                      <a16:creationId xmlns:a16="http://schemas.microsoft.com/office/drawing/2014/main" id="{B962D3EA-1FFD-F240-B396-DE9D021EC3F3}"/>
                    </a:ext>
                  </a:extLst>
                </p:cNvPr>
                <p:cNvPicPr/>
                <p:nvPr/>
              </p:nvPicPr>
              <p:blipFill>
                <a:blip r:embed="rId13"/>
                <a:stretch>
                  <a:fillRect/>
                </a:stretch>
              </p:blipFill>
              <p:spPr>
                <a:xfrm>
                  <a:off x="9616015" y="3834676"/>
                  <a:ext cx="1145880" cy="305280"/>
                </a:xfrm>
                <a:prstGeom prst="rect">
                  <a:avLst/>
                </a:prstGeom>
              </p:spPr>
            </p:pic>
          </mc:Fallback>
        </mc:AlternateContent>
      </p:grpSp>
    </p:spTree>
    <p:extLst>
      <p:ext uri="{BB962C8B-B14F-4D97-AF65-F5344CB8AC3E}">
        <p14:creationId xmlns:p14="http://schemas.microsoft.com/office/powerpoint/2010/main" val="330984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2609-C8E9-41C0-842F-774F090266DD}"/>
              </a:ext>
            </a:extLst>
          </p:cNvPr>
          <p:cNvSpPr>
            <a:spLocks noGrp="1"/>
          </p:cNvSpPr>
          <p:nvPr>
            <p:ph type="title"/>
          </p:nvPr>
        </p:nvSpPr>
        <p:spPr>
          <a:xfrm>
            <a:off x="609600" y="-984146"/>
            <a:ext cx="10972800" cy="1143000"/>
          </a:xfrm>
        </p:spPr>
        <p:txBody>
          <a:bodyPr/>
          <a:lstStyle/>
          <a:p>
            <a:r>
              <a:rPr lang="en-US" dirty="0"/>
              <a:t>Example: Article Excerpt</a:t>
            </a:r>
          </a:p>
        </p:txBody>
      </p:sp>
      <p:sp>
        <p:nvSpPr>
          <p:cNvPr id="3" name="TextBox 2">
            <a:extLst>
              <a:ext uri="{FF2B5EF4-FFF2-40B4-BE49-F238E27FC236}">
                <a16:creationId xmlns:a16="http://schemas.microsoft.com/office/drawing/2014/main" id="{F5065925-1DCD-A047-8D3F-7D606D6BB74B}"/>
              </a:ext>
            </a:extLst>
          </p:cNvPr>
          <p:cNvSpPr txBox="1"/>
          <p:nvPr/>
        </p:nvSpPr>
        <p:spPr>
          <a:xfrm>
            <a:off x="180116" y="429489"/>
            <a:ext cx="11831778" cy="6093976"/>
          </a:xfrm>
          <a:prstGeom prst="rect">
            <a:avLst/>
          </a:prstGeom>
          <a:noFill/>
        </p:spPr>
        <p:txBody>
          <a:bodyPr wrap="square" rtlCol="0">
            <a:spAutoFit/>
          </a:bodyPr>
          <a:lstStyle/>
          <a:p>
            <a:r>
              <a:rPr lang="en-US" sz="1500" dirty="0">
                <a:solidFill>
                  <a:srgbClr val="000000"/>
                </a:solidFill>
                <a:latin typeface="Calibri" panose="020F0502020204030204" pitchFamily="34" charset="0"/>
                <a:cs typeface="Calibri" panose="020F0502020204030204" pitchFamily="34" charset="0"/>
              </a:rPr>
              <a:t>Text excerpt from Shun Han Rebekah Wong and T.D. Webb, “Uncovering Meaningful Correlation between Student Academic Performance and Library Material Usage,” College and Research Libraries, July 2011. </a:t>
            </a:r>
          </a:p>
          <a:p>
            <a:r>
              <a:rPr lang="en-US" sz="1500" dirty="0">
                <a:solidFill>
                  <a:srgbClr val="000000"/>
                </a:solidFill>
                <a:latin typeface="Calibri" panose="020F0502020204030204" pitchFamily="34" charset="0"/>
                <a:cs typeface="Calibri" panose="020F0502020204030204" pitchFamily="34" charset="0"/>
              </a:rPr>
              <a:t> </a:t>
            </a:r>
          </a:p>
          <a:p>
            <a:r>
              <a:rPr lang="en-US" sz="1500" dirty="0">
                <a:solidFill>
                  <a:srgbClr val="000000"/>
                </a:solidFill>
                <a:latin typeface="Calibri" panose="020F0502020204030204" pitchFamily="34" charset="0"/>
                <a:cs typeface="Calibri" panose="020F0502020204030204" pitchFamily="34" charset="0"/>
              </a:rPr>
              <a:t>Abstract:  Academic libraries must demonstrate empirically that library usage does contribute positively to student academic performance and, thereby, to the university’s effectiveness. While customary academic library assessment practices may not be sufficient for this purpose, the Hong Kong Baptist University (HKBU) Library undertook an experimental project, which intended to establish a mathematical correlation between student library material usage and their cumulative grade point average (GPA). Taking 2007 to 2009 graduates as samples, with 8,701 pairs of data, the HKBU Library was able to demonstrate its impact on student learning outcomes.</a:t>
            </a:r>
          </a:p>
          <a:p>
            <a:r>
              <a:rPr lang="en-US" sz="1500" dirty="0">
                <a:solidFill>
                  <a:srgbClr val="000000"/>
                </a:solidFill>
                <a:latin typeface="Calibri" panose="020F0502020204030204" pitchFamily="34" charset="0"/>
                <a:cs typeface="Calibri" panose="020F0502020204030204" pitchFamily="34" charset="0"/>
              </a:rPr>
              <a:t> </a:t>
            </a:r>
          </a:p>
          <a:p>
            <a:r>
              <a:rPr lang="en-US" sz="1500" dirty="0">
                <a:solidFill>
                  <a:srgbClr val="000000"/>
                </a:solidFill>
                <a:latin typeface="Calibri" panose="020F0502020204030204" pitchFamily="34" charset="0"/>
                <a:cs typeface="Calibri" panose="020F0502020204030204" pitchFamily="34" charset="0"/>
              </a:rPr>
              <a:t>Samples &amp; Populations: The subjects of this study were all HKBU students who had graduated within the last three years (from 2007 to 2009) with cumulative GPA given. A total of 8,701 students were identified. The two selected … variables in this analysis were:</a:t>
            </a:r>
          </a:p>
          <a:p>
            <a:pPr marL="342900" indent="-342900">
              <a:buFont typeface="+mj-lt"/>
              <a:buAutoNum type="arabicPeriod"/>
            </a:pPr>
            <a:r>
              <a:rPr lang="en-US" sz="1500" dirty="0">
                <a:solidFill>
                  <a:srgbClr val="000000"/>
                </a:solidFill>
                <a:latin typeface="Calibri" panose="020F0502020204030204" pitchFamily="34" charset="0"/>
                <a:cs typeface="Calibri" panose="020F0502020204030204" pitchFamily="34" charset="0"/>
              </a:rPr>
              <a:t>Graduation GPA of the students (denoted as “GPA”), ranging from 1.82 to 4.00.</a:t>
            </a:r>
          </a:p>
          <a:p>
            <a:pPr marL="342900" indent="-342900">
              <a:buFont typeface="+mj-lt"/>
              <a:buAutoNum type="arabicPeriod"/>
            </a:pPr>
            <a:r>
              <a:rPr lang="en-US" sz="1500" dirty="0">
                <a:solidFill>
                  <a:srgbClr val="000000"/>
                </a:solidFill>
                <a:latin typeface="Calibri" panose="020F0502020204030204" pitchFamily="34" charset="0"/>
                <a:cs typeface="Calibri" panose="020F0502020204030204" pitchFamily="34" charset="0"/>
              </a:rPr>
              <a:t>The number of times these students had checked out books and AV materials during their study at HKBU, not taking the number of renewals into account (denoted as “CHKOUT”). This data ranged from 0 to 1,054.</a:t>
            </a:r>
          </a:p>
          <a:p>
            <a:r>
              <a:rPr lang="en-US" sz="1500" dirty="0">
                <a:solidFill>
                  <a:srgbClr val="000000"/>
                </a:solidFill>
                <a:latin typeface="Calibri" panose="020F0502020204030204" pitchFamily="34" charset="0"/>
                <a:cs typeface="Calibri" panose="020F0502020204030204" pitchFamily="34" charset="0"/>
              </a:rPr>
              <a:t> </a:t>
            </a:r>
          </a:p>
          <a:p>
            <a:r>
              <a:rPr lang="en-US" sz="1500" dirty="0">
                <a:solidFill>
                  <a:srgbClr val="000000"/>
                </a:solidFill>
                <a:latin typeface="Calibri" panose="020F0502020204030204" pitchFamily="34" charset="0"/>
                <a:cs typeface="Calibri" panose="020F0502020204030204" pitchFamily="34" charset="0"/>
              </a:rPr>
              <a:t>Findings: Among the 48 valid sample groups, 31 sample groups (65 percent) were statistically proven to have a positive relationship between GPA and CHKOUT in the corresponding population (see figure 2). These sample groups are listed in table 3. No sample groups were found to have a negative correlation between the two variables. The remaining 35 percent had no clear relationship.</a:t>
            </a:r>
          </a:p>
          <a:p>
            <a:r>
              <a:rPr lang="en-US" sz="1500" dirty="0">
                <a:solidFill>
                  <a:srgbClr val="000000"/>
                </a:solidFill>
                <a:latin typeface="Calibri" panose="020F0502020204030204" pitchFamily="34" charset="0"/>
                <a:cs typeface="Calibri" panose="020F0502020204030204" pitchFamily="34" charset="0"/>
              </a:rPr>
              <a:t> </a:t>
            </a:r>
          </a:p>
          <a:p>
            <a:r>
              <a:rPr lang="en-US" sz="1500" dirty="0">
                <a:solidFill>
                  <a:srgbClr val="000000"/>
                </a:solidFill>
                <a:latin typeface="Calibri" panose="020F0502020204030204" pitchFamily="34" charset="0"/>
                <a:cs typeface="Calibri" panose="020F0502020204030204" pitchFamily="34" charset="0"/>
              </a:rPr>
              <a:t>Discussion &amp; Further Investigations:</a:t>
            </a:r>
          </a:p>
          <a:p>
            <a:r>
              <a:rPr lang="en-US" sz="1500" dirty="0">
                <a:solidFill>
                  <a:srgbClr val="000000"/>
                </a:solidFill>
                <a:latin typeface="Calibri" panose="020F0502020204030204" pitchFamily="34" charset="0"/>
                <a:cs typeface="Calibri" panose="020F0502020204030204" pitchFamily="34" charset="0"/>
              </a:rPr>
              <a:t>From the results, we can make two conclusions for the students of Academy of Visual Arts, Faculty of Social Sciences, Faculty of Arts, School of Communication, and Faculty of Science. Either or both of these two conclusions were statistically proven to be valid.</a:t>
            </a:r>
          </a:p>
          <a:p>
            <a:r>
              <a:rPr lang="en-US" sz="1500" dirty="0">
                <a:solidFill>
                  <a:srgbClr val="000000"/>
                </a:solidFill>
                <a:latin typeface="Calibri" panose="020F0502020204030204" pitchFamily="34" charset="0"/>
                <a:cs typeface="Calibri" panose="020F0502020204030204" pitchFamily="34" charset="0"/>
              </a:rPr>
              <a:t>Conclusion One: Most students follow the inference that the more library books and audiovisual materials they use, the higher GPAs they acquire.</a:t>
            </a:r>
          </a:p>
          <a:p>
            <a:r>
              <a:rPr lang="en-US" sz="1500" dirty="0">
                <a:solidFill>
                  <a:srgbClr val="000000"/>
                </a:solidFill>
                <a:latin typeface="Calibri" panose="020F0502020204030204" pitchFamily="34" charset="0"/>
                <a:cs typeface="Calibri" panose="020F0502020204030204" pitchFamily="34" charset="0"/>
              </a:rPr>
              <a:t>Conclusion Two: Most students follow the inference that the higher GPAs they have, the more library books and audiovisual materials they use.</a:t>
            </a:r>
          </a:p>
          <a:p>
            <a:r>
              <a:rPr lang="en-US" sz="1500" dirty="0">
                <a:solidFill>
                  <a:srgbClr val="000000"/>
                </a:solidFill>
                <a:latin typeface="Calibri" panose="020F0502020204030204" pitchFamily="34" charset="0"/>
                <a:cs typeface="Calibri" panose="020F0502020204030204" pitchFamily="34" charset="0"/>
              </a:rPr>
              <a:t>No matter which factor (monograph and multimedia usage or students with higher GPA) is the cause or determinant of the relationship, we proved that these two factors are positively correlated for all or most departments of these five Faculties/Schools.</a:t>
            </a:r>
          </a:p>
        </p:txBody>
      </p:sp>
    </p:spTree>
    <p:extLst>
      <p:ext uri="{BB962C8B-B14F-4D97-AF65-F5344CB8AC3E}">
        <p14:creationId xmlns:p14="http://schemas.microsoft.com/office/powerpoint/2010/main" val="62549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992E14-C14E-49D8-92A8-B749021C6E51}"/>
              </a:ext>
              <a:ext uri="{C183D7F6-B498-43B3-948B-1728B52AA6E4}">
                <adec:decorative xmlns:adec="http://schemas.microsoft.com/office/drawing/2017/decorative" val="0"/>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Example: Article Excerpt Mark-up</a:t>
            </a:r>
          </a:p>
        </p:txBody>
      </p:sp>
      <p:grpSp>
        <p:nvGrpSpPr>
          <p:cNvPr id="17" name="Group 16" descr="Image shows highlighted article revealing variables and findings">
            <a:extLst>
              <a:ext uri="{FF2B5EF4-FFF2-40B4-BE49-F238E27FC236}">
                <a16:creationId xmlns:a16="http://schemas.microsoft.com/office/drawing/2014/main" id="{43E4327D-37F3-8A46-AFBD-0F4B4E05E95A}"/>
              </a:ext>
            </a:extLst>
          </p:cNvPr>
          <p:cNvGrpSpPr/>
          <p:nvPr/>
        </p:nvGrpSpPr>
        <p:grpSpPr>
          <a:xfrm>
            <a:off x="180116" y="429489"/>
            <a:ext cx="11831778" cy="6093976"/>
            <a:chOff x="180116" y="429489"/>
            <a:chExt cx="11831778" cy="6093976"/>
          </a:xfrm>
        </p:grpSpPr>
        <p:sp>
          <p:nvSpPr>
            <p:cNvPr id="3" name="TextBox 2" descr="Image shows a text excerpt from an article with highlighting to show variables and findings">
              <a:extLst>
                <a:ext uri="{FF2B5EF4-FFF2-40B4-BE49-F238E27FC236}">
                  <a16:creationId xmlns:a16="http://schemas.microsoft.com/office/drawing/2014/main" id="{F5065925-1DCD-A047-8D3F-7D606D6BB74B}"/>
                </a:ext>
              </a:extLst>
            </p:cNvPr>
            <p:cNvSpPr txBox="1"/>
            <p:nvPr/>
          </p:nvSpPr>
          <p:spPr>
            <a:xfrm>
              <a:off x="180116" y="429489"/>
              <a:ext cx="11831778" cy="6093976"/>
            </a:xfrm>
            <a:prstGeom prst="rect">
              <a:avLst/>
            </a:prstGeom>
            <a:noFill/>
          </p:spPr>
          <p:txBody>
            <a:bodyPr wrap="square" rtlCol="0">
              <a:spAutoFit/>
            </a:bodyPr>
            <a:lstStyle/>
            <a:p>
              <a:r>
                <a:rPr lang="en-US" sz="1500" dirty="0">
                  <a:solidFill>
                    <a:srgbClr val="000000"/>
                  </a:solidFill>
                  <a:latin typeface="Calibri" panose="020F0502020204030204" pitchFamily="34" charset="0"/>
                  <a:cs typeface="Calibri" panose="020F0502020204030204" pitchFamily="34" charset="0"/>
                </a:rPr>
                <a:t>Text excerpt from Shun Han Rebekah Wong and T.D. Webb, “Uncovering Meaningful Correlation between Student Academic Performance and Library Material Usage,” College and Research Libraries, July 2011. </a:t>
              </a:r>
            </a:p>
            <a:p>
              <a:r>
                <a:rPr lang="en-US" sz="1500" dirty="0">
                  <a:solidFill>
                    <a:srgbClr val="000000"/>
                  </a:solidFill>
                  <a:latin typeface="Calibri" panose="020F0502020204030204" pitchFamily="34" charset="0"/>
                  <a:cs typeface="Calibri" panose="020F0502020204030204" pitchFamily="34" charset="0"/>
                </a:rPr>
                <a:t> </a:t>
              </a:r>
            </a:p>
            <a:p>
              <a:r>
                <a:rPr lang="en-US" sz="1500" dirty="0">
                  <a:solidFill>
                    <a:srgbClr val="000000"/>
                  </a:solidFill>
                  <a:latin typeface="Calibri" panose="020F0502020204030204" pitchFamily="34" charset="0"/>
                  <a:cs typeface="Calibri" panose="020F0502020204030204" pitchFamily="34" charset="0"/>
                </a:rPr>
                <a:t>Abstract:  Academic libraries must demonstrate empirically that library usage does contribute positively to student academic performance and, thereby, to the university’s effectiveness. While customary academic library assessment practices may not be sufficient for this purpose, the Hong Kong Baptist University (HKBU) Library undertook an experimental project, which intended to establish a mathematical correlation between student library material usage and their cumulative grade point average (GPA). Taking 2007 to 2009 graduates as samples, with 8,701 pairs of data, the HKBU Library was able to demonstrate its impact on student learning outcomes.</a:t>
              </a:r>
            </a:p>
            <a:p>
              <a:r>
                <a:rPr lang="en-US" sz="1500" dirty="0">
                  <a:solidFill>
                    <a:srgbClr val="000000"/>
                  </a:solidFill>
                  <a:latin typeface="Calibri" panose="020F0502020204030204" pitchFamily="34" charset="0"/>
                  <a:cs typeface="Calibri" panose="020F0502020204030204" pitchFamily="34" charset="0"/>
                </a:rPr>
                <a:t> </a:t>
              </a:r>
            </a:p>
            <a:p>
              <a:r>
                <a:rPr lang="en-US" sz="1500" dirty="0">
                  <a:solidFill>
                    <a:srgbClr val="000000"/>
                  </a:solidFill>
                  <a:latin typeface="Calibri" panose="020F0502020204030204" pitchFamily="34" charset="0"/>
                  <a:cs typeface="Calibri" panose="020F0502020204030204" pitchFamily="34" charset="0"/>
                </a:rPr>
                <a:t>Samples &amp; Populations: The subjects of this study were all HKBU students who had graduated within the last three years (from 2007 to 2009) with cumulative GPA given. A total of 8,701 students were identified. The two selected … variables in this analysis were:</a:t>
              </a:r>
            </a:p>
            <a:p>
              <a:pPr marL="342900" indent="-342900">
                <a:buFont typeface="+mj-lt"/>
                <a:buAutoNum type="arabicPeriod"/>
              </a:pPr>
              <a:r>
                <a:rPr lang="en-US" sz="1500" dirty="0">
                  <a:solidFill>
                    <a:srgbClr val="000000"/>
                  </a:solidFill>
                  <a:latin typeface="Calibri" panose="020F0502020204030204" pitchFamily="34" charset="0"/>
                  <a:cs typeface="Calibri" panose="020F0502020204030204" pitchFamily="34" charset="0"/>
                </a:rPr>
                <a:t>Graduation GPA of the students (denoted as “GPA”), ranging from 1.82 to 4.00.</a:t>
              </a:r>
            </a:p>
            <a:p>
              <a:pPr marL="342900" indent="-342900">
                <a:buFont typeface="+mj-lt"/>
                <a:buAutoNum type="arabicPeriod"/>
              </a:pPr>
              <a:r>
                <a:rPr lang="en-US" sz="1500" dirty="0">
                  <a:solidFill>
                    <a:srgbClr val="000000"/>
                  </a:solidFill>
                  <a:latin typeface="Calibri" panose="020F0502020204030204" pitchFamily="34" charset="0"/>
                  <a:cs typeface="Calibri" panose="020F0502020204030204" pitchFamily="34" charset="0"/>
                </a:rPr>
                <a:t>The number of times these students had checked out books and AV materials during their study at HKBU, not taking the number of renewals into account (denoted as “CHKOUT”). This data ranged from 0 to 1,054.</a:t>
              </a:r>
            </a:p>
            <a:p>
              <a:r>
                <a:rPr lang="en-US" sz="1500" dirty="0">
                  <a:solidFill>
                    <a:srgbClr val="000000"/>
                  </a:solidFill>
                  <a:latin typeface="Calibri" panose="020F0502020204030204" pitchFamily="34" charset="0"/>
                  <a:cs typeface="Calibri" panose="020F0502020204030204" pitchFamily="34" charset="0"/>
                </a:rPr>
                <a:t> </a:t>
              </a:r>
            </a:p>
            <a:p>
              <a:r>
                <a:rPr lang="en-US" sz="1500" dirty="0">
                  <a:solidFill>
                    <a:srgbClr val="000000"/>
                  </a:solidFill>
                  <a:latin typeface="Calibri" panose="020F0502020204030204" pitchFamily="34" charset="0"/>
                  <a:cs typeface="Calibri" panose="020F0502020204030204" pitchFamily="34" charset="0"/>
                </a:rPr>
                <a:t>Findings: Among the 48 valid sample groups, 31 sample groups (65 percent) were statistically proven to have a positive relationship between GPA and CHKOUT in the corresponding population (see figure 2). These sample groups are listed in table 3. No sample groups were found to have a negative correlation between the two variables. The remaining 35 percent had no clear relationship.</a:t>
              </a:r>
            </a:p>
            <a:p>
              <a:r>
                <a:rPr lang="en-US" sz="1500" dirty="0">
                  <a:solidFill>
                    <a:srgbClr val="000000"/>
                  </a:solidFill>
                  <a:latin typeface="Calibri" panose="020F0502020204030204" pitchFamily="34" charset="0"/>
                  <a:cs typeface="Calibri" panose="020F0502020204030204" pitchFamily="34" charset="0"/>
                </a:rPr>
                <a:t> </a:t>
              </a:r>
            </a:p>
            <a:p>
              <a:r>
                <a:rPr lang="en-US" sz="1500" dirty="0">
                  <a:solidFill>
                    <a:srgbClr val="000000"/>
                  </a:solidFill>
                  <a:latin typeface="Calibri" panose="020F0502020204030204" pitchFamily="34" charset="0"/>
                  <a:cs typeface="Calibri" panose="020F0502020204030204" pitchFamily="34" charset="0"/>
                </a:rPr>
                <a:t>Discussion &amp; Further Investigations:</a:t>
              </a:r>
            </a:p>
            <a:p>
              <a:r>
                <a:rPr lang="en-US" sz="1500" dirty="0">
                  <a:solidFill>
                    <a:srgbClr val="000000"/>
                  </a:solidFill>
                  <a:latin typeface="Calibri" panose="020F0502020204030204" pitchFamily="34" charset="0"/>
                  <a:cs typeface="Calibri" panose="020F0502020204030204" pitchFamily="34" charset="0"/>
                </a:rPr>
                <a:t>From the results, we can make two conclusions for the students of Academy of Visual Arts, Faculty of Social Sciences, Faculty of Arts, School of Communication, and Faculty of Science. Either or both of these two conclusions were statistically proven to be valid.</a:t>
              </a:r>
            </a:p>
            <a:p>
              <a:r>
                <a:rPr lang="en-US" sz="1500" dirty="0">
                  <a:solidFill>
                    <a:srgbClr val="000000"/>
                  </a:solidFill>
                  <a:latin typeface="Calibri" panose="020F0502020204030204" pitchFamily="34" charset="0"/>
                  <a:cs typeface="Calibri" panose="020F0502020204030204" pitchFamily="34" charset="0"/>
                </a:rPr>
                <a:t>Conclusion One: Most students follow the inference that the more library books and audiovisual materials they use, the higher GPAs they acquire.</a:t>
              </a:r>
            </a:p>
            <a:p>
              <a:r>
                <a:rPr lang="en-US" sz="1500" dirty="0">
                  <a:solidFill>
                    <a:srgbClr val="000000"/>
                  </a:solidFill>
                  <a:latin typeface="Calibri" panose="020F0502020204030204" pitchFamily="34" charset="0"/>
                  <a:cs typeface="Calibri" panose="020F0502020204030204" pitchFamily="34" charset="0"/>
                </a:rPr>
                <a:t>Conclusion Two: Most students follow the inference that the higher GPAs they have, the more library books and audiovisual materials they use.</a:t>
              </a:r>
            </a:p>
            <a:p>
              <a:r>
                <a:rPr lang="en-US" sz="1500" dirty="0">
                  <a:solidFill>
                    <a:srgbClr val="000000"/>
                  </a:solidFill>
                  <a:latin typeface="Calibri" panose="020F0502020204030204" pitchFamily="34" charset="0"/>
                  <a:cs typeface="Calibri" panose="020F0502020204030204" pitchFamily="34" charset="0"/>
                </a:rPr>
                <a:t>No matter which factor (monograph and multimedia usage or students with higher GPA) is the cause or determinant of the relationship, we proved that these two factors are positively correlated for all or most departments of these five Faculties/Schools.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6CE2929-A62E-7843-8460-1E9F57F8C06F}"/>
                    </a:ext>
                  </a:extLst>
                </p14:cNvPr>
                <p14:cNvContentPartPr/>
                <p14:nvPr/>
              </p14:nvContentPartPr>
              <p14:xfrm>
                <a:off x="8394098" y="1731196"/>
                <a:ext cx="1918440" cy="64440"/>
              </p14:xfrm>
            </p:contentPart>
          </mc:Choice>
          <mc:Fallback xmlns="">
            <p:pic>
              <p:nvPicPr>
                <p:cNvPr id="2" name="Ink 1">
                  <a:extLst>
                    <a:ext uri="{FF2B5EF4-FFF2-40B4-BE49-F238E27FC236}">
                      <a16:creationId xmlns:a16="http://schemas.microsoft.com/office/drawing/2014/main" id="{B6CE2929-A62E-7843-8460-1E9F57F8C06F}"/>
                    </a:ext>
                  </a:extLst>
                </p:cNvPr>
                <p:cNvPicPr/>
                <p:nvPr/>
              </p:nvPicPr>
              <p:blipFill>
                <a:blip r:embed="rId4"/>
                <a:stretch>
                  <a:fillRect/>
                </a:stretch>
              </p:blipFill>
              <p:spPr>
                <a:xfrm>
                  <a:off x="8340098" y="1623196"/>
                  <a:ext cx="2026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02CF7CE-F125-654E-B004-7AF14B45A235}"/>
                    </a:ext>
                  </a:extLst>
                </p14:cNvPr>
                <p14:cNvContentPartPr/>
                <p14:nvPr/>
              </p14:nvContentPartPr>
              <p14:xfrm>
                <a:off x="323618" y="1905436"/>
                <a:ext cx="1616040" cy="72720"/>
              </p14:xfrm>
            </p:contentPart>
          </mc:Choice>
          <mc:Fallback xmlns="">
            <p:pic>
              <p:nvPicPr>
                <p:cNvPr id="4" name="Ink 3">
                  <a:extLst>
                    <a:ext uri="{FF2B5EF4-FFF2-40B4-BE49-F238E27FC236}">
                      <a16:creationId xmlns:a16="http://schemas.microsoft.com/office/drawing/2014/main" id="{D02CF7CE-F125-654E-B004-7AF14B45A235}"/>
                    </a:ext>
                  </a:extLst>
                </p:cNvPr>
                <p:cNvPicPr/>
                <p:nvPr/>
              </p:nvPicPr>
              <p:blipFill>
                <a:blip r:embed="rId6"/>
                <a:stretch>
                  <a:fillRect/>
                </a:stretch>
              </p:blipFill>
              <p:spPr>
                <a:xfrm>
                  <a:off x="269630" y="1797436"/>
                  <a:ext cx="1723656"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1FF1ACA9-F127-C04F-8B14-90E9F750A409}"/>
                    </a:ext>
                  </a:extLst>
                </p14:cNvPr>
                <p14:cNvContentPartPr/>
                <p14:nvPr/>
              </p14:nvContentPartPr>
              <p14:xfrm>
                <a:off x="2760098" y="1975276"/>
                <a:ext cx="2424600" cy="21240"/>
              </p14:xfrm>
            </p:contentPart>
          </mc:Choice>
          <mc:Fallback xmlns="">
            <p:pic>
              <p:nvPicPr>
                <p:cNvPr id="5" name="Ink 4">
                  <a:extLst>
                    <a:ext uri="{FF2B5EF4-FFF2-40B4-BE49-F238E27FC236}">
                      <a16:creationId xmlns:a16="http://schemas.microsoft.com/office/drawing/2014/main" id="{1FF1ACA9-F127-C04F-8B14-90E9F750A409}"/>
                    </a:ext>
                  </a:extLst>
                </p:cNvPr>
                <p:cNvPicPr/>
                <p:nvPr/>
              </p:nvPicPr>
              <p:blipFill>
                <a:blip r:embed="rId8"/>
                <a:stretch>
                  <a:fillRect/>
                </a:stretch>
              </p:blipFill>
              <p:spPr>
                <a:xfrm>
                  <a:off x="2706098" y="1867276"/>
                  <a:ext cx="25322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66CEFEE5-A641-7E48-B7E6-8C0ACEBF2B63}"/>
                    </a:ext>
                  </a:extLst>
                </p14:cNvPr>
                <p14:cNvContentPartPr/>
                <p14:nvPr/>
              </p14:nvContentPartPr>
              <p14:xfrm>
                <a:off x="673178" y="3078676"/>
                <a:ext cx="2374920" cy="84600"/>
              </p14:xfrm>
            </p:contentPart>
          </mc:Choice>
          <mc:Fallback xmlns="">
            <p:pic>
              <p:nvPicPr>
                <p:cNvPr id="6" name="Ink 5">
                  <a:extLst>
                    <a:ext uri="{FF2B5EF4-FFF2-40B4-BE49-F238E27FC236}">
                      <a16:creationId xmlns:a16="http://schemas.microsoft.com/office/drawing/2014/main" id="{66CEFEE5-A641-7E48-B7E6-8C0ACEBF2B63}"/>
                    </a:ext>
                  </a:extLst>
                </p:cNvPr>
                <p:cNvPicPr/>
                <p:nvPr/>
              </p:nvPicPr>
              <p:blipFill>
                <a:blip r:embed="rId10"/>
                <a:stretch>
                  <a:fillRect/>
                </a:stretch>
              </p:blipFill>
              <p:spPr>
                <a:xfrm>
                  <a:off x="619178" y="2970676"/>
                  <a:ext cx="24825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4F5E6D53-5D26-C743-9858-48D5EC8716F3}"/>
                    </a:ext>
                  </a:extLst>
                </p14:cNvPr>
                <p14:cNvContentPartPr/>
                <p14:nvPr/>
              </p14:nvContentPartPr>
              <p14:xfrm>
                <a:off x="984218" y="3221956"/>
                <a:ext cx="7774920" cy="186120"/>
              </p14:xfrm>
            </p:contentPart>
          </mc:Choice>
          <mc:Fallback xmlns="">
            <p:pic>
              <p:nvPicPr>
                <p:cNvPr id="8" name="Ink 7">
                  <a:extLst>
                    <a:ext uri="{FF2B5EF4-FFF2-40B4-BE49-F238E27FC236}">
                      <a16:creationId xmlns:a16="http://schemas.microsoft.com/office/drawing/2014/main" id="{4F5E6D53-5D26-C743-9858-48D5EC8716F3}"/>
                    </a:ext>
                  </a:extLst>
                </p:cNvPr>
                <p:cNvPicPr/>
                <p:nvPr/>
              </p:nvPicPr>
              <p:blipFill>
                <a:blip r:embed="rId12"/>
                <a:stretch>
                  <a:fillRect/>
                </a:stretch>
              </p:blipFill>
              <p:spPr>
                <a:xfrm>
                  <a:off x="930218" y="3113956"/>
                  <a:ext cx="78825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FDAB39E7-7CA0-BE46-9557-63E38DD48573}"/>
                    </a:ext>
                  </a:extLst>
                </p14:cNvPr>
                <p14:cNvContentPartPr/>
                <p14:nvPr/>
              </p14:nvContentPartPr>
              <p14:xfrm>
                <a:off x="8870378" y="4026196"/>
                <a:ext cx="1517400" cy="53640"/>
              </p14:xfrm>
            </p:contentPart>
          </mc:Choice>
          <mc:Fallback xmlns="">
            <p:pic>
              <p:nvPicPr>
                <p:cNvPr id="9" name="Ink 8">
                  <a:extLst>
                    <a:ext uri="{FF2B5EF4-FFF2-40B4-BE49-F238E27FC236}">
                      <a16:creationId xmlns:a16="http://schemas.microsoft.com/office/drawing/2014/main" id="{FDAB39E7-7CA0-BE46-9557-63E38DD48573}"/>
                    </a:ext>
                  </a:extLst>
                </p:cNvPr>
                <p:cNvPicPr/>
                <p:nvPr/>
              </p:nvPicPr>
              <p:blipFill>
                <a:blip r:embed="rId14"/>
                <a:stretch>
                  <a:fillRect/>
                </a:stretch>
              </p:blipFill>
              <p:spPr>
                <a:xfrm>
                  <a:off x="8816378" y="3918916"/>
                  <a:ext cx="1625040" cy="26784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9BA8D612-A6FE-844F-993A-931FA75CC88D}"/>
                    </a:ext>
                  </a:extLst>
                </p14:cNvPr>
                <p14:cNvContentPartPr/>
                <p14:nvPr/>
              </p14:nvContentPartPr>
              <p14:xfrm>
                <a:off x="341978" y="5991076"/>
                <a:ext cx="11351880" cy="214560"/>
              </p14:xfrm>
            </p:contentPart>
          </mc:Choice>
          <mc:Fallback xmlns="">
            <p:pic>
              <p:nvPicPr>
                <p:cNvPr id="15" name="Ink 14">
                  <a:extLst>
                    <a:ext uri="{FF2B5EF4-FFF2-40B4-BE49-F238E27FC236}">
                      <a16:creationId xmlns:a16="http://schemas.microsoft.com/office/drawing/2014/main" id="{9BA8D612-A6FE-844F-993A-931FA75CC88D}"/>
                    </a:ext>
                  </a:extLst>
                </p:cNvPr>
                <p:cNvPicPr/>
                <p:nvPr/>
              </p:nvPicPr>
              <p:blipFill>
                <a:blip r:embed="rId16"/>
                <a:stretch>
                  <a:fillRect/>
                </a:stretch>
              </p:blipFill>
              <p:spPr>
                <a:xfrm>
                  <a:off x="287976" y="5883076"/>
                  <a:ext cx="11459523"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F90AA014-360E-774E-B934-63F7A4F37F9F}"/>
                    </a:ext>
                  </a:extLst>
                </p14:cNvPr>
                <p14:cNvContentPartPr/>
                <p14:nvPr/>
              </p14:nvContentPartPr>
              <p14:xfrm>
                <a:off x="288338" y="6257836"/>
                <a:ext cx="8209080" cy="125280"/>
              </p14:xfrm>
            </p:contentPart>
          </mc:Choice>
          <mc:Fallback xmlns="">
            <p:pic>
              <p:nvPicPr>
                <p:cNvPr id="16" name="Ink 15">
                  <a:extLst>
                    <a:ext uri="{FF2B5EF4-FFF2-40B4-BE49-F238E27FC236}">
                      <a16:creationId xmlns:a16="http://schemas.microsoft.com/office/drawing/2014/main" id="{F90AA014-360E-774E-B934-63F7A4F37F9F}"/>
                    </a:ext>
                  </a:extLst>
                </p:cNvPr>
                <p:cNvPicPr/>
                <p:nvPr/>
              </p:nvPicPr>
              <p:blipFill>
                <a:blip r:embed="rId18"/>
                <a:stretch>
                  <a:fillRect/>
                </a:stretch>
              </p:blipFill>
              <p:spPr>
                <a:xfrm>
                  <a:off x="234338" y="6149836"/>
                  <a:ext cx="8316720" cy="340920"/>
                </a:xfrm>
                <a:prstGeom prst="rect">
                  <a:avLst/>
                </a:prstGeom>
              </p:spPr>
            </p:pic>
          </mc:Fallback>
        </mc:AlternateContent>
      </p:grpSp>
    </p:spTree>
    <p:extLst>
      <p:ext uri="{BB962C8B-B14F-4D97-AF65-F5344CB8AC3E}">
        <p14:creationId xmlns:p14="http://schemas.microsoft.com/office/powerpoint/2010/main" val="343221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9878-BC37-5D45-A7BA-7AFFA5F33B78}"/>
              </a:ext>
            </a:extLst>
          </p:cNvPr>
          <p:cNvSpPr>
            <a:spLocks noGrp="1"/>
          </p:cNvSpPr>
          <p:nvPr>
            <p:ph type="title"/>
          </p:nvPr>
        </p:nvSpPr>
        <p:spPr/>
        <p:txBody>
          <a:bodyPr/>
          <a:lstStyle/>
          <a:p>
            <a:r>
              <a:rPr lang="en-US" dirty="0"/>
              <a:t>Let’s Practice!</a:t>
            </a:r>
          </a:p>
        </p:txBody>
      </p:sp>
      <p:sp>
        <p:nvSpPr>
          <p:cNvPr id="4" name="Content Placeholder 3">
            <a:extLst>
              <a:ext uri="{FF2B5EF4-FFF2-40B4-BE49-F238E27FC236}">
                <a16:creationId xmlns:a16="http://schemas.microsoft.com/office/drawing/2014/main" id="{2CA5F6AC-FCF2-7944-9109-85C26CBE613D}"/>
              </a:ext>
            </a:extLst>
          </p:cNvPr>
          <p:cNvSpPr>
            <a:spLocks noGrp="1"/>
          </p:cNvSpPr>
          <p:nvPr>
            <p:ph idx="1"/>
          </p:nvPr>
        </p:nvSpPr>
        <p:spPr/>
        <p:txBody>
          <a:bodyPr/>
          <a:lstStyle/>
          <a:p>
            <a:r>
              <a:rPr lang="en-US" dirty="0"/>
              <a:t>Start with Posters:</a:t>
            </a:r>
          </a:p>
          <a:p>
            <a:pPr marL="1085850" lvl="1" indent="-342900">
              <a:buFont typeface="Arial" panose="020B0604020202020204" pitchFamily="34" charset="0"/>
              <a:buChar char="•"/>
            </a:pPr>
            <a:r>
              <a:rPr lang="en-US" dirty="0"/>
              <a:t>Practice with Claims JJC Example</a:t>
            </a:r>
          </a:p>
          <a:p>
            <a:pPr marL="1085850" lvl="1" indent="-342900">
              <a:buFont typeface="Arial" panose="020B0604020202020204" pitchFamily="34" charset="0"/>
              <a:buChar char="•"/>
            </a:pPr>
            <a:r>
              <a:rPr lang="en-US" dirty="0"/>
              <a:t>Practice with Claims LLCC Example</a:t>
            </a:r>
          </a:p>
          <a:p>
            <a:pPr marL="1085850" lvl="1" indent="-342900">
              <a:buFont typeface="Arial" panose="020B0604020202020204" pitchFamily="34" charset="0"/>
              <a:buChar char="•"/>
            </a:pPr>
            <a:r>
              <a:rPr lang="en-US" dirty="0"/>
              <a:t>Practice with Claims NWACC Example</a:t>
            </a:r>
          </a:p>
          <a:p>
            <a:pPr lvl="1" indent="0">
              <a:buNone/>
            </a:pPr>
            <a:endParaRPr lang="en-US" dirty="0"/>
          </a:p>
          <a:p>
            <a:r>
              <a:rPr lang="en-US" dirty="0"/>
              <a:t>Move on to Article Excerpts:</a:t>
            </a:r>
          </a:p>
          <a:p>
            <a:pPr marL="1085850" lvl="1" indent="-342900">
              <a:buFont typeface="Arial" panose="020B0604020202020204" pitchFamily="34" charset="0"/>
              <a:buChar char="•"/>
            </a:pPr>
            <a:r>
              <a:rPr lang="en-US" dirty="0"/>
              <a:t>Practice with Claims Nebraska Example</a:t>
            </a:r>
          </a:p>
          <a:p>
            <a:pPr marL="1085850" lvl="1" indent="-342900">
              <a:buFont typeface="Arial" panose="020B0604020202020204" pitchFamily="34" charset="0"/>
              <a:buChar char="•"/>
            </a:pPr>
            <a:r>
              <a:rPr lang="en-US" dirty="0"/>
              <a:t>Practice with Claims Wyoming Example</a:t>
            </a:r>
          </a:p>
          <a:p>
            <a:pPr marL="1085850" lvl="1" indent="-342900">
              <a:buFont typeface="Arial" panose="020B0604020202020204" pitchFamily="34" charset="0"/>
              <a:buChar char="•"/>
            </a:pPr>
            <a:r>
              <a:rPr lang="en-US" dirty="0"/>
              <a:t>Practice with Claims Huddersfield Example</a:t>
            </a:r>
          </a:p>
          <a:p>
            <a:pPr lvl="1" indent="0">
              <a:buNone/>
            </a:pPr>
            <a:endParaRPr lang="en-US" dirty="0"/>
          </a:p>
          <a:p>
            <a:r>
              <a:rPr lang="en-US" dirty="0"/>
              <a:t>Reflect: What’s easy? What’s hard? What strategies did you develop?</a:t>
            </a:r>
          </a:p>
        </p:txBody>
      </p:sp>
    </p:spTree>
    <p:extLst>
      <p:ext uri="{BB962C8B-B14F-4D97-AF65-F5344CB8AC3E}">
        <p14:creationId xmlns:p14="http://schemas.microsoft.com/office/powerpoint/2010/main" val="268016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9878-BC37-5D45-A7BA-7AFFA5F33B78}"/>
              </a:ext>
            </a:extLst>
          </p:cNvPr>
          <p:cNvSpPr>
            <a:spLocks noGrp="1"/>
          </p:cNvSpPr>
          <p:nvPr>
            <p:ph type="title"/>
          </p:nvPr>
        </p:nvSpPr>
        <p:spPr/>
        <p:txBody>
          <a:bodyPr/>
          <a:lstStyle/>
          <a:p>
            <a:r>
              <a:rPr lang="en-US" dirty="0"/>
              <a:t>Let’s Discuss!</a:t>
            </a:r>
          </a:p>
        </p:txBody>
      </p:sp>
      <p:sp>
        <p:nvSpPr>
          <p:cNvPr id="4" name="Content Placeholder 3">
            <a:extLst>
              <a:ext uri="{FF2B5EF4-FFF2-40B4-BE49-F238E27FC236}">
                <a16:creationId xmlns:a16="http://schemas.microsoft.com/office/drawing/2014/main" id="{2CA5F6AC-FCF2-7944-9109-85C26CBE613D}"/>
              </a:ext>
            </a:extLst>
          </p:cNvPr>
          <p:cNvSpPr>
            <a:spLocks noGrp="1"/>
          </p:cNvSpPr>
          <p:nvPr>
            <p:ph idx="1"/>
          </p:nvPr>
        </p:nvSpPr>
        <p:spPr/>
        <p:txBody>
          <a:bodyPr/>
          <a:lstStyle/>
          <a:p>
            <a:r>
              <a:rPr lang="en-US" dirty="0"/>
              <a:t>Start with Posters:</a:t>
            </a:r>
          </a:p>
          <a:p>
            <a:pPr marL="1085850" lvl="1" indent="-342900">
              <a:buFont typeface="Arial" panose="020B0604020202020204" pitchFamily="34" charset="0"/>
              <a:buChar char="•"/>
            </a:pPr>
            <a:r>
              <a:rPr lang="en-US" dirty="0"/>
              <a:t>Practice with Claims JJC Example</a:t>
            </a:r>
          </a:p>
          <a:p>
            <a:pPr marL="1085850" lvl="1" indent="-342900">
              <a:buFont typeface="Arial" panose="020B0604020202020204" pitchFamily="34" charset="0"/>
              <a:buChar char="•"/>
            </a:pPr>
            <a:r>
              <a:rPr lang="en-US" dirty="0"/>
              <a:t>Practice with Claims LLCC Example</a:t>
            </a:r>
          </a:p>
          <a:p>
            <a:pPr marL="1085850" lvl="1" indent="-342900">
              <a:buFont typeface="Arial" panose="020B0604020202020204" pitchFamily="34" charset="0"/>
              <a:buChar char="•"/>
            </a:pPr>
            <a:r>
              <a:rPr lang="en-US" dirty="0"/>
              <a:t>Practice with Claims NWACC Example</a:t>
            </a:r>
          </a:p>
          <a:p>
            <a:pPr lvl="1" indent="0">
              <a:buNone/>
            </a:pPr>
            <a:endParaRPr lang="en-US" dirty="0"/>
          </a:p>
          <a:p>
            <a:r>
              <a:rPr lang="en-US" dirty="0"/>
              <a:t>Move on to Article Excerpts:</a:t>
            </a:r>
          </a:p>
          <a:p>
            <a:pPr marL="1085850" lvl="1" indent="-342900">
              <a:buFont typeface="Arial" panose="020B0604020202020204" pitchFamily="34" charset="0"/>
              <a:buChar char="•"/>
            </a:pPr>
            <a:r>
              <a:rPr lang="en-US" dirty="0"/>
              <a:t>Practice with Claims Nebraska Example</a:t>
            </a:r>
          </a:p>
          <a:p>
            <a:pPr marL="1085850" lvl="1" indent="-342900">
              <a:buFont typeface="Arial" panose="020B0604020202020204" pitchFamily="34" charset="0"/>
              <a:buChar char="•"/>
            </a:pPr>
            <a:r>
              <a:rPr lang="en-US" dirty="0"/>
              <a:t>Practice with Claims Wyoming Example</a:t>
            </a:r>
          </a:p>
          <a:p>
            <a:pPr marL="1085850" lvl="1" indent="-342900">
              <a:buFont typeface="Arial" panose="020B0604020202020204" pitchFamily="34" charset="0"/>
              <a:buChar char="•"/>
            </a:pPr>
            <a:r>
              <a:rPr lang="en-US" dirty="0"/>
              <a:t>Practice with Claims Huddersfield Example</a:t>
            </a:r>
          </a:p>
          <a:p>
            <a:pPr lvl="1" indent="0">
              <a:buNone/>
            </a:pPr>
            <a:endParaRPr lang="en-US" dirty="0"/>
          </a:p>
          <a:p>
            <a:r>
              <a:rPr lang="en-US" dirty="0"/>
              <a:t>Reflect: What’s easy? What’s hard? What strategies did you develop?</a:t>
            </a:r>
          </a:p>
        </p:txBody>
      </p:sp>
    </p:spTree>
    <p:extLst>
      <p:ext uri="{BB962C8B-B14F-4D97-AF65-F5344CB8AC3E}">
        <p14:creationId xmlns:p14="http://schemas.microsoft.com/office/powerpoint/2010/main" val="1421243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D06F0C-4672-9B4C-B224-75BCA413D929}"/>
              </a:ext>
            </a:extLst>
          </p:cNvPr>
          <p:cNvSpPr>
            <a:spLocks noGrp="1"/>
          </p:cNvSpPr>
          <p:nvPr>
            <p:ph type="title"/>
          </p:nvPr>
        </p:nvSpPr>
        <p:spPr/>
        <p:txBody>
          <a:bodyPr/>
          <a:lstStyle/>
          <a:p>
            <a:r>
              <a:rPr lang="en-US" dirty="0"/>
              <a:t>Practice with Topical Articles</a:t>
            </a:r>
          </a:p>
        </p:txBody>
      </p:sp>
      <p:sp>
        <p:nvSpPr>
          <p:cNvPr id="4" name="Content Placeholder 3">
            <a:extLst>
              <a:ext uri="{FF2B5EF4-FFF2-40B4-BE49-F238E27FC236}">
                <a16:creationId xmlns:a16="http://schemas.microsoft.com/office/drawing/2014/main" id="{FB1393F0-B690-BF46-A62C-9D9A9E61FAF4}"/>
              </a:ext>
            </a:extLst>
          </p:cNvPr>
          <p:cNvSpPr>
            <a:spLocks noGrp="1"/>
          </p:cNvSpPr>
          <p:nvPr>
            <p:ph idx="1"/>
          </p:nvPr>
        </p:nvSpPr>
        <p:spPr/>
        <p:txBody>
          <a:bodyPr/>
          <a:lstStyle/>
          <a:p>
            <a:r>
              <a:rPr lang="en-US" sz="2400" dirty="0"/>
              <a:t>Now … full articles! </a:t>
            </a:r>
          </a:p>
          <a:p>
            <a:endParaRPr lang="en-US" sz="500" dirty="0"/>
          </a:p>
          <a:p>
            <a:pPr marL="1092200" lvl="1" indent="-287338">
              <a:buFont typeface="Arial" panose="020B0604020202020204" pitchFamily="34" charset="0"/>
              <a:buChar char="•"/>
            </a:pPr>
            <a:r>
              <a:rPr lang="en-US" sz="2100" dirty="0"/>
              <a:t>Start with any articles that more than one person skimmed.</a:t>
            </a:r>
          </a:p>
          <a:p>
            <a:pPr marL="1092200" lvl="1" indent="-287338">
              <a:buFont typeface="Arial" panose="020B0604020202020204" pitchFamily="34" charset="0"/>
              <a:buChar char="•"/>
            </a:pPr>
            <a:r>
              <a:rPr lang="en-US" sz="2100" dirty="0"/>
              <a:t>Then do any that only one person skimmed.</a:t>
            </a:r>
          </a:p>
          <a:p>
            <a:pPr marL="1092200" lvl="1" indent="-287338">
              <a:buFont typeface="Arial" panose="020B0604020202020204" pitchFamily="34" charset="0"/>
              <a:buChar char="•"/>
            </a:pPr>
            <a:r>
              <a:rPr lang="en-US" sz="2100" dirty="0"/>
              <a:t>End with articles no one has looked at yet.</a:t>
            </a:r>
          </a:p>
          <a:p>
            <a:pPr marL="1092200" lvl="1" indent="-287338">
              <a:buFont typeface="Arial" panose="020B0604020202020204" pitchFamily="34" charset="0"/>
              <a:buChar char="•"/>
            </a:pPr>
            <a:r>
              <a:rPr lang="en-US" sz="2100" dirty="0"/>
              <a:t>(Feel free to substitute other topical articles someone has at hand.)</a:t>
            </a:r>
          </a:p>
          <a:p>
            <a:endParaRPr lang="en-US" sz="2400" dirty="0"/>
          </a:p>
          <a:p>
            <a:r>
              <a:rPr lang="en-US" sz="2400" dirty="0"/>
              <a:t>Reflect: </a:t>
            </a:r>
          </a:p>
          <a:p>
            <a:endParaRPr lang="en-US" sz="500" dirty="0"/>
          </a:p>
          <a:p>
            <a:pPr marL="1085850" lvl="1" indent="-342900">
              <a:buFont typeface="Arial" panose="020B0604020202020204" pitchFamily="34" charset="0"/>
              <a:buChar char="•"/>
            </a:pPr>
            <a:r>
              <a:rPr lang="en-US" sz="2100" dirty="0"/>
              <a:t>Did any part of this conversation feel more “high energy” than others? </a:t>
            </a:r>
          </a:p>
          <a:p>
            <a:pPr marL="1085850" lvl="1" indent="-342900">
              <a:buFont typeface="Arial" panose="020B0604020202020204" pitchFamily="34" charset="0"/>
              <a:buChar char="•"/>
            </a:pPr>
            <a:r>
              <a:rPr lang="en-US" sz="2100" dirty="0"/>
              <a:t>Anything that sparked interest or excitement? </a:t>
            </a:r>
          </a:p>
          <a:p>
            <a:pPr marL="1085850" lvl="1" indent="-342900">
              <a:buFont typeface="Arial" panose="020B0604020202020204" pitchFamily="34" charset="0"/>
              <a:buChar char="•"/>
            </a:pPr>
            <a:r>
              <a:rPr lang="en-US" sz="2100" dirty="0"/>
              <a:t>Are any ideas about local case study projects starting to emerge? </a:t>
            </a:r>
          </a:p>
          <a:p>
            <a:pPr marL="1085850" lvl="1" indent="-342900">
              <a:buFont typeface="Arial" panose="020B0604020202020204" pitchFamily="34" charset="0"/>
              <a:buChar char="•"/>
            </a:pPr>
            <a:endParaRPr lang="en-US" sz="2100" dirty="0"/>
          </a:p>
        </p:txBody>
      </p:sp>
    </p:spTree>
    <p:extLst>
      <p:ext uri="{BB962C8B-B14F-4D97-AF65-F5344CB8AC3E}">
        <p14:creationId xmlns:p14="http://schemas.microsoft.com/office/powerpoint/2010/main" val="309475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Team Development Time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60153869"/>
              </p:ext>
            </p:extLst>
          </p:nvPr>
        </p:nvGraphicFramePr>
        <p:xfrm>
          <a:off x="896564" y="1615440"/>
          <a:ext cx="10398872" cy="4236720"/>
        </p:xfrm>
        <a:graphic>
          <a:graphicData uri="http://schemas.openxmlformats.org/drawingml/2006/table">
            <a:tbl>
              <a:tblPr firstRow="1" bandRow="1">
                <a:tableStyleId>{5940675A-B579-460E-94D1-54222C63F5DA}</a:tableStyleId>
              </a:tblPr>
              <a:tblGrid>
                <a:gridCol w="10398872">
                  <a:extLst>
                    <a:ext uri="{9D8B030D-6E8A-4147-A177-3AD203B41FA5}">
                      <a16:colId xmlns:a16="http://schemas.microsoft.com/office/drawing/2014/main" val="20000"/>
                    </a:ext>
                  </a:extLst>
                </a:gridCol>
              </a:tblGrid>
              <a:tr h="368499">
                <a:tc>
                  <a:txBody>
                    <a:bodyPr/>
                    <a:lstStyle/>
                    <a:p>
                      <a:endParaRPr lang="en-US" sz="2000" b="1" dirty="0">
                        <a:latin typeface="+mj-lt"/>
                      </a:endParaRPr>
                    </a:p>
                    <a:p>
                      <a:r>
                        <a:rPr lang="en-US" sz="2000" b="1" dirty="0">
                          <a:latin typeface="+mj-lt"/>
                        </a:rPr>
                        <a:t>What are your overall </a:t>
                      </a:r>
                      <a:r>
                        <a:rPr lang="en-US" sz="2000" b="1" baseline="0" dirty="0">
                          <a:latin typeface="+mj-lt"/>
                        </a:rPr>
                        <a:t>takeaways from unpacking claims and variables in Module 2?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3451">
                <a:tc>
                  <a:txBody>
                    <a:bodyPr/>
                    <a:lstStyle/>
                    <a:p>
                      <a:endParaRPr lang="en-US" sz="2000" dirty="0">
                        <a:latin typeface="+mj-lt"/>
                      </a:endParaRPr>
                    </a:p>
                    <a:p>
                      <a:r>
                        <a:rPr lang="en-US" sz="2000" b="1" dirty="0">
                          <a:latin typeface="+mj-lt"/>
                        </a:rPr>
                        <a:t>Case Study Project Discussion</a:t>
                      </a:r>
                    </a:p>
                    <a:p>
                      <a:pPr marL="285750" indent="-285750">
                        <a:buFont typeface="Arial" panose="020B0604020202020204" pitchFamily="34" charset="0"/>
                        <a:buChar char="•"/>
                      </a:pPr>
                      <a:r>
                        <a:rPr lang="en-US" sz="2000" dirty="0">
                          <a:latin typeface="+mj-lt"/>
                        </a:rPr>
                        <a:t>Each team member should share (8-10 minutes each) about their idea for a local case study project. </a:t>
                      </a:r>
                    </a:p>
                    <a:p>
                      <a:pPr marL="285750" indent="-285750">
                        <a:buFont typeface="Arial" panose="020B0604020202020204" pitchFamily="34" charset="0"/>
                        <a:buChar char="•"/>
                      </a:pPr>
                      <a:r>
                        <a:rPr lang="en-US" sz="2000" baseline="0" dirty="0">
                          <a:latin typeface="+mj-lt"/>
                        </a:rPr>
                        <a:t>Take notes of what you hear – particularly aim to identify any claims, identified variables, or measures.</a:t>
                      </a:r>
                    </a:p>
                    <a:p>
                      <a:pPr marL="285750" indent="-285750">
                        <a:buFont typeface="Arial" panose="020B0604020202020204" pitchFamily="34" charset="0"/>
                        <a:buChar char="•"/>
                      </a:pPr>
                      <a:r>
                        <a:rPr lang="en-US" sz="2000" baseline="0" dirty="0">
                          <a:latin typeface="+mj-lt"/>
                        </a:rPr>
                        <a:t>Provide feedback to each presenter on ideas for selecting and operationalizing variables.</a:t>
                      </a:r>
                    </a:p>
                    <a:p>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8499">
                <a:tc>
                  <a:txBody>
                    <a:bodyPr/>
                    <a:lstStyle/>
                    <a:p>
                      <a:r>
                        <a:rPr lang="en-US" sz="2000" b="1" baseline="0" dirty="0">
                          <a:latin typeface="+mj-lt"/>
                        </a:rPr>
                        <a:t>What themes or patterns are emerging across the various local case study projects? </a:t>
                      </a:r>
                    </a:p>
                    <a:p>
                      <a:endParaRPr lang="en-US" sz="20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177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A02F-1B2C-47F4-9534-DBA06CB366B9}"/>
              </a:ext>
            </a:extLst>
          </p:cNvPr>
          <p:cNvSpPr>
            <a:spLocks noGrp="1"/>
          </p:cNvSpPr>
          <p:nvPr>
            <p:ph type="title"/>
          </p:nvPr>
        </p:nvSpPr>
        <p:spPr>
          <a:xfrm>
            <a:off x="854299" y="2857500"/>
            <a:ext cx="10972800" cy="1143000"/>
          </a:xfrm>
        </p:spPr>
        <p:txBody>
          <a:bodyPr/>
          <a:lstStyle/>
          <a:p>
            <a:r>
              <a:rPr lang="en-US" sz="24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©2022. This work is licensed under a </a:t>
            </a:r>
            <a:r>
              <a:rPr lang="en-US" sz="2400" u="sng" dirty="0">
                <a:solidFill>
                  <a:srgbClr val="049CCF"/>
                </a:solidFill>
                <a:effectLst/>
                <a:latin typeface="Calibri" panose="020F0502020204030204" pitchFamily="34" charset="0"/>
                <a:ea typeface="DengXian" panose="02010600030101010101" pitchFamily="2" charset="-122"/>
                <a:cs typeface="Calibri" panose="020F0502020204030204" pitchFamily="34" charset="0"/>
                <a:hlinkClick r:id="rId2"/>
              </a:rPr>
              <a:t>CC BY 4.0 license</a:t>
            </a:r>
            <a:r>
              <a:rPr lang="en-US" sz="2400" dirty="0">
                <a:solidFill>
                  <a:srgbClr val="464646"/>
                </a:solidFill>
                <a:effectLst/>
                <a:latin typeface="Calibri" panose="020F0502020204030204" pitchFamily="34" charset="0"/>
                <a:ea typeface="DengXian" panose="02010600030101010101" pitchFamily="2" charset="-122"/>
                <a:cs typeface="Calibri" panose="020F0502020204030204" pitchFamily="34" charset="0"/>
              </a:rPr>
              <a:t>. </a:t>
            </a:r>
            <a:br>
              <a:rPr lang="en-US" sz="2400" dirty="0">
                <a:effectLst/>
                <a:latin typeface="Calibri" panose="020F0502020204030204" pitchFamily="34" charset="0"/>
                <a:ea typeface="DengXian" panose="02010600030101010101" pitchFamily="2" charset="-122"/>
                <a:cs typeface="Times New Roman" panose="02020603050405020304" pitchFamily="18" charset="0"/>
              </a:rPr>
            </a:b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 </a:t>
            </a:r>
            <a:br>
              <a:rPr lang="en-US" sz="2400" dirty="0">
                <a:effectLst/>
                <a:latin typeface="Calibri" panose="020F0502020204030204" pitchFamily="34" charset="0"/>
                <a:ea typeface="DengXian" panose="02010600030101010101" pitchFamily="2" charset="-122"/>
                <a:cs typeface="Times New Roman" panose="02020603050405020304" pitchFamily="18" charset="0"/>
              </a:rPr>
            </a:br>
            <a:r>
              <a:rPr lang="en-US" sz="2400" dirty="0">
                <a:effectLst/>
                <a:latin typeface="Calibri" panose="020F0502020204030204" pitchFamily="34" charset="0"/>
                <a:ea typeface="DengXian" panose="02010600030101010101" pitchFamily="2" charset="-122"/>
                <a:cs typeface="Calibri" panose="020F0502020204030204" pitchFamily="34" charset="0"/>
              </a:rPr>
              <a:t>How to Cite: </a:t>
            </a: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Hinchliffe, Lisa Janicke, Mayer, Cathy, &amp; Consortium of Academic and Research Libraries </a:t>
            </a:r>
            <a:r>
              <a:rPr lang="en-US" sz="2400">
                <a:solidFill>
                  <a:srgbClr val="201F1E"/>
                </a:solidFill>
                <a:effectLst/>
                <a:latin typeface="Calibri" panose="020F0502020204030204" pitchFamily="34" charset="0"/>
                <a:ea typeface="DengXian" panose="02010600030101010101" pitchFamily="2" charset="-122"/>
                <a:cs typeface="Calibri" panose="020F0502020204030204" pitchFamily="34" charset="0"/>
              </a:rPr>
              <a:t>in Illinois. </a:t>
            </a:r>
            <a:r>
              <a:rPr lang="en-US" sz="2400" i="1"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Analytics and Advocacy for Service Development Module 2: Unpacking Variables and Claims [PowerPoint slides]</a:t>
            </a: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 Champaign, IL: CARLI, 2022.</a:t>
            </a:r>
            <a:r>
              <a:rPr lang="en-US" sz="2400" dirty="0">
                <a:effectLst/>
                <a:latin typeface="Calibri" panose="020F0502020204030204" pitchFamily="34" charset="0"/>
                <a:ea typeface="Calibri" panose="020F0502020204030204" pitchFamily="34" charset="0"/>
                <a:cs typeface="Calibri" panose="020F0502020204030204" pitchFamily="34" charset="0"/>
              </a:rPr>
              <a:t> </a:t>
            </a:r>
            <a:br>
              <a:rPr lang="en-US" sz="3600" dirty="0">
                <a:effectLst/>
                <a:latin typeface="Calibri" panose="020F0502020204030204" pitchFamily="34" charset="0"/>
                <a:ea typeface="DengXian" panose="02010600030101010101" pitchFamily="2" charset="-122"/>
                <a:cs typeface="Times New Roman" panose="02020603050405020304" pitchFamily="18" charset="0"/>
              </a:rPr>
            </a:br>
            <a:endParaRPr lang="en-US" dirty="0"/>
          </a:p>
        </p:txBody>
      </p:sp>
    </p:spTree>
    <p:extLst>
      <p:ext uri="{BB962C8B-B14F-4D97-AF65-F5344CB8AC3E}">
        <p14:creationId xmlns:p14="http://schemas.microsoft.com/office/powerpoint/2010/main" val="240553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1"/>
                </a:solidFill>
              </a:rPr>
              <a:t>Unpacking Claims</a:t>
            </a:r>
          </a:p>
        </p:txBody>
      </p:sp>
      <p:sp>
        <p:nvSpPr>
          <p:cNvPr id="10" name="Content Placeholder 9"/>
          <p:cNvSpPr>
            <a:spLocks noGrp="1"/>
          </p:cNvSpPr>
          <p:nvPr>
            <p:ph idx="1"/>
          </p:nvPr>
        </p:nvSpPr>
        <p:spPr/>
        <p:txBody>
          <a:bodyPr/>
          <a:lstStyle/>
          <a:p>
            <a:endParaRPr lang="en-US" dirty="0"/>
          </a:p>
          <a:p>
            <a:r>
              <a:rPr lang="en-US" dirty="0"/>
              <a:t>Unpacking Claims</a:t>
            </a:r>
          </a:p>
        </p:txBody>
      </p:sp>
      <p:sp>
        <p:nvSpPr>
          <p:cNvPr id="11" name="Text Placeholder 10"/>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37331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99333"/>
            <a:ext cx="12192000" cy="1858958"/>
          </a:xfrm>
        </p:spPr>
        <p:txBody>
          <a:bodyPr/>
          <a:lstStyle/>
          <a:p>
            <a:pPr algn="ctr"/>
            <a:r>
              <a:rPr lang="en-US" dirty="0"/>
              <a:t>The Basis for Questions and Claims:</a:t>
            </a:r>
            <a:br>
              <a:rPr lang="en-US" dirty="0"/>
            </a:br>
            <a:r>
              <a:rPr lang="en-US" dirty="0"/>
              <a:t>Is what we </a:t>
            </a:r>
            <a:r>
              <a:rPr lang="en-US" i="1" dirty="0"/>
              <a:t>believe</a:t>
            </a:r>
            <a:r>
              <a:rPr lang="en-US" dirty="0"/>
              <a:t> is happening … </a:t>
            </a:r>
            <a:r>
              <a:rPr lang="en-US" i="1" dirty="0"/>
              <a:t>actually</a:t>
            </a:r>
            <a:r>
              <a:rPr lang="en-US" dirty="0"/>
              <a:t> happening?</a:t>
            </a:r>
          </a:p>
        </p:txBody>
      </p:sp>
      <p:graphicFrame>
        <p:nvGraphicFramePr>
          <p:cNvPr id="5" name="Content Placeholder 5" descr="Simplified Program Logic Model: Resources, Activities, Outputs, and Impact"/>
          <p:cNvGraphicFramePr>
            <a:graphicFrameLocks/>
          </p:cNvGraphicFramePr>
          <p:nvPr>
            <p:extLst>
              <p:ext uri="{D42A27DB-BD31-4B8C-83A1-F6EECF244321}">
                <p14:modId xmlns:p14="http://schemas.microsoft.com/office/powerpoint/2010/main" val="1583039414"/>
              </p:ext>
            </p:extLst>
          </p:nvPr>
        </p:nvGraphicFramePr>
        <p:xfrm>
          <a:off x="622300" y="2295894"/>
          <a:ext cx="10960100" cy="3258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78579" y="4763999"/>
            <a:ext cx="2926079" cy="369332"/>
          </a:xfrm>
          <a:prstGeom prst="rect">
            <a:avLst/>
          </a:prstGeom>
          <a:ln w="19050">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Your Planned Work</a:t>
            </a:r>
          </a:p>
        </p:txBody>
      </p:sp>
      <p:sp>
        <p:nvSpPr>
          <p:cNvPr id="7" name="TextBox 6"/>
          <p:cNvSpPr txBox="1"/>
          <p:nvPr/>
        </p:nvSpPr>
        <p:spPr>
          <a:xfrm>
            <a:off x="7456715" y="4742227"/>
            <a:ext cx="3080655" cy="369332"/>
          </a:xfrm>
          <a:prstGeom prst="rect">
            <a:avLst/>
          </a:prstGeom>
          <a:noFill/>
          <a:ln w="19050">
            <a:solidFill>
              <a:schemeClr val="accent4">
                <a:lumMod val="40000"/>
                <a:lumOff val="60000"/>
              </a:schemeClr>
            </a:solidFill>
          </a:ln>
        </p:spPr>
        <p:txBody>
          <a:bodyPr wrap="square" rtlCol="0">
            <a:spAutoFit/>
          </a:bodyPr>
          <a:lstStyle/>
          <a:p>
            <a:pPr algn="ctr"/>
            <a:r>
              <a:rPr lang="en-US" dirty="0"/>
              <a:t>Your Intended Results</a:t>
            </a:r>
          </a:p>
        </p:txBody>
      </p:sp>
    </p:spTree>
    <p:extLst>
      <p:ext uri="{BB962C8B-B14F-4D97-AF65-F5344CB8AC3E}">
        <p14:creationId xmlns:p14="http://schemas.microsoft.com/office/powerpoint/2010/main" val="291757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94AA-0504-4405-BF24-99E559E04185}"/>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Contextualizing Local Research within AASD</a:t>
            </a:r>
          </a:p>
        </p:txBody>
      </p:sp>
      <p:graphicFrame>
        <p:nvGraphicFramePr>
          <p:cNvPr id="3" name="Diagram 2" descr="Visualization contextualizing local research within the context of AASD Framework">
            <a:extLst>
              <a:ext uri="{FF2B5EF4-FFF2-40B4-BE49-F238E27FC236}">
                <a16:creationId xmlns:a16="http://schemas.microsoft.com/office/drawing/2014/main" id="{1C57BBAE-5981-3B4C-9E88-3C59856B91B7}"/>
              </a:ext>
            </a:extLst>
          </p:cNvPr>
          <p:cNvGraphicFramePr/>
          <p:nvPr>
            <p:extLst>
              <p:ext uri="{D42A27DB-BD31-4B8C-83A1-F6EECF244321}">
                <p14:modId xmlns:p14="http://schemas.microsoft.com/office/powerpoint/2010/main" val="794567450"/>
              </p:ext>
            </p:extLst>
          </p:nvPr>
        </p:nvGraphicFramePr>
        <p:xfrm>
          <a:off x="401781" y="761999"/>
          <a:ext cx="11360727" cy="5417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80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D02B-6FBE-DE4F-945E-AE6A9B5DB057}"/>
              </a:ext>
            </a:extLst>
          </p:cNvPr>
          <p:cNvSpPr>
            <a:spLocks noGrp="1"/>
          </p:cNvSpPr>
          <p:nvPr>
            <p:ph type="title"/>
          </p:nvPr>
        </p:nvSpPr>
        <p:spPr>
          <a:xfrm>
            <a:off x="609600" y="371460"/>
            <a:ext cx="10972800" cy="1143000"/>
          </a:xfrm>
        </p:spPr>
        <p:txBody>
          <a:bodyPr wrap="square" anchor="ctr">
            <a:normAutofit/>
          </a:bodyPr>
          <a:lstStyle/>
          <a:p>
            <a:r>
              <a:rPr lang="en-US" dirty="0"/>
              <a:t>Getting Inspired by the Profession</a:t>
            </a:r>
          </a:p>
        </p:txBody>
      </p:sp>
      <p:pic>
        <p:nvPicPr>
          <p:cNvPr id="1026" name="Picture 2" descr="photo of library with turned on lights">
            <a:extLst>
              <a:ext uri="{FF2B5EF4-FFF2-40B4-BE49-F238E27FC236}">
                <a16:creationId xmlns:a16="http://schemas.microsoft.com/office/drawing/2014/main" id="{79C2BB0D-A905-43F0-A893-1AE45F259F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39499"/>
          <a:stretch/>
        </p:blipFill>
        <p:spPr bwMode="auto">
          <a:xfrm>
            <a:off x="1497409" y="1514460"/>
            <a:ext cx="9197182" cy="4419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667352-AB6B-4998-9A01-F75063442669}"/>
              </a:ext>
            </a:extLst>
          </p:cNvPr>
          <p:cNvSpPr txBox="1"/>
          <p:nvPr/>
        </p:nvSpPr>
        <p:spPr>
          <a:xfrm>
            <a:off x="1497409" y="6019802"/>
            <a:ext cx="8158220" cy="276999"/>
          </a:xfrm>
          <a:prstGeom prst="rect">
            <a:avLst/>
          </a:prstGeom>
          <a:noFill/>
        </p:spPr>
        <p:txBody>
          <a:bodyPr wrap="square" rtlCol="0">
            <a:spAutoFit/>
          </a:bodyPr>
          <a:lstStyle/>
          <a:p>
            <a:r>
              <a:rPr lang="en-US" sz="1200" b="0" i="0" dirty="0">
                <a:solidFill>
                  <a:srgbClr val="111111"/>
                </a:solidFill>
                <a:effectLst/>
                <a:latin typeface="-apple-system"/>
              </a:rPr>
              <a:t>Photo by </a:t>
            </a:r>
            <a:r>
              <a:rPr lang="en-US" sz="1200" b="0" i="0" dirty="0">
                <a:solidFill>
                  <a:srgbClr val="767676"/>
                </a:solidFill>
                <a:effectLst/>
                <a:latin typeface="-apple-system"/>
                <a:hlinkClick r:id="rId4"/>
              </a:rPr>
              <a:t>🇸🇮 Janko Ferlič</a:t>
            </a:r>
            <a:r>
              <a:rPr lang="en-US" sz="1200" b="0" i="0" dirty="0">
                <a:solidFill>
                  <a:srgbClr val="111111"/>
                </a:solidFill>
                <a:effectLst/>
                <a:latin typeface="-apple-system"/>
              </a:rPr>
              <a:t> on </a:t>
            </a:r>
            <a:r>
              <a:rPr lang="en-US" sz="1200" b="0" i="0" dirty="0">
                <a:solidFill>
                  <a:srgbClr val="767676"/>
                </a:solidFill>
                <a:effectLst/>
                <a:latin typeface="-apple-system"/>
                <a:hlinkClick r:id="rId5"/>
              </a:rPr>
              <a:t>Unsplash</a:t>
            </a:r>
            <a:endParaRPr lang="en-US" sz="1200" dirty="0"/>
          </a:p>
        </p:txBody>
      </p:sp>
    </p:spTree>
    <p:extLst>
      <p:ext uri="{BB962C8B-B14F-4D97-AF65-F5344CB8AC3E}">
        <p14:creationId xmlns:p14="http://schemas.microsoft.com/office/powerpoint/2010/main" val="154426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FD07C-59C0-6543-834D-4D2BA27FA131}"/>
              </a:ext>
            </a:extLst>
          </p:cNvPr>
          <p:cNvSpPr>
            <a:spLocks noGrp="1"/>
          </p:cNvSpPr>
          <p:nvPr>
            <p:ph type="title"/>
          </p:nvPr>
        </p:nvSpPr>
        <p:spPr>
          <a:xfrm>
            <a:off x="596152" y="0"/>
            <a:ext cx="10972800" cy="1143000"/>
          </a:xfrm>
        </p:spPr>
        <p:txBody>
          <a:bodyPr/>
          <a:lstStyle/>
          <a:p>
            <a:r>
              <a:rPr lang="en-US" dirty="0"/>
              <a:t>Example Research Agenda Frameworks:</a:t>
            </a:r>
          </a:p>
        </p:txBody>
      </p:sp>
      <p:sp>
        <p:nvSpPr>
          <p:cNvPr id="3" name="Content Placeholder 2">
            <a:extLst>
              <a:ext uri="{FF2B5EF4-FFF2-40B4-BE49-F238E27FC236}">
                <a16:creationId xmlns:a16="http://schemas.microsoft.com/office/drawing/2014/main" id="{DB85E480-2076-A448-B702-4C5C1744EC69}"/>
              </a:ext>
            </a:extLst>
          </p:cNvPr>
          <p:cNvSpPr>
            <a:spLocks noGrp="1"/>
          </p:cNvSpPr>
          <p:nvPr>
            <p:ph idx="1"/>
          </p:nvPr>
        </p:nvSpPr>
        <p:spPr>
          <a:xfrm>
            <a:off x="636496" y="782311"/>
            <a:ext cx="10959352" cy="4596691"/>
          </a:xfrm>
        </p:spPr>
        <p:txBody>
          <a:bodyPr/>
          <a:lstStyle/>
          <a:p>
            <a:pPr marL="342900" indent="-342900">
              <a:lnSpc>
                <a:spcPct val="150000"/>
              </a:lnSpc>
              <a:buFont typeface="Arial" panose="020B0604020202020204" pitchFamily="34" charset="0"/>
              <a:buChar char="•"/>
            </a:pPr>
            <a:r>
              <a:rPr lang="en-US" sz="2000" dirty="0"/>
              <a:t>Academic Library Impact: Improving Practice and Essential Areas to Research  </a:t>
            </a:r>
            <a:br>
              <a:rPr lang="en-US" sz="2000" dirty="0"/>
            </a:br>
            <a:r>
              <a:rPr lang="en-US" sz="1600" dirty="0"/>
              <a:t>(</a:t>
            </a:r>
            <a:r>
              <a:rPr lang="en-US" sz="1600" dirty="0">
                <a:hlinkClick r:id="rId3"/>
              </a:rPr>
              <a:t>https://acrl.ala.org/value/?page_id=1338</a:t>
            </a:r>
            <a:r>
              <a:rPr lang="en-US" sz="1600" dirty="0"/>
              <a:t>)</a:t>
            </a:r>
          </a:p>
          <a:p>
            <a:pPr marL="342900" indent="-342900">
              <a:lnSpc>
                <a:spcPct val="150000"/>
              </a:lnSpc>
              <a:buFont typeface="Arial" panose="020B0604020202020204" pitchFamily="34" charset="0"/>
              <a:buChar char="•"/>
            </a:pPr>
            <a:r>
              <a:rPr lang="en-US" sz="2000" dirty="0"/>
              <a:t>Research Agenda for Library Instruction and Information Literacy </a:t>
            </a:r>
          </a:p>
          <a:p>
            <a:pPr marL="342900" indent="-342900">
              <a:lnSpc>
                <a:spcPct val="150000"/>
              </a:lnSpc>
              <a:buFont typeface="Arial" panose="020B0604020202020204" pitchFamily="34" charset="0"/>
              <a:buChar char="•"/>
            </a:pPr>
            <a:r>
              <a:rPr lang="en-US" sz="1600" dirty="0"/>
              <a:t>(</a:t>
            </a:r>
            <a:r>
              <a:rPr lang="en-US" sz="1600" dirty="0">
                <a:hlinkClick r:id="rId4"/>
              </a:rPr>
              <a:t>https://acrl.ala.org/IS/instruction-tools-resources-2/professional-development/research-agenda-for-library-instruction-and-information-literacy/</a:t>
            </a:r>
            <a:r>
              <a:rPr lang="en-US" sz="1600" dirty="0"/>
              <a:t>)</a:t>
            </a:r>
          </a:p>
          <a:p>
            <a:pPr marL="342900" indent="-342900">
              <a:lnSpc>
                <a:spcPct val="150000"/>
              </a:lnSpc>
              <a:buFont typeface="Arial" panose="020B0604020202020204" pitchFamily="34" charset="0"/>
              <a:buChar char="•"/>
            </a:pPr>
            <a:r>
              <a:rPr lang="en-US" sz="2000" dirty="0"/>
              <a:t>Open and Equitable Scholarly Communications </a:t>
            </a:r>
            <a:r>
              <a:rPr lang="en-US" sz="1600" dirty="0"/>
              <a:t>(</a:t>
            </a:r>
            <a:r>
              <a:rPr lang="en-US" sz="1600" dirty="0">
                <a:hlinkClick r:id="rId5"/>
              </a:rPr>
              <a:t>https://www.ala.org/acrl/publications/booksanddigitalresources/digital/oesc</a:t>
            </a:r>
            <a:r>
              <a:rPr lang="en-US" sz="1600" dirty="0"/>
              <a:t>)</a:t>
            </a:r>
          </a:p>
          <a:p>
            <a:pPr marL="342900" indent="-342900">
              <a:lnSpc>
                <a:spcPct val="150000"/>
              </a:lnSpc>
              <a:buFont typeface="Arial" panose="020B0604020202020204" pitchFamily="34" charset="0"/>
              <a:buChar char="•"/>
            </a:pPr>
            <a:r>
              <a:rPr lang="en-US" sz="2000" dirty="0"/>
              <a:t>Valuing Labor in Digital Libraries </a:t>
            </a:r>
            <a:br>
              <a:rPr lang="en-US" sz="2000" dirty="0"/>
            </a:br>
            <a:r>
              <a:rPr lang="en-US" sz="1600" dirty="0"/>
              <a:t>(</a:t>
            </a:r>
            <a:r>
              <a:rPr lang="en-US" sz="1600" dirty="0">
                <a:hlinkClick r:id="rId6"/>
              </a:rPr>
              <a:t>https://wiki.diglib.org/Labor/Valuing-Labor/Research-Agenda</a:t>
            </a:r>
            <a:r>
              <a:rPr lang="en-US" sz="1600" dirty="0"/>
              <a:t>)</a:t>
            </a:r>
          </a:p>
          <a:p>
            <a:pPr marL="342900" indent="-342900">
              <a:lnSpc>
                <a:spcPct val="150000"/>
              </a:lnSpc>
              <a:buFont typeface="Arial" panose="020B0604020202020204" pitchFamily="34" charset="0"/>
              <a:buChar char="•"/>
            </a:pPr>
            <a:r>
              <a:rPr lang="en-US" sz="2000" dirty="0"/>
              <a:t>Research Library Impact Framework </a:t>
            </a:r>
            <a:br>
              <a:rPr lang="en-US" sz="2000" dirty="0"/>
            </a:br>
            <a:r>
              <a:rPr lang="en-US" sz="1600" dirty="0"/>
              <a:t>(</a:t>
            </a:r>
            <a:r>
              <a:rPr lang="en-US" sz="1600" dirty="0">
                <a:hlinkClick r:id="rId7"/>
              </a:rPr>
              <a:t>https://arl.secure.nonprofitsoapbox.com/focus-areas/statistics-assessment/research-library-impact-pilots</a:t>
            </a:r>
            <a:r>
              <a:rPr lang="en-US" sz="1600" dirty="0"/>
              <a:t>)</a:t>
            </a:r>
          </a:p>
          <a:p>
            <a:pPr marL="342900" indent="-342900">
              <a:lnSpc>
                <a:spcPct val="150000"/>
              </a:lnSpc>
              <a:buFont typeface="Arial" panose="020B0604020202020204" pitchFamily="34" charset="0"/>
              <a:buChar char="•"/>
            </a:pPr>
            <a:r>
              <a:rPr lang="en-US" sz="2000" dirty="0"/>
              <a:t>Library Publishing Research  Agenda </a:t>
            </a:r>
            <a:br>
              <a:rPr lang="en-US" sz="2000" dirty="0"/>
            </a:br>
            <a:r>
              <a:rPr lang="en-US" sz="1600" dirty="0"/>
              <a:t>(</a:t>
            </a:r>
            <a:r>
              <a:rPr lang="en-US" sz="1600" dirty="0">
                <a:hlinkClick r:id="rId8"/>
              </a:rPr>
              <a:t>https://librarypublishing.org/resources/library-publishing-research-agenda/</a:t>
            </a:r>
            <a:r>
              <a:rPr lang="en-US" sz="1600" dirty="0"/>
              <a:t>)</a:t>
            </a:r>
            <a:endParaRPr lang="en-US" sz="2000" dirty="0"/>
          </a:p>
        </p:txBody>
      </p:sp>
    </p:spTree>
    <p:extLst>
      <p:ext uri="{BB962C8B-B14F-4D97-AF65-F5344CB8AC3E}">
        <p14:creationId xmlns:p14="http://schemas.microsoft.com/office/powerpoint/2010/main" val="253759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3F075B-FC09-BA4D-82FD-16970388BC0E}"/>
              </a:ext>
            </a:extLst>
          </p:cNvPr>
          <p:cNvSpPr txBox="1">
            <a:spLocks noGrp="1"/>
          </p:cNvSpPr>
          <p:nvPr>
            <p:ph type="title" idx="4294967295"/>
          </p:nvPr>
        </p:nvSpPr>
        <p:spPr>
          <a:xfrm>
            <a:off x="1094509" y="2618368"/>
            <a:ext cx="1000298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0" i="0" u="none" strike="noStrike" kern="1200" cap="none" spc="0" normalizeH="0" baseline="0" noProof="0" dirty="0">
                <a:ln>
                  <a:noFill/>
                </a:ln>
                <a:solidFill>
                  <a:schemeClr val="tx1"/>
                </a:solidFill>
                <a:effectLst/>
                <a:uLnTx/>
                <a:uFillTx/>
                <a:latin typeface="Lucida Handwriting" panose="03010101010101010101" pitchFamily="66" charset="77"/>
                <a:ea typeface="+mn-ea"/>
                <a:cs typeface="Apple Chancery" panose="03020702040506060504" pitchFamily="66" charset="-79"/>
              </a:rPr>
              <a:t>X</a:t>
            </a:r>
            <a:r>
              <a:rPr kumimoji="0" lang="en-US" sz="7200" b="0" i="0" u="none" strike="noStrike" kern="1200" cap="none" spc="0" normalizeH="0" baseline="0" noProof="0" dirty="0">
                <a:ln>
                  <a:noFill/>
                </a:ln>
                <a:solidFill>
                  <a:schemeClr val="tx1"/>
                </a:solidFill>
                <a:effectLst/>
                <a:uLnTx/>
                <a:uFillTx/>
                <a:latin typeface="Apple Chancery" panose="03020702040506060504" pitchFamily="66" charset="-79"/>
                <a:ea typeface="+mn-ea"/>
                <a:cs typeface="Apple Chancery" panose="03020702040506060504" pitchFamily="66" charset="-79"/>
              </a:rPr>
              <a:t> </a:t>
            </a:r>
            <a:r>
              <a:rPr kumimoji="0" lang="en-US" sz="72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and</a:t>
            </a:r>
            <a:r>
              <a:rPr kumimoji="0" lang="en-US" sz="8800" b="0" i="0" u="none" strike="noStrike" kern="1200" cap="none" spc="0" normalizeH="0" baseline="0" noProof="0" dirty="0" err="1">
                <a:ln>
                  <a:noFill/>
                </a:ln>
                <a:solidFill>
                  <a:schemeClr val="tx1"/>
                </a:solidFill>
                <a:effectLst/>
                <a:uLnTx/>
                <a:uFillTx/>
                <a:latin typeface="Lucida Handwriting" panose="03010101010101010101" pitchFamily="66" charset="77"/>
                <a:ea typeface="+mn-ea"/>
                <a:cs typeface="Apple Chancery" panose="03020702040506060504" pitchFamily="66" charset="-79"/>
              </a:rPr>
              <a:t>Y</a:t>
            </a:r>
            <a:endParaRPr kumimoji="0" lang="en-US" sz="7200" b="0" i="0" u="none" strike="noStrike" kern="1200" cap="none" spc="0" normalizeH="0" baseline="0" noProof="0" dirty="0">
              <a:ln>
                <a:noFill/>
              </a:ln>
              <a:solidFill>
                <a:schemeClr val="tx1"/>
              </a:solidFill>
              <a:effectLst/>
              <a:uLnTx/>
              <a:uFillTx/>
              <a:latin typeface="Lucida Handwriting" panose="03010101010101010101" pitchFamily="66" charset="77"/>
              <a:ea typeface="+mn-ea"/>
              <a:cs typeface="Apple Chancery" panose="03020702040506060504" pitchFamily="66" charset="-79"/>
            </a:endParaRPr>
          </a:p>
        </p:txBody>
      </p:sp>
    </p:spTree>
    <p:extLst>
      <p:ext uri="{BB962C8B-B14F-4D97-AF65-F5344CB8AC3E}">
        <p14:creationId xmlns:p14="http://schemas.microsoft.com/office/powerpoint/2010/main" val="283558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F40F-A1D1-3244-A38F-DE01BF619B56}"/>
              </a:ext>
            </a:extLst>
          </p:cNvPr>
          <p:cNvSpPr>
            <a:spLocks noGrp="1"/>
          </p:cNvSpPr>
          <p:nvPr>
            <p:ph type="title"/>
          </p:nvPr>
        </p:nvSpPr>
        <p:spPr/>
        <p:txBody>
          <a:bodyPr/>
          <a:lstStyle/>
          <a:p>
            <a:r>
              <a:rPr lang="en-US" dirty="0"/>
              <a:t>Questions about Research Question(s)</a:t>
            </a:r>
          </a:p>
        </p:txBody>
      </p:sp>
      <p:sp>
        <p:nvSpPr>
          <p:cNvPr id="3" name="Content Placeholder 2">
            <a:extLst>
              <a:ext uri="{FF2B5EF4-FFF2-40B4-BE49-F238E27FC236}">
                <a16:creationId xmlns:a16="http://schemas.microsoft.com/office/drawing/2014/main" id="{1C60A6A2-C41B-DC4C-8E9A-DA0EF07B7825}"/>
              </a:ext>
            </a:extLst>
          </p:cNvPr>
          <p:cNvSpPr txBox="1">
            <a:spLocks/>
          </p:cNvSpPr>
          <p:nvPr/>
        </p:nvSpPr>
        <p:spPr>
          <a:xfrm>
            <a:off x="623048" y="1578197"/>
            <a:ext cx="10959352" cy="4596691"/>
          </a:xfrm>
          <a:prstGeom prst="rect">
            <a:avLst/>
          </a:prstGeom>
        </p:spPr>
        <p:txBody>
          <a:bodyPr/>
          <a:lst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endParaRPr lang="en-US" dirty="0"/>
          </a:p>
          <a:p>
            <a:pPr marL="457200" indent="-457200">
              <a:buFont typeface="+mj-lt"/>
              <a:buAutoNum type="arabicPeriod"/>
            </a:pPr>
            <a:r>
              <a:rPr lang="en-US" dirty="0"/>
              <a:t>What research question(s) are identified or implied? </a:t>
            </a:r>
          </a:p>
          <a:p>
            <a:pPr marL="457200" indent="-457200">
              <a:buFont typeface="+mj-lt"/>
              <a:buAutoNum type="arabicPeriod"/>
            </a:pPr>
            <a:r>
              <a:rPr lang="en-US" dirty="0"/>
              <a:t>What variables are being examined (</a:t>
            </a:r>
            <a:r>
              <a:rPr lang="en-US" i="1" dirty="0"/>
              <a:t>x</a:t>
            </a:r>
            <a:r>
              <a:rPr lang="en-US" dirty="0"/>
              <a:t> and </a:t>
            </a:r>
            <a:r>
              <a:rPr lang="en-US" i="1" dirty="0"/>
              <a:t>y</a:t>
            </a:r>
            <a:r>
              <a:rPr lang="en-US" dirty="0"/>
              <a:t>)?</a:t>
            </a:r>
          </a:p>
          <a:p>
            <a:pPr marL="457200" indent="-457200">
              <a:buFont typeface="+mj-lt"/>
              <a:buAutoNum type="arabicPeriod"/>
            </a:pPr>
            <a:r>
              <a:rPr lang="en-US" dirty="0"/>
              <a:t>How robust is the question/claim alignment?</a:t>
            </a:r>
          </a:p>
          <a:p>
            <a:pPr marL="457200" indent="-457200">
              <a:buFont typeface="+mj-lt"/>
              <a:buAutoNum type="arabicPeriod"/>
            </a:pPr>
            <a:r>
              <a:rPr lang="en-US" dirty="0"/>
              <a:t>How well is the research question addressed by the methods employed? </a:t>
            </a:r>
          </a:p>
          <a:p>
            <a:pPr marL="457200" indent="-457200">
              <a:buFont typeface="+mj-lt"/>
              <a:buAutoNum type="arabicPeriod"/>
            </a:pPr>
            <a:r>
              <a:rPr lang="en-US" dirty="0"/>
              <a:t>What follow-on research questions are identified or implied?</a:t>
            </a:r>
          </a:p>
          <a:p>
            <a:pPr marL="457200" indent="-457200">
              <a:buFont typeface="+mj-lt"/>
              <a:buAutoNum type="arabicPeriod"/>
            </a:pPr>
            <a:endParaRPr lang="en-US" sz="1200"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8383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Unpacking Claims </a:t>
            </a:r>
            <a:r>
              <a:rPr lang="en-US" dirty="0">
                <a:solidFill>
                  <a:schemeClr val="bg1"/>
                </a:solidFill>
              </a:rPr>
              <a:t>(slide 1)</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the claim? </a:t>
            </a:r>
          </a:p>
          <a:p>
            <a:pPr marL="457200" indent="-457200">
              <a:buFont typeface="+mj-lt"/>
              <a:buAutoNum type="arabicPeriod"/>
            </a:pPr>
            <a:endParaRPr lang="en-US" sz="1200" dirty="0"/>
          </a:p>
          <a:p>
            <a:pPr marL="457200" indent="-457200">
              <a:buFont typeface="+mj-lt"/>
              <a:buAutoNum type="arabicPeriod"/>
            </a:pPr>
            <a:r>
              <a:rPr lang="en-US" dirty="0"/>
              <a:t>What evidence is offered? </a:t>
            </a:r>
          </a:p>
          <a:p>
            <a:pPr marL="1200150" lvl="1" indent="-457200">
              <a:buFont typeface="Wingdings" panose="05000000000000000000" pitchFamily="2" charset="2"/>
              <a:buChar char="§"/>
            </a:pPr>
            <a:r>
              <a:rPr lang="en-US" dirty="0"/>
              <a:t>variables</a:t>
            </a:r>
          </a:p>
          <a:p>
            <a:pPr marL="1200150" lvl="1" indent="-457200">
              <a:buFont typeface="Wingdings" panose="05000000000000000000" pitchFamily="2" charset="2"/>
              <a:buChar char="§"/>
            </a:pPr>
            <a:r>
              <a:rPr lang="en-US" dirty="0"/>
              <a:t>measures</a:t>
            </a:r>
          </a:p>
          <a:p>
            <a:pPr marL="1200150" lvl="1" indent="-457200">
              <a:buFont typeface="Wingdings" panose="05000000000000000000" pitchFamily="2" charset="2"/>
              <a:buChar char="§"/>
            </a:pPr>
            <a:endParaRPr lang="en-US" sz="1200" dirty="0"/>
          </a:p>
          <a:p>
            <a:pPr marL="457200" indent="-457200">
              <a:buFont typeface="+mj-lt"/>
              <a:buAutoNum type="arabicPeriod"/>
            </a:pPr>
            <a:r>
              <a:rPr lang="en-US" dirty="0"/>
              <a:t>How well are the causal conditions met? </a:t>
            </a:r>
          </a:p>
          <a:p>
            <a:pPr marL="1200150" lvl="1" indent="-457200">
              <a:buFont typeface="Wingdings" panose="05000000000000000000" pitchFamily="2" charset="2"/>
              <a:buChar char="§"/>
            </a:pPr>
            <a:r>
              <a:rPr lang="en-US" dirty="0"/>
              <a:t>order in time - cause must precede effect</a:t>
            </a:r>
          </a:p>
          <a:p>
            <a:pPr marL="1200150" lvl="1" indent="-457200">
              <a:buFont typeface="Wingdings" panose="05000000000000000000" pitchFamily="2" charset="2"/>
              <a:buChar char="§"/>
            </a:pPr>
            <a:r>
              <a:rPr lang="en-US" dirty="0"/>
              <a:t>covariation - cause and effect vary together consistently</a:t>
            </a:r>
          </a:p>
          <a:p>
            <a:pPr marL="1200150" lvl="1" indent="-457200">
              <a:buFont typeface="Wingdings" panose="05000000000000000000" pitchFamily="2" charset="2"/>
              <a:buChar char="§"/>
            </a:pPr>
            <a:r>
              <a:rPr lang="en-US" dirty="0"/>
              <a:t>credible explanation</a:t>
            </a:r>
          </a:p>
          <a:p>
            <a:pPr marL="1600200" lvl="2" indent="-457200">
              <a:buFont typeface="Courier New" panose="02070309020205020404" pitchFamily="49" charset="0"/>
              <a:buChar char="o"/>
            </a:pPr>
            <a:r>
              <a:rPr lang="en-US" dirty="0"/>
              <a:t>logical relationship based on theory</a:t>
            </a:r>
          </a:p>
          <a:p>
            <a:pPr marL="1600200" lvl="2" indent="-457200">
              <a:buFont typeface="Courier New" panose="02070309020205020404" pitchFamily="49" charset="0"/>
              <a:buChar char="o"/>
            </a:pPr>
            <a:r>
              <a:rPr lang="en-US" dirty="0"/>
              <a:t>alternative explanations addressed</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832665787"/>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184E8311-A796-CB41-8BD5-DD27055544A6}"/>
    </a:ext>
  </a:extLst>
</a:theme>
</file>

<file path=ppt/theme/theme2.xml><?xml version="1.0" encoding="utf-8"?>
<a:theme xmlns:a="http://schemas.openxmlformats.org/drawingml/2006/main" name="1_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9B563B81-329E-B240-9C66-2195073AD380}"/>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184E8311-A796-CB41-8BD5-DD27055544A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Presentation11</Template>
  <TotalTime>6912</TotalTime>
  <Words>4907</Words>
  <Application>Microsoft Office PowerPoint</Application>
  <PresentationFormat>Widescreen</PresentationFormat>
  <Paragraphs>323</Paragraphs>
  <Slides>19</Slides>
  <Notes>18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19</vt:i4>
      </vt:variant>
    </vt:vector>
  </HeadingPairs>
  <TitlesOfParts>
    <vt:vector size="33" baseType="lpstr">
      <vt:lpstr>Apple Chancery</vt:lpstr>
      <vt:lpstr>-apple-system</vt:lpstr>
      <vt:lpstr>Arial</vt:lpstr>
      <vt:lpstr>Calibri</vt:lpstr>
      <vt:lpstr>Calibri Light</vt:lpstr>
      <vt:lpstr>Courier New</vt:lpstr>
      <vt:lpstr>Lucida Handwriting</vt:lpstr>
      <vt:lpstr>Times New Roman</vt:lpstr>
      <vt:lpstr>Wingdings</vt:lpstr>
      <vt:lpstr>Presentation11</vt:lpstr>
      <vt:lpstr>1_Presentation11</vt:lpstr>
      <vt:lpstr>Custom Design</vt:lpstr>
      <vt:lpstr>1_Custom Design</vt:lpstr>
      <vt:lpstr>Presentation11</vt:lpstr>
      <vt:lpstr>Analytics and Advocacy for Service Development  Module 2: Unpacking Variables &amp; Claims</vt:lpstr>
      <vt:lpstr>Unpacking Claims</vt:lpstr>
      <vt:lpstr>The Basis for Questions and Claims: Is what we believe is happening … actually happening?</vt:lpstr>
      <vt:lpstr>Contextualizing Local Research within AASD</vt:lpstr>
      <vt:lpstr>Getting Inspired by the Profession</vt:lpstr>
      <vt:lpstr>Example Research Agenda Frameworks:</vt:lpstr>
      <vt:lpstr>X andY</vt:lpstr>
      <vt:lpstr>Questions about Research Question(s)</vt:lpstr>
      <vt:lpstr>Unpacking Claims (slide 1)</vt:lpstr>
      <vt:lpstr>Unpacking Claims (slide 2)</vt:lpstr>
      <vt:lpstr>AiA Poster from Illinois Central College Library</vt:lpstr>
      <vt:lpstr>AiA ICC Poster – Mark-up</vt:lpstr>
      <vt:lpstr>Example: Article Excerpt</vt:lpstr>
      <vt:lpstr>Example: Article Excerpt Mark-up</vt:lpstr>
      <vt:lpstr>Let’s Practice!</vt:lpstr>
      <vt:lpstr>Let’s Discuss!</vt:lpstr>
      <vt:lpstr>Practice with Topical Articles</vt:lpstr>
      <vt:lpstr>Team Development Time</vt:lpstr>
      <vt:lpstr>©2022. This work is licensed under a CC BY 4.0 license.    How to Cite: Hinchliffe, Lisa Janicke, Mayer, Cathy, &amp; Consortium of Academic and Research Libraries in Illinois. Analytics and Advocacy for Service Development Module 2: Unpacking Variables and Claims [PowerPoint slides]. Champaign, IL: CARLI, 2022.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Mayer, Cathy</cp:lastModifiedBy>
  <cp:revision>75</cp:revision>
  <dcterms:created xsi:type="dcterms:W3CDTF">2019-02-06T21:03:16Z</dcterms:created>
  <dcterms:modified xsi:type="dcterms:W3CDTF">2022-10-04T14:08:53Z</dcterms:modified>
</cp:coreProperties>
</file>