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9"/>
  </p:notesMasterIdLst>
  <p:handoutMasterIdLst>
    <p:handoutMasterId r:id="rId30"/>
  </p:handoutMasterIdLst>
  <p:sldIdLst>
    <p:sldId id="312" r:id="rId5"/>
    <p:sldId id="304" r:id="rId6"/>
    <p:sldId id="327" r:id="rId7"/>
    <p:sldId id="307" r:id="rId8"/>
    <p:sldId id="281" r:id="rId9"/>
    <p:sldId id="325" r:id="rId10"/>
    <p:sldId id="335" r:id="rId11"/>
    <p:sldId id="336" r:id="rId12"/>
    <p:sldId id="328" r:id="rId13"/>
    <p:sldId id="282" r:id="rId14"/>
    <p:sldId id="323" r:id="rId15"/>
    <p:sldId id="324" r:id="rId16"/>
    <p:sldId id="331" r:id="rId17"/>
    <p:sldId id="326" r:id="rId18"/>
    <p:sldId id="314" r:id="rId19"/>
    <p:sldId id="315" r:id="rId20"/>
    <p:sldId id="318" r:id="rId21"/>
    <p:sldId id="329" r:id="rId22"/>
    <p:sldId id="319" r:id="rId23"/>
    <p:sldId id="321" r:id="rId24"/>
    <p:sldId id="330" r:id="rId25"/>
    <p:sldId id="332" r:id="rId26"/>
    <p:sldId id="333" r:id="rId27"/>
    <p:sldId id="334" r:id="rId2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B908E-5E38-13CF-89EC-EF272C863998}" v="72" dt="2026-02-08T18:30:53.157"/>
    <p1510:client id="{5328AB4C-28AC-33AE-4AC7-03103D846221}" v="54" dt="2026-02-08T21:03:55.260"/>
    <p1510:client id="{817FCFE6-32E7-2B42-BB46-35F455A5DDFB}" v="451" dt="2026-02-08T22:30:03.859"/>
    <p1510:client id="{C77CD075-9384-41AC-0A6B-1AB437AFB9B3}" v="19" dt="2026-02-08T22:22:50.874"/>
    <p1510:client id="{CA72CD92-24C1-FB4C-9AE1-C5917E001EE0}" v="24" dt="2026-02-09T17:20:52.779"/>
    <p1510:client id="{DAB0A557-E9B2-A161-B781-1C7CCA014BED}" v="26" dt="2026-02-08T21:22:50.458"/>
    <p1510:client id="{DB5168E0-4ECB-2293-A0CD-CECD996E6E98}" v="700" dt="2026-02-09T08:23:52.799"/>
    <p1510:client id="{F70EE188-8B0C-2D01-F322-439FA2B77B9E}" v="478" dt="2026-02-08T19:12:02.662"/>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32"/>
    <p:restoredTop sz="96304"/>
  </p:normalViewPr>
  <p:slideViewPr>
    <p:cSldViewPr snapToGrid="0">
      <p:cViewPr varScale="1">
        <p:scale>
          <a:sx n="106" d="100"/>
          <a:sy n="106" d="100"/>
        </p:scale>
        <p:origin x="372" y="114"/>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2026</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4766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9113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766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4974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D5D83F1-BF6E-4A98-8153-BAC9ABDE7CE3}" type="datetimeFigureOut">
              <a:rPr lang="en-US" dirty="0"/>
              <a:t>2/9/2026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98880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ED9BE5A2-57A1-4629-B29D-D386573AF9F3}" type="datetimeFigureOut">
              <a:rPr lang="en-US" dirty="0"/>
              <a:t>2/9/2026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5917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3A72485-1B57-41B4-A998-97848CC136C2}" type="datetimeFigureOut">
              <a:rPr lang="en-US" dirty="0"/>
              <a:t>2/9/2026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04300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5026247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91498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260793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7741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6054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42954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292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2073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BA576E92-E5C8-4FF8-B2BE-A516F6A1724E}" type="datetimeFigureOut">
              <a:rPr lang="en-US" dirty="0"/>
              <a:t>2/9/2026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918341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endParaRPr lang="en-US"/>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endParaRPr lang="en-US"/>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4649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03515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390281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0362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18729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6DDB232-C681-46A2-B21F-2BD21E9CA134}" type="datetimeFigureOut">
              <a:rPr lang="en-US" dirty="0"/>
              <a:t>2/9/2026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11011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30ABE26E-66F9-4E5F-9E07-CA7CDB200281}" type="datetimeFigureOut">
              <a:rPr lang="en-US" dirty="0"/>
              <a:t>2/9/2026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91856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85A1A01C-F286-49E7-998E-3D5BB613F99A}" type="datetimeFigureOut">
              <a:rPr lang="en-US" dirty="0"/>
              <a:t>2/9/2026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91736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7CC2C0A-F771-42D9-AAB0-90C3A2B0FEAD}" type="datetimeFigureOut">
              <a:rPr lang="en-US" dirty="0"/>
              <a:t>2/9/2026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8965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A2A270-409D-4410-9649-B7481576446C}" type="datetimeFigureOut">
              <a:rPr lang="en-US" dirty="0"/>
              <a:t>2/9/2026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40697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42200AA3-798A-4433-8927-6E115914B6EF}" type="datetimeFigureOut">
              <a:rPr lang="en-US" dirty="0"/>
              <a:t>2/9/2026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65459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6322871-0F85-43DC-99D7-CA8E7437E2EC}" type="datetimeFigureOut">
              <a:rPr lang="en-US" dirty="0"/>
              <a:t>2/9/2026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70490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857DF4D-D974-434D-9D64-40B7405DF5F0}" type="datetimeFigureOut">
              <a:rPr lang="en-US" dirty="0"/>
              <a:t>2/9/2026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dirty="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11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Lst>
  <p:hf hdr="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p:txBody>
          <a:bodyPr anchor="ctr"/>
          <a:lstStyle/>
          <a:p>
            <a:r>
              <a:rPr lang="en-US" dirty="0"/>
              <a:t>Understanding </a:t>
            </a:r>
            <a:br>
              <a:rPr lang="en-US" dirty="0"/>
            </a:br>
            <a:r>
              <a:rPr lang="en-US" dirty="0"/>
              <a:t>COUNTER Stats</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276537"/>
            <a:ext cx="7965461" cy="994164"/>
          </a:xfrm>
        </p:spPr>
        <p:txBody>
          <a:bodyPr/>
          <a:lstStyle/>
          <a:p>
            <a:r>
              <a:rPr lang="en-US" b="0" dirty="0">
                <a:cs typeface="Arial"/>
              </a:rPr>
              <a:t>Metrics</a:t>
            </a:r>
            <a:endParaRPr lang="en-US" b="0"/>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1853324"/>
            <a:ext cx="7965460" cy="3497698"/>
          </a:xfrm>
        </p:spPr>
        <p:txBody>
          <a:bodyPr vert="horz" lIns="91440" tIns="0" rIns="91440" bIns="0" rtlCol="0" anchor="t">
            <a:normAutofit fontScale="92500" lnSpcReduction="10000"/>
          </a:bodyPr>
          <a:lstStyle/>
          <a:p>
            <a:pPr marL="0" indent="0">
              <a:buNone/>
            </a:pPr>
            <a:r>
              <a:rPr lang="en-US" sz="2000" dirty="0">
                <a:cs typeface="Sabon Next LT"/>
              </a:rPr>
              <a:t>Usage - Total Investigations, Unique Investigations, Total Requests, Unique Requests</a:t>
            </a:r>
          </a:p>
          <a:p>
            <a:pPr marL="0" indent="0">
              <a:buNone/>
            </a:pPr>
            <a:br>
              <a:rPr lang="en-US" sz="2000" dirty="0">
                <a:cs typeface="Sabon Next LT"/>
              </a:rPr>
            </a:br>
            <a:r>
              <a:rPr lang="en-US" sz="2000" dirty="0">
                <a:cs typeface="Sabon Next LT"/>
              </a:rPr>
              <a:t>Searches - Searches Platform, Searches Regular, Searches Automated, Searches Federated</a:t>
            </a:r>
          </a:p>
          <a:p>
            <a:pPr marL="0" indent="0">
              <a:buNone/>
            </a:pPr>
            <a:br>
              <a:rPr lang="en-US" sz="2000" dirty="0">
                <a:cs typeface="Sabon Next LT"/>
              </a:rPr>
            </a:br>
            <a:r>
              <a:rPr lang="en-US" sz="2000" dirty="0">
                <a:cs typeface="Sabon Next LT"/>
              </a:rPr>
              <a:t>Denials - No License and Limit Exceeded access denials</a:t>
            </a:r>
            <a:br>
              <a:rPr lang="en-US" sz="2000" dirty="0">
                <a:cs typeface="Sabon Next LT"/>
              </a:rPr>
            </a:br>
            <a:br>
              <a:rPr lang="en-US" sz="2000" dirty="0">
                <a:cs typeface="Sabon Next LT"/>
              </a:rPr>
            </a:br>
            <a:r>
              <a:rPr lang="en-US" sz="2000" dirty="0">
                <a:cs typeface="Sabon Next LT"/>
              </a:rPr>
              <a:t>Unique Item Requests is the recommended metric to calculate cost per use. </a:t>
            </a:r>
            <a:endParaRPr lang="en-US" sz="2000"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68568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1D5C-4294-DA63-5CAF-B5D4B39338D4}"/>
              </a:ext>
            </a:extLst>
          </p:cNvPr>
          <p:cNvSpPr>
            <a:spLocks noGrp="1"/>
          </p:cNvSpPr>
          <p:nvPr>
            <p:ph type="title"/>
          </p:nvPr>
        </p:nvSpPr>
        <p:spPr>
          <a:xfrm>
            <a:off x="914399" y="1057275"/>
            <a:ext cx="8155517" cy="932392"/>
          </a:xfrm>
        </p:spPr>
        <p:txBody>
          <a:bodyPr/>
          <a:lstStyle/>
          <a:p>
            <a:r>
              <a:rPr lang="en-US" dirty="0">
                <a:cs typeface="Arial"/>
              </a:rPr>
              <a:t>Investigations vs. requests</a:t>
            </a:r>
          </a:p>
        </p:txBody>
      </p:sp>
      <p:sp>
        <p:nvSpPr>
          <p:cNvPr id="3" name="Content Placeholder 2">
            <a:extLst>
              <a:ext uri="{FF2B5EF4-FFF2-40B4-BE49-F238E27FC236}">
                <a16:creationId xmlns:a16="http://schemas.microsoft.com/office/drawing/2014/main" id="{C653AE24-5631-A83C-94E9-B47B8EC87887}"/>
              </a:ext>
            </a:extLst>
          </p:cNvPr>
          <p:cNvSpPr>
            <a:spLocks noGrp="1"/>
          </p:cNvSpPr>
          <p:nvPr>
            <p:ph idx="1"/>
          </p:nvPr>
        </p:nvSpPr>
        <p:spPr>
          <a:xfrm>
            <a:off x="914398" y="1799167"/>
            <a:ext cx="8784237" cy="3069167"/>
          </a:xfrm>
        </p:spPr>
        <p:txBody>
          <a:bodyPr vert="horz" lIns="91440" tIns="0" rIns="91440" bIns="0" rtlCol="0" anchor="t">
            <a:normAutofit lnSpcReduction="10000"/>
          </a:bodyPr>
          <a:lstStyle/>
          <a:p>
            <a:r>
              <a:rPr lang="en-US" dirty="0"/>
              <a:t>Investigation – viewing of a metadata or an abstract, link to link resolver, link to interlibrary loan.</a:t>
            </a:r>
          </a:p>
          <a:p>
            <a:endParaRPr lang="en-US" dirty="0"/>
          </a:p>
          <a:p>
            <a:r>
              <a:rPr lang="en-US" dirty="0"/>
              <a:t>Request – viewing of full text, downloading an item, playing a media file. Playing a media file counts as a request as soon as the user hits play. There is no minimum playback duration.</a:t>
            </a:r>
          </a:p>
          <a:p>
            <a:endParaRPr lang="en-US" dirty="0"/>
          </a:p>
          <a:p>
            <a:r>
              <a:rPr lang="en-US" dirty="0"/>
              <a:t>Every user interaction with content is an investigation. Some investigations are requests. </a:t>
            </a:r>
          </a:p>
          <a:p>
            <a:endParaRPr lang="en-US" dirty="0"/>
          </a:p>
        </p:txBody>
      </p:sp>
      <p:sp>
        <p:nvSpPr>
          <p:cNvPr id="4" name="Slide Number Placeholder 3">
            <a:extLst>
              <a:ext uri="{FF2B5EF4-FFF2-40B4-BE49-F238E27FC236}">
                <a16:creationId xmlns:a16="http://schemas.microsoft.com/office/drawing/2014/main" id="{28E6DD6A-975F-3770-EE61-C7E55F66F68C}"/>
              </a:ext>
            </a:extLst>
          </p:cNvPr>
          <p:cNvSpPr>
            <a:spLocks noGrp="1"/>
          </p:cNvSpPr>
          <p:nvPr>
            <p:ph type="sldNum" sz="quarter" idx="4294967295"/>
          </p:nvPr>
        </p:nvSpPr>
        <p:spPr>
          <a:xfrm>
            <a:off x="11125200" y="457200"/>
            <a:ext cx="1066800" cy="471488"/>
          </a:xfrm>
        </p:spPr>
        <p:txBody>
          <a:bodyPr/>
          <a:lstStyle/>
          <a:p>
            <a:fld id="{48F63A3B-78C7-47BE-AE5E-E10140E04643}" type="slidenum">
              <a:rPr lang="en-US" smtClean="0"/>
              <a:pPr/>
              <a:t>11</a:t>
            </a:fld>
            <a:endParaRPr lang="en-US"/>
          </a:p>
        </p:txBody>
      </p:sp>
    </p:spTree>
    <p:extLst>
      <p:ext uri="{BB962C8B-B14F-4D97-AF65-F5344CB8AC3E}">
        <p14:creationId xmlns:p14="http://schemas.microsoft.com/office/powerpoint/2010/main" val="31519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CD20-535A-78B6-CFB0-7E0962A6B83F}"/>
              </a:ext>
            </a:extLst>
          </p:cNvPr>
          <p:cNvSpPr>
            <a:spLocks noGrp="1"/>
          </p:cNvSpPr>
          <p:nvPr>
            <p:ph type="title"/>
          </p:nvPr>
        </p:nvSpPr>
        <p:spPr>
          <a:xfrm>
            <a:off x="914400" y="1226218"/>
            <a:ext cx="7796464" cy="1222385"/>
          </a:xfrm>
        </p:spPr>
        <p:txBody>
          <a:bodyPr/>
          <a:lstStyle/>
          <a:p>
            <a:r>
              <a:rPr lang="en-US" dirty="0">
                <a:cs typeface="Arial"/>
              </a:rPr>
              <a:t>Total vs. unique</a:t>
            </a:r>
          </a:p>
        </p:txBody>
      </p:sp>
      <p:sp>
        <p:nvSpPr>
          <p:cNvPr id="4" name="Slide Number Placeholder 3">
            <a:extLst>
              <a:ext uri="{FF2B5EF4-FFF2-40B4-BE49-F238E27FC236}">
                <a16:creationId xmlns:a16="http://schemas.microsoft.com/office/drawing/2014/main" id="{E70BC966-2523-E606-B74A-3C53A7AB4E3F}"/>
              </a:ext>
            </a:extLst>
          </p:cNvPr>
          <p:cNvSpPr>
            <a:spLocks noGrp="1"/>
          </p:cNvSpPr>
          <p:nvPr>
            <p:ph type="sldNum" sz="quarter" idx="10"/>
          </p:nvPr>
        </p:nvSpPr>
        <p:spPr/>
        <p:txBody>
          <a:bodyPr/>
          <a:lstStyle/>
          <a:p>
            <a:fld id="{48F63A3B-78C7-47BE-AE5E-E10140E04643}" type="slidenum">
              <a:rPr lang="en-US" smtClean="0"/>
              <a:pPr/>
              <a:t>12</a:t>
            </a:fld>
            <a:endParaRPr lang="en-US"/>
          </a:p>
        </p:txBody>
      </p:sp>
      <p:sp>
        <p:nvSpPr>
          <p:cNvPr id="3" name="Content Placeholder 2">
            <a:extLst>
              <a:ext uri="{FF2B5EF4-FFF2-40B4-BE49-F238E27FC236}">
                <a16:creationId xmlns:a16="http://schemas.microsoft.com/office/drawing/2014/main" id="{8621CA8D-F938-7BED-F5F7-FF302C852D58}"/>
              </a:ext>
            </a:extLst>
          </p:cNvPr>
          <p:cNvSpPr>
            <a:spLocks noGrp="1"/>
          </p:cNvSpPr>
          <p:nvPr>
            <p:ph sz="half" idx="2"/>
          </p:nvPr>
        </p:nvSpPr>
        <p:spPr>
          <a:xfrm>
            <a:off x="914400" y="2303028"/>
            <a:ext cx="6896100" cy="3720337"/>
          </a:xfrm>
        </p:spPr>
        <p:txBody>
          <a:bodyPr vert="horz" lIns="91440" tIns="0" rIns="91440" bIns="0" rtlCol="0" anchor="t">
            <a:normAutofit/>
          </a:bodyPr>
          <a:lstStyle/>
          <a:p>
            <a:r>
              <a:rPr lang="en-US" dirty="0"/>
              <a:t>Total item investigations and total item requests count every interaction with a piece of content.</a:t>
            </a:r>
          </a:p>
          <a:p>
            <a:r>
              <a:rPr lang="en-US" dirty="0"/>
              <a:t>Unique investigations and unique requests aim to deduplicate usage within a session.</a:t>
            </a:r>
          </a:p>
          <a:p>
            <a:r>
              <a:rPr lang="en-US" sz="1600" dirty="0"/>
              <a:t>In 5.1, books are now handled to count all chapters toward Investigations and Requests at an item level (20-chapter book </a:t>
            </a:r>
            <a:r>
              <a:rPr lang="en-US" sz="1600" dirty="0" err="1"/>
              <a:t>downlaod</a:t>
            </a:r>
            <a:r>
              <a:rPr lang="en-US" sz="1600" dirty="0"/>
              <a:t> will be 20 total item investigations, 20 unique item investigations, 20 total item requests, and 20 unique items requests) while the book will still count as 1 in Title Reports. Reference Works report similarly.</a:t>
            </a:r>
            <a:r>
              <a:rPr lang="en-US" dirty="0"/>
              <a:t> </a:t>
            </a:r>
          </a:p>
        </p:txBody>
      </p:sp>
    </p:spTree>
    <p:extLst>
      <p:ext uri="{BB962C8B-B14F-4D97-AF65-F5344CB8AC3E}">
        <p14:creationId xmlns:p14="http://schemas.microsoft.com/office/powerpoint/2010/main" val="189638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9EDC3-BEBE-3813-D54C-651FBC25BF5F}"/>
              </a:ext>
            </a:extLst>
          </p:cNvPr>
          <p:cNvSpPr>
            <a:spLocks noGrp="1"/>
          </p:cNvSpPr>
          <p:nvPr>
            <p:ph type="title"/>
          </p:nvPr>
        </p:nvSpPr>
        <p:spPr>
          <a:xfrm>
            <a:off x="936702" y="511496"/>
            <a:ext cx="8162693" cy="1057109"/>
          </a:xfrm>
        </p:spPr>
        <p:txBody>
          <a:bodyPr/>
          <a:lstStyle/>
          <a:p>
            <a:r>
              <a:rPr lang="en-US" dirty="0"/>
              <a:t>Denials</a:t>
            </a:r>
          </a:p>
        </p:txBody>
      </p:sp>
      <p:sp>
        <p:nvSpPr>
          <p:cNvPr id="3" name="Slide Number Placeholder 2">
            <a:extLst>
              <a:ext uri="{FF2B5EF4-FFF2-40B4-BE49-F238E27FC236}">
                <a16:creationId xmlns:a16="http://schemas.microsoft.com/office/drawing/2014/main" id="{59B31304-1D78-20C5-584C-02C05B288CB6}"/>
              </a:ext>
            </a:extLst>
          </p:cNvPr>
          <p:cNvSpPr>
            <a:spLocks noGrp="1"/>
          </p:cNvSpPr>
          <p:nvPr>
            <p:ph type="sldNum" sz="quarter" idx="4294967295"/>
          </p:nvPr>
        </p:nvSpPr>
        <p:spPr>
          <a:xfrm>
            <a:off x="11204575" y="457200"/>
            <a:ext cx="987425" cy="471488"/>
          </a:xfrm>
        </p:spPr>
        <p:txBody>
          <a:bodyPr/>
          <a:lstStyle/>
          <a:p>
            <a:fld id="{48F63A3B-78C7-47BE-AE5E-E10140E04643}" type="slidenum">
              <a:rPr lang="en-US" smtClean="0"/>
              <a:pPr/>
              <a:t>13</a:t>
            </a:fld>
            <a:endParaRPr lang="en-US"/>
          </a:p>
        </p:txBody>
      </p:sp>
      <p:sp>
        <p:nvSpPr>
          <p:cNvPr id="8" name="TextBox 7">
            <a:extLst>
              <a:ext uri="{FF2B5EF4-FFF2-40B4-BE49-F238E27FC236}">
                <a16:creationId xmlns:a16="http://schemas.microsoft.com/office/drawing/2014/main" id="{BBA54252-FD27-5DFC-E985-9B9FB673FF8E}"/>
              </a:ext>
            </a:extLst>
          </p:cNvPr>
          <p:cNvSpPr txBox="1"/>
          <p:nvPr/>
        </p:nvSpPr>
        <p:spPr>
          <a:xfrm>
            <a:off x="1011044" y="1568605"/>
            <a:ext cx="8437756" cy="1754326"/>
          </a:xfrm>
          <a:prstGeom prst="rect">
            <a:avLst/>
          </a:prstGeom>
          <a:noFill/>
        </p:spPr>
        <p:txBody>
          <a:bodyPr wrap="square" rtlCol="0">
            <a:spAutoFit/>
          </a:bodyPr>
          <a:lstStyle/>
          <a:p>
            <a:r>
              <a:rPr lang="en-US" dirty="0"/>
              <a:t>No License – a user could not access full text or media content because the institution does not have a license. </a:t>
            </a:r>
            <a:br>
              <a:rPr lang="en-US" dirty="0"/>
            </a:br>
            <a:br>
              <a:rPr lang="en-US" dirty="0"/>
            </a:br>
            <a:br>
              <a:rPr lang="en-US" dirty="0"/>
            </a:br>
            <a:r>
              <a:rPr lang="en-US" dirty="0"/>
              <a:t>Limit Exceeded – a user could not access content because the maximum number of simultaneous users were already accessing the same content.</a:t>
            </a:r>
          </a:p>
        </p:txBody>
      </p:sp>
    </p:spTree>
    <p:extLst>
      <p:ext uri="{BB962C8B-B14F-4D97-AF65-F5344CB8AC3E}">
        <p14:creationId xmlns:p14="http://schemas.microsoft.com/office/powerpoint/2010/main" val="280923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D89D-5BD7-93B1-9595-ABEF3911FC96}"/>
              </a:ext>
            </a:extLst>
          </p:cNvPr>
          <p:cNvSpPr>
            <a:spLocks noGrp="1"/>
          </p:cNvSpPr>
          <p:nvPr>
            <p:ph type="title"/>
          </p:nvPr>
        </p:nvSpPr>
        <p:spPr/>
        <p:txBody>
          <a:bodyPr/>
          <a:lstStyle/>
          <a:p>
            <a:r>
              <a:rPr lang="en-US">
                <a:cs typeface="Arial"/>
              </a:rPr>
              <a:t>Searches</a:t>
            </a:r>
          </a:p>
        </p:txBody>
      </p:sp>
      <p:sp>
        <p:nvSpPr>
          <p:cNvPr id="3" name="Content Placeholder 2">
            <a:extLst>
              <a:ext uri="{FF2B5EF4-FFF2-40B4-BE49-F238E27FC236}">
                <a16:creationId xmlns:a16="http://schemas.microsoft.com/office/drawing/2014/main" id="{03EEB8D6-DBCB-4F32-9236-30D4CB84A3A6}"/>
              </a:ext>
            </a:extLst>
          </p:cNvPr>
          <p:cNvSpPr>
            <a:spLocks noGrp="1"/>
          </p:cNvSpPr>
          <p:nvPr>
            <p:ph sz="half" idx="2"/>
          </p:nvPr>
        </p:nvSpPr>
        <p:spPr/>
        <p:txBody>
          <a:bodyPr vert="horz" lIns="91440" tIns="0" rIns="91440" bIns="0" rtlCol="0" anchor="t">
            <a:normAutofit/>
          </a:bodyPr>
          <a:lstStyle/>
          <a:p>
            <a:pPr marL="347345" indent="-347345"/>
            <a:r>
              <a:rPr lang="en-US" dirty="0">
                <a:cs typeface="Sabon Next LT"/>
              </a:rPr>
              <a:t>Searches Platform – human-initiated search at a platform level</a:t>
            </a:r>
          </a:p>
          <a:p>
            <a:pPr marL="347345" indent="-347345"/>
            <a:r>
              <a:rPr lang="en-US" dirty="0">
                <a:cs typeface="Sabon Next LT"/>
              </a:rPr>
              <a:t>Searches Regular – search performed when selecting a specific database</a:t>
            </a:r>
          </a:p>
          <a:p>
            <a:pPr marL="347345" indent="-347345"/>
            <a:r>
              <a:rPr lang="en-US" dirty="0">
                <a:cs typeface="Sabon Next LT"/>
              </a:rPr>
              <a:t>Searches Automated – search across multi-database platform where users cannot limit search by database</a:t>
            </a:r>
          </a:p>
          <a:p>
            <a:pPr marL="347345" indent="-347345"/>
            <a:r>
              <a:rPr lang="en-US" dirty="0">
                <a:cs typeface="Sabon Next LT"/>
              </a:rPr>
              <a:t>Searches Federated – performed on a search engine outside of the publisher platform</a:t>
            </a:r>
          </a:p>
        </p:txBody>
      </p:sp>
      <p:sp>
        <p:nvSpPr>
          <p:cNvPr id="4" name="Slide Number Placeholder 3">
            <a:extLst>
              <a:ext uri="{FF2B5EF4-FFF2-40B4-BE49-F238E27FC236}">
                <a16:creationId xmlns:a16="http://schemas.microsoft.com/office/drawing/2014/main" id="{B4BAF3DA-EBFD-9E74-731D-A9A553E8C9CE}"/>
              </a:ext>
            </a:extLst>
          </p:cNvPr>
          <p:cNvSpPr>
            <a:spLocks noGrp="1"/>
          </p:cNvSpPr>
          <p:nvPr>
            <p:ph type="sldNum" sz="quarter" idx="10"/>
          </p:nvPr>
        </p:nvSpPr>
        <p:spPr/>
        <p:txBody>
          <a:bodyPr/>
          <a:lstStyle/>
          <a:p>
            <a:fld id="{48F63A3B-78C7-47BE-AE5E-E10140E04643}" type="slidenum">
              <a:rPr lang="en-US" smtClean="0"/>
              <a:pPr/>
              <a:t>14</a:t>
            </a:fld>
            <a:endParaRPr lang="en-US"/>
          </a:p>
        </p:txBody>
      </p:sp>
    </p:spTree>
    <p:extLst>
      <p:ext uri="{BB962C8B-B14F-4D97-AF65-F5344CB8AC3E}">
        <p14:creationId xmlns:p14="http://schemas.microsoft.com/office/powerpoint/2010/main" val="302318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p:txBody>
          <a:bodyPr/>
          <a:lstStyle/>
          <a:p>
            <a:r>
              <a:rPr lang="en-US" dirty="0" err="1"/>
              <a:t>Data_Types</a:t>
            </a:r>
            <a:endParaRPr lang="en-US" dirty="0"/>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p:txBody>
          <a:bodyPr/>
          <a:lstStyle/>
          <a:p>
            <a:fld id="{48F63A3B-78C7-47BE-AE5E-E10140E04643}" type="slidenum">
              <a:rPr lang="en-US" smtClean="0"/>
              <a:pPr/>
              <a:t>15</a:t>
            </a:fld>
            <a:endParaRPr lang="en-US"/>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093535" y="1788401"/>
            <a:ext cx="2778753" cy="4133934"/>
          </a:xfrm>
        </p:spPr>
        <p:txBody>
          <a:bodyPr vert="horz" lIns="91440" tIns="0" rIns="91440" bIns="0" rtlCol="0" anchor="t">
            <a:normAutofit fontScale="85000" lnSpcReduction="20000"/>
          </a:bodyPr>
          <a:lstStyle/>
          <a:p>
            <a:r>
              <a:rPr lang="en-US" sz="1900" dirty="0">
                <a:highlight>
                  <a:srgbClr val="FCFCFC"/>
                </a:highlight>
                <a:ea typeface="Lato"/>
                <a:cs typeface="Lato"/>
              </a:rPr>
              <a:t>Article</a:t>
            </a:r>
            <a:br>
              <a:rPr lang="en-US" sz="1900" dirty="0">
                <a:highlight>
                  <a:srgbClr val="FCFCFC"/>
                </a:highlight>
                <a:ea typeface="Lato"/>
                <a:cs typeface="Lato"/>
              </a:rPr>
            </a:br>
            <a:r>
              <a:rPr lang="en-US" sz="1900" dirty="0">
                <a:highlight>
                  <a:srgbClr val="FCFCFC"/>
                </a:highlight>
                <a:ea typeface="Lato"/>
                <a:cs typeface="Lato"/>
              </a:rPr>
              <a:t>Audiovisual</a:t>
            </a:r>
            <a:br>
              <a:rPr lang="en-US" sz="1900" dirty="0">
                <a:highlight>
                  <a:srgbClr val="FCFCFC"/>
                </a:highlight>
                <a:ea typeface="Lato"/>
                <a:cs typeface="Lato"/>
              </a:rPr>
            </a:br>
            <a:r>
              <a:rPr lang="en-US" sz="1900" dirty="0">
                <a:highlight>
                  <a:srgbClr val="FCFCFC"/>
                </a:highlight>
                <a:ea typeface="Lato"/>
                <a:cs typeface="Lato"/>
              </a:rPr>
              <a:t>Book</a:t>
            </a:r>
            <a:br>
              <a:rPr lang="en-US" sz="1900" dirty="0">
                <a:highlight>
                  <a:srgbClr val="FCFCFC"/>
                </a:highlight>
                <a:ea typeface="Lato"/>
                <a:cs typeface="Lato"/>
              </a:rPr>
            </a:br>
            <a:r>
              <a:rPr lang="en-US" sz="1900" dirty="0" err="1">
                <a:highlight>
                  <a:srgbClr val="FCFCFC"/>
                </a:highlight>
                <a:ea typeface="Lato"/>
                <a:cs typeface="Lato"/>
              </a:rPr>
              <a:t>Book_Segment</a:t>
            </a:r>
            <a:br>
              <a:rPr lang="en-US" sz="1900" dirty="0">
                <a:highlight>
                  <a:srgbClr val="FCFCFC"/>
                </a:highlight>
                <a:ea typeface="Lato"/>
                <a:cs typeface="Lato"/>
              </a:rPr>
            </a:br>
            <a:r>
              <a:rPr lang="en-US" sz="1900" dirty="0">
                <a:highlight>
                  <a:srgbClr val="FCFCFC"/>
                </a:highlight>
                <a:ea typeface="Lato"/>
                <a:cs typeface="Lato"/>
              </a:rPr>
              <a:t>Conference</a:t>
            </a:r>
            <a:br>
              <a:rPr lang="en-US" sz="1900" dirty="0">
                <a:highlight>
                  <a:srgbClr val="FCFCFC"/>
                </a:highlight>
                <a:ea typeface="Lato"/>
                <a:cs typeface="Lato"/>
              </a:rPr>
            </a:br>
            <a:r>
              <a:rPr lang="en-US" sz="1900" dirty="0" err="1">
                <a:highlight>
                  <a:srgbClr val="FCFCFC"/>
                </a:highlight>
                <a:ea typeface="Lato"/>
                <a:cs typeface="Lato"/>
              </a:rPr>
              <a:t>Conference_Item</a:t>
            </a:r>
            <a:br>
              <a:rPr lang="en-US" sz="1900" dirty="0">
                <a:highlight>
                  <a:srgbClr val="FCFCFC"/>
                </a:highlight>
                <a:ea typeface="Lato"/>
                <a:cs typeface="Lato"/>
              </a:rPr>
            </a:br>
            <a:r>
              <a:rPr lang="en-US" sz="1900" dirty="0" err="1">
                <a:highlight>
                  <a:srgbClr val="FCFCFC"/>
                </a:highlight>
                <a:ea typeface="Lato"/>
                <a:cs typeface="Lato"/>
              </a:rPr>
              <a:t>Database_Aggregated</a:t>
            </a:r>
            <a:br>
              <a:rPr lang="en-US" sz="1900" dirty="0">
                <a:highlight>
                  <a:srgbClr val="FCFCFC"/>
                </a:highlight>
                <a:ea typeface="Lato"/>
                <a:cs typeface="Lato"/>
              </a:rPr>
            </a:br>
            <a:r>
              <a:rPr lang="en-US" sz="1900" dirty="0" err="1">
                <a:highlight>
                  <a:srgbClr val="FCFCFC"/>
                </a:highlight>
                <a:ea typeface="Lato"/>
                <a:cs typeface="Lato"/>
              </a:rPr>
              <a:t>Database_AI</a:t>
            </a:r>
            <a:br>
              <a:rPr lang="en-US" sz="1900" dirty="0">
                <a:highlight>
                  <a:srgbClr val="FCFCFC"/>
                </a:highlight>
                <a:ea typeface="Lato"/>
                <a:cs typeface="Lato"/>
              </a:rPr>
            </a:br>
            <a:r>
              <a:rPr lang="en-US" sz="1900" dirty="0" err="1">
                <a:highlight>
                  <a:srgbClr val="FCFCFC"/>
                </a:highlight>
                <a:ea typeface="Lato"/>
                <a:cs typeface="Lato"/>
              </a:rPr>
              <a:t>Database_Full</a:t>
            </a:r>
            <a:br>
              <a:rPr lang="en-US" sz="1900" dirty="0">
                <a:highlight>
                  <a:srgbClr val="FCFCFC"/>
                </a:highlight>
                <a:ea typeface="Lato"/>
                <a:cs typeface="Lato"/>
              </a:rPr>
            </a:br>
            <a:r>
              <a:rPr lang="en-US" sz="1900" dirty="0" err="1">
                <a:highlight>
                  <a:srgbClr val="FCFCFC"/>
                </a:highlight>
                <a:ea typeface="Lato"/>
                <a:cs typeface="Lato"/>
              </a:rPr>
              <a:t>Database_Full_Item</a:t>
            </a:r>
            <a:br>
              <a:rPr lang="en-US" sz="1900" dirty="0">
                <a:highlight>
                  <a:srgbClr val="FCFCFC"/>
                </a:highlight>
                <a:ea typeface="Lato"/>
                <a:cs typeface="Lato"/>
              </a:rPr>
            </a:br>
            <a:r>
              <a:rPr lang="en-US" sz="1900" dirty="0">
                <a:highlight>
                  <a:srgbClr val="FCFCFC"/>
                </a:highlight>
                <a:ea typeface="Lato"/>
                <a:cs typeface="Lato"/>
              </a:rPr>
              <a:t>Dataset</a:t>
            </a:r>
            <a:br>
              <a:rPr lang="en-US" sz="1900" dirty="0">
                <a:highlight>
                  <a:srgbClr val="FCFCFC"/>
                </a:highlight>
                <a:ea typeface="Lato"/>
                <a:cs typeface="Lato"/>
              </a:rPr>
            </a:br>
            <a:r>
              <a:rPr lang="en-US" sz="1900" dirty="0">
                <a:highlight>
                  <a:srgbClr val="FCFCFC"/>
                </a:highlight>
                <a:ea typeface="Lato"/>
                <a:cs typeface="Lato"/>
              </a:rPr>
              <a:t>Image</a:t>
            </a:r>
            <a:br>
              <a:rPr lang="en-US" sz="1900" dirty="0">
                <a:highlight>
                  <a:srgbClr val="FCFCFC"/>
                </a:highlight>
                <a:ea typeface="Lato"/>
                <a:cs typeface="Lato"/>
              </a:rPr>
            </a:br>
            <a:r>
              <a:rPr lang="en-US" sz="1900" dirty="0" err="1">
                <a:highlight>
                  <a:srgbClr val="FCFCFC"/>
                </a:highlight>
                <a:ea typeface="Lato"/>
                <a:cs typeface="Lato"/>
              </a:rPr>
              <a:t>Interactive_Resource</a:t>
            </a:r>
            <a:br>
              <a:rPr lang="en-US" sz="1900" dirty="0">
                <a:highlight>
                  <a:srgbClr val="FCFCFC"/>
                </a:highlight>
                <a:ea typeface="Lato"/>
                <a:cs typeface="Lato"/>
              </a:rPr>
            </a:br>
            <a:r>
              <a:rPr lang="en-US" sz="1900" dirty="0">
                <a:highlight>
                  <a:srgbClr val="FCFCFC"/>
                </a:highlight>
                <a:ea typeface="Lato"/>
                <a:cs typeface="Lato"/>
              </a:rPr>
              <a:t>Journal</a:t>
            </a:r>
            <a:br>
              <a:rPr lang="en-US" sz="1900" dirty="0">
                <a:highlight>
                  <a:srgbClr val="FCFCFC"/>
                </a:highlight>
                <a:ea typeface="Lato"/>
                <a:cs typeface="Lato"/>
              </a:rPr>
            </a:br>
            <a:r>
              <a:rPr lang="en-US" sz="1900" dirty="0">
                <a:highlight>
                  <a:srgbClr val="FCFCFC"/>
                </a:highlight>
                <a:ea typeface="Lato"/>
                <a:cs typeface="Lato"/>
              </a:rPr>
              <a:t>Multimedia</a:t>
            </a:r>
            <a:br>
              <a:rPr lang="en-US" sz="1900" dirty="0">
                <a:highlight>
                  <a:srgbClr val="FCFCFC"/>
                </a:highlight>
                <a:ea typeface="Lato"/>
                <a:cs typeface="Lato"/>
              </a:rPr>
            </a:br>
            <a:r>
              <a:rPr lang="en-US" sz="1900" dirty="0" err="1">
                <a:highlight>
                  <a:srgbClr val="FCFCFC"/>
                </a:highlight>
                <a:ea typeface="Lato"/>
                <a:cs typeface="Lato"/>
              </a:rPr>
              <a:t>News_Item</a:t>
            </a:r>
            <a:br>
              <a:rPr lang="en-US" sz="1900" dirty="0">
                <a:highlight>
                  <a:srgbClr val="FCFCFC"/>
                </a:highlight>
                <a:ea typeface="Lato"/>
                <a:cs typeface="Lato"/>
              </a:rPr>
            </a:br>
            <a:r>
              <a:rPr lang="en-US" sz="1900" dirty="0" err="1">
                <a:highlight>
                  <a:srgbClr val="FCFCFC"/>
                </a:highlight>
              </a:rPr>
              <a:t>Newspaper_or_Newsletter</a:t>
            </a:r>
            <a:br>
              <a:rPr lang="en-US" sz="1900" dirty="0">
                <a:highlight>
                  <a:srgbClr val="FCFCFC"/>
                </a:highlight>
              </a:rPr>
            </a:br>
            <a:r>
              <a:rPr lang="en-US" sz="1900" dirty="0">
                <a:highlight>
                  <a:srgbClr val="FCFCFC"/>
                </a:highlight>
              </a:rPr>
              <a:t>Other</a:t>
            </a:r>
            <a:br>
              <a:rPr lang="en-US" sz="1900" dirty="0">
                <a:highlight>
                  <a:srgbClr val="FCFCFC"/>
                </a:highlight>
              </a:rPr>
            </a:br>
            <a:br>
              <a:rPr lang="en-US" sz="1200" dirty="0">
                <a:highlight>
                  <a:srgbClr val="FCFCFC"/>
                </a:highlight>
                <a:ea typeface="Lato"/>
                <a:cs typeface="Lato"/>
              </a:rPr>
            </a:br>
            <a:endParaRPr lang="en-US" sz="1200" dirty="0">
              <a:highlight>
                <a:srgbClr val="FCFCFC"/>
              </a:highlight>
              <a:ea typeface="Lato"/>
              <a:cs typeface="Lato"/>
            </a:endParaRPr>
          </a:p>
          <a:p>
            <a:endParaRPr lang="en-US" sz="1100" dirty="0">
              <a:highlight>
                <a:srgbClr val="FCFCFC"/>
              </a:highlight>
              <a:latin typeface="Grandview Display"/>
              <a:ea typeface="Lato"/>
              <a:cs typeface="Lato"/>
            </a:endParaRPr>
          </a:p>
        </p:txBody>
      </p:sp>
      <p:sp>
        <p:nvSpPr>
          <p:cNvPr id="6" name="TextBox 5">
            <a:extLst>
              <a:ext uri="{FF2B5EF4-FFF2-40B4-BE49-F238E27FC236}">
                <a16:creationId xmlns:a16="http://schemas.microsoft.com/office/drawing/2014/main" id="{15491EDD-AF82-3B30-3B10-162C4C116BBF}"/>
              </a:ext>
            </a:extLst>
          </p:cNvPr>
          <p:cNvSpPr txBox="1"/>
          <p:nvPr/>
        </p:nvSpPr>
        <p:spPr>
          <a:xfrm>
            <a:off x="7143562" y="1788401"/>
            <a:ext cx="2543175" cy="2862322"/>
          </a:xfrm>
          <a:prstGeom prst="rect">
            <a:avLst/>
          </a:prstGeom>
          <a:noFill/>
        </p:spPr>
        <p:txBody>
          <a:bodyPr wrap="square" rtlCol="0">
            <a:spAutoFit/>
          </a:bodyPr>
          <a:lstStyle/>
          <a:p>
            <a:r>
              <a:rPr lang="en-US" dirty="0">
                <a:highlight>
                  <a:srgbClr val="FCFCFC"/>
                </a:highlight>
              </a:rPr>
              <a:t>Patent</a:t>
            </a:r>
            <a:br>
              <a:rPr lang="en-US" dirty="0">
                <a:highlight>
                  <a:srgbClr val="FCFCFC"/>
                </a:highlight>
              </a:rPr>
            </a:br>
            <a:r>
              <a:rPr lang="en-US" dirty="0">
                <a:highlight>
                  <a:srgbClr val="FCFCFC"/>
                </a:highlight>
              </a:rPr>
              <a:t>Platform</a:t>
            </a:r>
            <a:br>
              <a:rPr lang="en-US" dirty="0">
                <a:highlight>
                  <a:srgbClr val="FCFCFC"/>
                </a:highlight>
              </a:rPr>
            </a:br>
            <a:r>
              <a:rPr lang="en-US" dirty="0" err="1">
                <a:highlight>
                  <a:srgbClr val="FCFCFC"/>
                </a:highlight>
              </a:rPr>
              <a:t>Reference_Item</a:t>
            </a:r>
            <a:br>
              <a:rPr lang="en-US" dirty="0">
                <a:highlight>
                  <a:srgbClr val="FCFCFC"/>
                </a:highlight>
              </a:rPr>
            </a:br>
            <a:r>
              <a:rPr lang="en-US" dirty="0" err="1">
                <a:highlight>
                  <a:srgbClr val="FCFCFC"/>
                </a:highlight>
              </a:rPr>
              <a:t>Reference_Work</a:t>
            </a:r>
            <a:endParaRPr lang="en-US" dirty="0"/>
          </a:p>
          <a:p>
            <a:r>
              <a:rPr lang="en-US" dirty="0"/>
              <a:t>Report</a:t>
            </a:r>
            <a:br>
              <a:rPr lang="en-US" dirty="0"/>
            </a:br>
            <a:r>
              <a:rPr lang="en-US" dirty="0"/>
              <a:t>Software</a:t>
            </a:r>
            <a:br>
              <a:rPr lang="en-US" dirty="0"/>
            </a:br>
            <a:r>
              <a:rPr lang="en-US" dirty="0"/>
              <a:t>Sound</a:t>
            </a:r>
            <a:br>
              <a:rPr lang="en-US" dirty="0"/>
            </a:br>
            <a:r>
              <a:rPr lang="en-US" dirty="0"/>
              <a:t>Standard</a:t>
            </a:r>
            <a:br>
              <a:rPr lang="en-US" dirty="0"/>
            </a:br>
            <a:r>
              <a:rPr lang="en-US" dirty="0" err="1"/>
              <a:t>Thesis_or_Dissertation</a:t>
            </a:r>
            <a:br>
              <a:rPr lang="en-US" dirty="0"/>
            </a:br>
            <a:r>
              <a:rPr lang="en-US" dirty="0"/>
              <a:t>Unspecified</a:t>
            </a:r>
          </a:p>
        </p:txBody>
      </p:sp>
    </p:spTree>
    <p:extLst>
      <p:ext uri="{BB962C8B-B14F-4D97-AF65-F5344CB8AC3E}">
        <p14:creationId xmlns:p14="http://schemas.microsoft.com/office/powerpoint/2010/main" val="113171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883927" y="1132112"/>
            <a:ext cx="7796464" cy="656472"/>
          </a:xfrm>
        </p:spPr>
        <p:txBody>
          <a:bodyPr/>
          <a:lstStyle/>
          <a:p>
            <a:r>
              <a:rPr lang="en-US"/>
              <a:t>What's New in 5.1</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p:txBody>
          <a:bodyPr/>
          <a:lstStyle/>
          <a:p>
            <a:fld id="{48F63A3B-78C7-47BE-AE5E-E10140E04643}" type="slidenum">
              <a:rPr lang="en-US" smtClean="0"/>
              <a:pPr/>
              <a:t>16</a:t>
            </a:fld>
            <a:endParaRPr lang="en-US"/>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889417" y="2303028"/>
            <a:ext cx="6905741" cy="3720337"/>
          </a:xfrm>
        </p:spPr>
        <p:txBody>
          <a:bodyPr vert="horz" lIns="91440" tIns="0" rIns="91440" bIns="0" rtlCol="0" anchor="t">
            <a:normAutofit/>
          </a:bodyPr>
          <a:lstStyle/>
          <a:p>
            <a:pPr marL="285750" indent="-285750">
              <a:buChar char="•"/>
            </a:pPr>
            <a:r>
              <a:rPr lang="en-US" dirty="0">
                <a:ea typeface="+mn-lt"/>
                <a:cs typeface="+mn-lt"/>
              </a:rPr>
              <a:t>More consistent focus on Items as the unit of reporting</a:t>
            </a:r>
          </a:p>
          <a:p>
            <a:pPr marL="285750" indent="-285750">
              <a:buChar char="•"/>
            </a:pPr>
            <a:r>
              <a:rPr lang="en-US" dirty="0">
                <a:ea typeface="+mn-lt"/>
                <a:cs typeface="+mn-lt"/>
              </a:rPr>
              <a:t>Improved definitions of Access Types</a:t>
            </a:r>
          </a:p>
          <a:p>
            <a:pPr marL="285750" indent="-285750">
              <a:buChar char="•"/>
            </a:pPr>
            <a:r>
              <a:rPr lang="en-US" dirty="0">
                <a:ea typeface="+mn-lt"/>
                <a:cs typeface="+mn-lt"/>
              </a:rPr>
              <a:t>An extension of the list of Data Types </a:t>
            </a:r>
          </a:p>
          <a:p>
            <a:pPr marL="285750" indent="-285750">
              <a:buChar char="•"/>
            </a:pPr>
            <a:r>
              <a:rPr lang="en-US" dirty="0">
                <a:ea typeface="+mn-lt"/>
                <a:cs typeface="+mn-lt"/>
              </a:rPr>
              <a:t>Upgrades to the COUNTER API (formerly sushi) protocol and associated JSON report structures. </a:t>
            </a:r>
            <a:endParaRPr lang="en-US" dirty="0"/>
          </a:p>
        </p:txBody>
      </p:sp>
    </p:spTree>
    <p:extLst>
      <p:ext uri="{BB962C8B-B14F-4D97-AF65-F5344CB8AC3E}">
        <p14:creationId xmlns:p14="http://schemas.microsoft.com/office/powerpoint/2010/main" val="246859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157208"/>
            <a:ext cx="7843837" cy="1012782"/>
          </a:xfrm>
        </p:spPr>
        <p:txBody>
          <a:bodyPr/>
          <a:lstStyle/>
          <a:p>
            <a:r>
              <a:rPr lang="en-US"/>
              <a:t>Access Types</a:t>
            </a:r>
            <a:endParaRPr lang="en-US" dirty="0"/>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p:txBody>
          <a:bodyPr/>
          <a:lstStyle/>
          <a:p>
            <a:fld id="{48F63A3B-78C7-47BE-AE5E-E10140E04643}" type="slidenum">
              <a:rPr lang="en-US" smtClean="0"/>
              <a:pPr/>
              <a:t>17</a:t>
            </a:fld>
            <a:endParaRPr lang="en-US"/>
          </a:p>
        </p:txBody>
      </p:sp>
      <p:sp>
        <p:nvSpPr>
          <p:cNvPr id="5" name="TextBox 4">
            <a:extLst>
              <a:ext uri="{FF2B5EF4-FFF2-40B4-BE49-F238E27FC236}">
                <a16:creationId xmlns:a16="http://schemas.microsoft.com/office/drawing/2014/main" id="{BF7F6FEF-3A3C-AF98-4C3D-0CB0AE2B2CB6}"/>
              </a:ext>
            </a:extLst>
          </p:cNvPr>
          <p:cNvSpPr txBox="1"/>
          <p:nvPr/>
        </p:nvSpPr>
        <p:spPr>
          <a:xfrm>
            <a:off x="912129" y="2068643"/>
            <a:ext cx="790231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Controlled. Material that is only available to authorized users. Paid content.</a:t>
            </a:r>
            <a:br>
              <a:rPr lang="en-US" dirty="0">
                <a:ea typeface="+mn-lt"/>
                <a:cs typeface="+mn-lt"/>
              </a:rPr>
            </a:br>
            <a:br>
              <a:rPr lang="en-US" dirty="0">
                <a:ea typeface="+mn-lt"/>
                <a:cs typeface="+mn-lt"/>
              </a:rPr>
            </a:br>
            <a:r>
              <a:rPr lang="en-US" dirty="0">
                <a:ea typeface="+mn-lt"/>
                <a:cs typeface="+mn-lt"/>
              </a:rPr>
              <a:t>Open. Any content item that the publisher asserts is OA, no matter what the license is or whether the item was originally Controlled (e.g. until after an embargo) and with no end date.</a:t>
            </a:r>
            <a:br>
              <a:rPr lang="en-US" dirty="0">
                <a:ea typeface="+mn-lt"/>
                <a:cs typeface="+mn-lt"/>
              </a:rPr>
            </a:br>
            <a:endParaRPr lang="en-US" dirty="0">
              <a:ea typeface="+mn-lt"/>
              <a:cs typeface="+mn-lt"/>
            </a:endParaRPr>
          </a:p>
          <a:p>
            <a:r>
              <a:rPr lang="en-US" dirty="0">
                <a:ea typeface="+mn-lt"/>
                <a:cs typeface="+mn-lt"/>
              </a:rPr>
              <a:t>Free To Read. Materials that are temporarily freely available to everyone but with an end date. </a:t>
            </a:r>
          </a:p>
          <a:p>
            <a:endParaRPr lang="en-US" dirty="0"/>
          </a:p>
          <a:p>
            <a:r>
              <a:rPr lang="en-US" dirty="0"/>
              <a:t>In </a:t>
            </a:r>
            <a:r>
              <a:rPr lang="en-US" dirty="0">
                <a:ea typeface="+mn-lt"/>
                <a:cs typeface="+mn-lt"/>
              </a:rPr>
              <a:t>R5.1, TR_B1 and TR_J1 will exclude Free To Read book and journal content in addition to OA content</a:t>
            </a:r>
          </a:p>
        </p:txBody>
      </p:sp>
    </p:spTree>
    <p:extLst>
      <p:ext uri="{BB962C8B-B14F-4D97-AF65-F5344CB8AC3E}">
        <p14:creationId xmlns:p14="http://schemas.microsoft.com/office/powerpoint/2010/main" val="407210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92B1-F183-5E04-8615-A9C2A75AEE58}"/>
              </a:ext>
            </a:extLst>
          </p:cNvPr>
          <p:cNvSpPr>
            <a:spLocks noGrp="1"/>
          </p:cNvSpPr>
          <p:nvPr>
            <p:ph type="title"/>
          </p:nvPr>
        </p:nvSpPr>
        <p:spPr>
          <a:xfrm>
            <a:off x="697683" y="1100287"/>
            <a:ext cx="7796464" cy="1222385"/>
          </a:xfrm>
        </p:spPr>
        <p:txBody>
          <a:bodyPr/>
          <a:lstStyle/>
          <a:p>
            <a:r>
              <a:rPr lang="en-US"/>
              <a:t>Catching Myself Up to 5.1</a:t>
            </a:r>
            <a:endParaRPr lang="en-US" dirty="0"/>
          </a:p>
        </p:txBody>
      </p:sp>
      <p:sp>
        <p:nvSpPr>
          <p:cNvPr id="3" name="Slide Number Placeholder 2">
            <a:extLst>
              <a:ext uri="{FF2B5EF4-FFF2-40B4-BE49-F238E27FC236}">
                <a16:creationId xmlns:a16="http://schemas.microsoft.com/office/drawing/2014/main" id="{CD9DC469-46C6-B905-4F19-46B8CE37C4B6}"/>
              </a:ext>
            </a:extLst>
          </p:cNvPr>
          <p:cNvSpPr>
            <a:spLocks noGrp="1"/>
          </p:cNvSpPr>
          <p:nvPr>
            <p:ph type="sldNum" sz="quarter" idx="10"/>
          </p:nvPr>
        </p:nvSpPr>
        <p:spPr/>
        <p:txBody>
          <a:bodyPr/>
          <a:lstStyle/>
          <a:p>
            <a:fld id="{48F63A3B-78C7-47BE-AE5E-E10140E04643}" type="slidenum">
              <a:rPr lang="en-US" smtClean="0"/>
              <a:pPr/>
              <a:t>18</a:t>
            </a:fld>
            <a:endParaRPr lang="en-US"/>
          </a:p>
        </p:txBody>
      </p:sp>
      <p:pic>
        <p:nvPicPr>
          <p:cNvPr id="7" name="Picture 6" descr="A screenshot of Ex Libris Alma software. There are rows of data under a header reading Vendor Details. The data shows a series of failed SUSHI harvesting attempts.">
            <a:extLst>
              <a:ext uri="{FF2B5EF4-FFF2-40B4-BE49-F238E27FC236}">
                <a16:creationId xmlns:a16="http://schemas.microsoft.com/office/drawing/2014/main" id="{0E10A6AE-8539-65EA-0DAF-F4C8E306AF0F}"/>
              </a:ext>
            </a:extLst>
          </p:cNvPr>
          <p:cNvPicPr>
            <a:picLocks noChangeAspect="1"/>
          </p:cNvPicPr>
          <p:nvPr/>
        </p:nvPicPr>
        <p:blipFill>
          <a:blip r:embed="rId2"/>
          <a:stretch>
            <a:fillRect/>
          </a:stretch>
        </p:blipFill>
        <p:spPr>
          <a:xfrm>
            <a:off x="601211" y="1705754"/>
            <a:ext cx="10003872" cy="4075668"/>
          </a:xfrm>
          <a:prstGeom prst="rect">
            <a:avLst/>
          </a:prstGeom>
        </p:spPr>
      </p:pic>
    </p:spTree>
    <p:extLst>
      <p:ext uri="{BB962C8B-B14F-4D97-AF65-F5344CB8AC3E}">
        <p14:creationId xmlns:p14="http://schemas.microsoft.com/office/powerpoint/2010/main" val="401031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p:txBody>
          <a:bodyPr/>
          <a:lstStyle/>
          <a:p>
            <a:fld id="{48F63A3B-78C7-47BE-AE5E-E10140E04643}" type="slidenum">
              <a:rPr lang="en-US" smtClean="0"/>
              <a:pPr/>
              <a:t>19</a:t>
            </a:fld>
            <a:endParaRPr lang="en-US"/>
          </a:p>
        </p:txBody>
      </p:sp>
      <p:pic>
        <p:nvPicPr>
          <p:cNvPr id="10" name="Picture 9" descr="A screenshot of metadata text notifying a user that COUNTER 5 formatted reports are no longer supported after March 2025.">
            <a:extLst>
              <a:ext uri="{FF2B5EF4-FFF2-40B4-BE49-F238E27FC236}">
                <a16:creationId xmlns:a16="http://schemas.microsoft.com/office/drawing/2014/main" id="{68657ABB-1B23-F8EC-5016-399E70C1DD14}"/>
              </a:ext>
            </a:extLst>
          </p:cNvPr>
          <p:cNvPicPr>
            <a:picLocks noChangeAspect="1"/>
          </p:cNvPicPr>
          <p:nvPr/>
        </p:nvPicPr>
        <p:blipFill>
          <a:blip r:embed="rId3"/>
          <a:stretch>
            <a:fillRect/>
          </a:stretch>
        </p:blipFill>
        <p:spPr>
          <a:xfrm>
            <a:off x="798440" y="2001429"/>
            <a:ext cx="11182350" cy="3400425"/>
          </a:xfrm>
          <a:prstGeom prst="rect">
            <a:avLst/>
          </a:prstGeom>
        </p:spPr>
      </p:pic>
      <p:sp>
        <p:nvSpPr>
          <p:cNvPr id="12" name="Title 11">
            <a:extLst>
              <a:ext uri="{FF2B5EF4-FFF2-40B4-BE49-F238E27FC236}">
                <a16:creationId xmlns:a16="http://schemas.microsoft.com/office/drawing/2014/main" id="{72C4BEB2-C037-2DE3-32FE-520EB13B460E}"/>
              </a:ext>
            </a:extLst>
          </p:cNvPr>
          <p:cNvSpPr>
            <a:spLocks noGrp="1"/>
          </p:cNvSpPr>
          <p:nvPr>
            <p:ph type="title"/>
          </p:nvPr>
        </p:nvSpPr>
        <p:spPr>
          <a:xfrm>
            <a:off x="1452691" y="1152130"/>
            <a:ext cx="9879437" cy="980844"/>
          </a:xfrm>
        </p:spPr>
        <p:txBody>
          <a:bodyPr/>
          <a:lstStyle/>
          <a:p>
            <a:r>
              <a:rPr lang="en-US">
                <a:solidFill>
                  <a:schemeClr val="tx1"/>
                </a:solidFill>
              </a:rPr>
              <a:t>Catching Up to 5.1 Cont'd</a:t>
            </a:r>
            <a:endParaRPr lang="en-US" dirty="0">
              <a:solidFill>
                <a:schemeClr val="tx1"/>
              </a:solidFill>
            </a:endParaRPr>
          </a:p>
        </p:txBody>
      </p:sp>
    </p:spTree>
    <p:extLst>
      <p:ext uri="{BB962C8B-B14F-4D97-AF65-F5344CB8AC3E}">
        <p14:creationId xmlns:p14="http://schemas.microsoft.com/office/powerpoint/2010/main" val="396999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p:txBody>
          <a:bodyPr/>
          <a:lstStyle/>
          <a:p>
            <a:r>
              <a:rPr lang="en-US"/>
              <a:t>About the presenter</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864433" y="1666656"/>
            <a:ext cx="6583680" cy="3207344"/>
          </a:xfrm>
        </p:spPr>
        <p:txBody>
          <a:bodyPr vert="horz" lIns="91440" tIns="0" rIns="91440" bIns="0" rtlCol="0" anchor="t">
            <a:normAutofit/>
          </a:bodyPr>
          <a:lstStyle/>
          <a:p>
            <a:r>
              <a:rPr lang="en-US"/>
              <a:t>Jacob Del Rio</a:t>
            </a:r>
            <a:br>
              <a:rPr lang="en-US"/>
            </a:br>
            <a:r>
              <a:rPr lang="en-US"/>
              <a:t>Electronic Resources Librarian at </a:t>
            </a:r>
            <a:br>
              <a:rPr lang="en-US"/>
            </a:br>
            <a:r>
              <a:rPr lang="en-US"/>
              <a:t>Southern Illinois University Edwardsville</a:t>
            </a:r>
          </a:p>
          <a:p>
            <a:r>
              <a:rPr lang="en-US"/>
              <a:t>Member of CARLI E-Resources Management Committee since 2024</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p:txBody>
          <a:bodyPr/>
          <a:lstStyle/>
          <a:p>
            <a:fld id="{48F63A3B-78C7-47BE-AE5E-E10140E04643}" type="slidenum">
              <a:rPr lang="en-US" smtClean="0"/>
              <a:pPr/>
              <a:t>2</a:t>
            </a:fld>
            <a:endParaRPr lang="en-US"/>
          </a:p>
        </p:txBody>
      </p:sp>
      <p:pic>
        <p:nvPicPr>
          <p:cNvPr id="5" name="Picture 4" descr="A portrait of presenter Jacob Del Rio. A man with beard and button-down shirt.">
            <a:extLst>
              <a:ext uri="{FF2B5EF4-FFF2-40B4-BE49-F238E27FC236}">
                <a16:creationId xmlns:a16="http://schemas.microsoft.com/office/drawing/2014/main" id="{50FE00C4-A3C5-62A3-46F5-5FAC7D72C5FC}"/>
              </a:ext>
            </a:extLst>
          </p:cNvPr>
          <p:cNvPicPr>
            <a:picLocks noChangeAspect="1"/>
          </p:cNvPicPr>
          <p:nvPr/>
        </p:nvPicPr>
        <p:blipFill>
          <a:blip r:embed="rId3"/>
          <a:stretch>
            <a:fillRect/>
          </a:stretch>
        </p:blipFill>
        <p:spPr>
          <a:xfrm>
            <a:off x="7979588" y="1411574"/>
            <a:ext cx="2684840" cy="4034853"/>
          </a:xfrm>
          <a:prstGeom prst="rect">
            <a:avLst/>
          </a:prstGeom>
        </p:spPr>
      </p:pic>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124124" y="1127182"/>
            <a:ext cx="9875463" cy="999746"/>
          </a:xfrm>
        </p:spPr>
        <p:txBody>
          <a:bodyPr/>
          <a:lstStyle/>
          <a:p>
            <a:r>
              <a:rPr lang="en-US"/>
              <a:t>Creating R5.1 Account for Harvesting</a:t>
            </a: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p:txBody>
          <a:bodyPr/>
          <a:lstStyle/>
          <a:p>
            <a:fld id="{48F63A3B-78C7-47BE-AE5E-E10140E04643}" type="slidenum">
              <a:rPr lang="en-US" smtClean="0"/>
              <a:pPr/>
              <a:t>20</a:t>
            </a:fld>
            <a:endParaRPr lang="en-US"/>
          </a:p>
        </p:txBody>
      </p:sp>
      <p:pic>
        <p:nvPicPr>
          <p:cNvPr id="8" name="Picture 7" descr="A screenshot of Ex Libris Alma library software in which the user has hit a button to bring up SUSHI harvesting options. One of the options includes ‘Create R5.1 Account,’ which is the action the user takes.">
            <a:extLst>
              <a:ext uri="{FF2B5EF4-FFF2-40B4-BE49-F238E27FC236}">
                <a16:creationId xmlns:a16="http://schemas.microsoft.com/office/drawing/2014/main" id="{584E0C3E-B138-1CCC-6844-14CE5F089659}"/>
              </a:ext>
            </a:extLst>
          </p:cNvPr>
          <p:cNvPicPr>
            <a:picLocks noChangeAspect="1"/>
          </p:cNvPicPr>
          <p:nvPr/>
        </p:nvPicPr>
        <p:blipFill>
          <a:blip r:embed="rId3"/>
          <a:stretch>
            <a:fillRect/>
          </a:stretch>
        </p:blipFill>
        <p:spPr>
          <a:xfrm>
            <a:off x="1125523" y="2125378"/>
            <a:ext cx="10458275" cy="2341594"/>
          </a:xfrm>
          <a:prstGeom prst="rect">
            <a:avLst/>
          </a:prstGeom>
        </p:spPr>
      </p:pic>
    </p:spTree>
    <p:extLst>
      <p:ext uri="{BB962C8B-B14F-4D97-AF65-F5344CB8AC3E}">
        <p14:creationId xmlns:p14="http://schemas.microsoft.com/office/powerpoint/2010/main" val="249802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DD38F6-D184-FC84-0D91-F8B057F389FA}"/>
              </a:ext>
            </a:extLst>
          </p:cNvPr>
          <p:cNvSpPr>
            <a:spLocks noGrp="1"/>
          </p:cNvSpPr>
          <p:nvPr>
            <p:ph type="title"/>
          </p:nvPr>
        </p:nvSpPr>
        <p:spPr/>
        <p:txBody>
          <a:bodyPr/>
          <a:lstStyle/>
          <a:p>
            <a:pPr algn="l"/>
            <a:r>
              <a:rPr lang="en-US" dirty="0">
                <a:solidFill>
                  <a:schemeClr val="tx1"/>
                </a:solidFill>
              </a:rPr>
              <a:t>After Creating R5.1 Accounts</a:t>
            </a:r>
            <a:endParaRPr lang="en-US" dirty="0"/>
          </a:p>
        </p:txBody>
      </p:sp>
      <p:sp>
        <p:nvSpPr>
          <p:cNvPr id="5" name="Slide Number Placeholder 4">
            <a:extLst>
              <a:ext uri="{FF2B5EF4-FFF2-40B4-BE49-F238E27FC236}">
                <a16:creationId xmlns:a16="http://schemas.microsoft.com/office/drawing/2014/main" id="{E8DB7952-8DD5-EA90-290E-7C2E11C1A5A4}"/>
              </a:ext>
            </a:extLst>
          </p:cNvPr>
          <p:cNvSpPr>
            <a:spLocks noGrp="1"/>
          </p:cNvSpPr>
          <p:nvPr>
            <p:ph type="sldNum" sz="quarter" idx="10"/>
          </p:nvPr>
        </p:nvSpPr>
        <p:spPr/>
        <p:txBody>
          <a:bodyPr/>
          <a:lstStyle/>
          <a:p>
            <a:fld id="{48F63A3B-78C7-47BE-AE5E-E10140E04643}" type="slidenum">
              <a:rPr lang="en-US" smtClean="0"/>
              <a:pPr/>
              <a:t>21</a:t>
            </a:fld>
            <a:endParaRPr lang="en-US"/>
          </a:p>
        </p:txBody>
      </p:sp>
      <p:sp>
        <p:nvSpPr>
          <p:cNvPr id="10" name="Content Placeholder 9">
            <a:extLst>
              <a:ext uri="{FF2B5EF4-FFF2-40B4-BE49-F238E27FC236}">
                <a16:creationId xmlns:a16="http://schemas.microsoft.com/office/drawing/2014/main" id="{9623118A-6E97-B9DE-2441-A11FE106FC0C}"/>
              </a:ext>
            </a:extLst>
          </p:cNvPr>
          <p:cNvSpPr>
            <a:spLocks noGrp="1"/>
          </p:cNvSpPr>
          <p:nvPr>
            <p:ph sz="quarter" idx="4"/>
          </p:nvPr>
        </p:nvSpPr>
        <p:spPr/>
        <p:txBody>
          <a:bodyPr/>
          <a:lstStyle/>
          <a:p>
            <a:r>
              <a:rPr lang="en-US" dirty="0"/>
              <a:t>Some users have noticed R5.1 harvesting going back to January 2023. This resulted in several months where both R5 and R5.1 were counting toward totals. </a:t>
            </a:r>
          </a:p>
          <a:p>
            <a:r>
              <a:rPr lang="en-US" dirty="0"/>
              <a:t>COUNTER folks recommended running both R5 and R5.1 for 3 months after changing over. May be a moot point in 2026 with R5 no longer supported by most vendors. </a:t>
            </a:r>
          </a:p>
          <a:p>
            <a:r>
              <a:rPr lang="en-US" dirty="0"/>
              <a:t>To see what vendors are reporting, be sure to check out the COUNTER Registry</a:t>
            </a:r>
          </a:p>
        </p:txBody>
      </p:sp>
    </p:spTree>
    <p:extLst>
      <p:ext uri="{BB962C8B-B14F-4D97-AF65-F5344CB8AC3E}">
        <p14:creationId xmlns:p14="http://schemas.microsoft.com/office/powerpoint/2010/main" val="400004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902A-99DB-08EC-0AEF-77C2F76D6221}"/>
              </a:ext>
            </a:extLst>
          </p:cNvPr>
          <p:cNvSpPr>
            <a:spLocks noGrp="1"/>
          </p:cNvSpPr>
          <p:nvPr>
            <p:ph type="title"/>
          </p:nvPr>
        </p:nvSpPr>
        <p:spPr/>
        <p:txBody>
          <a:bodyPr>
            <a:normAutofit fontScale="90000"/>
          </a:bodyPr>
          <a:lstStyle/>
          <a:p>
            <a:r>
              <a:rPr lang="en-US" dirty="0">
                <a:solidFill>
                  <a:schemeClr val="tx1"/>
                </a:solidFill>
              </a:rPr>
              <a:t>Counter Registry</a:t>
            </a:r>
            <a:br>
              <a:rPr lang="en-US" dirty="0">
                <a:solidFill>
                  <a:schemeClr val="tx1"/>
                </a:solidFill>
              </a:rPr>
            </a:br>
            <a:r>
              <a:rPr lang="en-US" dirty="0">
                <a:solidFill>
                  <a:schemeClr val="tx1"/>
                </a:solidFill>
              </a:rPr>
              <a:t>https://</a:t>
            </a:r>
            <a:r>
              <a:rPr lang="en-US" dirty="0" err="1">
                <a:solidFill>
                  <a:schemeClr val="tx1"/>
                </a:solidFill>
              </a:rPr>
              <a:t>registry.countermetrics.org</a:t>
            </a:r>
            <a:r>
              <a:rPr lang="en-US" dirty="0">
                <a:solidFill>
                  <a:schemeClr val="tx1"/>
                </a:solidFill>
              </a:rPr>
              <a:t>/</a:t>
            </a:r>
          </a:p>
        </p:txBody>
      </p:sp>
      <p:pic>
        <p:nvPicPr>
          <p:cNvPr id="6" name="Content Placeholder 5" descr="A screenshot of the COUNTER Registry website. Providers of electronic resources are listed with what COUNTER release they report under. ">
            <a:extLst>
              <a:ext uri="{FF2B5EF4-FFF2-40B4-BE49-F238E27FC236}">
                <a16:creationId xmlns:a16="http://schemas.microsoft.com/office/drawing/2014/main" id="{E8AA873F-05B9-70F6-7678-0549317FAED6}"/>
              </a:ext>
            </a:extLst>
          </p:cNvPr>
          <p:cNvPicPr>
            <a:picLocks noGrp="1" noChangeAspect="1"/>
          </p:cNvPicPr>
          <p:nvPr>
            <p:ph sz="quarter" idx="4"/>
          </p:nvPr>
        </p:nvPicPr>
        <p:blipFill>
          <a:blip r:embed="rId2"/>
          <a:stretch>
            <a:fillRect/>
          </a:stretch>
        </p:blipFill>
        <p:spPr>
          <a:xfrm>
            <a:off x="2120923" y="2316163"/>
            <a:ext cx="8097792" cy="3948112"/>
          </a:xfrm>
        </p:spPr>
      </p:pic>
      <p:sp>
        <p:nvSpPr>
          <p:cNvPr id="4" name="Slide Number Placeholder 3">
            <a:extLst>
              <a:ext uri="{FF2B5EF4-FFF2-40B4-BE49-F238E27FC236}">
                <a16:creationId xmlns:a16="http://schemas.microsoft.com/office/drawing/2014/main" id="{EFF01135-82A6-88F1-3CC6-EB3EDE83B7CE}"/>
              </a:ext>
            </a:extLst>
          </p:cNvPr>
          <p:cNvSpPr>
            <a:spLocks noGrp="1"/>
          </p:cNvSpPr>
          <p:nvPr>
            <p:ph type="sldNum" sz="quarter" idx="10"/>
          </p:nvPr>
        </p:nvSpPr>
        <p:spPr/>
        <p:txBody>
          <a:bodyPr/>
          <a:lstStyle/>
          <a:p>
            <a:fld id="{48F63A3B-78C7-47BE-AE5E-E10140E04643}" type="slidenum">
              <a:rPr lang="en-US" smtClean="0"/>
              <a:pPr/>
              <a:t>22</a:t>
            </a:fld>
            <a:endParaRPr lang="en-US"/>
          </a:p>
        </p:txBody>
      </p:sp>
    </p:spTree>
    <p:extLst>
      <p:ext uri="{BB962C8B-B14F-4D97-AF65-F5344CB8AC3E}">
        <p14:creationId xmlns:p14="http://schemas.microsoft.com/office/powerpoint/2010/main" val="319474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A2AC42-65CA-C79E-721D-1698BA1A13A5}"/>
              </a:ext>
            </a:extLst>
          </p:cNvPr>
          <p:cNvSpPr>
            <a:spLocks noGrp="1"/>
          </p:cNvSpPr>
          <p:nvPr>
            <p:ph type="title"/>
          </p:nvPr>
        </p:nvSpPr>
        <p:spPr>
          <a:xfrm>
            <a:off x="914400" y="1371601"/>
            <a:ext cx="10363200" cy="1187570"/>
          </a:xfrm>
        </p:spPr>
        <p:txBody>
          <a:bodyPr>
            <a:normAutofit fontScale="90000"/>
          </a:bodyPr>
          <a:lstStyle/>
          <a:p>
            <a:r>
              <a:rPr lang="en-US" dirty="0"/>
              <a:t>Visit https://</a:t>
            </a:r>
            <a:r>
              <a:rPr lang="en-US" dirty="0" err="1"/>
              <a:t>www.countermetrics.org</a:t>
            </a:r>
            <a:r>
              <a:rPr lang="en-US" dirty="0"/>
              <a:t>/education/</a:t>
            </a:r>
          </a:p>
        </p:txBody>
      </p:sp>
      <p:pic>
        <p:nvPicPr>
          <p:cNvPr id="8" name="Content Placeholder 7" descr="A screenshot of a ‘Friendly Guide’ found at the Counter Metrics website. There is a graphic highlighting the different COUNTER metrics: Usage, Denials, and Searches.">
            <a:extLst>
              <a:ext uri="{FF2B5EF4-FFF2-40B4-BE49-F238E27FC236}">
                <a16:creationId xmlns:a16="http://schemas.microsoft.com/office/drawing/2014/main" id="{8DD9FCBA-ACE4-97C7-646B-B5F6424EA4BC}"/>
              </a:ext>
            </a:extLst>
          </p:cNvPr>
          <p:cNvPicPr>
            <a:picLocks noGrp="1" noChangeAspect="1"/>
          </p:cNvPicPr>
          <p:nvPr>
            <p:ph idx="1"/>
          </p:nvPr>
        </p:nvPicPr>
        <p:blipFill>
          <a:blip r:embed="rId2"/>
          <a:stretch>
            <a:fillRect/>
          </a:stretch>
        </p:blipFill>
        <p:spPr>
          <a:xfrm>
            <a:off x="914400" y="2135304"/>
            <a:ext cx="6287251" cy="3987806"/>
          </a:xfrm>
        </p:spPr>
      </p:pic>
      <p:sp>
        <p:nvSpPr>
          <p:cNvPr id="15" name="Footer Placeholder 4">
            <a:extLst>
              <a:ext uri="{FF2B5EF4-FFF2-40B4-BE49-F238E27FC236}">
                <a16:creationId xmlns:a16="http://schemas.microsoft.com/office/drawing/2014/main" id="{E2BFA5AA-9D5A-7221-C69A-2297A76711B6}"/>
              </a:ext>
            </a:extLst>
          </p:cNvPr>
          <p:cNvSpPr>
            <a:spLocks noGrp="1"/>
          </p:cNvSpPr>
          <p:nvPr>
            <p:ph type="ftr" sz="quarter" idx="11"/>
          </p:nvPr>
        </p:nvSpPr>
        <p:spPr>
          <a:xfrm>
            <a:off x="6767622" y="6356350"/>
            <a:ext cx="4040373" cy="365125"/>
          </a:xfrm>
        </p:spPr>
        <p:txBody>
          <a:bodyPr/>
          <a:lstStyle/>
          <a:p>
            <a:pPr>
              <a:spcAft>
                <a:spcPts val="600"/>
              </a:spcAft>
            </a:pPr>
            <a:r>
              <a:rPr lang="en-US"/>
              <a:t>
              </a:t>
            </a:r>
          </a:p>
        </p:txBody>
      </p:sp>
      <p:sp>
        <p:nvSpPr>
          <p:cNvPr id="4" name="Slide Number Placeholder 3">
            <a:extLst>
              <a:ext uri="{FF2B5EF4-FFF2-40B4-BE49-F238E27FC236}">
                <a16:creationId xmlns:a16="http://schemas.microsoft.com/office/drawing/2014/main" id="{E37C2ADA-4691-B294-ACDB-12A5D2A804F9}"/>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48F63A3B-78C7-47BE-AE5E-E10140E04643}" type="slidenum">
              <a:rPr lang="en-US" smtClean="0"/>
              <a:pPr>
                <a:spcAft>
                  <a:spcPts val="600"/>
                </a:spcAft>
              </a:pPr>
              <a:t>23</a:t>
            </a:fld>
            <a:endParaRPr lang="en-US"/>
          </a:p>
        </p:txBody>
      </p:sp>
      <p:sp>
        <p:nvSpPr>
          <p:cNvPr id="10" name="TextBox 9">
            <a:extLst>
              <a:ext uri="{FF2B5EF4-FFF2-40B4-BE49-F238E27FC236}">
                <a16:creationId xmlns:a16="http://schemas.microsoft.com/office/drawing/2014/main" id="{F6A00B3E-658D-AEEA-9BB1-3695BD7A74E0}"/>
              </a:ext>
            </a:extLst>
          </p:cNvPr>
          <p:cNvSpPr txBox="1"/>
          <p:nvPr/>
        </p:nvSpPr>
        <p:spPr>
          <a:xfrm>
            <a:off x="7570659" y="2283987"/>
            <a:ext cx="3337932" cy="1631216"/>
          </a:xfrm>
          <a:prstGeom prst="rect">
            <a:avLst/>
          </a:prstGeom>
          <a:noFill/>
        </p:spPr>
        <p:txBody>
          <a:bodyPr wrap="square" rtlCol="0">
            <a:spAutoFit/>
          </a:bodyPr>
          <a:lstStyle/>
          <a:p>
            <a:r>
              <a:rPr lang="en-US" sz="2000" dirty="0"/>
              <a:t>Check out the </a:t>
            </a:r>
            <a:r>
              <a:rPr lang="en-US" sz="2000" b="1" i="1" dirty="0"/>
              <a:t>Friendly Guides </a:t>
            </a:r>
            <a:r>
              <a:rPr lang="en-US" sz="2000" dirty="0"/>
              <a:t>available at </a:t>
            </a:r>
            <a:r>
              <a:rPr lang="en-US" sz="2000" dirty="0" err="1"/>
              <a:t>countermetrics.org</a:t>
            </a:r>
            <a:r>
              <a:rPr lang="en-US" sz="2000" dirty="0"/>
              <a:t>. You can also view short recordings from Tasha </a:t>
            </a:r>
            <a:r>
              <a:rPr lang="en-US" sz="2000" dirty="0" err="1"/>
              <a:t>Mellins</a:t>
            </a:r>
            <a:r>
              <a:rPr lang="en-US" sz="2000" dirty="0"/>
              <a:t>-Cohen</a:t>
            </a:r>
          </a:p>
        </p:txBody>
      </p:sp>
    </p:spTree>
    <p:extLst>
      <p:ext uri="{BB962C8B-B14F-4D97-AF65-F5344CB8AC3E}">
        <p14:creationId xmlns:p14="http://schemas.microsoft.com/office/powerpoint/2010/main" val="323019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7924-56A2-5F83-3F9A-48963DB8BC73}"/>
              </a:ext>
            </a:extLst>
          </p:cNvPr>
          <p:cNvSpPr>
            <a:spLocks noGrp="1"/>
          </p:cNvSpPr>
          <p:nvPr>
            <p:ph type="title"/>
          </p:nvPr>
        </p:nvSpPr>
        <p:spPr>
          <a:xfrm>
            <a:off x="914400" y="1317469"/>
            <a:ext cx="6583680" cy="1531357"/>
          </a:xfrm>
        </p:spPr>
        <p:txBody>
          <a:bodyPr/>
          <a:lstStyle/>
          <a:p>
            <a:r>
              <a:rPr lang="en-US" dirty="0"/>
              <a:t>Questions?</a:t>
            </a:r>
            <a:br>
              <a:rPr lang="en-US" dirty="0"/>
            </a:br>
            <a:r>
              <a:rPr lang="en-US" dirty="0"/>
              <a:t>Corrections?</a:t>
            </a:r>
            <a:br>
              <a:rPr lang="en-US" dirty="0"/>
            </a:br>
            <a:r>
              <a:rPr lang="en-US" dirty="0"/>
              <a:t>Commiserations?</a:t>
            </a:r>
          </a:p>
        </p:txBody>
      </p:sp>
      <p:sp>
        <p:nvSpPr>
          <p:cNvPr id="6" name="Slide Number Placeholder 5">
            <a:extLst>
              <a:ext uri="{FF2B5EF4-FFF2-40B4-BE49-F238E27FC236}">
                <a16:creationId xmlns:a16="http://schemas.microsoft.com/office/drawing/2014/main" id="{CF896B71-B79F-FC53-1039-FC43E472CE40}"/>
              </a:ext>
            </a:extLst>
          </p:cNvPr>
          <p:cNvSpPr>
            <a:spLocks noGrp="1"/>
          </p:cNvSpPr>
          <p:nvPr>
            <p:ph type="sldNum" sz="quarter" idx="10"/>
          </p:nvPr>
        </p:nvSpPr>
        <p:spPr/>
        <p:txBody>
          <a:bodyPr/>
          <a:lstStyle/>
          <a:p>
            <a:fld id="{70C12960-6E85-460F-B6E3-5B82CB31AF3D}" type="slidenum">
              <a:rPr lang="en-US" smtClean="0"/>
              <a:t>24</a:t>
            </a:fld>
            <a:endParaRPr lang="en-US"/>
          </a:p>
        </p:txBody>
      </p:sp>
      <p:sp>
        <p:nvSpPr>
          <p:cNvPr id="5" name="Footer Placeholder 4">
            <a:extLst>
              <a:ext uri="{FF2B5EF4-FFF2-40B4-BE49-F238E27FC236}">
                <a16:creationId xmlns:a16="http://schemas.microsoft.com/office/drawing/2014/main" id="{F6B97297-F296-2903-CD46-DBA34B5CA9EE}"/>
              </a:ext>
            </a:extLst>
          </p:cNvPr>
          <p:cNvSpPr>
            <a:spLocks noGrp="1"/>
          </p:cNvSpPr>
          <p:nvPr>
            <p:ph type="ftr" sz="quarter" idx="4294967295"/>
          </p:nvPr>
        </p:nvSpPr>
        <p:spPr>
          <a:xfrm>
            <a:off x="8151813" y="6356350"/>
            <a:ext cx="4040187" cy="365125"/>
          </a:xfrm>
        </p:spPr>
        <p:txBody>
          <a:bodyPr/>
          <a:lstStyle/>
          <a:p>
            <a:r>
              <a:rPr lang="en-US"/>
              <a:t>
              </a:t>
            </a:r>
          </a:p>
        </p:txBody>
      </p:sp>
    </p:spTree>
    <p:extLst>
      <p:ext uri="{BB962C8B-B14F-4D97-AF65-F5344CB8AC3E}">
        <p14:creationId xmlns:p14="http://schemas.microsoft.com/office/powerpoint/2010/main" val="5972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F221-EA2D-7746-1E45-34847063991B}"/>
              </a:ext>
            </a:extLst>
          </p:cNvPr>
          <p:cNvSpPr>
            <a:spLocks noGrp="1"/>
          </p:cNvSpPr>
          <p:nvPr>
            <p:ph type="title"/>
          </p:nvPr>
        </p:nvSpPr>
        <p:spPr/>
        <p:txBody>
          <a:bodyPr/>
          <a:lstStyle/>
          <a:p>
            <a:r>
              <a:rPr lang="en-US" dirty="0"/>
              <a:t>About this series</a:t>
            </a:r>
          </a:p>
        </p:txBody>
      </p:sp>
      <p:sp>
        <p:nvSpPr>
          <p:cNvPr id="3" name="Content Placeholder 2">
            <a:extLst>
              <a:ext uri="{FF2B5EF4-FFF2-40B4-BE49-F238E27FC236}">
                <a16:creationId xmlns:a16="http://schemas.microsoft.com/office/drawing/2014/main" id="{6882C744-95F6-A08D-1EB8-F1D21A0F4A7B}"/>
              </a:ext>
            </a:extLst>
          </p:cNvPr>
          <p:cNvSpPr>
            <a:spLocks noGrp="1"/>
          </p:cNvSpPr>
          <p:nvPr>
            <p:ph idx="1"/>
          </p:nvPr>
        </p:nvSpPr>
        <p:spPr>
          <a:xfrm>
            <a:off x="1015999" y="1799167"/>
            <a:ext cx="9514417" cy="4242817"/>
          </a:xfrm>
        </p:spPr>
        <p:txBody>
          <a:bodyPr>
            <a:normAutofit/>
          </a:bodyPr>
          <a:lstStyle/>
          <a:p>
            <a:r>
              <a:rPr lang="en-US" sz="2200" dirty="0"/>
              <a:t>February 9: Understanding COUNTER Stats</a:t>
            </a:r>
          </a:p>
          <a:p>
            <a:endParaRPr lang="en-US" sz="2200" dirty="0"/>
          </a:p>
          <a:p>
            <a:pPr rtl="0" fontAlgn="base"/>
            <a:r>
              <a:rPr lang="en-US" sz="2200" i="0" dirty="0">
                <a:solidFill>
                  <a:srgbClr val="000000"/>
                </a:solidFill>
                <a:effectLst/>
              </a:rPr>
              <a:t>March 16, 2026: Interpreting Counter Stats &amp; Storytelling</a:t>
            </a:r>
          </a:p>
          <a:p>
            <a:pPr rtl="0" fontAlgn="base"/>
            <a:endParaRPr lang="en-US" sz="2200" i="0" dirty="0">
              <a:solidFill>
                <a:srgbClr val="000000"/>
              </a:solidFill>
              <a:effectLst/>
            </a:endParaRPr>
          </a:p>
          <a:p>
            <a:pPr rtl="0" fontAlgn="base"/>
            <a:r>
              <a:rPr lang="en-US" sz="2200" b="0" i="0" dirty="0">
                <a:solidFill>
                  <a:srgbClr val="000000"/>
                </a:solidFill>
                <a:effectLst/>
              </a:rPr>
              <a:t>April 13, 2026: Using Analytics to Pull Your Data/Working </a:t>
            </a:r>
          </a:p>
          <a:p>
            <a:pPr rtl="0" fontAlgn="base"/>
            <a:r>
              <a:rPr lang="en-US" sz="2200" b="0" i="0" dirty="0">
                <a:solidFill>
                  <a:srgbClr val="000000"/>
                </a:solidFill>
                <a:effectLst/>
              </a:rPr>
              <a:t>with Vendors/ SUSHI without Analytics</a:t>
            </a:r>
            <a:endParaRPr lang="en-US" sz="2200" dirty="0"/>
          </a:p>
        </p:txBody>
      </p:sp>
      <p:sp>
        <p:nvSpPr>
          <p:cNvPr id="4" name="Slide Number Placeholder 3">
            <a:extLst>
              <a:ext uri="{FF2B5EF4-FFF2-40B4-BE49-F238E27FC236}">
                <a16:creationId xmlns:a16="http://schemas.microsoft.com/office/drawing/2014/main" id="{CD9D6405-DE8C-22E9-30B5-16FE19617BAC}"/>
              </a:ext>
            </a:extLst>
          </p:cNvPr>
          <p:cNvSpPr>
            <a:spLocks noGrp="1"/>
          </p:cNvSpPr>
          <p:nvPr>
            <p:ph type="sldNum" sz="quarter" idx="10"/>
          </p:nvPr>
        </p:nvSpPr>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36908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784077" y="645987"/>
            <a:ext cx="5723586" cy="1012232"/>
          </a:xfrm>
        </p:spPr>
        <p:txBody>
          <a:bodyPr/>
          <a:lstStyle/>
          <a:p>
            <a:r>
              <a:rPr lang="en-US"/>
              <a:t>What is COUNTER?</a:t>
            </a:r>
          </a:p>
        </p:txBody>
      </p:sp>
      <p:sp>
        <p:nvSpPr>
          <p:cNvPr id="5" name="TextBox 4">
            <a:extLst>
              <a:ext uri="{FF2B5EF4-FFF2-40B4-BE49-F238E27FC236}">
                <a16:creationId xmlns:a16="http://schemas.microsoft.com/office/drawing/2014/main" id="{0BFB4786-AE88-7377-8845-A1DA5D7FDA98}"/>
              </a:ext>
            </a:extLst>
          </p:cNvPr>
          <p:cNvSpPr txBox="1"/>
          <p:nvPr/>
        </p:nvSpPr>
        <p:spPr>
          <a:xfrm>
            <a:off x="782782" y="1655618"/>
            <a:ext cx="9220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ea typeface="+mn-lt"/>
                <a:cs typeface="+mn-lt"/>
              </a:rPr>
              <a:t>The COUNTER Code of Practice is a standard that allows publishers, aggregators and technology providers to deliver credible, consistent, and comparable usage metrics to libraries and consortia around the world.</a:t>
            </a:r>
          </a:p>
          <a:p>
            <a:endParaRPr lang="en-US" dirty="0">
              <a:solidFill>
                <a:srgbClr val="000000"/>
              </a:solidFill>
              <a:ea typeface="+mn-lt"/>
              <a:cs typeface="+mn-lt"/>
            </a:endParaRPr>
          </a:p>
          <a:p>
            <a:r>
              <a:rPr lang="en-US" dirty="0">
                <a:solidFill>
                  <a:srgbClr val="000000"/>
                </a:solidFill>
                <a:ea typeface="+mn-lt"/>
                <a:cs typeface="+mn-lt"/>
              </a:rPr>
              <a:t>Project COUNTER started in 2003. The standard evolves to address the changing nature of publishing, and they release a major update roughly every 5 years. </a:t>
            </a:r>
          </a:p>
          <a:p>
            <a:endParaRPr lang="en-US" dirty="0">
              <a:solidFill>
                <a:srgbClr val="000000"/>
              </a:solidFill>
              <a:ea typeface="+mn-lt"/>
              <a:cs typeface="+mn-lt"/>
            </a:endParaRPr>
          </a:p>
          <a:p>
            <a:r>
              <a:rPr lang="en-US" dirty="0">
                <a:solidFill>
                  <a:srgbClr val="000000"/>
                </a:solidFill>
                <a:ea typeface="+mn-lt"/>
                <a:cs typeface="+mn-lt"/>
              </a:rPr>
              <a:t>COUNTER Release 5.1 was first published in 2022 and official compliance started February 2025. </a:t>
            </a:r>
            <a:endParaRPr lang="en-US" dirty="0"/>
          </a:p>
        </p:txBody>
      </p:sp>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b="1" dirty="0"/>
              <a:t>Report</a:t>
            </a:r>
            <a:r>
              <a:rPr lang="en-US" dirty="0"/>
              <a:t> </a:t>
            </a:r>
            <a:r>
              <a:rPr lang="en-US" b="1" dirty="0"/>
              <a:t>types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1242646" y="2155882"/>
            <a:ext cx="10960071" cy="4051257"/>
          </a:xfrm>
        </p:spPr>
        <p:txBody>
          <a:bodyPr vert="horz" lIns="91440" tIns="0" rIns="91440" bIns="0" rtlCol="0" anchor="t">
            <a:normAutofit/>
          </a:bodyPr>
          <a:lstStyle/>
          <a:p>
            <a:r>
              <a:rPr lang="en-US" b="1" dirty="0"/>
              <a:t>Platform Report</a:t>
            </a:r>
            <a:r>
              <a:rPr lang="en-US" dirty="0"/>
              <a:t> - high-level view of all activity on a platform. No more</a:t>
            </a:r>
            <a:br>
              <a:rPr lang="en-US" dirty="0"/>
            </a:br>
            <a:r>
              <a:rPr lang="en-US" dirty="0"/>
              <a:t>granular than usage by data type.</a:t>
            </a:r>
          </a:p>
          <a:p>
            <a:br>
              <a:rPr lang="en-US" dirty="0"/>
            </a:br>
            <a:r>
              <a:rPr lang="en-US" b="1" dirty="0">
                <a:cs typeface="Sabon Next LT"/>
              </a:rPr>
              <a:t>Database Report </a:t>
            </a:r>
            <a:r>
              <a:rPr lang="en-US" dirty="0">
                <a:cs typeface="Sabon Next LT"/>
              </a:rPr>
              <a:t>– shows activity for specific databases on a platform.</a:t>
            </a:r>
            <a:endParaRPr lang="en-US" dirty="0"/>
          </a:p>
          <a:p>
            <a:br>
              <a:rPr lang="en-US" dirty="0">
                <a:cs typeface="Sabon Next LT"/>
              </a:rPr>
            </a:br>
            <a:r>
              <a:rPr lang="en-US" b="1" dirty="0">
                <a:cs typeface="Sabon Next LT"/>
              </a:rPr>
              <a:t>Title Report</a:t>
            </a:r>
            <a:r>
              <a:rPr lang="en-US" dirty="0">
                <a:cs typeface="Sabon Next LT"/>
              </a:rPr>
              <a:t> - for books and journals. Includes YOP, access type, and access method.</a:t>
            </a:r>
          </a:p>
          <a:p>
            <a:br>
              <a:rPr lang="en-US" dirty="0">
                <a:cs typeface="Sabon Next LT"/>
              </a:rPr>
            </a:br>
            <a:r>
              <a:rPr lang="en-US" b="1" dirty="0">
                <a:cs typeface="Sabon Next LT"/>
              </a:rPr>
              <a:t>Item Report</a:t>
            </a:r>
            <a:r>
              <a:rPr lang="en-US" dirty="0">
                <a:cs typeface="Sabon Next LT"/>
              </a:rPr>
              <a:t> - includes articles, book sections, database records. Long, granular report.</a:t>
            </a:r>
            <a:endParaRPr lang="en-US" dirty="0"/>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5AD5-3D68-0E15-38DE-C6566AD755EF}"/>
              </a:ext>
            </a:extLst>
          </p:cNvPr>
          <p:cNvSpPr>
            <a:spLocks noGrp="1"/>
          </p:cNvSpPr>
          <p:nvPr>
            <p:ph type="title"/>
          </p:nvPr>
        </p:nvSpPr>
        <p:spPr>
          <a:xfrm>
            <a:off x="914399" y="1057275"/>
            <a:ext cx="8631767" cy="942975"/>
          </a:xfrm>
        </p:spPr>
        <p:txBody>
          <a:bodyPr/>
          <a:lstStyle/>
          <a:p>
            <a:r>
              <a:rPr lang="en-US" dirty="0"/>
              <a:t>Why not to use standard views</a:t>
            </a:r>
          </a:p>
        </p:txBody>
      </p:sp>
      <p:sp>
        <p:nvSpPr>
          <p:cNvPr id="3" name="Content Placeholder 2">
            <a:extLst>
              <a:ext uri="{FF2B5EF4-FFF2-40B4-BE49-F238E27FC236}">
                <a16:creationId xmlns:a16="http://schemas.microsoft.com/office/drawing/2014/main" id="{B9516CCD-1BCF-EBE3-7CDC-C0322BDBECAD}"/>
              </a:ext>
            </a:extLst>
          </p:cNvPr>
          <p:cNvSpPr>
            <a:spLocks noGrp="1"/>
          </p:cNvSpPr>
          <p:nvPr>
            <p:ph idx="1"/>
          </p:nvPr>
        </p:nvSpPr>
        <p:spPr>
          <a:xfrm>
            <a:off x="912283" y="2000250"/>
            <a:ext cx="10367434" cy="2233233"/>
          </a:xfrm>
        </p:spPr>
        <p:txBody>
          <a:bodyPr vert="horz" lIns="91440" tIns="0" rIns="91440" bIns="0" rtlCol="0" anchor="t">
            <a:normAutofit/>
          </a:bodyPr>
          <a:lstStyle/>
          <a:p>
            <a:r>
              <a:rPr lang="en-US" dirty="0">
                <a:cs typeface="Sabon Next LT"/>
              </a:rPr>
              <a:t>Standard views only show controlled Access Type. No Open or Free-to-read.</a:t>
            </a:r>
          </a:p>
          <a:p>
            <a:endParaRPr lang="en-US" dirty="0">
              <a:cs typeface="Sabon Next LT"/>
            </a:endParaRPr>
          </a:p>
          <a:p>
            <a:r>
              <a:rPr lang="en-US" dirty="0">
                <a:cs typeface="Sabon Next LT"/>
              </a:rPr>
              <a:t>Standard views are filtered results with limited metrics and limited data types. </a:t>
            </a:r>
          </a:p>
          <a:p>
            <a:r>
              <a:rPr lang="en-US" dirty="0">
                <a:cs typeface="Sabon Next LT"/>
              </a:rPr>
              <a:t> </a:t>
            </a:r>
            <a:endParaRPr lang="en-US" dirty="0"/>
          </a:p>
        </p:txBody>
      </p:sp>
    </p:spTree>
    <p:extLst>
      <p:ext uri="{BB962C8B-B14F-4D97-AF65-F5344CB8AC3E}">
        <p14:creationId xmlns:p14="http://schemas.microsoft.com/office/powerpoint/2010/main" val="53266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UNTER 5.1 Database Report. The screen shows a table with columns and rows of data for usage on Proquest resources.">
            <a:extLst>
              <a:ext uri="{FF2B5EF4-FFF2-40B4-BE49-F238E27FC236}">
                <a16:creationId xmlns:a16="http://schemas.microsoft.com/office/drawing/2014/main" id="{67AAC01C-D75D-94D2-2559-454875C8FB56}"/>
              </a:ext>
            </a:extLst>
          </p:cNvPr>
          <p:cNvPicPr>
            <a:picLocks noChangeAspect="1"/>
          </p:cNvPicPr>
          <p:nvPr/>
        </p:nvPicPr>
        <p:blipFill>
          <a:blip r:embed="rId2"/>
          <a:stretch>
            <a:fillRect/>
          </a:stretch>
        </p:blipFill>
        <p:spPr>
          <a:xfrm>
            <a:off x="1170878" y="1111261"/>
            <a:ext cx="9850244" cy="5336921"/>
          </a:xfrm>
          <a:prstGeom prst="rect">
            <a:avLst/>
          </a:prstGeom>
        </p:spPr>
      </p:pic>
      <p:sp>
        <p:nvSpPr>
          <p:cNvPr id="7" name="TextBox 6">
            <a:extLst>
              <a:ext uri="{FF2B5EF4-FFF2-40B4-BE49-F238E27FC236}">
                <a16:creationId xmlns:a16="http://schemas.microsoft.com/office/drawing/2014/main" id="{2AADCA08-BF14-A685-E192-CDAE26060BE2}"/>
              </a:ext>
            </a:extLst>
          </p:cNvPr>
          <p:cNvSpPr txBox="1"/>
          <p:nvPr/>
        </p:nvSpPr>
        <p:spPr>
          <a:xfrm>
            <a:off x="1170878" y="527825"/>
            <a:ext cx="6125737" cy="369332"/>
          </a:xfrm>
          <a:prstGeom prst="rect">
            <a:avLst/>
          </a:prstGeom>
          <a:noFill/>
        </p:spPr>
        <p:txBody>
          <a:bodyPr wrap="square" rtlCol="0">
            <a:spAutoFit/>
          </a:bodyPr>
          <a:lstStyle/>
          <a:p>
            <a:r>
              <a:rPr lang="en-US" dirty="0"/>
              <a:t>For a quick comparison, here’s a Database Report (R5.1)</a:t>
            </a:r>
          </a:p>
        </p:txBody>
      </p:sp>
    </p:spTree>
    <p:extLst>
      <p:ext uri="{BB962C8B-B14F-4D97-AF65-F5344CB8AC3E}">
        <p14:creationId xmlns:p14="http://schemas.microsoft.com/office/powerpoint/2010/main" val="124753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F2588-7568-E6F2-BAA6-90AB5E99EB8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0EC1B98-6220-65DD-ECAF-5858F556A3EE}"/>
              </a:ext>
            </a:extLst>
          </p:cNvPr>
          <p:cNvSpPr txBox="1"/>
          <p:nvPr/>
        </p:nvSpPr>
        <p:spPr>
          <a:xfrm>
            <a:off x="1182029" y="490654"/>
            <a:ext cx="6125737" cy="369332"/>
          </a:xfrm>
          <a:prstGeom prst="rect">
            <a:avLst/>
          </a:prstGeom>
          <a:noFill/>
        </p:spPr>
        <p:txBody>
          <a:bodyPr wrap="square" rtlCol="0">
            <a:spAutoFit/>
          </a:bodyPr>
          <a:lstStyle/>
          <a:p>
            <a:r>
              <a:rPr lang="en-US" dirty="0"/>
              <a:t>And here’s a DR_D1 for the same content</a:t>
            </a:r>
          </a:p>
        </p:txBody>
      </p:sp>
      <p:pic>
        <p:nvPicPr>
          <p:cNvPr id="3" name="Picture 2" descr="A screenshot of a DR_D1 report from Proquest resources. The screen shows columns and rows of usage data by month. ">
            <a:extLst>
              <a:ext uri="{FF2B5EF4-FFF2-40B4-BE49-F238E27FC236}">
                <a16:creationId xmlns:a16="http://schemas.microsoft.com/office/drawing/2014/main" id="{10395286-C5F4-308F-CBAE-9DE4530E9A2F}"/>
              </a:ext>
            </a:extLst>
          </p:cNvPr>
          <p:cNvPicPr>
            <a:picLocks noChangeAspect="1"/>
          </p:cNvPicPr>
          <p:nvPr/>
        </p:nvPicPr>
        <p:blipFill>
          <a:blip r:embed="rId2"/>
          <a:stretch>
            <a:fillRect/>
          </a:stretch>
        </p:blipFill>
        <p:spPr>
          <a:xfrm>
            <a:off x="1241502" y="929268"/>
            <a:ext cx="9448800" cy="5563152"/>
          </a:xfrm>
          <a:prstGeom prst="rect">
            <a:avLst/>
          </a:prstGeom>
        </p:spPr>
      </p:pic>
    </p:spTree>
    <p:extLst>
      <p:ext uri="{BB962C8B-B14F-4D97-AF65-F5344CB8AC3E}">
        <p14:creationId xmlns:p14="http://schemas.microsoft.com/office/powerpoint/2010/main" val="227169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4BCC-0192-B63C-993C-990AAEB3DC10}"/>
              </a:ext>
            </a:extLst>
          </p:cNvPr>
          <p:cNvSpPr>
            <a:spLocks noGrp="1"/>
          </p:cNvSpPr>
          <p:nvPr>
            <p:ph type="title"/>
          </p:nvPr>
        </p:nvSpPr>
        <p:spPr/>
        <p:txBody>
          <a:bodyPr/>
          <a:lstStyle/>
          <a:p>
            <a:r>
              <a:rPr lang="en-US" dirty="0">
                <a:solidFill>
                  <a:schemeClr val="tx1"/>
                </a:solidFill>
              </a:rPr>
              <a:t>Retrieving</a:t>
            </a:r>
            <a:r>
              <a:rPr lang="en-US" dirty="0"/>
              <a:t> </a:t>
            </a:r>
            <a:r>
              <a:rPr lang="en-US" dirty="0">
                <a:solidFill>
                  <a:schemeClr val="tx1"/>
                </a:solidFill>
              </a:rPr>
              <a:t>Reports</a:t>
            </a:r>
          </a:p>
        </p:txBody>
      </p:sp>
      <p:sp>
        <p:nvSpPr>
          <p:cNvPr id="7" name="TextBox 6">
            <a:extLst>
              <a:ext uri="{FF2B5EF4-FFF2-40B4-BE49-F238E27FC236}">
                <a16:creationId xmlns:a16="http://schemas.microsoft.com/office/drawing/2014/main" id="{87151609-0A8A-9231-DC65-459B50F31504}"/>
              </a:ext>
            </a:extLst>
          </p:cNvPr>
          <p:cNvSpPr txBox="1"/>
          <p:nvPr/>
        </p:nvSpPr>
        <p:spPr>
          <a:xfrm>
            <a:off x="1004454" y="1716600"/>
            <a:ext cx="874937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Manually download tabular reports in .</a:t>
            </a:r>
            <a:r>
              <a:rPr lang="en-US" sz="2800" dirty="0" err="1"/>
              <a:t>tsv</a:t>
            </a:r>
            <a:r>
              <a:rPr lang="en-US" sz="2800" dirty="0"/>
              <a:t> files. Compatible with spreadsheet programs like Excel. </a:t>
            </a:r>
          </a:p>
          <a:p>
            <a:endParaRPr lang="en-US" sz="2800" dirty="0"/>
          </a:p>
          <a:p>
            <a:endParaRPr lang="en-US" sz="2800" dirty="0"/>
          </a:p>
          <a:p>
            <a:r>
              <a:rPr lang="en-US" sz="2800" dirty="0"/>
              <a:t>Automatic harvesting with COUNTER API (formerly known as SUSHI) – machine readable files in the JSON schema. Learn more in April. </a:t>
            </a:r>
          </a:p>
        </p:txBody>
      </p:sp>
    </p:spTree>
    <p:extLst>
      <p:ext uri="{BB962C8B-B14F-4D97-AF65-F5344CB8AC3E}">
        <p14:creationId xmlns:p14="http://schemas.microsoft.com/office/powerpoint/2010/main" val="760660885"/>
      </p:ext>
    </p:extLst>
  </p:cSld>
  <p:clrMapOvr>
    <a:masterClrMapping/>
  </p:clrMapOvr>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A76D1-3C6D-40BC-A42D-496B6EDE8B8C}">
  <ds:schemaRefs>
    <ds:schemaRef ds:uri="http://schemas.openxmlformats.org/package/2006/metadata/core-properties"/>
    <ds:schemaRef ds:uri="http://purl.org/dc/dcmitype/"/>
    <ds:schemaRef ds:uri="http://schemas.microsoft.com/office/2006/documentManagement/types"/>
    <ds:schemaRef ds:uri="http://purl.org/dc/elements/1.1/"/>
    <ds:schemaRef ds:uri="230e9df3-be65-4c73-a93b-d1236ebd677e"/>
    <ds:schemaRef ds:uri="http://schemas.microsoft.com/office/2006/metadata/properties"/>
    <ds:schemaRef ds:uri="http://www.w3.org/XML/1998/namespace"/>
    <ds:schemaRef ds:uri="16c05727-aa75-4e4a-9b5f-8a80a1165891"/>
    <ds:schemaRef ds:uri="http://schemas.microsoft.com/office/infopath/2007/PartnerControls"/>
    <ds:schemaRef ds:uri="71af3243-3dd4-4a8d-8c0d-dd76da1f02a5"/>
    <ds:schemaRef ds:uri="http://schemas.microsoft.com/sharepoint/v3"/>
    <ds:schemaRef ds:uri="http://purl.org/dc/terms/"/>
  </ds:schemaRefs>
</ds:datastoreItem>
</file>

<file path=customXml/itemProps2.xml><?xml version="1.0" encoding="utf-8"?>
<ds:datastoreItem xmlns:ds="http://schemas.openxmlformats.org/officeDocument/2006/customXml" ds:itemID="{DE99543C-82E8-4821-93BD-5A60BEB423E2}">
  <ds:schemaRefs>
    <ds:schemaRef ds:uri="http://schemas.microsoft.com/sharepoint/v3/contenttype/forms"/>
  </ds:schemaRefs>
</ds:datastoreItem>
</file>

<file path=customXml/itemProps3.xml><?xml version="1.0" encoding="utf-8"?>
<ds:datastoreItem xmlns:ds="http://schemas.openxmlformats.org/officeDocument/2006/customXml" ds:itemID="{5D7B7F6F-2C08-4296-B7AB-C2C3F4219245}">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142</TotalTime>
  <Words>1037</Words>
  <Application>Microsoft Office PowerPoint</Application>
  <PresentationFormat>Widescreen</PresentationFormat>
  <Paragraphs>99</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Grandview Display</vt:lpstr>
      <vt:lpstr>Lato</vt:lpstr>
      <vt:lpstr>Sabon Next LT</vt:lpstr>
      <vt:lpstr>DashVTI</vt:lpstr>
      <vt:lpstr>Understanding  COUNTER Stats</vt:lpstr>
      <vt:lpstr>About the presenter</vt:lpstr>
      <vt:lpstr>About this series</vt:lpstr>
      <vt:lpstr>What is COUNTER?</vt:lpstr>
      <vt:lpstr>Report types</vt:lpstr>
      <vt:lpstr>Why not to use standard views</vt:lpstr>
      <vt:lpstr>PowerPoint Presentation</vt:lpstr>
      <vt:lpstr>PowerPoint Presentation</vt:lpstr>
      <vt:lpstr>Retrieving Reports</vt:lpstr>
      <vt:lpstr>Metrics</vt:lpstr>
      <vt:lpstr>Investigations vs. requests</vt:lpstr>
      <vt:lpstr>Total vs. unique</vt:lpstr>
      <vt:lpstr>Denials</vt:lpstr>
      <vt:lpstr>Searches</vt:lpstr>
      <vt:lpstr>Data_Types</vt:lpstr>
      <vt:lpstr>What's New in 5.1</vt:lpstr>
      <vt:lpstr>Access Types</vt:lpstr>
      <vt:lpstr>Catching Myself Up to 5.1</vt:lpstr>
      <vt:lpstr>Catching Up to 5.1 Cont'd</vt:lpstr>
      <vt:lpstr>Creating R5.1 Account for Harvesting</vt:lpstr>
      <vt:lpstr>After Creating R5.1 Accounts</vt:lpstr>
      <vt:lpstr>Counter Registry https://registry.countermetrics.org/</vt:lpstr>
      <vt:lpstr>Visit https://www.countermetrics.org/education/</vt:lpstr>
      <vt:lpstr>Questions? Corrections? Commiserations?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COUNTER Stats</dc:title>
  <dc:subject/>
  <dc:creator>Tolbert, Marisa</dc:creator>
  <cp:lastModifiedBy>Tolbert, Marisa</cp:lastModifiedBy>
  <cp:revision>212</cp:revision>
  <dcterms:created xsi:type="dcterms:W3CDTF">2026-02-06T19:59:50Z</dcterms:created>
  <dcterms:modified xsi:type="dcterms:W3CDTF">2026-02-09T20:18:39Z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