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verage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regular.fntdata"/><Relationship Id="rId23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0bf2be6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0bf2be6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580b16a0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580b16a0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580b16a0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c580b16a0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580b16a0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580b16a0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0bf2be67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0bf2be67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580b16a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c580b16a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05e2c41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05e2c41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580b16a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c580b16a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92604a0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92604a0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583ae3fdc_0_2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583ae3fdc_0_2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583ae3fdc_0_2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583ae3fdc_0_2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92604a0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92604a0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583ae3fdc_0_2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c583ae3fdc_0_2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583ae3fdc_0_2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c583ae3fdc_0_2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0bf2be6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0bf2be6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580b16a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580b16a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amantha.loster@rosalindfranklin.edu" TargetMode="External"/><Relationship Id="rId4" Type="http://schemas.openxmlformats.org/officeDocument/2006/relationships/hyperlink" Target="mailto:megan.ruenz@wheaton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amantha.loster@rosalindfranklin.edu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megan.ruenz@wheaton.edu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Interpreting Counter Stats &amp; Storytelling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Wheaton College Case Study - Using Stats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311176"/>
            <a:ext cx="8520600" cy="3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Subject Librarians</a:t>
            </a:r>
            <a:r>
              <a:rPr lang="en"/>
              <a:t> - </a:t>
            </a:r>
            <a:r>
              <a:rPr lang="en" sz="1700"/>
              <a:t>monitor usage of resources in subject areas</a:t>
            </a:r>
            <a:endParaRPr sz="17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Teaching Faculty</a:t>
            </a:r>
            <a:r>
              <a:rPr lang="en"/>
              <a:t> - </a:t>
            </a:r>
            <a:r>
              <a:rPr lang="en" sz="1700"/>
              <a:t>are </a:t>
            </a:r>
            <a:r>
              <a:rPr lang="en" sz="1700"/>
              <a:t>resources still applicable to curriculum</a:t>
            </a:r>
            <a:endParaRPr sz="17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Collections Team</a:t>
            </a:r>
            <a:r>
              <a:rPr lang="en"/>
              <a:t> - </a:t>
            </a:r>
            <a:r>
              <a:rPr lang="en" sz="1700"/>
              <a:t>ensure </a:t>
            </a:r>
            <a:r>
              <a:rPr lang="en" sz="1700"/>
              <a:t>fiscal</a:t>
            </a:r>
            <a:r>
              <a:rPr lang="en" sz="1700"/>
              <a:t> responsibility of acquisition funds</a:t>
            </a:r>
            <a:endParaRPr sz="17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Institutional Reporting - </a:t>
            </a:r>
            <a:r>
              <a:rPr lang="en" sz="1700"/>
              <a:t>IPEDS, ACRL, annual reporting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Wheaton College Case Study - Stats Collected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267250" y="1152475"/>
            <a:ext cx="412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/>
              <a:t>Institutional Reporting:</a:t>
            </a:r>
            <a:endParaRPr b="1" sz="17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eSerial usage (TR_J1 + TR_J3)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database searches (</a:t>
            </a:r>
            <a:r>
              <a:rPr lang="en" sz="1600"/>
              <a:t>DR_D1)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electronic circulations (TR_B1 + IR_M1)</a:t>
            </a:r>
            <a:endParaRPr sz="1600"/>
          </a:p>
        </p:txBody>
      </p:sp>
      <p:sp>
        <p:nvSpPr>
          <p:cNvPr id="126" name="Google Shape;126;p23"/>
          <p:cNvSpPr txBox="1"/>
          <p:nvPr>
            <p:ph idx="2" type="body"/>
          </p:nvPr>
        </p:nvSpPr>
        <p:spPr>
          <a:xfrm>
            <a:off x="4832400" y="1152475"/>
            <a:ext cx="408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Stakeholder Reporting:</a:t>
            </a:r>
            <a:endParaRPr b="1" sz="18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eSerial usage (TR_J1)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database searches (DR_D1)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ebook turnaways (TR_B2 - not owned    + license exceeded)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7" name="Google Shape;127;p23" title="Screenshot 2026-03-09 at 4.21.5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88" y="3339900"/>
            <a:ext cx="8149023" cy="16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Wheaton College Case Study - Tracking Acquisition + Usage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 title="Screenshot 2026-03-09 at 3.10.39 PM.png"/>
          <p:cNvPicPr preferRelativeResize="0"/>
          <p:nvPr/>
        </p:nvPicPr>
        <p:blipFill rotWithShape="1">
          <a:blip r:embed="rId3">
            <a:alphaModFix/>
          </a:blip>
          <a:srcRect b="0" l="0" r="0" t="3865"/>
          <a:stretch/>
        </p:blipFill>
        <p:spPr>
          <a:xfrm>
            <a:off x="168675" y="1661935"/>
            <a:ext cx="8806676" cy="23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Wheaton College Case Study - Tracking Acquisition + Usage</a:t>
            </a:r>
            <a:endParaRPr/>
          </a:p>
        </p:txBody>
      </p:sp>
      <p:pic>
        <p:nvPicPr>
          <p:cNvPr id="139" name="Google Shape;139;p25" title="Screenshot 2026-03-09 at 3.11.00 PM.png"/>
          <p:cNvPicPr preferRelativeResize="0"/>
          <p:nvPr/>
        </p:nvPicPr>
        <p:blipFill rotWithShape="1">
          <a:blip r:embed="rId3">
            <a:alphaModFix/>
          </a:blip>
          <a:srcRect b="0" l="695" r="0" t="12580"/>
          <a:stretch/>
        </p:blipFill>
        <p:spPr>
          <a:xfrm>
            <a:off x="148025" y="1561462"/>
            <a:ext cx="8847949" cy="24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Wheaton College Case Study - </a:t>
            </a:r>
            <a:r>
              <a:rPr lang="en"/>
              <a:t>Acknowledgement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9825"/>
            <a:ext cx="8520600" cy="3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Amy Castillo (</a:t>
            </a:r>
            <a:r>
              <a:rPr lang="en" sz="1600"/>
              <a:t>University of Texas at Arlington Libraries) 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&amp;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Tracy Holtman (</a:t>
            </a:r>
            <a:r>
              <a:rPr lang="en" sz="1600"/>
              <a:t>Tarleton State University)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Connect Four: Visualize Your Annual Database Renewals in Excel 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NASIG Autumn Virtual Conference, October 2024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457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Wheaton College Case Study - Tracking Acquisition + Usage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 title="Screenshot 2026-03-09 at 3.07.0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88" y="1024590"/>
            <a:ext cx="8694426" cy="39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Wheaton College Case Study - Dashboard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 title="Screenshot 2026-03-16 at 2.19.2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70" y="1152475"/>
            <a:ext cx="8918277" cy="37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775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5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samantha.loster@rosalindfranklin.edu</a:t>
            </a:r>
            <a:endParaRPr sz="5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megan.ruenz@wheaton.edu</a:t>
            </a:r>
            <a:endParaRPr sz="5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04575"/>
            <a:ext cx="84696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Rosalind Franklin University Case Study - Presenter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51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Samantha Loster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E-Resource Management Librarian @ RFU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Member of CARLI E-Resources Management Committee since 2025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samantha.loster@rosalindfranklin.edu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6" name="Google Shape;66;p14" title="Loster,SamanthaB.jpg"/>
          <p:cNvPicPr preferRelativeResize="0"/>
          <p:nvPr/>
        </p:nvPicPr>
        <p:blipFill rotWithShape="1">
          <a:blip r:embed="rId4">
            <a:alphaModFix/>
          </a:blip>
          <a:srcRect b="0" l="0" r="0" t="10587"/>
          <a:stretch/>
        </p:blipFill>
        <p:spPr>
          <a:xfrm>
            <a:off x="5555575" y="1152475"/>
            <a:ext cx="2953427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</a:t>
            </a:r>
            <a:r>
              <a:rPr lang="en"/>
              <a:t>Rosalind Franklin University Case Study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389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size: 2067 students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Graduate University - Health Sciences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84 Databases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423 Journals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Collections Team: Associate Vice President, Associate Director + 2 Librarians (Physical &amp; Electronic)</a:t>
            </a:r>
            <a:endParaRPr/>
          </a:p>
        </p:txBody>
      </p:sp>
      <p:pic>
        <p:nvPicPr>
          <p:cNvPr id="73" name="Google Shape;73;p15" title="20250915_Marketing_Campus_230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450" y="1363900"/>
            <a:ext cx="4638000" cy="26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656300"/>
            <a:ext cx="8520600" cy="29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Tracks annual usage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Databases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Journals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eBooks</a:t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04575"/>
            <a:ext cx="4676700" cy="13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Rosalind Franklin University Case Study - Report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3637"/>
            <a:ext cx="4389150" cy="495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Rosalind Franklin University Case Study - COUNTER to Reports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125"/>
            <a:ext cx="8839200" cy="216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14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Rosalind Franklin University Case Study - COUNTER to Reports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525"/>
            <a:ext cx="8839200" cy="184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43426"/>
            <a:ext cx="8839200" cy="96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Rosalind Franklin University Case Study - COUNTER to Reports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1369538"/>
            <a:ext cx="882015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43025" y="419275"/>
            <a:ext cx="79818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Wheaton College Case Study - Presenter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952375" y="1152475"/>
            <a:ext cx="588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Megan Ruenz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E-Resources Librarian @ Wheaton College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Member of CARLI E-Resources Management Committee since 2021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megan.ruenz@wheaton.edu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97" y="1152475"/>
            <a:ext cx="240572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Wheaton College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170150" y="1056525"/>
            <a:ext cx="4659600" cy="28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size: ~3000 students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Residential</a:t>
            </a:r>
            <a:r>
              <a:rPr lang="en"/>
              <a:t> UG  +  Residential/Online Grad                              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115 Databases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375 Journal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Collections Team: 1 Dean + 6  Librarians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0" l="3148" r="0" t="0"/>
          <a:stretch/>
        </p:blipFill>
        <p:spPr>
          <a:xfrm>
            <a:off x="4905250" y="1105575"/>
            <a:ext cx="4093200" cy="247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