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y="5143500" cx="9144000"/>
  <p:notesSz cx="6858000" cy="9144000"/>
  <p:embeddedFontLst>
    <p:embeddedFont>
      <p:font typeface="PT Sans Narrow"/>
      <p:regular r:id="rId19"/>
      <p:bold r:id="rId20"/>
    </p:embeddedFont>
    <p:embeddedFont>
      <p:font typeface="Open Sans"/>
      <p:regular r:id="rId21"/>
      <p:bold r:id="rId22"/>
      <p:italic r:id="rId23"/>
      <p:boldItalic r:id="rId2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PTSansNarrow-bold.fntdata"/><Relationship Id="rId11" Type="http://schemas.openxmlformats.org/officeDocument/2006/relationships/slide" Target="slides/slide6.xml"/><Relationship Id="rId22" Type="http://schemas.openxmlformats.org/officeDocument/2006/relationships/font" Target="fonts/OpenSans-bold.fntdata"/><Relationship Id="rId10" Type="http://schemas.openxmlformats.org/officeDocument/2006/relationships/slide" Target="slides/slide5.xml"/><Relationship Id="rId21" Type="http://schemas.openxmlformats.org/officeDocument/2006/relationships/font" Target="fonts/OpenSans-regular.fntdata"/><Relationship Id="rId13" Type="http://schemas.openxmlformats.org/officeDocument/2006/relationships/slide" Target="slides/slide8.xml"/><Relationship Id="rId24" Type="http://schemas.openxmlformats.org/officeDocument/2006/relationships/font" Target="fonts/OpenSans-boldItalic.fntdata"/><Relationship Id="rId12" Type="http://schemas.openxmlformats.org/officeDocument/2006/relationships/slide" Target="slides/slide7.xml"/><Relationship Id="rId23" Type="http://schemas.openxmlformats.org/officeDocument/2006/relationships/font" Target="fonts/OpenSans-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font" Target="fonts/PTSansNarrow-regular.fntdata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17b8d1783f4_0_3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17b8d1783f4_0_3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17b8d1783f4_0_3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17b8d1783f4_0_3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2822c5345ac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2822c5345a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17b8d1783f4_0_3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17b8d1783f4_0_3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17b8d1783f4_0_3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17b8d1783f4_0_3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HTML5 package: a free and open-source content collaboration framework based on JavaScript that allows the user to create, share, and reuse self-contained, interactive, dynamic learning content objects 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17b8d1783f4_0_3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17b8d1783f4_0_3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309716d6226_6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309716d6226_6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17b8d1783f4_0_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17b8d1783f4_0_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17b8d1783f4_0_30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17b8d1783f4_0_3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17b8d1783f4_0_3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17b8d1783f4_0_3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17b8d1783f4_0_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17b8d1783f4_0_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17b8d1783f4_0_3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17b8d1783f4_0_3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7007735" y="3176888"/>
            <a:ext cx="562200" cy="0"/>
          </a:xfrm>
          <a:prstGeom prst="straightConnector1">
            <a:avLst/>
          </a:prstGeom>
          <a:noFill/>
          <a:ln cap="flat" cmpd="sng" w="762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1" name="Google Shape;11;p2"/>
          <p:cNvCxnSpPr/>
          <p:nvPr/>
        </p:nvCxnSpPr>
        <p:spPr>
          <a:xfrm>
            <a:off x="1575035" y="3158252"/>
            <a:ext cx="562200" cy="0"/>
          </a:xfrm>
          <a:prstGeom prst="straightConnector1">
            <a:avLst/>
          </a:prstGeom>
          <a:noFill/>
          <a:ln cap="flat" cmpd="sng" w="762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12" name="Google Shape;12;p2"/>
          <p:cNvGrpSpPr/>
          <p:nvPr/>
        </p:nvGrpSpPr>
        <p:grpSpPr>
          <a:xfrm>
            <a:off x="1004144" y="1022025"/>
            <a:ext cx="7136668" cy="152400"/>
            <a:chOff x="1346429" y="1011300"/>
            <a:chExt cx="6452100" cy="152400"/>
          </a:xfrm>
        </p:grpSpPr>
        <p:cxnSp>
          <p:nvCxnSpPr>
            <p:cNvPr id="13" name="Google Shape;13;p2"/>
            <p:cNvCxnSpPr/>
            <p:nvPr/>
          </p:nvCxnSpPr>
          <p:spPr>
            <a:xfrm rot="10800000">
              <a:off x="1346429" y="1011300"/>
              <a:ext cx="6452100" cy="0"/>
            </a:xfrm>
            <a:prstGeom prst="straightConnector1">
              <a:avLst/>
            </a:prstGeom>
            <a:noFill/>
            <a:ln cap="flat" cmpd="sng" w="7620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4" name="Google Shape;14;p2"/>
            <p:cNvCxnSpPr/>
            <p:nvPr/>
          </p:nvCxnSpPr>
          <p:spPr>
            <a:xfrm rot="10800000">
              <a:off x="1346429" y="1163700"/>
              <a:ext cx="6452100" cy="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grpSp>
        <p:nvGrpSpPr>
          <p:cNvPr id="15" name="Google Shape;15;p2"/>
          <p:cNvGrpSpPr/>
          <p:nvPr/>
        </p:nvGrpSpPr>
        <p:grpSpPr>
          <a:xfrm>
            <a:off x="1004151" y="3969100"/>
            <a:ext cx="7136668" cy="152400"/>
            <a:chOff x="1346435" y="3969088"/>
            <a:chExt cx="6452100" cy="152400"/>
          </a:xfrm>
        </p:grpSpPr>
        <p:cxnSp>
          <p:nvCxnSpPr>
            <p:cNvPr id="16" name="Google Shape;16;p2"/>
            <p:cNvCxnSpPr/>
            <p:nvPr/>
          </p:nvCxnSpPr>
          <p:spPr>
            <a:xfrm>
              <a:off x="1346435" y="4121488"/>
              <a:ext cx="6452100" cy="0"/>
            </a:xfrm>
            <a:prstGeom prst="straightConnector1">
              <a:avLst/>
            </a:prstGeom>
            <a:noFill/>
            <a:ln cap="flat" cmpd="sng" w="7620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7" name="Google Shape;17;p2"/>
            <p:cNvCxnSpPr/>
            <p:nvPr/>
          </p:nvCxnSpPr>
          <p:spPr>
            <a:xfrm>
              <a:off x="1346435" y="3969088"/>
              <a:ext cx="6452100" cy="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sp>
        <p:nvSpPr>
          <p:cNvPr id="18" name="Google Shape;18;p2"/>
          <p:cNvSpPr txBox="1"/>
          <p:nvPr>
            <p:ph type="ctrTitle"/>
          </p:nvPr>
        </p:nvSpPr>
        <p:spPr>
          <a:xfrm>
            <a:off x="1004150" y="1751764"/>
            <a:ext cx="7136700" cy="1022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/>
        </p:txBody>
      </p:sp>
      <p:sp>
        <p:nvSpPr>
          <p:cNvPr id="19" name="Google Shape;19;p2"/>
          <p:cNvSpPr txBox="1"/>
          <p:nvPr>
            <p:ph idx="1" type="subTitle"/>
          </p:nvPr>
        </p:nvSpPr>
        <p:spPr>
          <a:xfrm>
            <a:off x="2137225" y="2850039"/>
            <a:ext cx="4870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20" name="Google Shape;20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1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" name="Google Shape;57;p11"/>
          <p:cNvSpPr txBox="1"/>
          <p:nvPr>
            <p:ph hasCustomPrompt="1" type="title"/>
          </p:nvPr>
        </p:nvSpPr>
        <p:spPr>
          <a:xfrm>
            <a:off x="311700" y="1304850"/>
            <a:ext cx="8520600" cy="153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8" name="Google Shape;58;p11"/>
          <p:cNvSpPr txBox="1"/>
          <p:nvPr>
            <p:ph idx="1" type="body"/>
          </p:nvPr>
        </p:nvSpPr>
        <p:spPr>
          <a:xfrm>
            <a:off x="311700" y="2995650"/>
            <a:ext cx="85206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9" name="Google Shape;59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/>
          <p:nvPr/>
        </p:nvSpPr>
        <p:spPr>
          <a:xfrm>
            <a:off x="-50" y="2571900"/>
            <a:ext cx="9144000" cy="2571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" name="Google Shape;23;p3"/>
          <p:cNvSpPr txBox="1"/>
          <p:nvPr>
            <p:ph type="title"/>
          </p:nvPr>
        </p:nvSpPr>
        <p:spPr>
          <a:xfrm>
            <a:off x="311700" y="814800"/>
            <a:ext cx="8571300" cy="94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24" name="Google Shape;24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" name="Google Shape;27;p4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28" name="Google Shape;28;p4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9" name="Google Shape;2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5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" type="body"/>
          </p:nvPr>
        </p:nvSpPr>
        <p:spPr>
          <a:xfrm>
            <a:off x="311700" y="1266175"/>
            <a:ext cx="39999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3" name="Google Shape;33;p5"/>
          <p:cNvSpPr txBox="1"/>
          <p:nvPr>
            <p:ph idx="2" type="body"/>
          </p:nvPr>
        </p:nvSpPr>
        <p:spPr>
          <a:xfrm>
            <a:off x="4832400" y="1266175"/>
            <a:ext cx="39999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4" name="Google Shape;3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6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37" name="Google Shape;3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0" name="Google Shape;4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1" name="Google Shape;4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6"/>
        </a:solidFill>
      </p:bgPr>
    </p:bg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/>
          <p:nvPr>
            <p:ph type="title"/>
          </p:nvPr>
        </p:nvSpPr>
        <p:spPr>
          <a:xfrm>
            <a:off x="490250" y="526350"/>
            <a:ext cx="56136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4" name="Google Shape;4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7" name="Google Shape;47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8" name="Google Shape;48;p9"/>
          <p:cNvSpPr txBox="1"/>
          <p:nvPr>
            <p:ph type="title"/>
          </p:nvPr>
        </p:nvSpPr>
        <p:spPr>
          <a:xfrm>
            <a:off x="265500" y="1039675"/>
            <a:ext cx="4045200" cy="1675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9" name="Google Shape;49;p9"/>
          <p:cNvSpPr txBox="1"/>
          <p:nvPr>
            <p:ph idx="1" type="subTitle"/>
          </p:nvPr>
        </p:nvSpPr>
        <p:spPr>
          <a:xfrm>
            <a:off x="265500" y="27268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50" name="Google Shape;50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1" name="Google Shape;51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0"/>
          <p:cNvSpPr txBox="1"/>
          <p:nvPr>
            <p:ph idx="1" type="body"/>
          </p:nvPr>
        </p:nvSpPr>
        <p:spPr>
          <a:xfrm>
            <a:off x="311700" y="423072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T Sans Narrow"/>
              <a:buNone/>
              <a:defRPr sz="2400">
                <a:latin typeface="PT Sans Narrow"/>
                <a:ea typeface="PT Sans Narrow"/>
                <a:cs typeface="PT Sans Narrow"/>
                <a:sym typeface="PT Sans Narrow"/>
              </a:defRPr>
            </a:lvl1pPr>
          </a:lstStyle>
          <a:p/>
        </p:txBody>
      </p:sp>
      <p:sp>
        <p:nvSpPr>
          <p:cNvPr id="54" name="Google Shape;54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tropic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Char char="●"/>
              <a:defRPr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hyperlink" Target="https://app.lumi.education/run/wVgLe8" TargetMode="External"/><Relationship Id="rId4" Type="http://schemas.openxmlformats.org/officeDocument/2006/relationships/image" Target="../media/image8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hyperlink" Target="https://h5p.org/content-types-and-applications" TargetMode="External"/><Relationship Id="rId4" Type="http://schemas.openxmlformats.org/officeDocument/2006/relationships/hyperlink" Target="http://newsmanager.commpartners.com/tesolcallis/issues/2022-09-15/3.html" TargetMode="External"/><Relationship Id="rId11" Type="http://schemas.openxmlformats.org/officeDocument/2006/relationships/hyperlink" Target="https://ucsflibrary.zendesk.com/hc/en-us/articles/1500001421842-Image-Pairing" TargetMode="External"/><Relationship Id="rId10" Type="http://schemas.openxmlformats.org/officeDocument/2006/relationships/hyperlink" Target="https://kitchen.opened.ca/" TargetMode="External"/><Relationship Id="rId12" Type="http://schemas.openxmlformats.org/officeDocument/2006/relationships/hyperlink" Target="https://www.ncbi.nlm.nih.gov/pmc/articles/PMC8270380/" TargetMode="External"/><Relationship Id="rId9" Type="http://schemas.openxmlformats.org/officeDocument/2006/relationships/hyperlink" Target="https://connect.oeglobal.org/t/im-alan-levine-ask-me-anything-about-using-h5p/3494/25" TargetMode="External"/><Relationship Id="rId5" Type="http://schemas.openxmlformats.org/officeDocument/2006/relationships/hyperlink" Target="https://webaim.org/resources/contrastchecker/" TargetMode="External"/><Relationship Id="rId6" Type="http://schemas.openxmlformats.org/officeDocument/2006/relationships/hyperlink" Target="https://app.lumi.education/" TargetMode="External"/><Relationship Id="rId7" Type="http://schemas.openxmlformats.org/officeDocument/2006/relationships/hyperlink" Target="https://documentation.h5p.com/content/1290410474004879128" TargetMode="External"/><Relationship Id="rId8" Type="http://schemas.openxmlformats.org/officeDocument/2006/relationships/hyperlink" Target="https://tlt.cofc.edu/2022/04/11/using-lumi-and-h5p-to-create-drag-and-drop-activities-for-students/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hyperlink" Target="https://h5p.org/status-update-july-2024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hyperlink" Target="https://h5p.org/branching-scenario" TargetMode="External"/><Relationship Id="rId4" Type="http://schemas.openxmlformats.org/officeDocument/2006/relationships/hyperlink" Target="https://h5p.org/interactive-video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Relationship Id="rId3" Type="http://schemas.openxmlformats.org/officeDocument/2006/relationships/hyperlink" Target="https://help.h5p.com/hc/en-us/articles/7505649072797-Content-types-recommendations" TargetMode="External"/><Relationship Id="rId4" Type="http://schemas.openxmlformats.org/officeDocument/2006/relationships/hyperlink" Target="https://webaim.org/resources/contrastchecker/" TargetMode="External"/><Relationship Id="rId5" Type="http://schemas.openxmlformats.org/officeDocument/2006/relationships/image" Target="../media/image2.png"/><Relationship Id="rId6" Type="http://schemas.openxmlformats.org/officeDocument/2006/relationships/image" Target="../media/image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3"/>
          <p:cNvSpPr txBox="1"/>
          <p:nvPr>
            <p:ph type="ctrTitle"/>
          </p:nvPr>
        </p:nvSpPr>
        <p:spPr>
          <a:xfrm>
            <a:off x="1004150" y="1751764"/>
            <a:ext cx="7136700" cy="1022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H5P Interactive Content</a:t>
            </a:r>
            <a:endParaRPr/>
          </a:p>
        </p:txBody>
      </p:sp>
      <p:sp>
        <p:nvSpPr>
          <p:cNvPr id="67" name="Google Shape;67;p13"/>
          <p:cNvSpPr txBox="1"/>
          <p:nvPr>
            <p:ph idx="1" type="subTitle"/>
          </p:nvPr>
        </p:nvSpPr>
        <p:spPr>
          <a:xfrm>
            <a:off x="2137225" y="2850039"/>
            <a:ext cx="4870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Emily Boles, eLearning Specialist</a:t>
            </a:r>
            <a:endParaRPr sz="2000"/>
          </a:p>
          <a:p>
            <a:pPr indent="0" lvl="0" marL="0" rtl="0" algn="ctr">
              <a:lnSpc>
                <a:spcPct val="80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rPr lang="en" sz="2000"/>
              <a:t>University of Illinois Springfield</a:t>
            </a:r>
            <a:endParaRPr sz="20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2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Lumi Cloud</a:t>
            </a:r>
            <a:endParaRPr/>
          </a:p>
        </p:txBody>
      </p:sp>
      <p:sp>
        <p:nvSpPr>
          <p:cNvPr id="131" name="Google Shape;131;p22"/>
          <p:cNvSpPr txBox="1"/>
          <p:nvPr>
            <p:ph idx="1" type="body"/>
          </p:nvPr>
        </p:nvSpPr>
        <p:spPr>
          <a:xfrm>
            <a:off x="311700" y="1266325"/>
            <a:ext cx="45939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775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Must create free user account to create interactions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Allows you to </a:t>
            </a:r>
            <a:r>
              <a:rPr lang="en" u="sng">
                <a:solidFill>
                  <a:schemeClr val="hlink"/>
                </a:solidFill>
                <a:hlinkClick r:id="rId3"/>
              </a:rPr>
              <a:t>add links to public H5P</a:t>
            </a:r>
            <a:r>
              <a:rPr lang="en"/>
              <a:t> in your textbook (will open in an external site)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Students will benefit from your </a:t>
            </a:r>
            <a:r>
              <a:rPr lang="en"/>
              <a:t>instructional</a:t>
            </a:r>
            <a:r>
              <a:rPr lang="en"/>
              <a:t> design whether their instructor adds the interaction to the LMS or not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Anonymous response data may be collected (warns users)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Enter a clear label for the question, including textbook name, topic, interaction type.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Allow downloads, open licensing, copying</a:t>
            </a:r>
            <a:endParaRPr/>
          </a:p>
        </p:txBody>
      </p:sp>
      <p:pic>
        <p:nvPicPr>
          <p:cNvPr id="132" name="Google Shape;132;p22" title="Link Settings Screen in Lumi for Cloud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89225" y="728613"/>
            <a:ext cx="3046334" cy="3686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3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Lumi Desktop</a:t>
            </a:r>
            <a:endParaRPr/>
          </a:p>
        </p:txBody>
      </p:sp>
      <p:sp>
        <p:nvSpPr>
          <p:cNvPr id="138" name="Google Shape;138;p23"/>
          <p:cNvSpPr txBox="1"/>
          <p:nvPr>
            <p:ph idx="1" type="body"/>
          </p:nvPr>
        </p:nvSpPr>
        <p:spPr>
          <a:xfrm>
            <a:off x="311700" y="1266325"/>
            <a:ext cx="37224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 account needed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Upload .h5p format to instructor notes in textbook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Allows instructors to modify and reuse H5P interactions as H5P or export to SCORM for use in any LMS</a:t>
            </a:r>
            <a:endParaRPr/>
          </a:p>
        </p:txBody>
      </p:sp>
      <p:pic>
        <p:nvPicPr>
          <p:cNvPr id="139" name="Google Shape;139;p23" title="H5P home screen for Lumi desktop app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44400" y="601450"/>
            <a:ext cx="4805100" cy="36319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4"/>
          <p:cNvSpPr txBox="1"/>
          <p:nvPr>
            <p:ph type="title"/>
          </p:nvPr>
        </p:nvSpPr>
        <p:spPr>
          <a:xfrm>
            <a:off x="311700" y="814800"/>
            <a:ext cx="8571300" cy="94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Exploration Time!</a:t>
            </a:r>
            <a:endParaRPr/>
          </a:p>
        </p:txBody>
      </p:sp>
      <p:sp>
        <p:nvSpPr>
          <p:cNvPr id="145" name="Google Shape;145;p24"/>
          <p:cNvSpPr txBox="1"/>
          <p:nvPr/>
        </p:nvSpPr>
        <p:spPr>
          <a:xfrm>
            <a:off x="801925" y="3109675"/>
            <a:ext cx="7076700" cy="14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0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Use this time to explore H5P and ask questions!</a:t>
            </a:r>
            <a:endParaRPr b="1" sz="40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5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Resources</a:t>
            </a:r>
            <a:endParaRPr/>
          </a:p>
        </p:txBody>
      </p:sp>
      <p:sp>
        <p:nvSpPr>
          <p:cNvPr id="151" name="Google Shape;151;p25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u="sng">
                <a:solidFill>
                  <a:schemeClr val="hlink"/>
                </a:solidFill>
                <a:hlinkClick r:id="rId3"/>
              </a:rPr>
              <a:t>H5P Content Types &amp; Applications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u="sng">
                <a:solidFill>
                  <a:schemeClr val="hlink"/>
                </a:solidFill>
                <a:hlinkClick r:id="rId4"/>
              </a:rPr>
              <a:t>H5P Authoring Options</a:t>
            </a:r>
            <a:r>
              <a:rPr lang="en"/>
              <a:t> - On Call newsletter article September 2022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u="sng">
                <a:solidFill>
                  <a:schemeClr val="hlink"/>
                </a:solidFill>
                <a:hlinkClick r:id="rId5"/>
              </a:rPr>
              <a:t>Color contrast checker</a:t>
            </a:r>
            <a:r>
              <a:rPr lang="en"/>
              <a:t> from WebAIM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u="sng">
                <a:solidFill>
                  <a:schemeClr val="hlink"/>
                </a:solidFill>
                <a:hlinkClick r:id="rId6"/>
              </a:rPr>
              <a:t>Lumi H5P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u="sng">
                <a:solidFill>
                  <a:schemeClr val="hlink"/>
                </a:solidFill>
                <a:hlinkClick r:id="rId7"/>
              </a:rPr>
              <a:t>H5P Interaction Accessibility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u="sng">
                <a:solidFill>
                  <a:schemeClr val="hlink"/>
                </a:solidFill>
                <a:hlinkClick r:id="rId8"/>
              </a:rPr>
              <a:t>College of Charleston H5P resource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u="sng">
                <a:solidFill>
                  <a:schemeClr val="hlink"/>
                </a:solidFill>
                <a:hlinkClick r:id="rId9"/>
              </a:rPr>
              <a:t>Ask Me Anything</a:t>
            </a:r>
            <a:r>
              <a:rPr lang="en"/>
              <a:t> - H5P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u="sng">
                <a:solidFill>
                  <a:schemeClr val="hlink"/>
                </a:solidFill>
                <a:hlinkClick r:id="rId10"/>
              </a:rPr>
              <a:t>H5P Kitchen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u="sng">
                <a:solidFill>
                  <a:schemeClr val="hlink"/>
                </a:solidFill>
                <a:hlinkClick r:id="rId11"/>
              </a:rPr>
              <a:t>Image Pairing Example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u="sng">
                <a:solidFill>
                  <a:schemeClr val="hlink"/>
                </a:solidFill>
                <a:hlinkClick r:id="rId12"/>
              </a:rPr>
              <a:t>NIH Overview of H5P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4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is H5P?</a:t>
            </a:r>
            <a:endParaRPr/>
          </a:p>
        </p:txBody>
      </p:sp>
      <p:sp>
        <p:nvSpPr>
          <p:cNvPr id="73" name="Google Shape;73;p14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Free &amp; Open-source content creation tool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u="sng">
                <a:solidFill>
                  <a:schemeClr val="hlink"/>
                </a:solidFill>
                <a:hlinkClick r:id="rId3"/>
              </a:rPr>
              <a:t>Purchased by Desire2Learn</a:t>
            </a:r>
            <a:r>
              <a:rPr lang="en"/>
              <a:t> in July 2024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Wide range of rich interactive content types available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Some content types may be integrated with LMS gradebooks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Objects are downloadable and can be used on multiple platforms. 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5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Pedagogical Facilitation</a:t>
            </a:r>
            <a:endParaRPr/>
          </a:p>
        </p:txBody>
      </p:sp>
      <p:sp>
        <p:nvSpPr>
          <p:cNvPr id="79" name="Google Shape;79;p15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H5P learning objects facilitate and encourage: 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Opportunities for dynamic engagement and interaction with content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Learner-centred approach to learning (self-paced; instant feedback)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Autodidactic (self-directed) learning in a S.M.A.R.T. (specific, measurable, attainable, realistic, and timely) manner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Branching is possible in some interactions (</a:t>
            </a:r>
            <a:r>
              <a:rPr lang="en" u="sng">
                <a:solidFill>
                  <a:schemeClr val="hlink"/>
                </a:solidFill>
                <a:hlinkClick r:id="rId3"/>
              </a:rPr>
              <a:t>branching</a:t>
            </a:r>
            <a:r>
              <a:rPr lang="en"/>
              <a:t> and </a:t>
            </a:r>
            <a:r>
              <a:rPr lang="en" u="sng">
                <a:solidFill>
                  <a:schemeClr val="hlink"/>
                </a:solidFill>
                <a:hlinkClick r:id="rId4"/>
              </a:rPr>
              <a:t>interactive video</a:t>
            </a:r>
            <a:r>
              <a:rPr lang="en"/>
              <a:t>); allows students to follow custom paths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6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" name="Google Shape;85;p16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86" name="Google Shape;86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7"/>
          <p:cNvSpPr txBox="1"/>
          <p:nvPr>
            <p:ph type="title"/>
          </p:nvPr>
        </p:nvSpPr>
        <p:spPr>
          <a:xfrm>
            <a:off x="3054900" y="4794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.</a:t>
            </a:r>
            <a:r>
              <a:rPr lang="en" sz="3600"/>
              <a:t>org</a:t>
            </a:r>
            <a:endParaRPr sz="3600"/>
          </a:p>
        </p:txBody>
      </p:sp>
      <p:sp>
        <p:nvSpPr>
          <p:cNvPr id="92" name="Google Shape;92;p17"/>
          <p:cNvSpPr txBox="1"/>
          <p:nvPr>
            <p:ph idx="1" type="body"/>
          </p:nvPr>
        </p:nvSpPr>
        <p:spPr>
          <a:xfrm>
            <a:off x="3054900" y="13134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2000"/>
              <a:t>The developer of the free open source HTML5/Java. </a:t>
            </a:r>
            <a:endParaRPr sz="2000"/>
          </a:p>
        </p:txBody>
      </p:sp>
      <p:pic>
        <p:nvPicPr>
          <p:cNvPr id="93" name="Google Shape;93;p17" title="H5P Logo"/>
          <p:cNvPicPr preferRelativeResize="0"/>
          <p:nvPr/>
        </p:nvPicPr>
        <p:blipFill rotWithShape="1">
          <a:blip r:embed="rId3">
            <a:alphaModFix/>
          </a:blip>
          <a:srcRect b="26953" l="0" r="0" t="27114"/>
          <a:stretch/>
        </p:blipFill>
        <p:spPr>
          <a:xfrm>
            <a:off x="318275" y="750175"/>
            <a:ext cx="2274561" cy="1020425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7"/>
          <p:cNvSpPr txBox="1"/>
          <p:nvPr>
            <p:ph type="title"/>
          </p:nvPr>
        </p:nvSpPr>
        <p:spPr>
          <a:xfrm>
            <a:off x="6053725" y="5577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.</a:t>
            </a:r>
            <a:r>
              <a:rPr lang="en" sz="3600"/>
              <a:t>com</a:t>
            </a:r>
            <a:endParaRPr sz="3600"/>
          </a:p>
        </p:txBody>
      </p:sp>
      <p:sp>
        <p:nvSpPr>
          <p:cNvPr id="95" name="Google Shape;95;p17"/>
          <p:cNvSpPr txBox="1"/>
          <p:nvPr>
            <p:ph idx="1" type="body"/>
          </p:nvPr>
        </p:nvSpPr>
        <p:spPr>
          <a:xfrm>
            <a:off x="6053725" y="13134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2000"/>
              <a:t>A for-profit version of H5P that provides LTI integration for LMS and website use. </a:t>
            </a:r>
            <a:r>
              <a:rPr lang="en" sz="2000"/>
              <a:t>Now owned by D2L. </a:t>
            </a:r>
            <a:endParaRPr sz="20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8"/>
          <p:cNvSpPr txBox="1"/>
          <p:nvPr>
            <p:ph type="title"/>
          </p:nvPr>
        </p:nvSpPr>
        <p:spPr>
          <a:xfrm>
            <a:off x="265500" y="582475"/>
            <a:ext cx="4045200" cy="1675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Lumi </a:t>
            </a:r>
            <a:endParaRPr/>
          </a:p>
        </p:txBody>
      </p:sp>
      <p:sp>
        <p:nvSpPr>
          <p:cNvPr id="101" name="Google Shape;101;p18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Installed on your computer for HTML or SCORM download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Cloud builder for sharing H5P content by links (no recording, but good for self-checks)</a:t>
            </a:r>
            <a:endParaRPr/>
          </a:p>
        </p:txBody>
      </p:sp>
      <p:pic>
        <p:nvPicPr>
          <p:cNvPr id="102" name="Google Shape;102;p18" title="Lumi logo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59113" y="152400"/>
            <a:ext cx="2057975" cy="2057975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18"/>
          <p:cNvSpPr txBox="1"/>
          <p:nvPr>
            <p:ph idx="1" type="subTitle"/>
          </p:nvPr>
        </p:nvSpPr>
        <p:spPr>
          <a:xfrm>
            <a:off x="265500" y="2422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LUME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H5P Content Builders</a:t>
            </a:r>
            <a:endParaRPr/>
          </a:p>
        </p:txBody>
      </p:sp>
      <p:pic>
        <p:nvPicPr>
          <p:cNvPr id="104" name="Google Shape;104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99775" y="3516175"/>
            <a:ext cx="2236750" cy="1141200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18"/>
          <p:cNvSpPr txBox="1"/>
          <p:nvPr/>
        </p:nvSpPr>
        <p:spPr>
          <a:xfrm>
            <a:off x="2580450" y="4119475"/>
            <a:ext cx="9513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cloud</a:t>
            </a:r>
            <a:endParaRPr b="1" sz="15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9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Content Types</a:t>
            </a:r>
            <a:endParaRPr/>
          </a:p>
        </p:txBody>
      </p:sp>
      <p:sp>
        <p:nvSpPr>
          <p:cNvPr id="111" name="Google Shape;111;p19"/>
          <p:cNvSpPr txBox="1"/>
          <p:nvPr>
            <p:ph idx="1" type="body"/>
          </p:nvPr>
        </p:nvSpPr>
        <p:spPr>
          <a:xfrm>
            <a:off x="311700" y="1266175"/>
            <a:ext cx="28089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40+ accessible content types</a:t>
            </a:r>
            <a:endParaRPr/>
          </a:p>
        </p:txBody>
      </p:sp>
      <p:pic>
        <p:nvPicPr>
          <p:cNvPr id="112" name="Google Shape;112;p19" title="H5P Create Content Screen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23250" y="118625"/>
            <a:ext cx="5872427" cy="4935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0"/>
          <p:cNvSpPr txBox="1"/>
          <p:nvPr>
            <p:ph type="title"/>
          </p:nvPr>
        </p:nvSpPr>
        <p:spPr>
          <a:xfrm>
            <a:off x="845100" y="174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Accessibility</a:t>
            </a:r>
            <a:endParaRPr/>
          </a:p>
        </p:txBody>
      </p:sp>
      <p:sp>
        <p:nvSpPr>
          <p:cNvPr id="118" name="Google Shape;118;p20"/>
          <p:cNvSpPr txBox="1"/>
          <p:nvPr>
            <p:ph idx="1" type="body"/>
          </p:nvPr>
        </p:nvSpPr>
        <p:spPr>
          <a:xfrm>
            <a:off x="845100" y="1008600"/>
            <a:ext cx="2808000" cy="3726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H5P maintains a </a:t>
            </a:r>
            <a:r>
              <a:rPr lang="en" u="sng">
                <a:solidFill>
                  <a:schemeClr val="hlink"/>
                </a:solidFill>
                <a:hlinkClick r:id="rId3"/>
              </a:rPr>
              <a:t>list of content type recommendations based on accessibility</a:t>
            </a:r>
            <a:r>
              <a:rPr lang="en"/>
              <a:t>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Interactions are not innately accessible. Authors must ensure accessibility.</a:t>
            </a:r>
            <a:endParaRPr/>
          </a:p>
          <a:p>
            <a:pPr indent="-304800" lvl="0" marL="457200" rtl="0" algn="l">
              <a:spcBef>
                <a:spcPts val="1200"/>
              </a:spcBef>
              <a:spcAft>
                <a:spcPts val="0"/>
              </a:spcAft>
              <a:buSzPts val="1200"/>
              <a:buChar char="●"/>
            </a:pPr>
            <a:r>
              <a:rPr lang="en"/>
              <a:t>Add Assistive Technologies (AT) label [used by screen readers]</a:t>
            </a:r>
            <a:endParaRPr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/>
              <a:t>Click on all Metadata links to check for AT labels</a:t>
            </a:r>
            <a:endParaRPr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/>
              <a:t>Add alt text for all images</a:t>
            </a:r>
            <a:endParaRPr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/>
              <a:t>Use captioned YouTube videos or add subtitles for all videos (WebVTT format)</a:t>
            </a:r>
            <a:endParaRPr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/>
              <a:t>Check for</a:t>
            </a:r>
            <a:r>
              <a:rPr lang="en"/>
              <a:t> </a:t>
            </a:r>
            <a:r>
              <a:rPr lang="en" u="sng">
                <a:solidFill>
                  <a:schemeClr val="hlink"/>
                </a:solidFill>
                <a:hlinkClick r:id="rId4"/>
              </a:rPr>
              <a:t>color contrast</a:t>
            </a:r>
            <a:r>
              <a:rPr lang="en"/>
              <a:t> on images uploaded and LUMI settings on some interactions</a:t>
            </a:r>
            <a:endParaRPr/>
          </a:p>
        </p:txBody>
      </p:sp>
      <p:pic>
        <p:nvPicPr>
          <p:cNvPr id="119" name="Google Shape;119;p20" title="metadata button in H5P"/>
          <p:cNvPicPr preferRelativeResize="0"/>
          <p:nvPr/>
        </p:nvPicPr>
        <p:blipFill rotWithShape="1">
          <a:blip r:embed="rId5">
            <a:alphaModFix/>
          </a:blip>
          <a:srcRect b="9432" l="3037" r="14860" t="11031"/>
          <a:stretch/>
        </p:blipFill>
        <p:spPr>
          <a:xfrm>
            <a:off x="4362950" y="1389600"/>
            <a:ext cx="981675" cy="375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20" title="Show label for AT (assistive technologies) button in H5P"/>
          <p:cNvPicPr preferRelativeResize="0"/>
          <p:nvPr/>
        </p:nvPicPr>
        <p:blipFill rotWithShape="1">
          <a:blip r:embed="rId6">
            <a:alphaModFix/>
          </a:blip>
          <a:srcRect b="6906" l="10834" r="7023" t="23822"/>
          <a:stretch/>
        </p:blipFill>
        <p:spPr>
          <a:xfrm>
            <a:off x="4362950" y="2050125"/>
            <a:ext cx="1975450" cy="327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1"/>
          <p:cNvSpPr txBox="1"/>
          <p:nvPr>
            <p:ph type="title"/>
          </p:nvPr>
        </p:nvSpPr>
        <p:spPr>
          <a:xfrm>
            <a:off x="311700" y="814800"/>
            <a:ext cx="8571300" cy="94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Integrating H5P with Open Textbooks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ropic">
  <a:themeElements>
    <a:clrScheme name="Tropic">
      <a:dk1>
        <a:srgbClr val="A1E8D9"/>
      </a:dk1>
      <a:lt1>
        <a:srgbClr val="FFFFFF"/>
      </a:lt1>
      <a:dk2>
        <a:srgbClr val="695D46"/>
      </a:dk2>
      <a:lt2>
        <a:srgbClr val="B3A77D"/>
      </a:lt2>
      <a:accent1>
        <a:srgbClr val="EF6C00"/>
      </a:accent1>
      <a:accent2>
        <a:srgbClr val="CE93D8"/>
      </a:accent2>
      <a:accent3>
        <a:srgbClr val="4DB6AC"/>
      </a:accent3>
      <a:accent4>
        <a:srgbClr val="FF9800"/>
      </a:accent4>
      <a:accent5>
        <a:srgbClr val="009668"/>
      </a:accent5>
      <a:accent6>
        <a:srgbClr val="EEFF41"/>
      </a:accent6>
      <a:hlink>
        <a:srgbClr val="009668"/>
      </a:hlink>
      <a:folHlink>
        <a:srgbClr val="00966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