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Lobster"/>
      <p:regular r:id="rId31"/>
    </p:embeddedFont>
    <p:embeddedFont>
      <p:font typeface="PT Sans Narrow"/>
      <p:regular r:id="rId32"/>
      <p:bold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3224AC4-11AA-4579-ABC8-4483A48962E3}">
  <a:tblStyle styleId="{13224AC4-11AA-4579-ABC8-4483A48962E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obster-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TSansNarrow-bold.fntdata"/><Relationship Id="rId10" Type="http://schemas.openxmlformats.org/officeDocument/2006/relationships/slide" Target="slides/slide4.xml"/><Relationship Id="rId32" Type="http://schemas.openxmlformats.org/officeDocument/2006/relationships/font" Target="fonts/PTSansNarrow-regular.fntdata"/><Relationship Id="rId13" Type="http://schemas.openxmlformats.org/officeDocument/2006/relationships/slide" Target="slides/slide7.xml"/><Relationship Id="rId35" Type="http://schemas.openxmlformats.org/officeDocument/2006/relationships/font" Target="fonts/OpenSans-bold.fntdata"/><Relationship Id="rId12" Type="http://schemas.openxmlformats.org/officeDocument/2006/relationships/slide" Target="slides/slide6.xml"/><Relationship Id="rId34" Type="http://schemas.openxmlformats.org/officeDocument/2006/relationships/font" Target="fonts/OpenSans-regular.fntdata"/><Relationship Id="rId15" Type="http://schemas.openxmlformats.org/officeDocument/2006/relationships/slide" Target="slides/slide9.xml"/><Relationship Id="rId37" Type="http://schemas.openxmlformats.org/officeDocument/2006/relationships/font" Target="fonts/OpenSans-boldItalic.fntdata"/><Relationship Id="rId14" Type="http://schemas.openxmlformats.org/officeDocument/2006/relationships/slide" Target="slides/slide8.xml"/><Relationship Id="rId36" Type="http://schemas.openxmlformats.org/officeDocument/2006/relationships/font" Target="fonts/OpenSans-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iley.com/en-us/Effective+Online+Teaching%3A+Foundations+and+Strategies+for+Student+Success-p-978047057838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ent.edu/sites/default/files/file/how-to-create-a-course-introduction-video.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edd75df1c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edd75df1c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b8f6002f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b8f6002f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f846dfe6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f846dfe6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Include </a:t>
            </a:r>
            <a:r>
              <a:rPr b="1" lang="en">
                <a:solidFill>
                  <a:schemeClr val="dk1"/>
                </a:solidFill>
                <a:latin typeface="Open Sans"/>
                <a:ea typeface="Open Sans"/>
                <a:cs typeface="Open Sans"/>
                <a:sym typeface="Open Sans"/>
              </a:rPr>
              <a:t>module level objectives</a:t>
            </a:r>
            <a:r>
              <a:rPr lang="en">
                <a:solidFill>
                  <a:schemeClr val="dk1"/>
                </a:solidFill>
                <a:latin typeface="Open Sans"/>
                <a:ea typeface="Open Sans"/>
                <a:cs typeface="Open Sans"/>
                <a:sym typeface="Open Sans"/>
              </a:rPr>
              <a:t> to help frame the topic and expectations. </a:t>
            </a:r>
            <a:r>
              <a:rPr i="1" lang="en">
                <a:solidFill>
                  <a:schemeClr val="dk1"/>
                </a:solidFill>
                <a:latin typeface="Open Sans"/>
                <a:ea typeface="Open Sans"/>
                <a:cs typeface="Open Sans"/>
                <a:sym typeface="Open Sans"/>
              </a:rPr>
              <a:t>This is a metacognitive teaching strategy. You are controlling how they view and integrate the information in the module. </a:t>
            </a:r>
            <a:endParaRPr i="1">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a:solidFill>
                  <a:schemeClr val="dk1"/>
                </a:solidFill>
                <a:latin typeface="Open Sans"/>
                <a:ea typeface="Open Sans"/>
                <a:cs typeface="Open Sans"/>
                <a:sym typeface="Open Sans"/>
              </a:rPr>
              <a:t>Chunking your materials reduces the cognitive load. Organizing materials assists students with metacognition (</a:t>
            </a:r>
            <a:r>
              <a:rPr lang="en" u="sng">
                <a:solidFill>
                  <a:srgbClr val="009668"/>
                </a:solidFill>
                <a:latin typeface="Open Sans"/>
                <a:ea typeface="Open Sans"/>
                <a:cs typeface="Open Sans"/>
                <a:sym typeface="Open Sans"/>
                <a:hlinkClick r:id="rId2">
                  <a:extLst>
                    <a:ext uri="{A12FA001-AC4F-418D-AE19-62706E023703}">
                      <ahyp:hlinkClr val="tx"/>
                    </a:ext>
                  </a:extLst>
                </a:hlinkClick>
              </a:rPr>
              <a:t>Stavredes</a:t>
            </a:r>
            <a:r>
              <a:rPr lang="en">
                <a:solidFill>
                  <a:schemeClr val="dk1"/>
                </a:solidFill>
                <a:latin typeface="Open Sans"/>
                <a:ea typeface="Open Sans"/>
                <a:cs typeface="Open Sans"/>
                <a:sym typeface="Open Sans"/>
              </a:rPr>
              <a:t> 48-49)</a:t>
            </a:r>
            <a:endParaRPr>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Repetition, reorganizing to include the new info &amp; reframing based on new information</a:t>
            </a:r>
            <a:br>
              <a:rPr i="1" lang="en">
                <a:solidFill>
                  <a:schemeClr val="dk1"/>
                </a:solidFill>
                <a:latin typeface="Open Sans"/>
                <a:ea typeface="Open Sans"/>
                <a:cs typeface="Open Sans"/>
                <a:sym typeface="Open Sans"/>
              </a:rPr>
            </a:br>
            <a:r>
              <a:rPr b="1" i="1" lang="en"/>
              <a:t>Use images, tables, charts, graphics to illustrate and repeat important concepts from the text. </a:t>
            </a:r>
            <a:endParaRPr b="1" i="1"/>
          </a:p>
          <a:p>
            <a:pPr indent="-298450" lvl="0" marL="457200" rtl="0" algn="l">
              <a:lnSpc>
                <a:spcPct val="115000"/>
              </a:lnSpc>
              <a:spcBef>
                <a:spcPts val="0"/>
              </a:spcBef>
              <a:spcAft>
                <a:spcPts val="0"/>
              </a:spcAft>
              <a:buSzPts val="1100"/>
              <a:buChar char="●"/>
            </a:pPr>
            <a:r>
              <a:rPr lang="en">
                <a:solidFill>
                  <a:schemeClr val="dk1"/>
                </a:solidFill>
                <a:latin typeface="Open Sans"/>
                <a:ea typeface="Open Sans"/>
                <a:cs typeface="Open Sans"/>
                <a:sym typeface="Open Sans"/>
              </a:rPr>
              <a:t>Vary your instructional content and assessments performances. Can you present ideas in charts or illustrations? Can you provide activities for instructors to include in their courses?</a:t>
            </a:r>
            <a:endParaRPr b="1"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f846dfe6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f846dfe6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edd75df1c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edd75df1c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Semantic means "relating to meaning".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Adding </a:t>
            </a:r>
            <a:r>
              <a:rPr lang="en"/>
              <a:t>semantic structure to your text means using elements to structure your content based on each element's meaning, not its appearance.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allows both humans and machines to understand and interpret the structure of a document or web page.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f846dfe6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3f846dfe6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Curate the journey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a8cefdb0b_0_1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da8cefdb0b_0_1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WHERETO framework helps us remember to tell students where we are going and why.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 – How will I help students know what they should be learning? Why is this worth learning? What evidence will show their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 – How will I hook and engage the learners? In what ways will I help them connect desired learning to their experiences and interests?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 – How will I equip students to master identified standards and succeed with the targeted performances? What learning experiences will help develop and deepen understanding of important ideas?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 – How will I encourage the learners to rethink previous learning? How will I encourage ongoing revision and refinement?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 – How will I promote students’ self-evaluation and reflection?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 – How will I tailor the learning activities and my teaching to address the different readiness levels, learning profiles, and interests of my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 – How will the learning experiences be organized to maximize engaging and effective learning? What sequence will work best for my students and this content?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330ec8c3c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330ec8c3c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a8cefdb0b_0_10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da8cefdb0b_0_1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six facets signal the types of performance evidence that reveal understanding/ability of your students. You can use them as a blueprint for building assessments.  When the facets are combined, they become very powerful -- doing something and then explaining or reflecting (write dissertation and then defend, for example).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t>Explanation </a:t>
            </a:r>
            <a:r>
              <a:rPr lang="en"/>
              <a:t>asks students to tell the ‘big idea’ in their own words, make connections, show their work, explain their reaosning, and induce a theory from data.</a:t>
            </a:r>
            <a:endParaRPr/>
          </a:p>
          <a:p>
            <a:pPr indent="0" lvl="0" marL="0" rtl="0" algn="l">
              <a:spcBef>
                <a:spcPts val="0"/>
              </a:spcBef>
              <a:spcAft>
                <a:spcPts val="0"/>
              </a:spcAft>
              <a:buClr>
                <a:schemeClr val="dk1"/>
              </a:buClr>
              <a:buSzPts val="1100"/>
              <a:buFont typeface="Arial"/>
              <a:buNone/>
            </a:pPr>
            <a:r>
              <a:rPr lang="en"/>
              <a:t>Interpretation</a:t>
            </a:r>
            <a:br>
              <a:rPr lang="en"/>
            </a:br>
            <a:r>
              <a:rPr b="1" lang="en"/>
              <a:t>Interpretation </a:t>
            </a:r>
            <a:r>
              <a:rPr lang="en"/>
              <a:t>requires the student to make sense of stories, art works, data, situations, or claims. Intepretation also involves translating ideas, feelings, or work done in one medium into another.</a:t>
            </a:r>
            <a:endParaRPr/>
          </a:p>
          <a:p>
            <a:pPr indent="0" lvl="0" marL="0" rtl="0" algn="l">
              <a:spcBef>
                <a:spcPts val="0"/>
              </a:spcBef>
              <a:spcAft>
                <a:spcPts val="0"/>
              </a:spcAft>
              <a:buClr>
                <a:schemeClr val="dk1"/>
              </a:buClr>
              <a:buSzPts val="1100"/>
              <a:buFont typeface="Arial"/>
              <a:buNone/>
            </a:pPr>
            <a:r>
              <a:rPr b="1" lang="en"/>
              <a:t>Application - </a:t>
            </a:r>
            <a:r>
              <a:rPr lang="en"/>
              <a:t>Students who understand can use their knowledge and skill in new situations (and) place emphasis on application in authentic contexts with a real or simulated audience, purpose, settings, constraints, and background noise.</a:t>
            </a:r>
            <a:br>
              <a:rPr lang="en"/>
            </a:br>
            <a:r>
              <a:rPr b="1" lang="en"/>
              <a:t>Perspective </a:t>
            </a:r>
            <a:r>
              <a:rPr lang="en"/>
              <a:t>is demonstrated when the student can see things from different points of view, articulate the other side of the case, see the big picture, recognize underlying assumptions, and take a critical stance.</a:t>
            </a:r>
            <a:endParaRPr/>
          </a:p>
          <a:p>
            <a:pPr indent="0" lvl="0" marL="0" rtl="0" algn="l">
              <a:spcBef>
                <a:spcPts val="0"/>
              </a:spcBef>
              <a:spcAft>
                <a:spcPts val="0"/>
              </a:spcAft>
              <a:buClr>
                <a:schemeClr val="dk1"/>
              </a:buClr>
              <a:buSzPts val="1100"/>
              <a:buFont typeface="Arial"/>
              <a:buNone/>
            </a:pPr>
            <a:r>
              <a:rPr b="1" lang="en"/>
              <a:t>Empathy </a:t>
            </a:r>
            <a:r>
              <a:rPr lang="en"/>
              <a:t>- Intellectual imagination is essential to understanding and it manifests itself not only in the arts and literature but more generally through the ability to appreciate people who think and act differently than us.</a:t>
            </a:r>
            <a:endParaRPr/>
          </a:p>
          <a:p>
            <a:pPr indent="0" lvl="0" marL="0" rtl="0" algn="l">
              <a:spcBef>
                <a:spcPts val="0"/>
              </a:spcBef>
              <a:spcAft>
                <a:spcPts val="0"/>
              </a:spcAft>
              <a:buClr>
                <a:schemeClr val="dk1"/>
              </a:buClr>
              <a:buSzPts val="1100"/>
              <a:buFont typeface="Arial"/>
              <a:buNone/>
            </a:pPr>
            <a:r>
              <a:rPr b="1" lang="en"/>
              <a:t>Self-Knowledge - </a:t>
            </a:r>
            <a:r>
              <a:rPr lang="en"/>
              <a:t>…through self-assessment we gain complete insight into how sophisticated and accurate students’ views are of the tasks, </a:t>
            </a:r>
            <a:r>
              <a:rPr lang="en"/>
              <a:t>criteria</a:t>
            </a:r>
            <a:r>
              <a:rPr lang="en"/>
              <a:t>, and standards they are to master.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Using The 6 Facets of Understanding In Your Classroom</a:t>
            </a:r>
            <a:endParaRPr/>
          </a:p>
          <a:p>
            <a:pPr indent="0" lvl="0" marL="0" rtl="0" algn="l">
              <a:spcBef>
                <a:spcPts val="0"/>
              </a:spcBef>
              <a:spcAft>
                <a:spcPts val="0"/>
              </a:spcAft>
              <a:buClr>
                <a:schemeClr val="dk1"/>
              </a:buClr>
              <a:buSzPts val="1100"/>
              <a:buFont typeface="Arial"/>
              <a:buNone/>
            </a:pPr>
            <a:r>
              <a:rPr lang="en"/>
              <a:t>Unlike Bloom’s Taxonomy, the 6 Facets of Understanding is a non-hierarchical framework–meaning that there are not ‘lower levels’ and ‘higher levels’ of thinking. ‘Self-Knowledge’ isn’t prioritized over ‘Explanation,’ for example. Nor is one facet ‘superior’ over another. Rather, Wiggins and McTighe intended for the ‘facets’ to be used to support teachers and students by providing strategies to help assess understanding. And since traditional content areas range so dramatically–from arts and literature to language and math–the idea is to create a framework flexible enough to work in variety of contexts and needs.</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330ec8c3c7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330ec8c3c7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3b8f6002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3b8f6002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process of designing, developing, and delivering instruction. Broadly, instructional design determines the needs of learner, define the goal of the instruction, and create the interventions to close the learning gap. The learning experience strives to be consistent, efficient, effective, appealing, engaging. All instructional design models generally embody the following qualities.</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30ec8c3c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330ec8c3c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a8cefdb0b_0_10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a8cefdb0b_0_10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a8cefdb0b_0_1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a8cefdb0b_0_1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a8cefdb0b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da8cefdb0b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da8cefdb0b_0_1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da8cefdb0b_0_1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a8cefdb0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a8cefdb0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a8cefdb0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a8cefdb0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3b8f6002f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3b8f6002f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a8cefdb0b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a8cefdb0b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f846dfe6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3f846dfe6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f846dfe6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f846dfe6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f846dfe6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f846dfe6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Build intro videos</a:t>
            </a:r>
            <a:r>
              <a:rPr lang="en">
                <a:solidFill>
                  <a:schemeClr val="dk1"/>
                </a:solidFill>
                <a:latin typeface="Open Sans"/>
                <a:ea typeface="Open Sans"/>
                <a:cs typeface="Open Sans"/>
                <a:sym typeface="Open Sans"/>
              </a:rPr>
              <a:t> (4-8 minutes) for chapters or key concepts. Micro-lecture to frame the week. Learn where to start in this </a:t>
            </a:r>
            <a:r>
              <a:rPr lang="en" u="sng">
                <a:solidFill>
                  <a:srgbClr val="009668"/>
                </a:solidFill>
                <a:latin typeface="Open Sans"/>
                <a:ea typeface="Open Sans"/>
                <a:cs typeface="Open Sans"/>
                <a:sym typeface="Open Sans"/>
                <a:hlinkClick r:id="rId2">
                  <a:extLst>
                    <a:ext uri="{A12FA001-AC4F-418D-AE19-62706E023703}">
                      <ahyp:hlinkClr val="tx"/>
                    </a:ext>
                  </a:extLst>
                </a:hlinkClick>
              </a:rPr>
              <a:t>video guide from Kent State</a:t>
            </a:r>
            <a:r>
              <a:rPr lang="en">
                <a:solidFill>
                  <a:schemeClr val="dk1"/>
                </a:solidFill>
                <a:latin typeface="Open Sans"/>
                <a:ea typeface="Open Sans"/>
                <a:cs typeface="Open Sans"/>
                <a:sym typeface="Open Sans"/>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SzPts val="1800"/>
              <a:buFont typeface="Open Sans"/>
              <a:buChar char="●"/>
              <a:defRPr sz="1800">
                <a:latin typeface="Open Sans"/>
                <a:ea typeface="Open Sans"/>
                <a:cs typeface="Open Sans"/>
                <a:sym typeface="Open Sans"/>
              </a:defRPr>
            </a:lvl1pPr>
            <a:lvl2pPr indent="-317500" lvl="1" marL="914400">
              <a:lnSpc>
                <a:spcPct val="115000"/>
              </a:lnSpc>
              <a:spcBef>
                <a:spcPts val="0"/>
              </a:spcBef>
              <a:spcAft>
                <a:spcPts val="0"/>
              </a:spcAft>
              <a:buSzPts val="1400"/>
              <a:buFont typeface="Open Sans"/>
              <a:buChar char="○"/>
              <a:defRPr>
                <a:latin typeface="Open Sans"/>
                <a:ea typeface="Open Sans"/>
                <a:cs typeface="Open Sans"/>
                <a:sym typeface="Open Sans"/>
              </a:defRPr>
            </a:lvl2pPr>
            <a:lvl3pPr indent="-317500" lvl="2" marL="1371600">
              <a:lnSpc>
                <a:spcPct val="115000"/>
              </a:lnSpc>
              <a:spcBef>
                <a:spcPts val="0"/>
              </a:spcBef>
              <a:spcAft>
                <a:spcPts val="0"/>
              </a:spcAft>
              <a:buSzPts val="1400"/>
              <a:buFont typeface="Open Sans"/>
              <a:buChar char="■"/>
              <a:defRPr>
                <a:latin typeface="Open Sans"/>
                <a:ea typeface="Open Sans"/>
                <a:cs typeface="Open Sans"/>
                <a:sym typeface="Open Sans"/>
              </a:defRPr>
            </a:lvl3pPr>
            <a:lvl4pPr indent="-317500" lvl="3" marL="1828800">
              <a:lnSpc>
                <a:spcPct val="115000"/>
              </a:lnSpc>
              <a:spcBef>
                <a:spcPts val="0"/>
              </a:spcBef>
              <a:spcAft>
                <a:spcPts val="0"/>
              </a:spcAft>
              <a:buSzPts val="1400"/>
              <a:buFont typeface="Open Sans"/>
              <a:buChar char="●"/>
              <a:defRPr>
                <a:latin typeface="Open Sans"/>
                <a:ea typeface="Open Sans"/>
                <a:cs typeface="Open Sans"/>
                <a:sym typeface="Open Sans"/>
              </a:defRPr>
            </a:lvl4pPr>
            <a:lvl5pPr indent="-317500" lvl="4" marL="2286000">
              <a:lnSpc>
                <a:spcPct val="115000"/>
              </a:lnSpc>
              <a:spcBef>
                <a:spcPts val="0"/>
              </a:spcBef>
              <a:spcAft>
                <a:spcPts val="0"/>
              </a:spcAft>
              <a:buSzPts val="1400"/>
              <a:buFont typeface="Open Sans"/>
              <a:buChar char="○"/>
              <a:defRPr>
                <a:latin typeface="Open Sans"/>
                <a:ea typeface="Open Sans"/>
                <a:cs typeface="Open Sans"/>
                <a:sym typeface="Open Sans"/>
              </a:defRPr>
            </a:lvl5pPr>
            <a:lvl6pPr indent="-317500" lvl="5" marL="2743200">
              <a:lnSpc>
                <a:spcPct val="115000"/>
              </a:lnSpc>
              <a:spcBef>
                <a:spcPts val="0"/>
              </a:spcBef>
              <a:spcAft>
                <a:spcPts val="0"/>
              </a:spcAft>
              <a:buSzPts val="1400"/>
              <a:buFont typeface="Open Sans"/>
              <a:buChar char="■"/>
              <a:defRPr>
                <a:latin typeface="Open Sans"/>
                <a:ea typeface="Open Sans"/>
                <a:cs typeface="Open Sans"/>
                <a:sym typeface="Open Sans"/>
              </a:defRPr>
            </a:lvl6pPr>
            <a:lvl7pPr indent="-317500" lvl="6" marL="3200400">
              <a:lnSpc>
                <a:spcPct val="115000"/>
              </a:lnSpc>
              <a:spcBef>
                <a:spcPts val="0"/>
              </a:spcBef>
              <a:spcAft>
                <a:spcPts val="0"/>
              </a:spcAft>
              <a:buSzPts val="1400"/>
              <a:buFont typeface="Open Sans"/>
              <a:buChar char="●"/>
              <a:defRPr>
                <a:latin typeface="Open Sans"/>
                <a:ea typeface="Open Sans"/>
                <a:cs typeface="Open Sans"/>
                <a:sym typeface="Open Sans"/>
              </a:defRPr>
            </a:lvl7pPr>
            <a:lvl8pPr indent="-317500" lvl="7" marL="3657600">
              <a:lnSpc>
                <a:spcPct val="115000"/>
              </a:lnSpc>
              <a:spcBef>
                <a:spcPts val="0"/>
              </a:spcBef>
              <a:spcAft>
                <a:spcPts val="0"/>
              </a:spcAft>
              <a:buSzPts val="1400"/>
              <a:buFont typeface="Open Sans"/>
              <a:buChar char="○"/>
              <a:defRPr>
                <a:latin typeface="Open Sans"/>
                <a:ea typeface="Open Sans"/>
                <a:cs typeface="Open Sans"/>
                <a:sym typeface="Open Sans"/>
              </a:defRPr>
            </a:lvl8pPr>
            <a:lvl9pPr indent="-317500" lvl="8" marL="4114800">
              <a:lnSpc>
                <a:spcPct val="115000"/>
              </a:lnSpc>
              <a:spcBef>
                <a:spcPts val="0"/>
              </a:spcBef>
              <a:spcAft>
                <a:spcPts val="0"/>
              </a:spcAft>
              <a:buSzPts val="1400"/>
              <a:buFont typeface="Open Sans"/>
              <a:buChar char="■"/>
              <a:defRPr>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montgomery.k12.nc.us/cms/lib/NC01000976/Centricity/Domain/42/Putting%20It%20All%20Together%20The%20WHERETO%20Framework.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hyperlink" Target="http://gosiapytel83.net/objectives-taxonomies-part-4-of-4-six-facets-of-understand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imgflip.com/memegenerator" TargetMode="External"/><Relationship Id="rId4" Type="http://schemas.openxmlformats.org/officeDocument/2006/relationships/hyperlink" Target="https://www.clemson.edu/otei/documents/Reflection%20Activities%20r.pdf" TargetMode="External"/><Relationship Id="rId5" Type="http://schemas.openxmlformats.org/officeDocument/2006/relationships/hyperlink" Target="https://www.clemson.edu/otei/documents/Reflection%20Activities%20r.pdf" TargetMode="External"/><Relationship Id="rId6" Type="http://schemas.openxmlformats.org/officeDocument/2006/relationships/hyperlink" Target="https://wac.umn.edu/tww-program/teaching-resources/using-reflective-writing" TargetMode="External"/><Relationship Id="rId7" Type="http://schemas.openxmlformats.org/officeDocument/2006/relationships/hyperlink" Target="https://www.teachwriting.org/612th/2017/12/28/10-unique-and-creative-reflection-techniques-lessons-for-the-secondary-student#:~:text=The%20Cube%20of%20Reflection&amp;text=Students%20have%20a%20tangible%20cube,reflection%20to%20the%20deepest%20level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hyperlink" Target="https://uofi.box.com/s/ewlku3nfrx01kht0qa5gxj0chmay24c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willyrenandya.com/the-power-of-student-centred-collaborative-lear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hyperlink" Target="https://teachingcommons.stanford.edu/explore-teaching-guides/online-teaching-guide/theory-practice/teacher-centered-vs-student-center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hyperlink" Target="https://teachingcommons.stanford.edu/explore-teaching-guides/online-teaching-guide/theory-practice/teacher-centered-vs-student-center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apps.microsoft.com/store/detail/lumi-interactive-content-with-h5p/9PD83XFV86J4?hl=en-us&amp;gl=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Instructional Design</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a:t>
            </a:r>
            <a:r>
              <a:rPr lang="en"/>
              <a:t>nd Open Educational Resources</a:t>
            </a:r>
            <a:endParaRPr/>
          </a:p>
        </p:txBody>
      </p:sp>
      <p:sp>
        <p:nvSpPr>
          <p:cNvPr id="68" name="Google Shape;68;p13"/>
          <p:cNvSpPr txBox="1"/>
          <p:nvPr>
            <p:ph idx="1" type="subTitle"/>
          </p:nvPr>
        </p:nvSpPr>
        <p:spPr>
          <a:xfrm>
            <a:off x="1004150" y="3575150"/>
            <a:ext cx="7136700" cy="72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Emily Boles |  University of Illinois Springfield</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rgbClr val="FBE327"/>
            </a:gs>
            <a:gs pos="100000">
              <a:srgbClr val="FBE327"/>
            </a:gs>
          </a:gsLst>
          <a:lin ang="5400012" scaled="0"/>
        </a:gradFill>
      </p:bgPr>
    </p:bg>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3073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540">
                <a:solidFill>
                  <a:schemeClr val="accent5"/>
                </a:solidFill>
                <a:latin typeface="Lobster"/>
                <a:ea typeface="Lobster"/>
                <a:cs typeface="Lobster"/>
                <a:sym typeface="Lobster"/>
              </a:rPr>
              <a:t>Consistent Design Elements</a:t>
            </a:r>
            <a:endParaRPr sz="4540">
              <a:solidFill>
                <a:schemeClr val="accent5"/>
              </a:solidFill>
              <a:latin typeface="Lobster"/>
              <a:ea typeface="Lobster"/>
              <a:cs typeface="Lobster"/>
              <a:sym typeface="Lobster"/>
            </a:endParaRPr>
          </a:p>
        </p:txBody>
      </p:sp>
      <p:pic>
        <p:nvPicPr>
          <p:cNvPr id="136" name="Google Shape;136;p22"/>
          <p:cNvPicPr preferRelativeResize="0"/>
          <p:nvPr/>
        </p:nvPicPr>
        <p:blipFill rotWithShape="1">
          <a:blip r:embed="rId3">
            <a:alphaModFix/>
          </a:blip>
          <a:srcRect b="10574" l="0" r="0" t="13240"/>
          <a:stretch/>
        </p:blipFill>
        <p:spPr>
          <a:xfrm>
            <a:off x="0" y="2657825"/>
            <a:ext cx="9144003" cy="2561426"/>
          </a:xfrm>
          <a:prstGeom prst="rect">
            <a:avLst/>
          </a:prstGeom>
          <a:noFill/>
          <a:ln>
            <a:noFill/>
          </a:ln>
        </p:spPr>
      </p:pic>
      <p:sp>
        <p:nvSpPr>
          <p:cNvPr id="137" name="Google Shape;137;p22"/>
          <p:cNvSpPr txBox="1"/>
          <p:nvPr>
            <p:ph idx="1" type="body"/>
          </p:nvPr>
        </p:nvSpPr>
        <p:spPr>
          <a:xfrm>
            <a:off x="2597700" y="1418575"/>
            <a:ext cx="2533800" cy="188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Video splash screen</a:t>
            </a:r>
            <a:endParaRPr b="1"/>
          </a:p>
          <a:p>
            <a:pPr indent="0" lvl="0" marL="0" rtl="0" algn="l">
              <a:spcBef>
                <a:spcPts val="1200"/>
              </a:spcBef>
              <a:spcAft>
                <a:spcPts val="0"/>
              </a:spcAft>
              <a:buNone/>
            </a:pPr>
            <a:r>
              <a:rPr b="1" lang="en"/>
              <a:t>Features of chapters</a:t>
            </a:r>
            <a:endParaRPr b="1"/>
          </a:p>
          <a:p>
            <a:pPr indent="0" lvl="0" marL="0" rtl="0" algn="l">
              <a:spcBef>
                <a:spcPts val="1200"/>
              </a:spcBef>
              <a:spcAft>
                <a:spcPts val="1200"/>
              </a:spcAft>
              <a:buNone/>
            </a:pPr>
            <a:r>
              <a:rPr b="1" lang="en"/>
              <a:t>Slide backgrounds</a:t>
            </a:r>
            <a:endParaRPr b="1"/>
          </a:p>
        </p:txBody>
      </p:sp>
      <p:sp>
        <p:nvSpPr>
          <p:cNvPr id="138" name="Google Shape;138;p22"/>
          <p:cNvSpPr txBox="1"/>
          <p:nvPr>
            <p:ph idx="2" type="body"/>
          </p:nvPr>
        </p:nvSpPr>
        <p:spPr>
          <a:xfrm>
            <a:off x="5670600" y="1418575"/>
            <a:ext cx="2019600" cy="188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Colors</a:t>
            </a:r>
            <a:endParaRPr b="1"/>
          </a:p>
          <a:p>
            <a:pPr indent="0" lvl="0" marL="0" rtl="0" algn="l">
              <a:spcBef>
                <a:spcPts val="1200"/>
              </a:spcBef>
              <a:spcAft>
                <a:spcPts val="0"/>
              </a:spcAft>
              <a:buNone/>
            </a:pPr>
            <a:r>
              <a:rPr b="1" lang="en"/>
              <a:t>Bullets</a:t>
            </a:r>
            <a:endParaRPr b="1"/>
          </a:p>
          <a:p>
            <a:pPr indent="0" lvl="0" marL="0" rtl="0" algn="l">
              <a:spcBef>
                <a:spcPts val="1200"/>
              </a:spcBef>
              <a:spcAft>
                <a:spcPts val="1200"/>
              </a:spcAft>
              <a:buNone/>
            </a:pPr>
            <a:r>
              <a:rPr b="1" lang="en"/>
              <a:t>Fonts</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Content &amp; Learning Experiences</a:t>
            </a:r>
            <a:endParaRPr/>
          </a:p>
        </p:txBody>
      </p:sp>
      <p:sp>
        <p:nvSpPr>
          <p:cNvPr id="144" name="Google Shape;144;p2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a:t>This is the majority of your textbook, including text, images, charts, graphics, and more. </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Features of a Chapter</a:t>
            </a:r>
            <a:endParaRPr/>
          </a:p>
        </p:txBody>
      </p:sp>
      <p:sp>
        <p:nvSpPr>
          <p:cNvPr id="150" name="Google Shape;150;p24"/>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Chapter Title</a:t>
            </a:r>
            <a:endParaRPr sz="2000"/>
          </a:p>
          <a:p>
            <a:pPr indent="0" lvl="0" marL="0" rtl="0" algn="l">
              <a:spcBef>
                <a:spcPts val="1200"/>
              </a:spcBef>
              <a:spcAft>
                <a:spcPts val="0"/>
              </a:spcAft>
              <a:buNone/>
            </a:pPr>
            <a:r>
              <a:rPr lang="en" sz="2000"/>
              <a:t>Learning Outcomes</a:t>
            </a:r>
            <a:endParaRPr sz="2000"/>
          </a:p>
          <a:p>
            <a:pPr indent="0" lvl="0" marL="0" rtl="0" algn="l">
              <a:spcBef>
                <a:spcPts val="1200"/>
              </a:spcBef>
              <a:spcAft>
                <a:spcPts val="0"/>
              </a:spcAft>
              <a:buNone/>
            </a:pPr>
            <a:r>
              <a:rPr lang="en" sz="2000"/>
              <a:t>Topic and </a:t>
            </a:r>
            <a:r>
              <a:rPr lang="en" sz="2000"/>
              <a:t>Subtopic</a:t>
            </a:r>
            <a:r>
              <a:rPr lang="en" sz="2000"/>
              <a:t> Titles</a:t>
            </a:r>
            <a:endParaRPr sz="2000"/>
          </a:p>
          <a:p>
            <a:pPr indent="0" lvl="0" marL="0" rtl="0" algn="l">
              <a:spcBef>
                <a:spcPts val="1200"/>
              </a:spcBef>
              <a:spcAft>
                <a:spcPts val="0"/>
              </a:spcAft>
              <a:buNone/>
            </a:pPr>
            <a:r>
              <a:rPr lang="en" sz="2000"/>
              <a:t>Text</a:t>
            </a:r>
            <a:endParaRPr sz="2000"/>
          </a:p>
          <a:p>
            <a:pPr indent="0" lvl="0" marL="0" rtl="0" algn="l">
              <a:spcBef>
                <a:spcPts val="1200"/>
              </a:spcBef>
              <a:spcAft>
                <a:spcPts val="1200"/>
              </a:spcAft>
              <a:buNone/>
            </a:pPr>
            <a:r>
              <a:rPr lang="en" sz="2000"/>
              <a:t>Images, Tables, Charts, Graphs (captions &amp; ALT Text)</a:t>
            </a:r>
            <a:endParaRPr sz="2000"/>
          </a:p>
        </p:txBody>
      </p:sp>
      <p:sp>
        <p:nvSpPr>
          <p:cNvPr id="151" name="Google Shape;151;p24"/>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Self-Checks (H5P or answers at end of chapter)</a:t>
            </a:r>
            <a:endParaRPr sz="2000"/>
          </a:p>
          <a:p>
            <a:pPr indent="0" lvl="0" marL="0" rtl="0" algn="l">
              <a:spcBef>
                <a:spcPts val="1200"/>
              </a:spcBef>
              <a:spcAft>
                <a:spcPts val="0"/>
              </a:spcAft>
              <a:buNone/>
            </a:pPr>
            <a:r>
              <a:rPr lang="en" sz="2000"/>
              <a:t>Discussion Questions</a:t>
            </a:r>
            <a:endParaRPr sz="2000"/>
          </a:p>
          <a:p>
            <a:pPr indent="0" lvl="0" marL="0" rtl="0" algn="l">
              <a:spcBef>
                <a:spcPts val="1200"/>
              </a:spcBef>
              <a:spcAft>
                <a:spcPts val="0"/>
              </a:spcAft>
              <a:buNone/>
            </a:pPr>
            <a:r>
              <a:rPr lang="en" sz="2000"/>
              <a:t>Assignments (+ 3D Printing)</a:t>
            </a:r>
            <a:endParaRPr sz="2000"/>
          </a:p>
          <a:p>
            <a:pPr indent="0" lvl="0" marL="0" rtl="0" algn="l">
              <a:spcBef>
                <a:spcPts val="1200"/>
              </a:spcBef>
              <a:spcAft>
                <a:spcPts val="1200"/>
              </a:spcAft>
              <a:buNone/>
            </a:pPr>
            <a:r>
              <a:rPr lang="en" sz="2000"/>
              <a:t>Ancillaries can be embedded where appropriate</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Format of the text</a:t>
            </a:r>
            <a:endParaRPr/>
          </a:p>
        </p:txBody>
      </p:sp>
      <p:sp>
        <p:nvSpPr>
          <p:cNvPr id="157" name="Google Shape;157;p25"/>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Make the text scannable!</a:t>
            </a:r>
            <a:endParaRPr/>
          </a:p>
        </p:txBody>
      </p:sp>
      <p:sp>
        <p:nvSpPr>
          <p:cNvPr id="158" name="Google Shape;158;p25"/>
          <p:cNvSpPr txBox="1"/>
          <p:nvPr>
            <p:ph idx="2" type="body"/>
          </p:nvPr>
        </p:nvSpPr>
        <p:spPr>
          <a:xfrm>
            <a:off x="4939500" y="724200"/>
            <a:ext cx="40452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Bolded key terms</a:t>
            </a:r>
            <a:endParaRPr b="1"/>
          </a:p>
          <a:p>
            <a:pPr indent="0" lvl="0" marL="0" rtl="0" algn="l">
              <a:spcBef>
                <a:spcPts val="1200"/>
              </a:spcBef>
              <a:spcAft>
                <a:spcPts val="0"/>
              </a:spcAft>
              <a:buNone/>
            </a:pPr>
            <a:r>
              <a:rPr b="1" lang="en"/>
              <a:t>Definitions as pulled quotes</a:t>
            </a:r>
            <a:endParaRPr b="1"/>
          </a:p>
          <a:p>
            <a:pPr indent="0" lvl="0" marL="0" rtl="0" algn="l">
              <a:spcBef>
                <a:spcPts val="1200"/>
              </a:spcBef>
              <a:spcAft>
                <a:spcPts val="1200"/>
              </a:spcAft>
              <a:buNone/>
            </a:pPr>
            <a:r>
              <a:rPr b="1" lang="en"/>
              <a:t>Headings and Subheadings</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2" name="Shape 162"/>
        <p:cNvGrpSpPr/>
        <p:nvPr/>
      </p:nvGrpSpPr>
      <p:grpSpPr>
        <a:xfrm>
          <a:off x="0" y="0"/>
          <a:ext cx="0" cy="0"/>
          <a:chOff x="0" y="0"/>
          <a:chExt cx="0" cy="0"/>
        </a:xfrm>
      </p:grpSpPr>
      <p:sp>
        <p:nvSpPr>
          <p:cNvPr id="163" name="Google Shape;163;p26"/>
          <p:cNvSpPr txBox="1"/>
          <p:nvPr>
            <p:ph type="title"/>
          </p:nvPr>
        </p:nvSpPr>
        <p:spPr>
          <a:xfrm>
            <a:off x="261650" y="526350"/>
            <a:ext cx="56136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6000">
                <a:solidFill>
                  <a:srgbClr val="000000"/>
                </a:solidFill>
              </a:rPr>
              <a:t>Semantic Structure</a:t>
            </a:r>
            <a:endParaRPr b="1" sz="6000">
              <a:solidFill>
                <a:srgbClr val="000000"/>
              </a:solidFill>
            </a:endParaRPr>
          </a:p>
        </p:txBody>
      </p:sp>
      <p:pic>
        <p:nvPicPr>
          <p:cNvPr descr="semantic structure of a document. heading styles should be sequential" id="164" name="Google Shape;164;p26"/>
          <p:cNvPicPr preferRelativeResize="0"/>
          <p:nvPr/>
        </p:nvPicPr>
        <p:blipFill>
          <a:blip r:embed="rId3">
            <a:alphaModFix/>
          </a:blip>
          <a:stretch>
            <a:fillRect/>
          </a:stretch>
        </p:blipFill>
        <p:spPr>
          <a:xfrm>
            <a:off x="5973150" y="637625"/>
            <a:ext cx="2735349" cy="38682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1304850"/>
            <a:ext cx="8520600" cy="1538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As you write</a:t>
            </a:r>
            <a:endParaRPr/>
          </a:p>
        </p:txBody>
      </p:sp>
      <p:sp>
        <p:nvSpPr>
          <p:cNvPr id="170" name="Google Shape;170;p27"/>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Consider </a:t>
            </a:r>
            <a:r>
              <a:rPr b="1" lang="en"/>
              <a:t>WHERE</a:t>
            </a:r>
            <a:r>
              <a:rPr lang="en"/>
              <a:t> your students are going &amp; </a:t>
            </a:r>
            <a:r>
              <a:rPr b="1" lang="en"/>
              <a:t>HOW</a:t>
            </a:r>
            <a:r>
              <a:rPr lang="en"/>
              <a:t> you will get students there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W.H.E.R.E.T.O</a:t>
            </a:r>
            <a:endParaRPr/>
          </a:p>
        </p:txBody>
      </p:sp>
      <p:graphicFrame>
        <p:nvGraphicFramePr>
          <p:cNvPr id="176" name="Google Shape;176;p28"/>
          <p:cNvGraphicFramePr/>
          <p:nvPr/>
        </p:nvGraphicFramePr>
        <p:xfrm>
          <a:off x="835750" y="1224488"/>
          <a:ext cx="3000000" cy="3000000"/>
        </p:xfrm>
        <a:graphic>
          <a:graphicData uri="http://schemas.openxmlformats.org/drawingml/2006/table">
            <a:tbl>
              <a:tblPr>
                <a:noFill/>
                <a:tableStyleId>{13224AC4-11AA-4579-ABC8-4483A48962E3}</a:tableStyleId>
              </a:tblPr>
              <a:tblGrid>
                <a:gridCol w="463650"/>
                <a:gridCol w="6357425"/>
              </a:tblGrid>
              <a:tr h="441925">
                <a:tc>
                  <a:txBody>
                    <a:bodyPr/>
                    <a:lstStyle/>
                    <a:p>
                      <a:pPr indent="0" lvl="0" marL="0" rtl="0" algn="l">
                        <a:spcBef>
                          <a:spcPts val="0"/>
                        </a:spcBef>
                        <a:spcAft>
                          <a:spcPts val="0"/>
                        </a:spcAft>
                        <a:buNone/>
                      </a:pPr>
                      <a:r>
                        <a:rPr b="1" lang="en" sz="1700"/>
                        <a:t>W</a:t>
                      </a:r>
                      <a:endParaRPr b="1" sz="1700"/>
                    </a:p>
                  </a:txBody>
                  <a:tcPr marT="91425" marB="91425" marR="91425" marL="91425"/>
                </a:tc>
                <a:tc>
                  <a:txBody>
                    <a:bodyPr/>
                    <a:lstStyle/>
                    <a:p>
                      <a:pPr indent="0" lvl="0" marL="0" rtl="0" algn="l">
                        <a:spcBef>
                          <a:spcPts val="0"/>
                        </a:spcBef>
                        <a:spcAft>
                          <a:spcPts val="0"/>
                        </a:spcAft>
                        <a:buNone/>
                      </a:pPr>
                      <a:r>
                        <a:rPr b="1" lang="en" sz="1700"/>
                        <a:t>Where</a:t>
                      </a:r>
                      <a:r>
                        <a:rPr lang="en" sz="1700"/>
                        <a:t> are we going? </a:t>
                      </a:r>
                      <a:r>
                        <a:rPr b="1" lang="en" sz="1700"/>
                        <a:t>What</a:t>
                      </a:r>
                      <a:r>
                        <a:rPr lang="en" sz="1700"/>
                        <a:t> is expected?</a:t>
                      </a:r>
                      <a:endParaRPr sz="1700"/>
                    </a:p>
                  </a:txBody>
                  <a:tcPr marT="91425" marB="91425" marR="91425" marL="91425"/>
                </a:tc>
              </a:tr>
              <a:tr h="441925">
                <a:tc>
                  <a:txBody>
                    <a:bodyPr/>
                    <a:lstStyle/>
                    <a:p>
                      <a:pPr indent="0" lvl="0" marL="0" rtl="0" algn="l">
                        <a:spcBef>
                          <a:spcPts val="0"/>
                        </a:spcBef>
                        <a:spcAft>
                          <a:spcPts val="0"/>
                        </a:spcAft>
                        <a:buNone/>
                      </a:pPr>
                      <a:r>
                        <a:rPr b="1" lang="en" sz="1700"/>
                        <a:t>H</a:t>
                      </a:r>
                      <a:endParaRPr b="1" sz="1700"/>
                    </a:p>
                  </a:txBody>
                  <a:tcPr marT="91425" marB="91425" marR="91425" marL="91425"/>
                </a:tc>
                <a:tc>
                  <a:txBody>
                    <a:bodyPr/>
                    <a:lstStyle/>
                    <a:p>
                      <a:pPr indent="0" lvl="0" marL="0" rtl="0" algn="l">
                        <a:spcBef>
                          <a:spcPts val="0"/>
                        </a:spcBef>
                        <a:spcAft>
                          <a:spcPts val="0"/>
                        </a:spcAft>
                        <a:buNone/>
                      </a:pPr>
                      <a:r>
                        <a:rPr lang="en" sz="1700"/>
                        <a:t>How will we </a:t>
                      </a:r>
                      <a:r>
                        <a:rPr b="1" lang="en" sz="1700"/>
                        <a:t>hook</a:t>
                      </a:r>
                      <a:r>
                        <a:rPr lang="en" sz="1700"/>
                        <a:t> the students</a:t>
                      </a:r>
                      <a:r>
                        <a:rPr lang="en" sz="1700"/>
                        <a:t>?</a:t>
                      </a:r>
                      <a:endParaRPr sz="1700"/>
                    </a:p>
                  </a:txBody>
                  <a:tcPr marT="91425" marB="91425" marR="91425" marL="91425"/>
                </a:tc>
              </a:tr>
              <a:tr h="441925">
                <a:tc>
                  <a:txBody>
                    <a:bodyPr/>
                    <a:lstStyle/>
                    <a:p>
                      <a:pPr indent="0" lvl="0" marL="0" rtl="0" algn="l">
                        <a:spcBef>
                          <a:spcPts val="0"/>
                        </a:spcBef>
                        <a:spcAft>
                          <a:spcPts val="0"/>
                        </a:spcAft>
                        <a:buNone/>
                      </a:pPr>
                      <a:r>
                        <a:rPr b="1" lang="en" sz="1700"/>
                        <a:t>E</a:t>
                      </a:r>
                      <a:endParaRPr b="1" sz="1700"/>
                    </a:p>
                  </a:txBody>
                  <a:tcPr marT="91425" marB="91425" marR="91425" marL="91425"/>
                </a:tc>
                <a:tc>
                  <a:txBody>
                    <a:bodyPr/>
                    <a:lstStyle/>
                    <a:p>
                      <a:pPr indent="0" lvl="0" marL="0" rtl="0" algn="l">
                        <a:spcBef>
                          <a:spcPts val="0"/>
                        </a:spcBef>
                        <a:spcAft>
                          <a:spcPts val="0"/>
                        </a:spcAft>
                        <a:buNone/>
                      </a:pPr>
                      <a:r>
                        <a:rPr lang="en" sz="1700"/>
                        <a:t>How will we </a:t>
                      </a:r>
                      <a:r>
                        <a:rPr b="1" lang="en" sz="1700"/>
                        <a:t>equip students</a:t>
                      </a:r>
                      <a:r>
                        <a:rPr lang="en" sz="1700"/>
                        <a:t> for expected performances?</a:t>
                      </a:r>
                      <a:endParaRPr sz="1700"/>
                    </a:p>
                  </a:txBody>
                  <a:tcPr marT="91425" marB="91425" marR="91425" marL="91425"/>
                </a:tc>
              </a:tr>
              <a:tr h="441925">
                <a:tc>
                  <a:txBody>
                    <a:bodyPr/>
                    <a:lstStyle/>
                    <a:p>
                      <a:pPr indent="0" lvl="0" marL="0" rtl="0" algn="l">
                        <a:spcBef>
                          <a:spcPts val="0"/>
                        </a:spcBef>
                        <a:spcAft>
                          <a:spcPts val="0"/>
                        </a:spcAft>
                        <a:buNone/>
                      </a:pPr>
                      <a:r>
                        <a:rPr b="1" lang="en" sz="1700"/>
                        <a:t>R</a:t>
                      </a:r>
                      <a:endParaRPr b="1" sz="1700"/>
                    </a:p>
                  </a:txBody>
                  <a:tcPr marT="91425" marB="91425" marR="91425" marL="91425"/>
                </a:tc>
                <a:tc>
                  <a:txBody>
                    <a:bodyPr/>
                    <a:lstStyle/>
                    <a:p>
                      <a:pPr indent="0" lvl="0" marL="0" rtl="0" algn="l">
                        <a:spcBef>
                          <a:spcPts val="0"/>
                        </a:spcBef>
                        <a:spcAft>
                          <a:spcPts val="0"/>
                        </a:spcAft>
                        <a:buNone/>
                      </a:pPr>
                      <a:r>
                        <a:rPr lang="en" sz="1700"/>
                        <a:t>How will we </a:t>
                      </a:r>
                      <a:r>
                        <a:rPr b="1" lang="en" sz="1700"/>
                        <a:t>rethink </a:t>
                      </a:r>
                      <a:r>
                        <a:rPr lang="en" sz="1700"/>
                        <a:t>or</a:t>
                      </a:r>
                      <a:r>
                        <a:rPr b="1" lang="en" sz="1700"/>
                        <a:t> revise</a:t>
                      </a:r>
                      <a:r>
                        <a:rPr lang="en" sz="1700"/>
                        <a:t>?</a:t>
                      </a:r>
                      <a:endParaRPr sz="1700"/>
                    </a:p>
                  </a:txBody>
                  <a:tcPr marT="91425" marB="91425" marR="91425" marL="91425"/>
                </a:tc>
              </a:tr>
              <a:tr h="441925">
                <a:tc>
                  <a:txBody>
                    <a:bodyPr/>
                    <a:lstStyle/>
                    <a:p>
                      <a:pPr indent="0" lvl="0" marL="0" rtl="0" algn="l">
                        <a:spcBef>
                          <a:spcPts val="0"/>
                        </a:spcBef>
                        <a:spcAft>
                          <a:spcPts val="0"/>
                        </a:spcAft>
                        <a:buNone/>
                      </a:pPr>
                      <a:r>
                        <a:rPr b="1" lang="en" sz="1700"/>
                        <a:t>E</a:t>
                      </a:r>
                      <a:endParaRPr b="1" sz="1700"/>
                    </a:p>
                  </a:txBody>
                  <a:tcPr marT="91425" marB="91425" marR="91425" marL="91425"/>
                </a:tc>
                <a:tc>
                  <a:txBody>
                    <a:bodyPr/>
                    <a:lstStyle/>
                    <a:p>
                      <a:pPr indent="0" lvl="0" marL="0" rtl="0" algn="l">
                        <a:spcBef>
                          <a:spcPts val="0"/>
                        </a:spcBef>
                        <a:spcAft>
                          <a:spcPts val="0"/>
                        </a:spcAft>
                        <a:buNone/>
                      </a:pPr>
                      <a:r>
                        <a:rPr lang="en" sz="1700"/>
                        <a:t>How will students </a:t>
                      </a:r>
                      <a:r>
                        <a:rPr lang="en" sz="1700"/>
                        <a:t>self-</a:t>
                      </a:r>
                      <a:r>
                        <a:rPr b="1" lang="en" sz="1700"/>
                        <a:t>evaluate</a:t>
                      </a:r>
                      <a:r>
                        <a:rPr lang="en" sz="1700"/>
                        <a:t> and reflect</a:t>
                      </a:r>
                      <a:r>
                        <a:rPr lang="en" sz="1700"/>
                        <a:t> on their learning?</a:t>
                      </a:r>
                      <a:endParaRPr sz="1700"/>
                    </a:p>
                  </a:txBody>
                  <a:tcPr marT="91425" marB="91425" marR="91425" marL="91425"/>
                </a:tc>
              </a:tr>
              <a:tr h="701000">
                <a:tc>
                  <a:txBody>
                    <a:bodyPr/>
                    <a:lstStyle/>
                    <a:p>
                      <a:pPr indent="0" lvl="0" marL="0" rtl="0" algn="l">
                        <a:spcBef>
                          <a:spcPts val="0"/>
                        </a:spcBef>
                        <a:spcAft>
                          <a:spcPts val="0"/>
                        </a:spcAft>
                        <a:buNone/>
                      </a:pPr>
                      <a:r>
                        <a:rPr b="1" lang="en" sz="1700"/>
                        <a:t>T</a:t>
                      </a:r>
                      <a:endParaRPr b="1" sz="1700"/>
                    </a:p>
                  </a:txBody>
                  <a:tcPr marT="91425" marB="91425" marR="91425" marL="91425"/>
                </a:tc>
                <a:tc>
                  <a:txBody>
                    <a:bodyPr/>
                    <a:lstStyle/>
                    <a:p>
                      <a:pPr indent="0" lvl="0" marL="0" rtl="0" algn="l">
                        <a:spcBef>
                          <a:spcPts val="0"/>
                        </a:spcBef>
                        <a:spcAft>
                          <a:spcPts val="0"/>
                        </a:spcAft>
                        <a:buNone/>
                      </a:pPr>
                      <a:r>
                        <a:rPr lang="en" sz="1700"/>
                        <a:t>How will we </a:t>
                      </a:r>
                      <a:r>
                        <a:rPr b="1" lang="en" sz="1700"/>
                        <a:t>tailor learning</a:t>
                      </a:r>
                      <a:r>
                        <a:rPr lang="en" sz="1700"/>
                        <a:t> to varied needs, interests, learning </a:t>
                      </a:r>
                      <a:r>
                        <a:rPr b="1" lang="en" sz="1700" strike="sngStrike">
                          <a:solidFill>
                            <a:srgbClr val="3399CC"/>
                          </a:solidFill>
                        </a:rPr>
                        <a:t>styles</a:t>
                      </a:r>
                      <a:r>
                        <a:rPr b="1" lang="en" sz="1700">
                          <a:solidFill>
                            <a:srgbClr val="3399CC"/>
                          </a:solidFill>
                        </a:rPr>
                        <a:t> preferences</a:t>
                      </a:r>
                      <a:r>
                        <a:rPr lang="en" sz="1700"/>
                        <a:t>?</a:t>
                      </a:r>
                      <a:endParaRPr sz="1700"/>
                    </a:p>
                  </a:txBody>
                  <a:tcPr marT="91425" marB="91425" marR="91425" marL="91425"/>
                </a:tc>
              </a:tr>
              <a:tr h="441925">
                <a:tc>
                  <a:txBody>
                    <a:bodyPr/>
                    <a:lstStyle/>
                    <a:p>
                      <a:pPr indent="0" lvl="0" marL="0" rtl="0" algn="l">
                        <a:spcBef>
                          <a:spcPts val="0"/>
                        </a:spcBef>
                        <a:spcAft>
                          <a:spcPts val="0"/>
                        </a:spcAft>
                        <a:buNone/>
                      </a:pPr>
                      <a:r>
                        <a:rPr b="1" lang="en" sz="1700"/>
                        <a:t>O</a:t>
                      </a:r>
                      <a:endParaRPr b="1" sz="1700"/>
                    </a:p>
                  </a:txBody>
                  <a:tcPr marT="91425" marB="91425" marR="91425" marL="91425"/>
                </a:tc>
                <a:tc>
                  <a:txBody>
                    <a:bodyPr/>
                    <a:lstStyle/>
                    <a:p>
                      <a:pPr indent="0" lvl="0" marL="0" rtl="0" algn="l">
                        <a:spcBef>
                          <a:spcPts val="0"/>
                        </a:spcBef>
                        <a:spcAft>
                          <a:spcPts val="0"/>
                        </a:spcAft>
                        <a:buNone/>
                      </a:pPr>
                      <a:r>
                        <a:rPr lang="en" sz="1700"/>
                        <a:t>How will we organize the </a:t>
                      </a:r>
                      <a:r>
                        <a:rPr b="1" lang="en" sz="1700"/>
                        <a:t>sequence</a:t>
                      </a:r>
                      <a:r>
                        <a:rPr lang="en" sz="1700"/>
                        <a:t> of learning?</a:t>
                      </a:r>
                      <a:endParaRPr sz="1700"/>
                    </a:p>
                  </a:txBody>
                  <a:tcPr marT="91425" marB="91425" marR="91425" marL="91425"/>
                </a:tc>
              </a:tr>
            </a:tbl>
          </a:graphicData>
        </a:graphic>
      </p:graphicFrame>
      <p:sp>
        <p:nvSpPr>
          <p:cNvPr id="177" name="Google Shape;177;p28"/>
          <p:cNvSpPr txBox="1"/>
          <p:nvPr/>
        </p:nvSpPr>
        <p:spPr>
          <a:xfrm>
            <a:off x="776232" y="4649150"/>
            <a:ext cx="737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Wiggins &amp; McTighe (2005) UbD, pg 354. See also, this </a:t>
            </a:r>
            <a:r>
              <a:rPr lang="en" sz="1000" u="sng">
                <a:solidFill>
                  <a:schemeClr val="hlink"/>
                </a:solidFill>
                <a:latin typeface="Open Sans"/>
                <a:ea typeface="Open Sans"/>
                <a:cs typeface="Open Sans"/>
                <a:sym typeface="Open Sans"/>
                <a:hlinkClick r:id="rId3"/>
              </a:rPr>
              <a:t>great handout from Montgomery, NC Schools</a:t>
            </a:r>
            <a:r>
              <a:rPr lang="en" sz="1000">
                <a:latin typeface="Open Sans"/>
                <a:ea typeface="Open Sans"/>
                <a:cs typeface="Open Sans"/>
                <a:sym typeface="Open Sans"/>
              </a:rPr>
              <a:t>. Edit by E. Boles</a:t>
            </a:r>
            <a:endParaRPr sz="10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3" name="Google Shape;183;p2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4" name="Google Shape;184;p2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700" y="216425"/>
            <a:ext cx="3529200" cy="153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Address </a:t>
            </a:r>
            <a:r>
              <a:rPr lang="en" sz="2900"/>
              <a:t>multiple</a:t>
            </a:r>
            <a:r>
              <a:rPr lang="en" sz="2900"/>
              <a:t> facets of understanding in each chapter</a:t>
            </a:r>
            <a:endParaRPr sz="2900"/>
          </a:p>
        </p:txBody>
      </p:sp>
      <p:sp>
        <p:nvSpPr>
          <p:cNvPr id="190" name="Google Shape;190;p30"/>
          <p:cNvSpPr txBox="1"/>
          <p:nvPr>
            <p:ph idx="1" type="body"/>
          </p:nvPr>
        </p:nvSpPr>
        <p:spPr>
          <a:xfrm>
            <a:off x="238625" y="2135600"/>
            <a:ext cx="3623100" cy="2845200"/>
          </a:xfrm>
          <a:prstGeom prst="rect">
            <a:avLst/>
          </a:prstGeom>
        </p:spPr>
        <p:txBody>
          <a:bodyPr anchorCtr="0" anchor="t" bIns="91425" lIns="91425" spcFirstLastPara="1" rIns="91425" wrap="square" tIns="91425">
            <a:normAutofit/>
          </a:bodyPr>
          <a:lstStyle/>
          <a:p>
            <a:pPr indent="-330200" lvl="0" marL="457200" rtl="0" algn="l">
              <a:spcBef>
                <a:spcPts val="2000"/>
              </a:spcBef>
              <a:spcAft>
                <a:spcPts val="0"/>
              </a:spcAft>
              <a:buClr>
                <a:srgbClr val="000000"/>
              </a:buClr>
              <a:buSzPts val="1600"/>
              <a:buChar char="●"/>
            </a:pPr>
            <a:r>
              <a:rPr lang="en" sz="1600"/>
              <a:t>Provide multiple entry points to a topic</a:t>
            </a:r>
            <a:endParaRPr sz="1600"/>
          </a:p>
          <a:p>
            <a:pPr indent="-330200" lvl="0" marL="457200" rtl="0" algn="l">
              <a:spcBef>
                <a:spcPts val="0"/>
              </a:spcBef>
              <a:spcAft>
                <a:spcPts val="0"/>
              </a:spcAft>
              <a:buSzPts val="1600"/>
              <a:buChar char="●"/>
            </a:pPr>
            <a:r>
              <a:rPr lang="en" sz="1600"/>
              <a:t>Allows students to connect to topics from where they are</a:t>
            </a:r>
            <a:endParaRPr sz="1600"/>
          </a:p>
          <a:p>
            <a:pPr indent="-330200" lvl="0" marL="457200" rtl="0" algn="l">
              <a:spcBef>
                <a:spcPts val="0"/>
              </a:spcBef>
              <a:spcAft>
                <a:spcPts val="0"/>
              </a:spcAft>
              <a:buSzPts val="1600"/>
              <a:buChar char="●"/>
            </a:pPr>
            <a:r>
              <a:rPr lang="en" sz="1600"/>
              <a:t>Framing of text</a:t>
            </a:r>
            <a:endParaRPr sz="1600"/>
          </a:p>
          <a:p>
            <a:pPr indent="-330200" lvl="0" marL="457200" rtl="0" algn="l">
              <a:spcBef>
                <a:spcPts val="0"/>
              </a:spcBef>
              <a:spcAft>
                <a:spcPts val="0"/>
              </a:spcAft>
              <a:buSzPts val="1600"/>
              <a:buChar char="●"/>
            </a:pPr>
            <a:r>
              <a:rPr lang="en" sz="1600"/>
              <a:t>Questions</a:t>
            </a:r>
            <a:endParaRPr sz="1600"/>
          </a:p>
          <a:p>
            <a:pPr indent="-330200" lvl="0" marL="457200" rtl="0" algn="l">
              <a:spcBef>
                <a:spcPts val="0"/>
              </a:spcBef>
              <a:spcAft>
                <a:spcPts val="0"/>
              </a:spcAft>
              <a:buSzPts val="1600"/>
              <a:buChar char="●"/>
            </a:pPr>
            <a:r>
              <a:rPr lang="en" sz="1600"/>
              <a:t>Assignments</a:t>
            </a:r>
            <a:endParaRPr sz="1600"/>
          </a:p>
        </p:txBody>
      </p:sp>
      <p:pic>
        <p:nvPicPr>
          <p:cNvPr id="191" name="Google Shape;191;p30"/>
          <p:cNvPicPr preferRelativeResize="0"/>
          <p:nvPr/>
        </p:nvPicPr>
        <p:blipFill>
          <a:blip r:embed="rId3">
            <a:alphaModFix/>
          </a:blip>
          <a:stretch>
            <a:fillRect/>
          </a:stretch>
        </p:blipFill>
        <p:spPr>
          <a:xfrm>
            <a:off x="3806100" y="-136342"/>
            <a:ext cx="5497800" cy="5347467"/>
          </a:xfrm>
          <a:prstGeom prst="rect">
            <a:avLst/>
          </a:prstGeom>
          <a:noFill/>
          <a:ln>
            <a:noFill/>
          </a:ln>
        </p:spPr>
      </p:pic>
      <p:sp>
        <p:nvSpPr>
          <p:cNvPr id="192" name="Google Shape;192;p30"/>
          <p:cNvSpPr txBox="1"/>
          <p:nvPr/>
        </p:nvSpPr>
        <p:spPr>
          <a:xfrm>
            <a:off x="627825" y="4626800"/>
            <a:ext cx="3049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u="sng">
                <a:solidFill>
                  <a:schemeClr val="hlink"/>
                </a:solidFill>
                <a:latin typeface="Open Sans"/>
                <a:ea typeface="Open Sans"/>
                <a:cs typeface="Open Sans"/>
                <a:sym typeface="Open Sans"/>
                <a:hlinkClick r:id="rId4"/>
              </a:rPr>
              <a:t>Image from Gosia</a:t>
            </a:r>
            <a:endParaRPr sz="1100">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8" name="Google Shape;198;p3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9" name="Google Shape;199;p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is Instructional Design?</a:t>
            </a:r>
            <a:endParaRPr/>
          </a:p>
        </p:txBody>
      </p:sp>
      <p:sp>
        <p:nvSpPr>
          <p:cNvPr id="74" name="Google Shape;74;p14"/>
          <p:cNvSpPr txBox="1"/>
          <p:nvPr/>
        </p:nvSpPr>
        <p:spPr>
          <a:xfrm>
            <a:off x="1030925" y="2835100"/>
            <a:ext cx="70935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lt1"/>
                </a:solidFill>
              </a:rPr>
              <a:t>The process of designing, developing, and delivering instruction.</a:t>
            </a:r>
            <a:endParaRPr b="1" sz="36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Emily’s Favs</a:t>
            </a:r>
            <a:endParaRPr/>
          </a:p>
        </p:txBody>
      </p:sp>
      <p:sp>
        <p:nvSpPr>
          <p:cNvPr id="205" name="Google Shape;205;p32"/>
          <p:cNvSpPr txBox="1"/>
          <p:nvPr>
            <p:ph idx="1" type="body"/>
          </p:nvPr>
        </p:nvSpPr>
        <p:spPr>
          <a:xfrm>
            <a:off x="311700" y="1266325"/>
            <a:ext cx="8520600" cy="371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Create a meme</a:t>
            </a:r>
            <a:r>
              <a:rPr lang="en"/>
              <a:t> about the most important thing you learned this chapter/semester/unit</a:t>
            </a:r>
            <a:endParaRPr/>
          </a:p>
          <a:p>
            <a:pPr indent="-317500" lvl="1" marL="914400" rtl="0" algn="l">
              <a:spcBef>
                <a:spcPts val="0"/>
              </a:spcBef>
              <a:spcAft>
                <a:spcPts val="0"/>
              </a:spcAft>
              <a:buSzPts val="1400"/>
              <a:buChar char="➜"/>
            </a:pPr>
            <a:r>
              <a:rPr lang="en" u="sng">
                <a:solidFill>
                  <a:schemeClr val="hlink"/>
                </a:solidFill>
                <a:hlinkClick r:id="rId3"/>
              </a:rPr>
              <a:t>IMGflip meme generator</a:t>
            </a:r>
            <a:endParaRPr/>
          </a:p>
          <a:p>
            <a:pPr indent="-342900" lvl="0" marL="457200" rtl="0" algn="l">
              <a:spcBef>
                <a:spcPts val="1000"/>
              </a:spcBef>
              <a:spcAft>
                <a:spcPts val="0"/>
              </a:spcAft>
              <a:buSzPts val="1800"/>
              <a:buChar char="●"/>
            </a:pPr>
            <a:r>
              <a:rPr lang="en"/>
              <a:t>Reflective essays or discussion posts </a:t>
            </a:r>
            <a:endParaRPr/>
          </a:p>
          <a:p>
            <a:pPr indent="-317500" lvl="1" marL="914400" rtl="0" algn="l">
              <a:spcBef>
                <a:spcPts val="0"/>
              </a:spcBef>
              <a:spcAft>
                <a:spcPts val="0"/>
              </a:spcAft>
              <a:buSzPts val="1400"/>
              <a:buChar char="➜"/>
            </a:pPr>
            <a:r>
              <a:rPr lang="en"/>
              <a:t>Clemson has a great handout on </a:t>
            </a:r>
            <a:r>
              <a:rPr lang="en" u="sng">
                <a:solidFill>
                  <a:schemeClr val="hlink"/>
                </a:solidFill>
                <a:hlinkClick r:id="rId4"/>
              </a:rPr>
              <a:t>5 types of reflection writin</a:t>
            </a:r>
            <a:r>
              <a:rPr lang="en" u="sng">
                <a:solidFill>
                  <a:schemeClr val="hlink"/>
                </a:solidFill>
                <a:hlinkClick r:id="rId5"/>
              </a:rPr>
              <a:t>g</a:t>
            </a:r>
            <a:endParaRPr/>
          </a:p>
          <a:p>
            <a:pPr indent="-317500" lvl="1" marL="914400" rtl="0" algn="l">
              <a:spcBef>
                <a:spcPts val="0"/>
              </a:spcBef>
              <a:spcAft>
                <a:spcPts val="0"/>
              </a:spcAft>
              <a:buSzPts val="1400"/>
              <a:buChar char="➜"/>
            </a:pPr>
            <a:r>
              <a:rPr lang="en"/>
              <a:t>U. Minnesota resource on </a:t>
            </a:r>
            <a:r>
              <a:rPr lang="en" u="sng">
                <a:solidFill>
                  <a:schemeClr val="hlink"/>
                </a:solidFill>
                <a:hlinkClick r:id="rId6"/>
              </a:rPr>
              <a:t>Using Reflective Writing to Deepen Student Learning</a:t>
            </a:r>
            <a:endParaRPr/>
          </a:p>
          <a:p>
            <a:pPr indent="-342900" lvl="0" marL="457200" rtl="0" algn="l">
              <a:spcBef>
                <a:spcPts val="1000"/>
              </a:spcBef>
              <a:spcAft>
                <a:spcPts val="0"/>
              </a:spcAft>
              <a:buSzPts val="1800"/>
              <a:buChar char="●"/>
            </a:pPr>
            <a:r>
              <a:rPr lang="en"/>
              <a:t>Reflection Cube</a:t>
            </a:r>
            <a:endParaRPr/>
          </a:p>
          <a:p>
            <a:pPr indent="-317500" lvl="1" marL="914400" rtl="0" algn="l">
              <a:spcBef>
                <a:spcPts val="0"/>
              </a:spcBef>
              <a:spcAft>
                <a:spcPts val="0"/>
              </a:spcAft>
              <a:buSzPts val="1400"/>
              <a:buChar char="➜"/>
            </a:pPr>
            <a:r>
              <a:rPr lang="en"/>
              <a:t>Paper or 3D printed Cube with reflective questions or numbers/symbols. [#8 is a </a:t>
            </a:r>
            <a:r>
              <a:rPr lang="en" u="sng">
                <a:solidFill>
                  <a:schemeClr val="hlink"/>
                </a:solidFill>
                <a:hlinkClick r:id="rId7"/>
              </a:rPr>
              <a:t>K-12 reflection cube sample</a:t>
            </a:r>
            <a:r>
              <a:rPr lang="en"/>
              <a:t>; adapt!]</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Recap</a:t>
            </a:r>
            <a:endParaRPr/>
          </a:p>
        </p:txBody>
      </p:sp>
      <p:sp>
        <p:nvSpPr>
          <p:cNvPr id="211" name="Google Shape;211;p3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AutoNum type="arabicPeriod"/>
            </a:pPr>
            <a:r>
              <a:rPr b="1" lang="en"/>
              <a:t>Identify</a:t>
            </a:r>
            <a:r>
              <a:rPr lang="en"/>
              <a:t> Desired Results</a:t>
            </a:r>
            <a:endParaRPr/>
          </a:p>
          <a:p>
            <a:pPr indent="-342900" lvl="0" marL="457200" rtl="0" algn="l">
              <a:spcBef>
                <a:spcPts val="0"/>
              </a:spcBef>
              <a:spcAft>
                <a:spcPts val="0"/>
              </a:spcAft>
              <a:buSzPts val="1800"/>
              <a:buAutoNum type="arabicPeriod"/>
            </a:pPr>
            <a:r>
              <a:rPr b="1" lang="en"/>
              <a:t>Determine</a:t>
            </a:r>
            <a:r>
              <a:rPr lang="en"/>
              <a:t> Assessment Evidence</a:t>
            </a:r>
            <a:endParaRPr/>
          </a:p>
          <a:p>
            <a:pPr indent="-342900" lvl="0" marL="457200" rtl="0" algn="l">
              <a:spcBef>
                <a:spcPts val="0"/>
              </a:spcBef>
              <a:spcAft>
                <a:spcPts val="0"/>
              </a:spcAft>
              <a:buSzPts val="1800"/>
              <a:buAutoNum type="arabicPeriod"/>
            </a:pPr>
            <a:r>
              <a:rPr b="1" lang="en"/>
              <a:t>Plan</a:t>
            </a:r>
            <a:r>
              <a:rPr lang="en"/>
              <a:t> Learning Content &amp; Activities</a:t>
            </a:r>
            <a:endParaRPr/>
          </a:p>
        </p:txBody>
      </p:sp>
      <p:sp>
        <p:nvSpPr>
          <p:cNvPr id="212" name="Google Shape;212;p33"/>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Backwards Design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4"/>
          <p:cNvPicPr preferRelativeResize="0"/>
          <p:nvPr/>
        </p:nvPicPr>
        <p:blipFill>
          <a:blip r:embed="rId3">
            <a:alphaModFix/>
          </a:blip>
          <a:stretch>
            <a:fillRect/>
          </a:stretch>
        </p:blipFill>
        <p:spPr>
          <a:xfrm>
            <a:off x="84100" y="165063"/>
            <a:ext cx="8983699" cy="46609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5"/>
          <p:cNvPicPr preferRelativeResize="0"/>
          <p:nvPr/>
        </p:nvPicPr>
        <p:blipFill>
          <a:blip r:embed="rId3">
            <a:alphaModFix/>
          </a:blip>
          <a:stretch>
            <a:fillRect/>
          </a:stretch>
        </p:blipFill>
        <p:spPr>
          <a:xfrm>
            <a:off x="152400" y="152400"/>
            <a:ext cx="8839198" cy="33739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6"/>
          <p:cNvPicPr preferRelativeResize="0"/>
          <p:nvPr/>
        </p:nvPicPr>
        <p:blipFill>
          <a:blip r:embed="rId3">
            <a:alphaModFix/>
          </a:blip>
          <a:stretch>
            <a:fillRect/>
          </a:stretch>
        </p:blipFill>
        <p:spPr>
          <a:xfrm>
            <a:off x="152400" y="152400"/>
            <a:ext cx="8839200" cy="3568966"/>
          </a:xfrm>
          <a:prstGeom prst="rect">
            <a:avLst/>
          </a:prstGeom>
          <a:noFill/>
          <a:ln>
            <a:noFill/>
          </a:ln>
        </p:spPr>
      </p:pic>
      <p:sp>
        <p:nvSpPr>
          <p:cNvPr id="228" name="Google Shape;228;p36"/>
          <p:cNvSpPr txBox="1"/>
          <p:nvPr/>
        </p:nvSpPr>
        <p:spPr>
          <a:xfrm>
            <a:off x="2791875" y="4135650"/>
            <a:ext cx="3892500" cy="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Three Stages of Backward Design Handout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Learning Outcome:</a:t>
            </a:r>
            <a:endParaRPr/>
          </a:p>
        </p:txBody>
      </p:sp>
      <p:sp>
        <p:nvSpPr>
          <p:cNvPr id="80" name="Google Shape;80;p15"/>
          <p:cNvSpPr txBox="1"/>
          <p:nvPr>
            <p:ph idx="1" type="body"/>
          </p:nvPr>
        </p:nvSpPr>
        <p:spPr>
          <a:xfrm>
            <a:off x="311700" y="1266325"/>
            <a:ext cx="4398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sz="2700"/>
              <a:t>Participants will understand how we can use </a:t>
            </a:r>
            <a:r>
              <a:rPr b="1" lang="en" sz="2700"/>
              <a:t>Backwards Design</a:t>
            </a:r>
            <a:r>
              <a:rPr lang="en" sz="2700"/>
              <a:t> to build a textbook </a:t>
            </a:r>
            <a:endParaRPr/>
          </a:p>
        </p:txBody>
      </p:sp>
      <p:pic>
        <p:nvPicPr>
          <p:cNvPr descr="image of text &quot;begin with the end in mind. Covey 1989&quot;" id="81" name="Google Shape;81;p15"/>
          <p:cNvPicPr preferRelativeResize="0"/>
          <p:nvPr/>
        </p:nvPicPr>
        <p:blipFill>
          <a:blip r:embed="rId3">
            <a:alphaModFix/>
          </a:blip>
          <a:stretch>
            <a:fillRect/>
          </a:stretch>
        </p:blipFill>
        <p:spPr>
          <a:xfrm>
            <a:off x="4975875" y="1171675"/>
            <a:ext cx="3612500" cy="320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643200" y="303050"/>
            <a:ext cx="4933950" cy="3838575"/>
          </a:xfrm>
          <a:prstGeom prst="rect">
            <a:avLst/>
          </a:prstGeom>
          <a:noFill/>
          <a:ln>
            <a:noFill/>
          </a:ln>
        </p:spPr>
      </p:pic>
      <p:sp>
        <p:nvSpPr>
          <p:cNvPr id="87" name="Google Shape;87;p16"/>
          <p:cNvSpPr txBox="1"/>
          <p:nvPr>
            <p:ph type="title"/>
          </p:nvPr>
        </p:nvSpPr>
        <p:spPr>
          <a:xfrm>
            <a:off x="1613550" y="4345025"/>
            <a:ext cx="59169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Stages of Backward Design</a:t>
            </a:r>
            <a:endParaRPr/>
          </a:p>
        </p:txBody>
      </p:sp>
      <p:sp>
        <p:nvSpPr>
          <p:cNvPr id="88" name="Google Shape;88;p16"/>
          <p:cNvSpPr txBox="1"/>
          <p:nvPr/>
        </p:nvSpPr>
        <p:spPr>
          <a:xfrm>
            <a:off x="5626850" y="3124975"/>
            <a:ext cx="34593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3399CC"/>
                </a:solidFill>
              </a:rPr>
              <a:t>What content &amp; experiences will empower students to reach mastery?</a:t>
            </a:r>
            <a:endParaRPr b="1" sz="1900">
              <a:solidFill>
                <a:srgbClr val="3399CC"/>
              </a:solidFill>
            </a:endParaRPr>
          </a:p>
        </p:txBody>
      </p:sp>
      <p:sp>
        <p:nvSpPr>
          <p:cNvPr id="89" name="Google Shape;89;p16"/>
          <p:cNvSpPr txBox="1"/>
          <p:nvPr/>
        </p:nvSpPr>
        <p:spPr>
          <a:xfrm>
            <a:off x="5626850" y="226850"/>
            <a:ext cx="35172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66CCCC"/>
                </a:solidFill>
              </a:rPr>
              <a:t>Plan with the end in mind. What are the topics critical for student mastery?</a:t>
            </a:r>
            <a:endParaRPr b="1" sz="1900">
              <a:solidFill>
                <a:srgbClr val="66CCCC"/>
              </a:solidFill>
            </a:endParaRPr>
          </a:p>
        </p:txBody>
      </p:sp>
      <p:sp>
        <p:nvSpPr>
          <p:cNvPr id="90" name="Google Shape;90;p16"/>
          <p:cNvSpPr txBox="1"/>
          <p:nvPr/>
        </p:nvSpPr>
        <p:spPr>
          <a:xfrm>
            <a:off x="5577150" y="1726050"/>
            <a:ext cx="36153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66CC99"/>
                </a:solidFill>
              </a:rPr>
              <a:t>What assessments, assignments, and reflections will demonstrate learning?</a:t>
            </a:r>
            <a:endParaRPr b="1" sz="1900">
              <a:solidFill>
                <a:srgbClr val="66CC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Student Centered = Focused on the Learning Process</a:t>
            </a:r>
            <a:endParaRPr/>
          </a:p>
        </p:txBody>
      </p:sp>
      <p:pic>
        <p:nvPicPr>
          <p:cNvPr descr="cartoon young people with student spelled out" id="96" name="Google Shape;96;p17"/>
          <p:cNvPicPr preferRelativeResize="0"/>
          <p:nvPr/>
        </p:nvPicPr>
        <p:blipFill>
          <a:blip r:embed="rId3">
            <a:alphaModFix/>
          </a:blip>
          <a:stretch>
            <a:fillRect/>
          </a:stretch>
        </p:blipFill>
        <p:spPr>
          <a:xfrm>
            <a:off x="0" y="1320254"/>
            <a:ext cx="9144003" cy="2960192"/>
          </a:xfrm>
          <a:prstGeom prst="rect">
            <a:avLst/>
          </a:prstGeom>
          <a:noFill/>
          <a:ln>
            <a:noFill/>
          </a:ln>
        </p:spPr>
      </p:pic>
      <p:sp>
        <p:nvSpPr>
          <p:cNvPr id="97" name="Google Shape;97;p17"/>
          <p:cNvSpPr txBox="1"/>
          <p:nvPr/>
        </p:nvSpPr>
        <p:spPr>
          <a:xfrm>
            <a:off x="311700" y="4670100"/>
            <a:ext cx="7339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Image from </a:t>
            </a:r>
            <a:r>
              <a:rPr lang="en" sz="1000" u="sng">
                <a:solidFill>
                  <a:schemeClr val="hlink"/>
                </a:solidFill>
                <a:latin typeface="Open Sans"/>
                <a:ea typeface="Open Sans"/>
                <a:cs typeface="Open Sans"/>
                <a:sym typeface="Open Sans"/>
                <a:hlinkClick r:id="rId4"/>
              </a:rPr>
              <a:t>willyrenandya.com</a:t>
            </a:r>
            <a:endParaRPr sz="10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Student Centered Learning Design. 1. Learning Goal: What will students be able to do by the end of the course? 2. Learning Objective: What will students be able to do by the end of the lesson? 3. Assessment: How will we know if students are progressing? 4. Learning Activity: What do students need to practice to progress? 5. Content: What do students need from the instructor to progress?" id="102" name="Google Shape;102;p18"/>
          <p:cNvPicPr preferRelativeResize="0"/>
          <p:nvPr/>
        </p:nvPicPr>
        <p:blipFill rotWithShape="1">
          <a:blip r:embed="rId3">
            <a:alphaModFix/>
          </a:blip>
          <a:srcRect b="0" l="0" r="0" t="27399"/>
          <a:stretch/>
        </p:blipFill>
        <p:spPr>
          <a:xfrm>
            <a:off x="152400" y="1820526"/>
            <a:ext cx="8839199" cy="3208675"/>
          </a:xfrm>
          <a:prstGeom prst="rect">
            <a:avLst/>
          </a:prstGeom>
          <a:noFill/>
          <a:ln>
            <a:noFill/>
          </a:ln>
        </p:spPr>
      </p:pic>
      <p:sp>
        <p:nvSpPr>
          <p:cNvPr id="103" name="Google Shape;103;p18"/>
          <p:cNvSpPr txBox="1"/>
          <p:nvPr/>
        </p:nvSpPr>
        <p:spPr>
          <a:xfrm>
            <a:off x="1459475" y="4696250"/>
            <a:ext cx="6155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u="sng">
                <a:solidFill>
                  <a:schemeClr val="hlink"/>
                </a:solidFill>
                <a:latin typeface="Open Sans"/>
                <a:ea typeface="Open Sans"/>
                <a:cs typeface="Open Sans"/>
                <a:sym typeface="Open Sans"/>
                <a:hlinkClick r:id="rId4"/>
              </a:rPr>
              <a:t>Teacher-centered course design image from the Teaching Commons</a:t>
            </a:r>
            <a:endParaRPr sz="1000">
              <a:latin typeface="Open Sans"/>
              <a:ea typeface="Open Sans"/>
              <a:cs typeface="Open Sans"/>
              <a:sym typeface="Open Sans"/>
            </a:endParaRPr>
          </a:p>
        </p:txBody>
      </p:sp>
      <p:sp>
        <p:nvSpPr>
          <p:cNvPr id="104" name="Google Shape;104;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Student Centered Course Design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Student Centered Learning Design. 1. Learning Goal: What will students be able to do by the end of the course? 2. Learning Objective: What will students be able to do by the end of the lesson? 3. Assessment: How will we know if students are progressing? 4. Learning Activity: What do students need to practice to progress? 5. Content: What do students need from the instructor to progress?" id="109" name="Google Shape;109;p19"/>
          <p:cNvPicPr preferRelativeResize="0"/>
          <p:nvPr/>
        </p:nvPicPr>
        <p:blipFill rotWithShape="1">
          <a:blip r:embed="rId3">
            <a:alphaModFix/>
          </a:blip>
          <a:srcRect b="0" l="0" r="0" t="26713"/>
          <a:stretch/>
        </p:blipFill>
        <p:spPr>
          <a:xfrm>
            <a:off x="152400" y="1790276"/>
            <a:ext cx="8839199" cy="3238925"/>
          </a:xfrm>
          <a:prstGeom prst="rect">
            <a:avLst/>
          </a:prstGeom>
          <a:noFill/>
          <a:ln>
            <a:noFill/>
          </a:ln>
        </p:spPr>
      </p:pic>
      <p:sp>
        <p:nvSpPr>
          <p:cNvPr id="110" name="Google Shape;110;p19"/>
          <p:cNvSpPr txBox="1"/>
          <p:nvPr/>
        </p:nvSpPr>
        <p:spPr>
          <a:xfrm>
            <a:off x="1459475" y="4696250"/>
            <a:ext cx="6155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u="sng">
                <a:solidFill>
                  <a:schemeClr val="hlink"/>
                </a:solidFill>
                <a:latin typeface="Open Sans"/>
                <a:ea typeface="Open Sans"/>
                <a:cs typeface="Open Sans"/>
                <a:sym typeface="Open Sans"/>
                <a:hlinkClick r:id="rId4"/>
              </a:rPr>
              <a:t>Teacher-centered course design image from the Teaching Commons</a:t>
            </a:r>
            <a:endParaRPr sz="1000">
              <a:latin typeface="Open Sans"/>
              <a:ea typeface="Open Sans"/>
              <a:cs typeface="Open Sans"/>
              <a:sym typeface="Open Sans"/>
            </a:endParaRPr>
          </a:p>
        </p:txBody>
      </p:sp>
      <p:sp>
        <p:nvSpPr>
          <p:cNvPr id="111" name="Google Shape;111;p19"/>
          <p:cNvSpPr txBox="1"/>
          <p:nvPr>
            <p:ph type="title"/>
          </p:nvPr>
        </p:nvSpPr>
        <p:spPr>
          <a:xfrm>
            <a:off x="286350" y="391075"/>
            <a:ext cx="8571300" cy="9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do we translate parts of a course to a text?</a:t>
            </a:r>
            <a:endParaRPr/>
          </a:p>
        </p:txBody>
      </p:sp>
      <p:sp>
        <p:nvSpPr>
          <p:cNvPr id="112" name="Google Shape;112;p19"/>
          <p:cNvSpPr txBox="1"/>
          <p:nvPr/>
        </p:nvSpPr>
        <p:spPr>
          <a:xfrm>
            <a:off x="5708475" y="1240675"/>
            <a:ext cx="119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Start of each chapter</a:t>
            </a:r>
            <a:endParaRPr b="1" sz="1200">
              <a:latin typeface="Open Sans"/>
              <a:ea typeface="Open Sans"/>
              <a:cs typeface="Open Sans"/>
              <a:sym typeface="Open Sans"/>
            </a:endParaRPr>
          </a:p>
        </p:txBody>
      </p:sp>
      <p:sp>
        <p:nvSpPr>
          <p:cNvPr id="113" name="Google Shape;113;p19"/>
          <p:cNvSpPr txBox="1"/>
          <p:nvPr/>
        </p:nvSpPr>
        <p:spPr>
          <a:xfrm>
            <a:off x="4430825" y="1240675"/>
            <a:ext cx="1082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Self-check questions</a:t>
            </a:r>
            <a:endParaRPr b="1" sz="1200">
              <a:latin typeface="Open Sans"/>
              <a:ea typeface="Open Sans"/>
              <a:cs typeface="Open Sans"/>
              <a:sym typeface="Open Sans"/>
            </a:endParaRPr>
          </a:p>
        </p:txBody>
      </p:sp>
      <p:sp>
        <p:nvSpPr>
          <p:cNvPr id="114" name="Google Shape;114;p19"/>
          <p:cNvSpPr txBox="1"/>
          <p:nvPr/>
        </p:nvSpPr>
        <p:spPr>
          <a:xfrm>
            <a:off x="2954275" y="1240675"/>
            <a:ext cx="1397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Assignments, quiz questions</a:t>
            </a:r>
            <a:endParaRPr b="1" sz="1200">
              <a:latin typeface="Open Sans"/>
              <a:ea typeface="Open Sans"/>
              <a:cs typeface="Open Sans"/>
              <a:sym typeface="Open Sans"/>
            </a:endParaRPr>
          </a:p>
        </p:txBody>
      </p:sp>
      <p:sp>
        <p:nvSpPr>
          <p:cNvPr id="115" name="Google Shape;115;p19"/>
          <p:cNvSpPr txBox="1"/>
          <p:nvPr/>
        </p:nvSpPr>
        <p:spPr>
          <a:xfrm>
            <a:off x="1613825" y="1240675"/>
            <a:ext cx="1281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Text, images, tables, charts, graphs</a:t>
            </a:r>
            <a:endParaRPr b="1" sz="1200">
              <a:latin typeface="Open Sans"/>
              <a:ea typeface="Open Sans"/>
              <a:cs typeface="Open Sans"/>
              <a:sym typeface="Open Sans"/>
            </a:endParaRPr>
          </a:p>
        </p:txBody>
      </p:sp>
      <p:sp>
        <p:nvSpPr>
          <p:cNvPr id="116" name="Google Shape;116;p19"/>
          <p:cNvSpPr txBox="1"/>
          <p:nvPr/>
        </p:nvSpPr>
        <p:spPr>
          <a:xfrm>
            <a:off x="7120275" y="1240675"/>
            <a:ext cx="1082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Scope of the text</a:t>
            </a:r>
            <a:endParaRPr b="1" sz="12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Parts of a Book</a:t>
            </a:r>
            <a:endParaRPr/>
          </a:p>
        </p:txBody>
      </p:sp>
      <p:sp>
        <p:nvSpPr>
          <p:cNvPr id="122" name="Google Shape;122;p20"/>
          <p:cNvSpPr txBox="1"/>
          <p:nvPr>
            <p:ph idx="1" type="body"/>
          </p:nvPr>
        </p:nvSpPr>
        <p:spPr>
          <a:xfrm>
            <a:off x="311700" y="1266325"/>
            <a:ext cx="8520600" cy="35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Title</a:t>
            </a:r>
            <a:endParaRPr sz="1900"/>
          </a:p>
          <a:p>
            <a:pPr indent="0" lvl="0" marL="0" rtl="0" algn="l">
              <a:spcBef>
                <a:spcPts val="1200"/>
              </a:spcBef>
              <a:spcAft>
                <a:spcPts val="0"/>
              </a:spcAft>
              <a:buNone/>
            </a:pPr>
            <a:r>
              <a:rPr lang="en" sz="1900"/>
              <a:t>Author</a:t>
            </a:r>
            <a:endParaRPr sz="1900"/>
          </a:p>
          <a:p>
            <a:pPr indent="0" lvl="0" marL="0" rtl="0" algn="l">
              <a:spcBef>
                <a:spcPts val="1200"/>
              </a:spcBef>
              <a:spcAft>
                <a:spcPts val="0"/>
              </a:spcAft>
              <a:buNone/>
            </a:pPr>
            <a:r>
              <a:rPr lang="en" sz="1900"/>
              <a:t>Creative Commons License</a:t>
            </a:r>
            <a:endParaRPr sz="1900"/>
          </a:p>
          <a:p>
            <a:pPr indent="0" lvl="0" marL="0" rtl="0" algn="l">
              <a:spcBef>
                <a:spcPts val="1200"/>
              </a:spcBef>
              <a:spcAft>
                <a:spcPts val="0"/>
              </a:spcAft>
              <a:buNone/>
            </a:pPr>
            <a:r>
              <a:rPr lang="en" sz="1900"/>
              <a:t>Acknowledgements</a:t>
            </a:r>
            <a:endParaRPr sz="1900"/>
          </a:p>
          <a:p>
            <a:pPr indent="0" lvl="0" marL="0" rtl="0" algn="l">
              <a:spcBef>
                <a:spcPts val="1200"/>
              </a:spcBef>
              <a:spcAft>
                <a:spcPts val="0"/>
              </a:spcAft>
              <a:buNone/>
            </a:pPr>
            <a:r>
              <a:rPr lang="en" sz="1900"/>
              <a:t>Table of Contents</a:t>
            </a:r>
            <a:endParaRPr sz="1900"/>
          </a:p>
          <a:p>
            <a:pPr indent="0" lvl="0" marL="0" rtl="0" algn="l">
              <a:spcBef>
                <a:spcPts val="1200"/>
              </a:spcBef>
              <a:spcAft>
                <a:spcPts val="0"/>
              </a:spcAft>
              <a:buNone/>
            </a:pPr>
            <a:r>
              <a:rPr lang="en" sz="1900"/>
              <a:t>Glossary of Terms</a:t>
            </a:r>
            <a:endParaRPr sz="1900"/>
          </a:p>
          <a:p>
            <a:pPr indent="0" lvl="0" marL="0" rtl="0" algn="l">
              <a:spcBef>
                <a:spcPts val="1200"/>
              </a:spcBef>
              <a:spcAft>
                <a:spcPts val="1200"/>
              </a:spcAft>
              <a:buNone/>
            </a:pPr>
            <a:r>
              <a:rPr lang="en" sz="1900"/>
              <a:t>Index</a:t>
            </a:r>
            <a:endParaRPr sz="1900"/>
          </a:p>
        </p:txBody>
      </p:sp>
      <p:pic>
        <p:nvPicPr>
          <p:cNvPr id="123" name="Google Shape;123;p20"/>
          <p:cNvPicPr preferRelativeResize="0"/>
          <p:nvPr/>
        </p:nvPicPr>
        <p:blipFill>
          <a:blip r:embed="rId3">
            <a:alphaModFix amt="82000"/>
          </a:blip>
          <a:stretch>
            <a:fillRect/>
          </a:stretch>
        </p:blipFill>
        <p:spPr>
          <a:xfrm>
            <a:off x="4819650" y="482375"/>
            <a:ext cx="4324350" cy="455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Ancillary Materials</a:t>
            </a:r>
            <a:endParaRPr/>
          </a:p>
        </p:txBody>
      </p:sp>
      <p:sp>
        <p:nvSpPr>
          <p:cNvPr id="129" name="Google Shape;129;p21"/>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Organized by chapter or included in each chapter</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Stored in Instructor Resources</a:t>
            </a:r>
            <a:endParaRPr/>
          </a:p>
        </p:txBody>
      </p:sp>
      <p:sp>
        <p:nvSpPr>
          <p:cNvPr id="130" name="Google Shape;130;p21"/>
          <p:cNvSpPr txBox="1"/>
          <p:nvPr>
            <p:ph idx="2" type="body"/>
          </p:nvPr>
        </p:nvSpPr>
        <p:spPr>
          <a:xfrm>
            <a:off x="4939500" y="724200"/>
            <a:ext cx="40998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Videos - save editable mp4 outside player for remixing</a:t>
            </a:r>
            <a:endParaRPr b="1"/>
          </a:p>
          <a:p>
            <a:pPr indent="0" lvl="0" marL="0" rtl="0" algn="l">
              <a:spcBef>
                <a:spcPts val="1200"/>
              </a:spcBef>
              <a:spcAft>
                <a:spcPts val="0"/>
              </a:spcAft>
              <a:buNone/>
            </a:pPr>
            <a:r>
              <a:rPr b="1" lang="en"/>
              <a:t>H5P - </a:t>
            </a:r>
            <a:r>
              <a:rPr b="1" lang="en" u="sng">
                <a:hlinkClick r:id="rId3"/>
              </a:rPr>
              <a:t>Lumi</a:t>
            </a:r>
            <a:r>
              <a:rPr b="1" lang="en"/>
              <a:t> save as H5P/SCORM</a:t>
            </a:r>
            <a:endParaRPr b="1"/>
          </a:p>
          <a:p>
            <a:pPr indent="0" lvl="0" marL="0" rtl="0" algn="l">
              <a:spcBef>
                <a:spcPts val="1200"/>
              </a:spcBef>
              <a:spcAft>
                <a:spcPts val="0"/>
              </a:spcAft>
              <a:buNone/>
            </a:pPr>
            <a:r>
              <a:rPr b="1" lang="en"/>
              <a:t>PowerPoints</a:t>
            </a:r>
            <a:endParaRPr b="1"/>
          </a:p>
          <a:p>
            <a:pPr indent="0" lvl="0" marL="0" rtl="0" algn="l">
              <a:spcBef>
                <a:spcPts val="1200"/>
              </a:spcBef>
              <a:spcAft>
                <a:spcPts val="0"/>
              </a:spcAft>
              <a:buNone/>
            </a:pPr>
            <a:r>
              <a:rPr b="1" lang="en"/>
              <a:t>Test/Quiz Questions - HTML or Word</a:t>
            </a:r>
            <a:endParaRPr b="1"/>
          </a:p>
          <a:p>
            <a:pPr indent="0" lvl="0" marL="0" rtl="0" algn="l">
              <a:spcBef>
                <a:spcPts val="1200"/>
              </a:spcBef>
              <a:spcAft>
                <a:spcPts val="1200"/>
              </a:spcAft>
              <a:buNone/>
            </a:pPr>
            <a:r>
              <a:rPr b="1" lang="en"/>
              <a:t>Answer Keys</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