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7" r:id="rId2"/>
    <p:sldId id="256" r:id="rId3"/>
    <p:sldId id="269" r:id="rId4"/>
    <p:sldId id="268" r:id="rId5"/>
    <p:sldId id="261" r:id="rId6"/>
    <p:sldId id="262" r:id="rId7"/>
    <p:sldId id="264" r:id="rId8"/>
    <p:sldId id="265" r:id="rId9"/>
    <p:sldId id="257" r:id="rId10"/>
    <p:sldId id="271" r:id="rId11"/>
    <p:sldId id="258" r:id="rId12"/>
    <p:sldId id="259" r:id="rId13"/>
    <p:sldId id="260" r:id="rId1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3BA24-2AE3-46E7-BD55-E55B46CCBF71}" v="2" dt="2025-07-10T14:50:17.322"/>
    <p1510:client id="{B195287F-1BBA-434E-8CE7-0250BBE7F251}" v="239" dt="2025-07-09T20:56:40.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013" autoAdjust="0"/>
  </p:normalViewPr>
  <p:slideViewPr>
    <p:cSldViewPr snapToGrid="0">
      <p:cViewPr varScale="1">
        <p:scale>
          <a:sx n="71" d="100"/>
          <a:sy n="71" d="100"/>
        </p:scale>
        <p:origin x="475" y="53"/>
      </p:cViewPr>
      <p:guideLst/>
    </p:cSldViewPr>
  </p:slideViewPr>
  <p:notesTextViewPr>
    <p:cViewPr>
      <p:scale>
        <a:sx n="1" d="1"/>
        <a:sy n="1" d="1"/>
      </p:scale>
      <p:origin x="0" y="0"/>
    </p:cViewPr>
  </p:notesTextViewPr>
  <p:notesViewPr>
    <p:cSldViewPr snapToGrid="0">
      <p:cViewPr varScale="1">
        <p:scale>
          <a:sx n="80" d="100"/>
          <a:sy n="80" d="100"/>
        </p:scale>
        <p:origin x="399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 Hackbart-Dean" userId="cL0SrSj/WarL8bbT7dqmTFCvUeq2e5ljI5C0rKd4LXc=" providerId="None" clId="Web-{0F63BA24-2AE3-46E7-BD55-E55B46CCBF71}"/>
    <pc:docChg chg="modSld">
      <pc:chgData name="Pam Hackbart-Dean" userId="cL0SrSj/WarL8bbT7dqmTFCvUeq2e5ljI5C0rKd4LXc=" providerId="None" clId="Web-{0F63BA24-2AE3-46E7-BD55-E55B46CCBF71}" dt="2025-07-10T14:50:17.322" v="1"/>
      <pc:docMkLst>
        <pc:docMk/>
      </pc:docMkLst>
      <pc:sldChg chg="modSp">
        <pc:chgData name="Pam Hackbart-Dean" userId="cL0SrSj/WarL8bbT7dqmTFCvUeq2e5ljI5C0rKd4LXc=" providerId="None" clId="Web-{0F63BA24-2AE3-46E7-BD55-E55B46CCBF71}" dt="2025-07-10T14:50:17.322" v="1"/>
        <pc:sldMkLst>
          <pc:docMk/>
          <pc:sldMk cId="646211739" sldId="261"/>
        </pc:sldMkLst>
        <pc:picChg chg="mod">
          <ac:chgData name="Pam Hackbart-Dean" userId="cL0SrSj/WarL8bbT7dqmTFCvUeq2e5ljI5C0rKd4LXc=" providerId="None" clId="Web-{0F63BA24-2AE3-46E7-BD55-E55B46CCBF71}" dt="2025-07-10T14:50:17.322" v="1"/>
          <ac:picMkLst>
            <pc:docMk/>
            <pc:sldMk cId="646211739" sldId="261"/>
            <ac:picMk id="4" creationId="{790C380E-3EB0-8844-D53B-9190405065CC}"/>
          </ac:picMkLst>
        </pc:picChg>
      </pc:sldChg>
    </pc:docChg>
  </pc:docChgLst>
  <pc:docChgLst>
    <pc:chgData name="Hackbart-Dean, Pam" userId="d770f9dd-77c2-484a-acfa-d687a708f384" providerId="ADAL" clId="{8F0AE019-B8B3-443D-BF7A-CD932E78DB09}"/>
    <pc:docChg chg="undo custSel addSld modSld">
      <pc:chgData name="Hackbart-Dean, Pam" userId="d770f9dd-77c2-484a-acfa-d687a708f384" providerId="ADAL" clId="{8F0AE019-B8B3-443D-BF7A-CD932E78DB09}" dt="2025-04-22T20:11:09.076" v="23" actId="680"/>
      <pc:docMkLst>
        <pc:docMk/>
      </pc:docMkLst>
      <pc:sldChg chg="modSp mod">
        <pc:chgData name="Hackbart-Dean, Pam" userId="d770f9dd-77c2-484a-acfa-d687a708f384" providerId="ADAL" clId="{8F0AE019-B8B3-443D-BF7A-CD932E78DB09}" dt="2025-04-22T20:08:00.791" v="2" actId="255"/>
        <pc:sldMkLst>
          <pc:docMk/>
          <pc:sldMk cId="2450041301" sldId="256"/>
        </pc:sldMkLst>
      </pc:sldChg>
      <pc:sldChg chg="modSp mod">
        <pc:chgData name="Hackbart-Dean, Pam" userId="d770f9dd-77c2-484a-acfa-d687a708f384" providerId="ADAL" clId="{8F0AE019-B8B3-443D-BF7A-CD932E78DB09}" dt="2025-04-22T20:09:14.987" v="11" actId="255"/>
        <pc:sldMkLst>
          <pc:docMk/>
          <pc:sldMk cId="4195208628" sldId="257"/>
        </pc:sldMkLst>
      </pc:sldChg>
      <pc:sldChg chg="modSp mod">
        <pc:chgData name="Hackbart-Dean, Pam" userId="d770f9dd-77c2-484a-acfa-d687a708f384" providerId="ADAL" clId="{8F0AE019-B8B3-443D-BF7A-CD932E78DB09}" dt="2025-04-22T20:09:35.148" v="14" actId="255"/>
        <pc:sldMkLst>
          <pc:docMk/>
          <pc:sldMk cId="1737123052" sldId="258"/>
        </pc:sldMkLst>
      </pc:sldChg>
      <pc:sldChg chg="modSp mod">
        <pc:chgData name="Hackbart-Dean, Pam" userId="d770f9dd-77c2-484a-acfa-d687a708f384" providerId="ADAL" clId="{8F0AE019-B8B3-443D-BF7A-CD932E78DB09}" dt="2025-04-22T20:10:25.176" v="22" actId="6549"/>
        <pc:sldMkLst>
          <pc:docMk/>
          <pc:sldMk cId="608955510" sldId="259"/>
        </pc:sldMkLst>
      </pc:sldChg>
      <pc:sldChg chg="new">
        <pc:chgData name="Hackbart-Dean, Pam" userId="d770f9dd-77c2-484a-acfa-d687a708f384" providerId="ADAL" clId="{8F0AE019-B8B3-443D-BF7A-CD932E78DB09}" dt="2025-04-22T20:11:09.076" v="23" actId="680"/>
        <pc:sldMkLst>
          <pc:docMk/>
          <pc:sldMk cId="698923110" sldId="260"/>
        </pc:sldMkLst>
      </pc:sldChg>
    </pc:docChg>
  </pc:docChgLst>
  <pc:docChgLst>
    <pc:chgData name="Pam Hackbart-Dean" userId="cL0SrSj/WarL8bbT7dqmTFCvUeq2e5ljI5C0rKd4LXc=" providerId="None" clId="Web-{3487F09F-E5DD-4D55-A9AA-3AAB482FDFFD}"/>
    <pc:docChg chg="addSld delSld modSld sldOrd">
      <pc:chgData name="Pam Hackbart-Dean" userId="cL0SrSj/WarL8bbT7dqmTFCvUeq2e5ljI5C0rKd4LXc=" providerId="None" clId="Web-{3487F09F-E5DD-4D55-A9AA-3AAB482FDFFD}" dt="2025-04-22T21:29:54.219" v="234" actId="20577"/>
      <pc:docMkLst>
        <pc:docMk/>
      </pc:docMkLst>
      <pc:sldChg chg="modSp modNotes">
        <pc:chgData name="Pam Hackbart-Dean" userId="cL0SrSj/WarL8bbT7dqmTFCvUeq2e5ljI5C0rKd4LXc=" providerId="None" clId="Web-{3487F09F-E5DD-4D55-A9AA-3AAB482FDFFD}" dt="2025-04-22T21:29:54.219" v="234" actId="20577"/>
        <pc:sldMkLst>
          <pc:docMk/>
          <pc:sldMk cId="2450041301" sldId="256"/>
        </pc:sldMkLst>
      </pc:sldChg>
      <pc:sldChg chg="addSp modSp modNotes">
        <pc:chgData name="Pam Hackbart-Dean" userId="cL0SrSj/WarL8bbT7dqmTFCvUeq2e5ljI5C0rKd4LXc=" providerId="None" clId="Web-{3487F09F-E5DD-4D55-A9AA-3AAB482FDFFD}" dt="2025-04-22T21:27:20.405" v="216" actId="1076"/>
        <pc:sldMkLst>
          <pc:docMk/>
          <pc:sldMk cId="1737123052" sldId="258"/>
        </pc:sldMkLst>
      </pc:sldChg>
      <pc:sldChg chg="modSp del ord">
        <pc:chgData name="Pam Hackbart-Dean" userId="cL0SrSj/WarL8bbT7dqmTFCvUeq2e5ljI5C0rKd4LXc=" providerId="None" clId="Web-{3487F09F-E5DD-4D55-A9AA-3AAB482FDFFD}" dt="2025-04-22T21:10:08.189" v="31"/>
        <pc:sldMkLst>
          <pc:docMk/>
          <pc:sldMk cId="698923110" sldId="260"/>
        </pc:sldMkLst>
      </pc:sldChg>
      <pc:sldChg chg="modSp new">
        <pc:chgData name="Pam Hackbart-Dean" userId="cL0SrSj/WarL8bbT7dqmTFCvUeq2e5ljI5C0rKd4LXc=" providerId="None" clId="Web-{3487F09F-E5DD-4D55-A9AA-3AAB482FDFFD}" dt="2025-04-22T21:13:07.629" v="85" actId="20577"/>
        <pc:sldMkLst>
          <pc:docMk/>
          <pc:sldMk cId="3569867067" sldId="260"/>
        </pc:sldMkLst>
      </pc:sldChg>
      <pc:sldChg chg="addSp modSp new ord">
        <pc:chgData name="Pam Hackbart-Dean" userId="cL0SrSj/WarL8bbT7dqmTFCvUeq2e5ljI5C0rKd4LXc=" providerId="None" clId="Web-{3487F09F-E5DD-4D55-A9AA-3AAB482FDFFD}" dt="2025-04-22T21:29:35.344" v="228" actId="20577"/>
        <pc:sldMkLst>
          <pc:docMk/>
          <pc:sldMk cId="646211739" sldId="261"/>
        </pc:sldMkLst>
      </pc:sldChg>
    </pc:docChg>
  </pc:docChgLst>
  <pc:docChgLst>
    <pc:chgData name="Pam Hackbart-Dean" userId="cL0SrSj/WarL8bbT7dqmTFCvUeq2e5ljI5C0rKd4LXc=" providerId="None" clId="Web-{2074E1EA-940E-4D98-A0FA-BBBD20160105}"/>
    <pc:docChg chg="addSld delSld modSld sldOrd">
      <pc:chgData name="Pam Hackbart-Dean" userId="cL0SrSj/WarL8bbT7dqmTFCvUeq2e5ljI5C0rKd4LXc=" providerId="None" clId="Web-{2074E1EA-940E-4D98-A0FA-BBBD20160105}" dt="2025-06-03T18:42:14.989" v="135" actId="20577"/>
      <pc:docMkLst>
        <pc:docMk/>
      </pc:docMkLst>
      <pc:sldChg chg="modSp">
        <pc:chgData name="Pam Hackbart-Dean" userId="cL0SrSj/WarL8bbT7dqmTFCvUeq2e5ljI5C0rKd4LXc=" providerId="None" clId="Web-{2074E1EA-940E-4D98-A0FA-BBBD20160105}" dt="2025-06-03T18:42:14.989" v="135" actId="20577"/>
        <pc:sldMkLst>
          <pc:docMk/>
          <pc:sldMk cId="608955510" sldId="259"/>
        </pc:sldMkLst>
      </pc:sldChg>
      <pc:sldChg chg="modSp new del ord">
        <pc:chgData name="Pam Hackbart-Dean" userId="cL0SrSj/WarL8bbT7dqmTFCvUeq2e5ljI5C0rKd4LXc=" providerId="None" clId="Web-{2074E1EA-940E-4D98-A0FA-BBBD20160105}" dt="2025-06-03T18:41:48.160" v="134"/>
        <pc:sldMkLst>
          <pc:docMk/>
          <pc:sldMk cId="2191064724" sldId="270"/>
        </pc:sldMkLst>
      </pc:sldChg>
      <pc:sldChg chg="modSp add replId">
        <pc:chgData name="Pam Hackbart-Dean" userId="cL0SrSj/WarL8bbT7dqmTFCvUeq2e5ljI5C0rKd4LXc=" providerId="None" clId="Web-{2074E1EA-940E-4D98-A0FA-BBBD20160105}" dt="2025-06-03T18:41:47.300" v="133" actId="20577"/>
        <pc:sldMkLst>
          <pc:docMk/>
          <pc:sldMk cId="2006454548" sldId="271"/>
        </pc:sldMkLst>
      </pc:sldChg>
    </pc:docChg>
  </pc:docChgLst>
  <pc:docChgLst>
    <pc:chgData name="Pam Hackbart-Dean" userId="cL0SrSj/WarL8bbT7dqmTFCvUeq2e5ljI5C0rKd4LXc=" providerId="None" clId="Web-{B195287F-1BBA-434E-8CE7-0250BBE7F251}"/>
    <pc:docChg chg="modSld">
      <pc:chgData name="Pam Hackbart-Dean" userId="cL0SrSj/WarL8bbT7dqmTFCvUeq2e5ljI5C0rKd4LXc=" providerId="None" clId="Web-{B195287F-1BBA-434E-8CE7-0250BBE7F251}" dt="2025-07-09T20:56:40.358" v="238"/>
      <pc:docMkLst>
        <pc:docMk/>
      </pc:docMkLst>
      <pc:sldChg chg="modSp">
        <pc:chgData name="Pam Hackbart-Dean" userId="cL0SrSj/WarL8bbT7dqmTFCvUeq2e5ljI5C0rKd4LXc=" providerId="None" clId="Web-{B195287F-1BBA-434E-8CE7-0250BBE7F251}" dt="2025-07-09T20:54:48.119" v="222"/>
        <pc:sldMkLst>
          <pc:docMk/>
          <pc:sldMk cId="2450041301" sldId="256"/>
        </pc:sldMkLst>
        <pc:picChg chg="mod">
          <ac:chgData name="Pam Hackbart-Dean" userId="cL0SrSj/WarL8bbT7dqmTFCvUeq2e5ljI5C0rKd4LXc=" providerId="None" clId="Web-{B195287F-1BBA-434E-8CE7-0250BBE7F251}" dt="2025-07-09T20:54:48.119" v="222"/>
          <ac:picMkLst>
            <pc:docMk/>
            <pc:sldMk cId="2450041301" sldId="256"/>
            <ac:picMk id="1026" creationId="{A9679EEA-FDCB-845A-AB62-A4979273D61C}"/>
          </ac:picMkLst>
        </pc:picChg>
      </pc:sldChg>
      <pc:sldChg chg="modSp">
        <pc:chgData name="Pam Hackbart-Dean" userId="cL0SrSj/WarL8bbT7dqmTFCvUeq2e5ljI5C0rKd4LXc=" providerId="None" clId="Web-{B195287F-1BBA-434E-8CE7-0250BBE7F251}" dt="2025-07-09T20:44:38.254" v="160"/>
        <pc:sldMkLst>
          <pc:docMk/>
          <pc:sldMk cId="1737123052" sldId="258"/>
        </pc:sldMkLst>
        <pc:picChg chg="mod">
          <ac:chgData name="Pam Hackbart-Dean" userId="cL0SrSj/WarL8bbT7dqmTFCvUeq2e5ljI5C0rKd4LXc=" providerId="None" clId="Web-{B195287F-1BBA-434E-8CE7-0250BBE7F251}" dt="2025-07-09T20:44:38.254" v="160"/>
          <ac:picMkLst>
            <pc:docMk/>
            <pc:sldMk cId="1737123052" sldId="258"/>
            <ac:picMk id="2" creationId="{ED35183D-6F70-509B-4823-88F488671419}"/>
          </ac:picMkLst>
        </pc:picChg>
      </pc:sldChg>
      <pc:sldChg chg="modSp">
        <pc:chgData name="Pam Hackbart-Dean" userId="cL0SrSj/WarL8bbT7dqmTFCvUeq2e5ljI5C0rKd4LXc=" providerId="None" clId="Web-{B195287F-1BBA-434E-8CE7-0250BBE7F251}" dt="2025-07-09T20:46:38.664" v="183"/>
        <pc:sldMkLst>
          <pc:docMk/>
          <pc:sldMk cId="608955510" sldId="259"/>
        </pc:sldMkLst>
        <pc:picChg chg="mod">
          <ac:chgData name="Pam Hackbart-Dean" userId="cL0SrSj/WarL8bbT7dqmTFCvUeq2e5ljI5C0rKd4LXc=" providerId="None" clId="Web-{B195287F-1BBA-434E-8CE7-0250BBE7F251}" dt="2025-07-09T20:45:14.567" v="167"/>
          <ac:picMkLst>
            <pc:docMk/>
            <pc:sldMk cId="608955510" sldId="259"/>
            <ac:picMk id="6" creationId="{B15333A2-05DD-C86A-7713-8580440A4674}"/>
          </ac:picMkLst>
        </pc:picChg>
        <pc:picChg chg="mod">
          <ac:chgData name="Pam Hackbart-Dean" userId="cL0SrSj/WarL8bbT7dqmTFCvUeq2e5ljI5C0rKd4LXc=" providerId="None" clId="Web-{B195287F-1BBA-434E-8CE7-0250BBE7F251}" dt="2025-07-09T20:46:38.664" v="183"/>
          <ac:picMkLst>
            <pc:docMk/>
            <pc:sldMk cId="608955510" sldId="259"/>
            <ac:picMk id="2054" creationId="{498B85FA-C684-2866-B1C5-2FE04757825D}"/>
          </ac:picMkLst>
        </pc:picChg>
      </pc:sldChg>
      <pc:sldChg chg="modSp">
        <pc:chgData name="Pam Hackbart-Dean" userId="cL0SrSj/WarL8bbT7dqmTFCvUeq2e5ljI5C0rKd4LXc=" providerId="None" clId="Web-{B195287F-1BBA-434E-8CE7-0250BBE7F251}" dt="2025-07-09T20:41:19.325" v="126"/>
        <pc:sldMkLst>
          <pc:docMk/>
          <pc:sldMk cId="646211739" sldId="261"/>
        </pc:sldMkLst>
        <pc:picChg chg="mod">
          <ac:chgData name="Pam Hackbart-Dean" userId="cL0SrSj/WarL8bbT7dqmTFCvUeq2e5ljI5C0rKd4LXc=" providerId="None" clId="Web-{B195287F-1BBA-434E-8CE7-0250BBE7F251}" dt="2025-07-09T20:41:19.325" v="126"/>
          <ac:picMkLst>
            <pc:docMk/>
            <pc:sldMk cId="646211739" sldId="261"/>
            <ac:picMk id="4" creationId="{790C380E-3EB0-8844-D53B-9190405065CC}"/>
          </ac:picMkLst>
        </pc:picChg>
      </pc:sldChg>
      <pc:sldChg chg="modSp">
        <pc:chgData name="Pam Hackbart-Dean" userId="cL0SrSj/WarL8bbT7dqmTFCvUeq2e5ljI5C0rKd4LXc=" providerId="None" clId="Web-{B195287F-1BBA-434E-8CE7-0250BBE7F251}" dt="2025-07-09T20:42:12.405" v="139"/>
        <pc:sldMkLst>
          <pc:docMk/>
          <pc:sldMk cId="4184630914" sldId="262"/>
        </pc:sldMkLst>
        <pc:picChg chg="mod">
          <ac:chgData name="Pam Hackbart-Dean" userId="cL0SrSj/WarL8bbT7dqmTFCvUeq2e5ljI5C0rKd4LXc=" providerId="None" clId="Web-{B195287F-1BBA-434E-8CE7-0250BBE7F251}" dt="2025-07-09T20:42:12.405" v="139"/>
          <ac:picMkLst>
            <pc:docMk/>
            <pc:sldMk cId="4184630914" sldId="262"/>
            <ac:picMk id="5" creationId="{DD570F3E-9C3A-B060-5E33-7261D18C70CA}"/>
          </ac:picMkLst>
        </pc:picChg>
      </pc:sldChg>
      <pc:sldChg chg="modSp">
        <pc:chgData name="Pam Hackbart-Dean" userId="cL0SrSj/WarL8bbT7dqmTFCvUeq2e5ljI5C0rKd4LXc=" providerId="None" clId="Web-{B195287F-1BBA-434E-8CE7-0250BBE7F251}" dt="2025-07-09T20:56:25.029" v="237"/>
        <pc:sldMkLst>
          <pc:docMk/>
          <pc:sldMk cId="3457524537" sldId="264"/>
        </pc:sldMkLst>
        <pc:picChg chg="mod">
          <ac:chgData name="Pam Hackbart-Dean" userId="cL0SrSj/WarL8bbT7dqmTFCvUeq2e5ljI5C0rKd4LXc=" providerId="None" clId="Web-{B195287F-1BBA-434E-8CE7-0250BBE7F251}" dt="2025-07-09T20:56:25.029" v="237"/>
          <ac:picMkLst>
            <pc:docMk/>
            <pc:sldMk cId="3457524537" sldId="264"/>
            <ac:picMk id="2" creationId="{87B948C9-2DCE-E3ED-942B-BA4AFCCD2C6C}"/>
          </ac:picMkLst>
        </pc:picChg>
        <pc:picChg chg="mod">
          <ac:chgData name="Pam Hackbart-Dean" userId="cL0SrSj/WarL8bbT7dqmTFCvUeq2e5ljI5C0rKd4LXc=" providerId="None" clId="Web-{B195287F-1BBA-434E-8CE7-0250BBE7F251}" dt="2025-07-09T20:55:53.918" v="228"/>
          <ac:picMkLst>
            <pc:docMk/>
            <pc:sldMk cId="3457524537" sldId="264"/>
            <ac:picMk id="3" creationId="{AC8D1227-5A9F-840E-87C5-3550C846B11D}"/>
          </ac:picMkLst>
        </pc:picChg>
        <pc:picChg chg="mod">
          <ac:chgData name="Pam Hackbart-Dean" userId="cL0SrSj/WarL8bbT7dqmTFCvUeq2e5ljI5C0rKd4LXc=" providerId="None" clId="Web-{B195287F-1BBA-434E-8CE7-0250BBE7F251}" dt="2025-07-09T20:55:41.543" v="226"/>
          <ac:picMkLst>
            <pc:docMk/>
            <pc:sldMk cId="3457524537" sldId="264"/>
            <ac:picMk id="4" creationId="{B092EF86-8BCB-2680-868B-D5771039A701}"/>
          </ac:picMkLst>
        </pc:picChg>
        <pc:picChg chg="mod">
          <ac:chgData name="Pam Hackbart-Dean" userId="cL0SrSj/WarL8bbT7dqmTFCvUeq2e5ljI5C0rKd4LXc=" providerId="None" clId="Web-{B195287F-1BBA-434E-8CE7-0250BBE7F251}" dt="2025-07-09T20:43:51.174" v="157"/>
          <ac:picMkLst>
            <pc:docMk/>
            <pc:sldMk cId="3457524537" sldId="264"/>
            <ac:picMk id="6" creationId="{7B682856-656F-832C-3E5C-110F3FE72F87}"/>
          </ac:picMkLst>
        </pc:picChg>
      </pc:sldChg>
      <pc:sldChg chg="modSp">
        <pc:chgData name="Pam Hackbart-Dean" userId="cL0SrSj/WarL8bbT7dqmTFCvUeq2e5ljI5C0rKd4LXc=" providerId="None" clId="Web-{B195287F-1BBA-434E-8CE7-0250BBE7F251}" dt="2025-07-09T20:56:40.358" v="238"/>
        <pc:sldMkLst>
          <pc:docMk/>
          <pc:sldMk cId="2178694028" sldId="265"/>
        </pc:sldMkLst>
        <pc:picChg chg="mod">
          <ac:chgData name="Pam Hackbart-Dean" userId="cL0SrSj/WarL8bbT7dqmTFCvUeq2e5ljI5C0rKd4LXc=" providerId="None" clId="Web-{B195287F-1BBA-434E-8CE7-0250BBE7F251}" dt="2025-07-09T19:58:14.938" v="41"/>
          <ac:picMkLst>
            <pc:docMk/>
            <pc:sldMk cId="2178694028" sldId="265"/>
            <ac:picMk id="5" creationId="{466058BD-006D-B2E9-1A34-BA22401A8721}"/>
          </ac:picMkLst>
        </pc:picChg>
        <pc:picChg chg="mod">
          <ac:chgData name="Pam Hackbart-Dean" userId="cL0SrSj/WarL8bbT7dqmTFCvUeq2e5ljI5C0rKd4LXc=" providerId="None" clId="Web-{B195287F-1BBA-434E-8CE7-0250BBE7F251}" dt="2025-07-09T19:59:51.098" v="52"/>
          <ac:picMkLst>
            <pc:docMk/>
            <pc:sldMk cId="2178694028" sldId="265"/>
            <ac:picMk id="6" creationId="{1FA79D75-4EF9-B1B9-8712-01B77B6E76F6}"/>
          </ac:picMkLst>
        </pc:picChg>
        <pc:picChg chg="mod">
          <ac:chgData name="Pam Hackbart-Dean" userId="cL0SrSj/WarL8bbT7dqmTFCvUeq2e5ljI5C0rKd4LXc=" providerId="None" clId="Web-{B195287F-1BBA-434E-8CE7-0250BBE7F251}" dt="2025-07-09T20:56:40.358" v="238"/>
          <ac:picMkLst>
            <pc:docMk/>
            <pc:sldMk cId="2178694028" sldId="265"/>
            <ac:picMk id="7" creationId="{0BA1B9F6-DD83-AE83-961B-5CB523C80DBA}"/>
          </ac:picMkLst>
        </pc:picChg>
      </pc:sldChg>
      <pc:sldChg chg="modSp">
        <pc:chgData name="Pam Hackbart-Dean" userId="cL0SrSj/WarL8bbT7dqmTFCvUeq2e5ljI5C0rKd4LXc=" providerId="None" clId="Web-{B195287F-1BBA-434E-8CE7-0250BBE7F251}" dt="2025-07-09T20:52:35.036" v="220" actId="20577"/>
        <pc:sldMkLst>
          <pc:docMk/>
          <pc:sldMk cId="3683469505" sldId="267"/>
        </pc:sldMkLst>
        <pc:spChg chg="mod">
          <ac:chgData name="Pam Hackbart-Dean" userId="cL0SrSj/WarL8bbT7dqmTFCvUeq2e5ljI5C0rKd4LXc=" providerId="None" clId="Web-{B195287F-1BBA-434E-8CE7-0250BBE7F251}" dt="2025-07-09T20:52:35.036" v="220" actId="20577"/>
          <ac:spMkLst>
            <pc:docMk/>
            <pc:sldMk cId="3683469505" sldId="267"/>
            <ac:spMk id="2" creationId="{9109FE2F-DB1D-7DFC-329B-5E9B2F07103E}"/>
          </ac:spMkLst>
        </pc:spChg>
      </pc:sldChg>
      <pc:sldChg chg="modSp">
        <pc:chgData name="Pam Hackbart-Dean" userId="cL0SrSj/WarL8bbT7dqmTFCvUeq2e5ljI5C0rKd4LXc=" providerId="None" clId="Web-{B195287F-1BBA-434E-8CE7-0250BBE7F251}" dt="2025-07-09T20:38:14.678" v="90"/>
        <pc:sldMkLst>
          <pc:docMk/>
          <pc:sldMk cId="2348118655" sldId="268"/>
        </pc:sldMkLst>
        <pc:picChg chg="mod">
          <ac:chgData name="Pam Hackbart-Dean" userId="cL0SrSj/WarL8bbT7dqmTFCvUeq2e5ljI5C0rKd4LXc=" providerId="None" clId="Web-{B195287F-1BBA-434E-8CE7-0250BBE7F251}" dt="2025-07-09T20:38:14.678" v="90"/>
          <ac:picMkLst>
            <pc:docMk/>
            <pc:sldMk cId="2348118655" sldId="268"/>
            <ac:picMk id="5" creationId="{848B5709-2C4A-EAC9-3DC8-01B6D01297E8}"/>
          </ac:picMkLst>
        </pc:picChg>
      </pc:sldChg>
      <pc:sldChg chg="modSp">
        <pc:chgData name="Pam Hackbart-Dean" userId="cL0SrSj/WarL8bbT7dqmTFCvUeq2e5ljI5C0rKd4LXc=" providerId="None" clId="Web-{B195287F-1BBA-434E-8CE7-0250BBE7F251}" dt="2025-07-09T20:37:06.425" v="75"/>
        <pc:sldMkLst>
          <pc:docMk/>
          <pc:sldMk cId="3408173180" sldId="269"/>
        </pc:sldMkLst>
        <pc:picChg chg="mod">
          <ac:chgData name="Pam Hackbart-Dean" userId="cL0SrSj/WarL8bbT7dqmTFCvUeq2e5ljI5C0rKd4LXc=" providerId="None" clId="Web-{B195287F-1BBA-434E-8CE7-0250BBE7F251}" dt="2025-07-09T20:37:06.425" v="75"/>
          <ac:picMkLst>
            <pc:docMk/>
            <pc:sldMk cId="3408173180" sldId="269"/>
            <ac:picMk id="4" creationId="{6F6C5836-5B1E-E329-08E0-9BD564D21B5F}"/>
          </ac:picMkLst>
        </pc:picChg>
      </pc:sldChg>
    </pc:docChg>
  </pc:docChgLst>
  <pc:docChgLst>
    <pc:chgData name="Pam Hackbart-Dean" userId="cL0SrSj/WarL8bbT7dqmTFCvUeq2e5ljI5C0rKd4LXc=" providerId="None" clId="Web-{E114442A-1CF5-4548-B5EE-33623F720E74}"/>
    <pc:docChg chg="modSld">
      <pc:chgData name="Pam Hackbart-Dean" userId="cL0SrSj/WarL8bbT7dqmTFCvUeq2e5ljI5C0rKd4LXc=" providerId="None" clId="Web-{E114442A-1CF5-4548-B5EE-33623F720E74}" dt="2025-05-08T21:17:29.688" v="19" actId="1076"/>
      <pc:docMkLst>
        <pc:docMk/>
      </pc:docMkLst>
      <pc:sldChg chg="addSp delSp modSp">
        <pc:chgData name="Pam Hackbart-Dean" userId="cL0SrSj/WarL8bbT7dqmTFCvUeq2e5ljI5C0rKd4LXc=" providerId="None" clId="Web-{E114442A-1CF5-4548-B5EE-33623F720E74}" dt="2025-05-08T21:17:29.688" v="19" actId="1076"/>
        <pc:sldMkLst>
          <pc:docMk/>
          <pc:sldMk cId="608955510" sldId="259"/>
        </pc:sldMkLst>
      </pc:sldChg>
    </pc:docChg>
  </pc:docChgLst>
  <pc:docChgLst>
    <pc:chgData name="Pam Hackbart-Dean" userId="cL0SrSj/WarL8bbT7dqmTFCvUeq2e5ljI5C0rKd4LXc=" providerId="None" clId="Web-{13B3124D-B1DF-474A-AF55-ECCE478FF18C}"/>
    <pc:docChg chg="addSld delSld modSld sldOrd">
      <pc:chgData name="Pam Hackbart-Dean" userId="cL0SrSj/WarL8bbT7dqmTFCvUeq2e5ljI5C0rKd4LXc=" providerId="None" clId="Web-{13B3124D-B1DF-474A-AF55-ECCE478FF18C}" dt="2025-04-28T21:31:06.917" v="195" actId="20577"/>
      <pc:docMkLst>
        <pc:docMk/>
      </pc:docMkLst>
      <pc:sldChg chg="modSp">
        <pc:chgData name="Pam Hackbart-Dean" userId="cL0SrSj/WarL8bbT7dqmTFCvUeq2e5ljI5C0rKd4LXc=" providerId="None" clId="Web-{13B3124D-B1DF-474A-AF55-ECCE478FF18C}" dt="2025-04-28T21:29:11.413" v="174" actId="20577"/>
        <pc:sldMkLst>
          <pc:docMk/>
          <pc:sldMk cId="608955510" sldId="259"/>
        </pc:sldMkLst>
      </pc:sldChg>
      <pc:sldChg chg="modSp">
        <pc:chgData name="Pam Hackbart-Dean" userId="cL0SrSj/WarL8bbT7dqmTFCvUeq2e5ljI5C0rKd4LXc=" providerId="None" clId="Web-{13B3124D-B1DF-474A-AF55-ECCE478FF18C}" dt="2025-04-28T21:14:52.942" v="11" actId="20577"/>
        <pc:sldMkLst>
          <pc:docMk/>
          <pc:sldMk cId="3569867067" sldId="260"/>
        </pc:sldMkLst>
      </pc:sldChg>
      <pc:sldChg chg="modSp">
        <pc:chgData name="Pam Hackbart-Dean" userId="cL0SrSj/WarL8bbT7dqmTFCvUeq2e5ljI5C0rKd4LXc=" providerId="None" clId="Web-{13B3124D-B1DF-474A-AF55-ECCE478FF18C}" dt="2025-04-28T21:15:17.740" v="13" actId="20577"/>
        <pc:sldMkLst>
          <pc:docMk/>
          <pc:sldMk cId="646211739" sldId="261"/>
        </pc:sldMkLst>
      </pc:sldChg>
      <pc:sldChg chg="addSp delSp modSp new mod ord modClrScheme chgLayout">
        <pc:chgData name="Pam Hackbart-Dean" userId="cL0SrSj/WarL8bbT7dqmTFCvUeq2e5ljI5C0rKd4LXc=" providerId="None" clId="Web-{13B3124D-B1DF-474A-AF55-ECCE478FF18C}" dt="2025-04-28T21:20:00.860" v="88"/>
        <pc:sldMkLst>
          <pc:docMk/>
          <pc:sldMk cId="4184630914" sldId="262"/>
        </pc:sldMkLst>
      </pc:sldChg>
      <pc:sldChg chg="new del">
        <pc:chgData name="Pam Hackbart-Dean" userId="cL0SrSj/WarL8bbT7dqmTFCvUeq2e5ljI5C0rKd4LXc=" providerId="None" clId="Web-{13B3124D-B1DF-474A-AF55-ECCE478FF18C}" dt="2025-04-28T21:20:43.205" v="91"/>
        <pc:sldMkLst>
          <pc:docMk/>
          <pc:sldMk cId="1357369535" sldId="263"/>
        </pc:sldMkLst>
      </pc:sldChg>
      <pc:sldChg chg="addSp delSp modSp new">
        <pc:chgData name="Pam Hackbart-Dean" userId="cL0SrSj/WarL8bbT7dqmTFCvUeq2e5ljI5C0rKd4LXc=" providerId="None" clId="Web-{13B3124D-B1DF-474A-AF55-ECCE478FF18C}" dt="2025-04-28T21:27:53.910" v="173" actId="14100"/>
        <pc:sldMkLst>
          <pc:docMk/>
          <pc:sldMk cId="3457524537" sldId="264"/>
        </pc:sldMkLst>
      </pc:sldChg>
      <pc:sldChg chg="addSp modSp new mod modClrScheme chgLayout">
        <pc:chgData name="Pam Hackbart-Dean" userId="cL0SrSj/WarL8bbT7dqmTFCvUeq2e5ljI5C0rKd4LXc=" providerId="None" clId="Web-{13B3124D-B1DF-474A-AF55-ECCE478FF18C}" dt="2025-04-28T21:31:06.917" v="195" actId="20577"/>
        <pc:sldMkLst>
          <pc:docMk/>
          <pc:sldMk cId="2178694028" sldId="265"/>
        </pc:sldMkLst>
      </pc:sldChg>
    </pc:docChg>
  </pc:docChgLst>
  <pc:docChgLst>
    <pc:chgData name="Pam Hackbart-Dean" userId="cL0SrSj/WarL8bbT7dqmTFCvUeq2e5ljI5C0rKd4LXc=" providerId="None" clId="Web-{ED4E5787-3FD0-4991-9829-AA60CDCBD65D}"/>
    <pc:docChg chg="addSld modSld">
      <pc:chgData name="Pam Hackbart-Dean" userId="cL0SrSj/WarL8bbT7dqmTFCvUeq2e5ljI5C0rKd4LXc=" providerId="None" clId="Web-{ED4E5787-3FD0-4991-9829-AA60CDCBD65D}" dt="2025-04-30T19:53:39.377" v="192" actId="20577"/>
      <pc:docMkLst>
        <pc:docMk/>
      </pc:docMkLst>
      <pc:sldChg chg="modSp modNotes">
        <pc:chgData name="Pam Hackbart-Dean" userId="cL0SrSj/WarL8bbT7dqmTFCvUeq2e5ljI5C0rKd4LXc=" providerId="None" clId="Web-{ED4E5787-3FD0-4991-9829-AA60CDCBD65D}" dt="2025-04-30T19:53:39.377" v="192" actId="20577"/>
        <pc:sldMkLst>
          <pc:docMk/>
          <pc:sldMk cId="1737123052" sldId="258"/>
        </pc:sldMkLst>
      </pc:sldChg>
      <pc:sldChg chg="modSp">
        <pc:chgData name="Pam Hackbart-Dean" userId="cL0SrSj/WarL8bbT7dqmTFCvUeq2e5ljI5C0rKd4LXc=" providerId="None" clId="Web-{ED4E5787-3FD0-4991-9829-AA60CDCBD65D}" dt="2025-04-30T19:51:05.653" v="173" actId="20577"/>
        <pc:sldMkLst>
          <pc:docMk/>
          <pc:sldMk cId="608955510" sldId="259"/>
        </pc:sldMkLst>
      </pc:sldChg>
      <pc:sldChg chg="modSp">
        <pc:chgData name="Pam Hackbart-Dean" userId="cL0SrSj/WarL8bbT7dqmTFCvUeq2e5ljI5C0rKd4LXc=" providerId="None" clId="Web-{ED4E5787-3FD0-4991-9829-AA60CDCBD65D}" dt="2025-04-30T19:47:27.708" v="159" actId="20577"/>
        <pc:sldMkLst>
          <pc:docMk/>
          <pc:sldMk cId="3569867067" sldId="260"/>
        </pc:sldMkLst>
      </pc:sldChg>
      <pc:sldChg chg="modSp">
        <pc:chgData name="Pam Hackbart-Dean" userId="cL0SrSj/WarL8bbT7dqmTFCvUeq2e5ljI5C0rKd4LXc=" providerId="None" clId="Web-{ED4E5787-3FD0-4991-9829-AA60CDCBD65D}" dt="2025-04-30T19:44:14.233" v="96" actId="20577"/>
        <pc:sldMkLst>
          <pc:docMk/>
          <pc:sldMk cId="646211739" sldId="261"/>
        </pc:sldMkLst>
      </pc:sldChg>
      <pc:sldChg chg="modSp">
        <pc:chgData name="Pam Hackbart-Dean" userId="cL0SrSj/WarL8bbT7dqmTFCvUeq2e5ljI5C0rKd4LXc=" providerId="None" clId="Web-{ED4E5787-3FD0-4991-9829-AA60CDCBD65D}" dt="2025-04-30T19:46:11.393" v="143" actId="20577"/>
        <pc:sldMkLst>
          <pc:docMk/>
          <pc:sldMk cId="4184630914" sldId="262"/>
        </pc:sldMkLst>
      </pc:sldChg>
      <pc:sldChg chg="addSp delSp modSp new mod modClrScheme chgLayout">
        <pc:chgData name="Pam Hackbart-Dean" userId="cL0SrSj/WarL8bbT7dqmTFCvUeq2e5ljI5C0rKd4LXc=" providerId="None" clId="Web-{ED4E5787-3FD0-4991-9829-AA60CDCBD65D}" dt="2025-04-30T19:44:20.045" v="99" actId="20577"/>
        <pc:sldMkLst>
          <pc:docMk/>
          <pc:sldMk cId="2348118655" sldId="268"/>
        </pc:sldMkLst>
      </pc:sldChg>
    </pc:docChg>
  </pc:docChgLst>
  <pc:docChgLst>
    <pc:chgData name="Pam Hackbart-Dean" userId="cL0SrSj/WarL8bbT7dqmTFCvUeq2e5ljI5C0rKd4LXc=" providerId="None" clId="Web-{6ACE14C7-C6F2-46C6-8CDE-627638E31318}"/>
    <pc:docChg chg="addSld modSld">
      <pc:chgData name="Pam Hackbart-Dean" userId="cL0SrSj/WarL8bbT7dqmTFCvUeq2e5ljI5C0rKd4LXc=" providerId="None" clId="Web-{6ACE14C7-C6F2-46C6-8CDE-627638E31318}" dt="2025-05-06T21:27:31.345" v="536"/>
      <pc:docMkLst>
        <pc:docMk/>
      </pc:docMkLst>
      <pc:sldChg chg="modNotes">
        <pc:chgData name="Pam Hackbart-Dean" userId="cL0SrSj/WarL8bbT7dqmTFCvUeq2e5ljI5C0rKd4LXc=" providerId="None" clId="Web-{6ACE14C7-C6F2-46C6-8CDE-627638E31318}" dt="2025-05-06T21:25:43.091" v="522"/>
        <pc:sldMkLst>
          <pc:docMk/>
          <pc:sldMk cId="2450041301" sldId="256"/>
        </pc:sldMkLst>
      </pc:sldChg>
      <pc:sldChg chg="modSp modNotes">
        <pc:chgData name="Pam Hackbart-Dean" userId="cL0SrSj/WarL8bbT7dqmTFCvUeq2e5ljI5C0rKd4LXc=" providerId="None" clId="Web-{6ACE14C7-C6F2-46C6-8CDE-627638E31318}" dt="2025-05-06T21:25:20.793" v="518"/>
        <pc:sldMkLst>
          <pc:docMk/>
          <pc:sldMk cId="1737123052" sldId="258"/>
        </pc:sldMkLst>
      </pc:sldChg>
      <pc:sldChg chg="modSp modNotes">
        <pc:chgData name="Pam Hackbart-Dean" userId="cL0SrSj/WarL8bbT7dqmTFCvUeq2e5ljI5C0rKd4LXc=" providerId="None" clId="Web-{6ACE14C7-C6F2-46C6-8CDE-627638E31318}" dt="2025-05-06T21:27:31.345" v="536"/>
        <pc:sldMkLst>
          <pc:docMk/>
          <pc:sldMk cId="608955510" sldId="259"/>
        </pc:sldMkLst>
      </pc:sldChg>
      <pc:sldChg chg="modSp">
        <pc:chgData name="Pam Hackbart-Dean" userId="cL0SrSj/WarL8bbT7dqmTFCvUeq2e5ljI5C0rKd4LXc=" providerId="None" clId="Web-{6ACE14C7-C6F2-46C6-8CDE-627638E31318}" dt="2025-05-06T20:54:15.097" v="8" actId="20577"/>
        <pc:sldMkLst>
          <pc:docMk/>
          <pc:sldMk cId="646211739" sldId="261"/>
        </pc:sldMkLst>
      </pc:sldChg>
      <pc:sldChg chg="addSp delSp modSp new modNotes">
        <pc:chgData name="Pam Hackbart-Dean" userId="cL0SrSj/WarL8bbT7dqmTFCvUeq2e5ljI5C0rKd4LXc=" providerId="None" clId="Web-{6ACE14C7-C6F2-46C6-8CDE-627638E31318}" dt="2025-05-06T21:07:48.768" v="24" actId="20577"/>
        <pc:sldMkLst>
          <pc:docMk/>
          <pc:sldMk cId="3408173180" sldId="269"/>
        </pc:sldMkLst>
      </pc:sldChg>
    </pc:docChg>
  </pc:docChgLst>
  <pc:docChgLst>
    <pc:chgData name="Pam Hackbart-Dean" userId="cL0SrSj/WarL8bbT7dqmTFCvUeq2e5ljI5C0rKd4LXc=" providerId="None" clId="Web-{3194AF9D-3562-4ED3-A4EE-116AA959BC4B}"/>
    <pc:docChg chg="modSld sldOrd">
      <pc:chgData name="Pam Hackbart-Dean" userId="cL0SrSj/WarL8bbT7dqmTFCvUeq2e5ljI5C0rKd4LXc=" providerId="None" clId="Web-{3194AF9D-3562-4ED3-A4EE-116AA959BC4B}" dt="2025-05-08T21:15:07.651" v="75" actId="14100"/>
      <pc:docMkLst>
        <pc:docMk/>
      </pc:docMkLst>
      <pc:sldChg chg="modNotes">
        <pc:chgData name="Pam Hackbart-Dean" userId="cL0SrSj/WarL8bbT7dqmTFCvUeq2e5ljI5C0rKd4LXc=" providerId="None" clId="Web-{3194AF9D-3562-4ED3-A4EE-116AA959BC4B}" dt="2025-05-08T20:49:11.767" v="4"/>
        <pc:sldMkLst>
          <pc:docMk/>
          <pc:sldMk cId="2450041301" sldId="256"/>
        </pc:sldMkLst>
      </pc:sldChg>
      <pc:sldChg chg="addSp delSp modSp modNotes">
        <pc:chgData name="Pam Hackbart-Dean" userId="cL0SrSj/WarL8bbT7dqmTFCvUeq2e5ljI5C0rKd4LXc=" providerId="None" clId="Web-{3194AF9D-3562-4ED3-A4EE-116AA959BC4B}" dt="2025-05-08T21:15:07.651" v="75" actId="14100"/>
        <pc:sldMkLst>
          <pc:docMk/>
          <pc:sldMk cId="608955510" sldId="259"/>
        </pc:sldMkLst>
      </pc:sldChg>
      <pc:sldChg chg="modSp">
        <pc:chgData name="Pam Hackbart-Dean" userId="cL0SrSj/WarL8bbT7dqmTFCvUeq2e5ljI5C0rKd4LXc=" providerId="None" clId="Web-{3194AF9D-3562-4ED3-A4EE-116AA959BC4B}" dt="2025-05-08T21:11:46.322" v="60" actId="14100"/>
        <pc:sldMkLst>
          <pc:docMk/>
          <pc:sldMk cId="646211739" sldId="261"/>
        </pc:sldMkLst>
      </pc:sldChg>
      <pc:sldChg chg="addSp modSp">
        <pc:chgData name="Pam Hackbart-Dean" userId="cL0SrSj/WarL8bbT7dqmTFCvUeq2e5ljI5C0rKd4LXc=" providerId="None" clId="Web-{3194AF9D-3562-4ED3-A4EE-116AA959BC4B}" dt="2025-05-08T21:12:52.041" v="72" actId="20577"/>
        <pc:sldMkLst>
          <pc:docMk/>
          <pc:sldMk cId="4184630914" sldId="262"/>
        </pc:sldMkLst>
      </pc:sldChg>
      <pc:sldChg chg="addSp modSp modNotes">
        <pc:chgData name="Pam Hackbart-Dean" userId="cL0SrSj/WarL8bbT7dqmTFCvUeq2e5ljI5C0rKd4LXc=" providerId="None" clId="Web-{3194AF9D-3562-4ED3-A4EE-116AA959BC4B}" dt="2025-05-08T21:12:44.057" v="70" actId="20577"/>
        <pc:sldMkLst>
          <pc:docMk/>
          <pc:sldMk cId="3457524537" sldId="264"/>
        </pc:sldMkLst>
      </pc:sldChg>
      <pc:sldChg chg="modNotes">
        <pc:chgData name="Pam Hackbart-Dean" userId="cL0SrSj/WarL8bbT7dqmTFCvUeq2e5ljI5C0rKd4LXc=" providerId="None" clId="Web-{3194AF9D-3562-4ED3-A4EE-116AA959BC4B}" dt="2025-05-08T20:57:15.879" v="41"/>
        <pc:sldMkLst>
          <pc:docMk/>
          <pc:sldMk cId="2178694028" sldId="265"/>
        </pc:sldMkLst>
      </pc:sldChg>
      <pc:sldChg chg="ord">
        <pc:chgData name="Pam Hackbart-Dean" userId="cL0SrSj/WarL8bbT7dqmTFCvUeq2e5ljI5C0rKd4LXc=" providerId="None" clId="Web-{3194AF9D-3562-4ED3-A4EE-116AA959BC4B}" dt="2025-05-08T20:50:56.471" v="7"/>
        <pc:sldMkLst>
          <pc:docMk/>
          <pc:sldMk cId="340817318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431086F4-188E-44DA-85B0-26FCE3757A48}" type="datetimeFigureOut">
              <a:t>7/10/2025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DB609CF9-7910-42C5-9C60-BB7AA8D5812A}" type="slidenum">
              <a:t>‹#›</a:t>
            </a:fld>
            <a:endParaRPr lang="en-US"/>
          </a:p>
        </p:txBody>
      </p:sp>
    </p:spTree>
    <p:extLst>
      <p:ext uri="{BB962C8B-B14F-4D97-AF65-F5344CB8AC3E}">
        <p14:creationId xmlns:p14="http://schemas.microsoft.com/office/powerpoint/2010/main" val="451317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rchives.gov/preservation/storage/specs-housing-exhibition-2015-current.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archives.gov/files/preservation/storage/pdf/letter-legal-spacer-boards.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09CF9-7910-42C5-9C60-BB7AA8D5812A}" type="slidenum">
              <a:rPr lang="en-US" smtClean="0"/>
              <a:t>1</a:t>
            </a:fld>
            <a:endParaRPr lang="en-US"/>
          </a:p>
        </p:txBody>
      </p:sp>
    </p:spTree>
    <p:extLst>
      <p:ext uri="{BB962C8B-B14F-4D97-AF65-F5344CB8AC3E}">
        <p14:creationId xmlns:p14="http://schemas.microsoft.com/office/powerpoint/2010/main" val="1022824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09CF9-7910-42C5-9C60-BB7AA8D5812A}" type="slidenum">
              <a:rPr lang="en-US" smtClean="0"/>
              <a:t>10</a:t>
            </a:fld>
            <a:endParaRPr lang="en-US"/>
          </a:p>
        </p:txBody>
      </p:sp>
    </p:spTree>
    <p:extLst>
      <p:ext uri="{BB962C8B-B14F-4D97-AF65-F5344CB8AC3E}">
        <p14:creationId xmlns:p14="http://schemas.microsoft.com/office/powerpoint/2010/main" val="347094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5957876"/>
          </a:xfrm>
        </p:spPr>
        <p:txBody>
          <a:bodyPr/>
          <a:lstStyle/>
          <a:p>
            <a:r>
              <a:rPr lang="en-US" dirty="0"/>
              <a:t>Clear plastic enclosures are useful for items that are delicate or frequently handled. Clear plastic provides no protection from light, so items in these enclosures should be placed in boxes for long-term storage. Polyester is used for folders, sleeves, and envelopes. Polypropylene is used for containers. Polyethylene for sleeves and bags is flexible and frosted.</a:t>
            </a:r>
          </a:p>
          <a:p>
            <a:endParaRPr lang="en-US" b="1" dirty="0">
              <a:ea typeface="Calibri"/>
              <a:cs typeface="Calibri"/>
            </a:endParaRPr>
          </a:p>
          <a:p>
            <a:r>
              <a:rPr lang="en-US" b="1" cap="all" dirty="0"/>
              <a:t>Polyester</a:t>
            </a:r>
            <a:endParaRPr lang="en-US" b="1" dirty="0"/>
          </a:p>
          <a:p>
            <a:r>
              <a:rPr lang="en-US" dirty="0"/>
              <a:t>It's strong, see-through, and doesn't have any color. Because it doesn't react with other chemicals, it's great for preservation. You'll often find it as clear sheets or film used to make things like folders, protective sleeves for documents (encapsulation), and book covers. The thickness of the plastic is measured in "mils" (very tiny units). You might know it by brand names like Mylar® or </a:t>
            </a:r>
            <a:r>
              <a:rPr lang="en-US" dirty="0" err="1"/>
              <a:t>Melinex</a:t>
            </a:r>
            <a:r>
              <a:rPr lang="en-US" dirty="0"/>
              <a:t>®</a:t>
            </a:r>
            <a:endParaRPr lang="en-US" dirty="0">
              <a:ea typeface="Calibri"/>
              <a:cs typeface="Calibri"/>
            </a:endParaRPr>
          </a:p>
          <a:p>
            <a:endParaRPr lang="en-US" b="1" dirty="0">
              <a:ea typeface="Calibri"/>
              <a:cs typeface="Calibri"/>
            </a:endParaRPr>
          </a:p>
          <a:p>
            <a:r>
              <a:rPr lang="en-US" b="1" cap="all" dirty="0"/>
              <a:t>Polyethylene</a:t>
            </a:r>
            <a:endParaRPr lang="en-US" b="1" dirty="0"/>
          </a:p>
          <a:p>
            <a:r>
              <a:rPr lang="en-US" dirty="0"/>
              <a:t>This is a type of plastic that's flexible, clear (or partly clear), and doesn't react with other chemicals. It's used in preservation to make protective sleeves for photos, among many other things. </a:t>
            </a:r>
            <a:endParaRPr lang="en-US" dirty="0">
              <a:ea typeface="Calibri"/>
              <a:cs typeface="Calibri"/>
            </a:endParaRPr>
          </a:p>
          <a:p>
            <a:endParaRPr lang="en-US" b="1" dirty="0">
              <a:ea typeface="Calibri"/>
              <a:cs typeface="Calibri"/>
            </a:endParaRPr>
          </a:p>
          <a:p>
            <a:r>
              <a:rPr lang="en-US" b="1" cap="all" dirty="0"/>
              <a:t>Polypropylene</a:t>
            </a:r>
            <a:endParaRPr lang="en-US" b="1" dirty="0"/>
          </a:p>
          <a:p>
            <a:r>
              <a:rPr lang="en-US" dirty="0"/>
              <a:t>A stiff, heat-resistant, chemically inert plastic. Common uses in preservation include sleeves for photographic materials.</a:t>
            </a:r>
            <a:endParaRPr lang="en-US" dirty="0">
              <a:ea typeface="Calibri"/>
              <a:cs typeface="Calibri"/>
            </a:endParaRPr>
          </a:p>
          <a:p>
            <a:endParaRPr lang="en-US" b="1" dirty="0">
              <a:ea typeface="Calibri"/>
              <a:cs typeface="Calibri"/>
            </a:endParaRPr>
          </a:p>
          <a:p>
            <a:r>
              <a:rPr lang="en-US" b="1" cap="all" dirty="0"/>
              <a:t>Polyvinyl Chloride (PVC)</a:t>
            </a:r>
            <a:endParaRPr lang="en-US" b="1" dirty="0"/>
          </a:p>
          <a:p>
            <a:r>
              <a:rPr lang="en-US" dirty="0"/>
              <a:t>A plastic, often abbreviated as PVC. It is not as chemically stable as some other plastics and will emit hydrochloric acid (which, in turn, can damage library materials) as it deteriorates. It is not safe for the preservation of any materials. S</a:t>
            </a:r>
            <a:endParaRPr lang="en-US" dirty="0">
              <a:ea typeface="Calibri"/>
              <a:cs typeface="Calibri"/>
            </a:endParaRPr>
          </a:p>
          <a:p>
            <a:endParaRPr lang="en-US" dirty="0">
              <a:ea typeface="Calibri"/>
              <a:cs typeface="Calibri"/>
            </a:endParaRPr>
          </a:p>
          <a:p>
            <a:r>
              <a:rPr lang="en-US" b="1" cap="all" dirty="0"/>
              <a:t>Polyvinyl Chloride (PVC)</a:t>
            </a:r>
            <a:endParaRPr lang="en-US" b="1" dirty="0"/>
          </a:p>
          <a:p>
            <a:r>
              <a:rPr lang="en-US" dirty="0"/>
              <a:t>A plastic, often abbreviated as PVC. It is not as chemically stable as some other plastics and will emit hydrochloric acid (which, in turn, can damage library materials) as it deteriorates. It is not safe for the preservation of any materials.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B609CF9-7910-42C5-9C60-BB7AA8D5812A}" type="slidenum">
              <a:t>11</a:t>
            </a:fld>
            <a:endParaRPr lang="en-US" dirty="0"/>
          </a:p>
        </p:txBody>
      </p:sp>
    </p:spTree>
    <p:extLst>
      <p:ext uri="{BB962C8B-B14F-4D97-AF65-F5344CB8AC3E}">
        <p14:creationId xmlns:p14="http://schemas.microsoft.com/office/powerpoint/2010/main" val="329573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containers should be made of materials that are strong, durable, and chemically stable. Enclosures should be tailored to the size, condition, and use of the items being enclosed.  Evaluate the specific characteristics of each product and chose the appropriate ones. You should consider the acidity, alkalinity, and the presence of lignin.</a:t>
            </a:r>
          </a:p>
          <a:p>
            <a:endParaRPr lang="en-US" dirty="0">
              <a:ea typeface="Calibri"/>
              <a:cs typeface="Calibri"/>
            </a:endParaRPr>
          </a:p>
          <a:p>
            <a:r>
              <a:rPr lang="en-US" dirty="0">
                <a:ea typeface="Calibri"/>
                <a:cs typeface="Calibri"/>
              </a:rPr>
              <a:t>Neutral: having a pH 7; neither acidic nor alkaline—supplies should be between 7-8.5</a:t>
            </a:r>
          </a:p>
          <a:p>
            <a:endParaRPr lang="en-US" dirty="0">
              <a:ea typeface="Calibri"/>
              <a:cs typeface="Calibri"/>
            </a:endParaRPr>
          </a:p>
          <a:p>
            <a:r>
              <a:rPr lang="en-US" dirty="0">
                <a:ea typeface="Calibri"/>
                <a:cs typeface="Calibri"/>
              </a:rPr>
              <a:t>Be an educated consumer</a:t>
            </a:r>
          </a:p>
        </p:txBody>
      </p:sp>
      <p:sp>
        <p:nvSpPr>
          <p:cNvPr id="4" name="Slide Number Placeholder 3"/>
          <p:cNvSpPr>
            <a:spLocks noGrp="1"/>
          </p:cNvSpPr>
          <p:nvPr>
            <p:ph type="sldNum" sz="quarter" idx="5"/>
          </p:nvPr>
        </p:nvSpPr>
        <p:spPr/>
        <p:txBody>
          <a:bodyPr/>
          <a:lstStyle/>
          <a:p>
            <a:fld id="{DB609CF9-7910-42C5-9C60-BB7AA8D5812A}" type="slidenum">
              <a:rPr lang="en-US"/>
              <a:t>12</a:t>
            </a:fld>
            <a:endParaRPr lang="en-US"/>
          </a:p>
        </p:txBody>
      </p:sp>
    </p:spTree>
    <p:extLst>
      <p:ext uri="{BB962C8B-B14F-4D97-AF65-F5344CB8AC3E}">
        <p14:creationId xmlns:p14="http://schemas.microsoft.com/office/powerpoint/2010/main" val="1150038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09CF9-7910-42C5-9C60-BB7AA8D5812A}" type="slidenum">
              <a:rPr lang="en-US" smtClean="0"/>
              <a:t>13</a:t>
            </a:fld>
            <a:endParaRPr lang="en-US"/>
          </a:p>
        </p:txBody>
      </p:sp>
    </p:spTree>
    <p:extLst>
      <p:ext uri="{BB962C8B-B14F-4D97-AF65-F5344CB8AC3E}">
        <p14:creationId xmlns:p14="http://schemas.microsoft.com/office/powerpoint/2010/main" val="3692342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dirty="0"/>
              <a:t>Archival Quality</a:t>
            </a:r>
            <a:endParaRPr lang="en-US" b="1" dirty="0"/>
          </a:p>
          <a:p>
            <a:r>
              <a:rPr lang="en-US" dirty="0"/>
              <a:t>A non-technical term suggesting a material or product is permanent or chemically stable and can be used safely for preservation purposes. The phrase is not quantifiable; no standards exist that describe how long an "archival" or "archivally sound" material will last.</a:t>
            </a:r>
            <a:endParaRPr lang="en-US" dirty="0">
              <a:ea typeface="Calibri"/>
              <a:cs typeface="Calibri"/>
            </a:endParaRPr>
          </a:p>
          <a:p>
            <a:endParaRPr lang="en-US" dirty="0">
              <a:ea typeface="Calibri"/>
              <a:cs typeface="Calibri"/>
            </a:endParaRPr>
          </a:p>
          <a:p>
            <a:r>
              <a:rPr lang="en-US" b="1" cap="all" dirty="0"/>
              <a:t>Acid-free</a:t>
            </a:r>
            <a:endParaRPr lang="en-US" b="1" dirty="0"/>
          </a:p>
          <a:p>
            <a:r>
              <a:rPr lang="en-US" dirty="0"/>
              <a:t>Paper or board that has a pH of 7.0 or higher, meaning it's not acidic. Sometimes people incorrectly call it "alkaline" or "buffered," but "acid-free" just means it's not acidic. Acid-free paper can be made from different materials like cotton or wood, but the important thing is that the acid is removed during the paper-making process. However, even if paper is acid-free when it's manufactured, it can still become acidic over time because of acid migration from stored materials. To prevent this, paper is sometimes treated with a special ingredient called a buffer, which helps to neutralize any acid that might form later on.</a:t>
            </a:r>
            <a:endParaRPr lang="en-US" dirty="0">
              <a:ea typeface="Calibri"/>
              <a:cs typeface="Calibri"/>
            </a:endParaRPr>
          </a:p>
          <a:p>
            <a:endParaRPr lang="en-US" dirty="0">
              <a:ea typeface="Calibri"/>
              <a:cs typeface="Calibri"/>
            </a:endParaRPr>
          </a:p>
          <a:p>
            <a:r>
              <a:rPr lang="en-US" b="1" cap="all" dirty="0"/>
              <a:t>Lignin</a:t>
            </a:r>
            <a:endParaRPr lang="en-US" b="1" dirty="0"/>
          </a:p>
          <a:p>
            <a:r>
              <a:rPr lang="en-US" dirty="0"/>
              <a:t>This is a natural substance found in plants, along with cellulose. It's what makes plants strong and stiff. But, when lignin is present in paper, it's believed to speed up the paper's breakdown over time. That's why paper companies often try to remove as much lignin as possible during the paper-making process. You might see paper labeled "lignin-free," but there's no official standard for what that means. Scientists are still learning about exactly how lignin affects paper, so "lignin-free" doesn't guarantee that the paper will last a super long time.</a:t>
            </a:r>
            <a:endParaRPr lang="en-US" dirty="0">
              <a:ea typeface="Calibri"/>
              <a:cs typeface="Calibri"/>
            </a:endParaRPr>
          </a:p>
          <a:p>
            <a:endParaRPr lang="en-US" dirty="0">
              <a:ea typeface="Calibri"/>
              <a:cs typeface="Calibri"/>
            </a:endParaRPr>
          </a:p>
          <a:p>
            <a:r>
              <a:rPr lang="en-US" b="1" cap="all" dirty="0"/>
              <a:t>Buffer, Buffering Agent</a:t>
            </a:r>
            <a:endParaRPr lang="en-US" b="1" dirty="0"/>
          </a:p>
          <a:p>
            <a:r>
              <a:rPr lang="en-US" dirty="0"/>
              <a:t>An alkaline substance used to neutralize acid in paper and boards.</a:t>
            </a:r>
            <a:endParaRPr lang="en-US" dirty="0">
              <a:ea typeface="Calibri"/>
              <a:cs typeface="Calibri"/>
            </a:endParaRPr>
          </a:p>
          <a:p>
            <a:endParaRPr lang="en-US" dirty="0">
              <a:ea typeface="Calibri"/>
              <a:cs typeface="Calibri"/>
            </a:endParaRPr>
          </a:p>
          <a:p>
            <a:r>
              <a:rPr lang="en-US" b="1" dirty="0">
                <a:ea typeface="Calibri" panose="020F0502020204030204"/>
                <a:cs typeface="Calibri" panose="020F0502020204030204"/>
              </a:rPr>
              <a:t>Photo safe</a:t>
            </a:r>
            <a:r>
              <a:rPr lang="en-US" dirty="0">
                <a:ea typeface="Calibri" panose="020F0502020204030204"/>
                <a:cs typeface="Calibri" panose="020F0502020204030204"/>
              </a:rPr>
              <a:t>—pass the PAT test; </a:t>
            </a:r>
            <a:r>
              <a:rPr lang="en-US" dirty="0"/>
              <a:t>The Photographic Activity Test (PAT) is a worldwide standard (ISO Standard 14523) for archival quality in photographic enclosures. Developed by the Image Permanence Institute at the Rochester Institute of Technology, this test predicts possible interactions between photographic images and the enclosures in which they are stored. The PAT is also used to test the components of enclosures, such as adhesives, inks, paints, labels, and tapes.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B609CF9-7910-42C5-9C60-BB7AA8D5812A}" type="slidenum">
              <a:t>2</a:t>
            </a:fld>
            <a:endParaRPr lang="en-US"/>
          </a:p>
        </p:txBody>
      </p:sp>
    </p:spTree>
    <p:extLst>
      <p:ext uri="{BB962C8B-B14F-4D97-AF65-F5344CB8AC3E}">
        <p14:creationId xmlns:p14="http://schemas.microsoft.com/office/powerpoint/2010/main" val="402311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chemistry, pH- the measure of the concentration of hydrogen ions in a solution- determines acidity or alkalinity. The pH scale runs from 0 to 14, and each number indicates a ten-fold increase. Seven is pH neutral; numbers below 7 indicate increasing acidity, with 1 being most acid. Numbers above 7 indicate increasing alkalinity, with 14 being most alkaline. Paper with a pH below 5 is considered highly acidic. Buffered storage materials typically have a pH between 7 and 9. </a:t>
            </a:r>
          </a:p>
        </p:txBody>
      </p:sp>
      <p:sp>
        <p:nvSpPr>
          <p:cNvPr id="4" name="Slide Number Placeholder 3"/>
          <p:cNvSpPr>
            <a:spLocks noGrp="1"/>
          </p:cNvSpPr>
          <p:nvPr>
            <p:ph type="sldNum" sz="quarter" idx="5"/>
          </p:nvPr>
        </p:nvSpPr>
        <p:spPr/>
        <p:txBody>
          <a:bodyPr/>
          <a:lstStyle/>
          <a:p>
            <a:fld id="{DB609CF9-7910-42C5-9C60-BB7AA8D5812A}" type="slidenum">
              <a:rPr lang="en-US"/>
              <a:t>3</a:t>
            </a:fld>
            <a:endParaRPr lang="en-US"/>
          </a:p>
        </p:txBody>
      </p:sp>
    </p:spTree>
    <p:extLst>
      <p:ext uri="{BB962C8B-B14F-4D97-AF65-F5344CB8AC3E}">
        <p14:creationId xmlns:p14="http://schemas.microsoft.com/office/powerpoint/2010/main" val="203408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09CF9-7910-42C5-9C60-BB7AA8D5812A}" type="slidenum">
              <a:rPr lang="en-US" smtClean="0"/>
              <a:t>4</a:t>
            </a:fld>
            <a:endParaRPr lang="en-US"/>
          </a:p>
        </p:txBody>
      </p:sp>
    </p:spTree>
    <p:extLst>
      <p:ext uri="{BB962C8B-B14F-4D97-AF65-F5344CB8AC3E}">
        <p14:creationId xmlns:p14="http://schemas.microsoft.com/office/powerpoint/2010/main" val="334058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09CF9-7910-42C5-9C60-BB7AA8D5812A}" type="slidenum">
              <a:rPr lang="en-US" smtClean="0"/>
              <a:t>5</a:t>
            </a:fld>
            <a:endParaRPr lang="en-US"/>
          </a:p>
        </p:txBody>
      </p:sp>
    </p:spTree>
    <p:extLst>
      <p:ext uri="{BB962C8B-B14F-4D97-AF65-F5344CB8AC3E}">
        <p14:creationId xmlns:p14="http://schemas.microsoft.com/office/powerpoint/2010/main" val="766302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a:buChar char="•"/>
            </a:pPr>
            <a:r>
              <a:rPr lang="en-US" dirty="0"/>
              <a:t>Select a box large enough to hold the records without having to add additional folds, or having to roll or bend records to fit into the box.</a:t>
            </a:r>
          </a:p>
          <a:p>
            <a:pPr marL="173422" indent="-173422">
              <a:buFont typeface="Arial"/>
              <a:buChar char="•"/>
            </a:pPr>
            <a:r>
              <a:rPr lang="en-US" dirty="0"/>
              <a:t>If a standard letter or legal-size box will not accommodate the records, use a custom-sized box. </a:t>
            </a:r>
            <a:endParaRPr lang="en-US" dirty="0">
              <a:ea typeface="Calibri" panose="020F0502020204030204"/>
              <a:cs typeface="Calibri" panose="020F0502020204030204"/>
            </a:endParaRPr>
          </a:p>
          <a:p>
            <a:pPr marL="173422" indent="-173422">
              <a:buFont typeface="Arial"/>
              <a:buChar char="•"/>
            </a:pPr>
            <a:r>
              <a:rPr lang="en-US" dirty="0"/>
              <a:t>Ensure that the box is not overfilled or underfilled.</a:t>
            </a:r>
            <a:endParaRPr lang="en-US" dirty="0">
              <a:ea typeface="Calibri" panose="020F0502020204030204"/>
              <a:cs typeface="Calibri" panose="020F0502020204030204"/>
            </a:endParaRPr>
          </a:p>
          <a:p>
            <a:pPr marL="173422" indent="-173422">
              <a:buFont typeface="Arial"/>
              <a:buChar char="•"/>
            </a:pPr>
            <a:r>
              <a:rPr lang="en-US" dirty="0"/>
              <a:t>Avoid packing records so tightly that they put pressure on each other and make retrieval difficult. Damage can happen when records are forced in or out of a box.</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B609CF9-7910-42C5-9C60-BB7AA8D5812A}" type="slidenum">
              <a:rPr lang="en-US" smtClean="0"/>
              <a:t>6</a:t>
            </a:fld>
            <a:endParaRPr lang="en-US"/>
          </a:p>
        </p:txBody>
      </p:sp>
    </p:spTree>
    <p:extLst>
      <p:ext uri="{BB962C8B-B14F-4D97-AF65-F5344CB8AC3E}">
        <p14:creationId xmlns:p14="http://schemas.microsoft.com/office/powerpoint/2010/main" val="1001176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DB609CF9-7910-42C5-9C60-BB7AA8D5812A}" type="slidenum">
              <a:rPr lang="en-US"/>
              <a:t>7</a:t>
            </a:fld>
            <a:endParaRPr lang="en-US"/>
          </a:p>
        </p:txBody>
      </p:sp>
    </p:spTree>
    <p:extLst>
      <p:ext uri="{BB962C8B-B14F-4D97-AF65-F5344CB8AC3E}">
        <p14:creationId xmlns:p14="http://schemas.microsoft.com/office/powerpoint/2010/main" val="115458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Folders: </a:t>
            </a:r>
            <a:r>
              <a:rPr lang="en-US" b="1" dirty="0"/>
              <a:t>Paper-based</a:t>
            </a:r>
            <a:r>
              <a:rPr lang="en-US" dirty="0"/>
              <a:t> records within a storage box are typically organized and protected in folders or other enclosures.</a:t>
            </a:r>
            <a:endParaRPr lang="en-US" b="1" dirty="0">
              <a:ea typeface="Calibri"/>
              <a:cs typeface="Calibri"/>
            </a:endParaRPr>
          </a:p>
          <a:p>
            <a:endParaRPr lang="en-US" b="1" dirty="0">
              <a:ea typeface="Calibri"/>
              <a:cs typeface="Calibri"/>
            </a:endParaRPr>
          </a:p>
          <a:p>
            <a:r>
              <a:rPr lang="en-US" b="1" dirty="0">
                <a:ea typeface="Calibri"/>
                <a:cs typeface="Calibri"/>
              </a:rPr>
              <a:t>Polyester L-Sleeves: </a:t>
            </a:r>
            <a:r>
              <a:rPr lang="en-US" dirty="0"/>
              <a:t>Protect a very brittle, badly torn, or otherwise fragile record during handling with a polyester film sleeve sealed along two adjacent edges, commonly called an “</a:t>
            </a:r>
            <a:r>
              <a:rPr lang="en-US" dirty="0">
                <a:hlinkClick r:id="rId3"/>
              </a:rPr>
              <a:t>L-sleeve.</a:t>
            </a:r>
            <a:r>
              <a:rPr lang="en-US" dirty="0"/>
              <a:t>” Only sleeve a damaged record that needs extra support for safe handling, or a smaller item that could become lost, overlooked, or misfiled when left loose among other larger records.</a:t>
            </a:r>
          </a:p>
          <a:p>
            <a:endParaRPr lang="en-US" dirty="0"/>
          </a:p>
          <a:p>
            <a:r>
              <a:rPr lang="en-US" b="1" dirty="0">
                <a:ea typeface="Calibri"/>
                <a:cs typeface="Calibri"/>
              </a:rPr>
              <a:t>Spacer boards: </a:t>
            </a:r>
            <a:r>
              <a:rPr lang="en-US" dirty="0"/>
              <a:t>Records bend and slump in an underfilled box, eventually becoming curved and distorted. se a corrugated acid-free </a:t>
            </a:r>
            <a:r>
              <a:rPr lang="en-US" u="sng" dirty="0">
                <a:hlinkClick r:id="rId4"/>
              </a:rPr>
              <a:t>spacer board</a:t>
            </a:r>
            <a:r>
              <a:rPr lang="en-US" u="sng" dirty="0"/>
              <a:t> </a:t>
            </a:r>
            <a:r>
              <a:rPr lang="en-US" dirty="0"/>
              <a:t>in an underfilled archives box to keep records upright. A slight gap of two inches or less that allows a gentle curve is acceptable; use a spacer board to prevent significant curl and bending.</a:t>
            </a:r>
          </a:p>
          <a:p>
            <a:endParaRPr lang="en-US" dirty="0"/>
          </a:p>
        </p:txBody>
      </p:sp>
      <p:sp>
        <p:nvSpPr>
          <p:cNvPr id="4" name="Slide Number Placeholder 3"/>
          <p:cNvSpPr>
            <a:spLocks noGrp="1"/>
          </p:cNvSpPr>
          <p:nvPr>
            <p:ph type="sldNum" sz="quarter" idx="5"/>
          </p:nvPr>
        </p:nvSpPr>
        <p:spPr/>
        <p:txBody>
          <a:bodyPr/>
          <a:lstStyle/>
          <a:p>
            <a:fld id="{DB609CF9-7910-42C5-9C60-BB7AA8D5812A}" type="slidenum">
              <a:rPr lang="en-US"/>
              <a:t>8</a:t>
            </a:fld>
            <a:endParaRPr lang="en-US"/>
          </a:p>
        </p:txBody>
      </p:sp>
    </p:spTree>
    <p:extLst>
      <p:ext uri="{BB962C8B-B14F-4D97-AF65-F5344CB8AC3E}">
        <p14:creationId xmlns:p14="http://schemas.microsoft.com/office/powerpoint/2010/main" val="137148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09CF9-7910-42C5-9C60-BB7AA8D5812A}" type="slidenum">
              <a:rPr lang="en-US" smtClean="0"/>
              <a:t>9</a:t>
            </a:fld>
            <a:endParaRPr lang="en-US"/>
          </a:p>
        </p:txBody>
      </p:sp>
    </p:spTree>
    <p:extLst>
      <p:ext uri="{BB962C8B-B14F-4D97-AF65-F5344CB8AC3E}">
        <p14:creationId xmlns:p14="http://schemas.microsoft.com/office/powerpoint/2010/main" val="308747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6CC0-E3AD-A24B-D449-6E8724F3D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678913-A85E-5931-CB59-4E4EB951E6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176546-F1BC-EBE0-F5D1-8938F06C9268}"/>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5" name="Footer Placeholder 4">
            <a:extLst>
              <a:ext uri="{FF2B5EF4-FFF2-40B4-BE49-F238E27FC236}">
                <a16:creationId xmlns:a16="http://schemas.microsoft.com/office/drawing/2014/main" id="{C8294573-C517-AA9B-9D16-9906BB979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2E222-4DAA-B36C-6EFD-E70CB3B7002E}"/>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3056313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34B1-2A38-6054-5B85-0D4D70CBD9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BA5D6B-5A77-3EA6-F716-A4881F8E51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2D902-0AC3-24C6-AE92-A8788044D361}"/>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5" name="Footer Placeholder 4">
            <a:extLst>
              <a:ext uri="{FF2B5EF4-FFF2-40B4-BE49-F238E27FC236}">
                <a16:creationId xmlns:a16="http://schemas.microsoft.com/office/drawing/2014/main" id="{ECA01D69-7193-E926-19B7-856ED34EC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9E1D9-0913-A2EE-CA0F-474C2803A9F0}"/>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172736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6C4459-E8F4-C453-ECF8-79832A54EB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F86805-8C60-A268-3D5D-6C4CBDE6CF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96E32-7ADA-ED73-C412-4C142FB2B3D0}"/>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5" name="Footer Placeholder 4">
            <a:extLst>
              <a:ext uri="{FF2B5EF4-FFF2-40B4-BE49-F238E27FC236}">
                <a16:creationId xmlns:a16="http://schemas.microsoft.com/office/drawing/2014/main" id="{3B754A0E-2472-886D-6738-A059D7B912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9B895-9618-E913-0509-BDC2875DC95B}"/>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131787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225A-1FFF-F4EC-E539-1291EB1DC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C0817D-1205-42A5-0214-FF9DB38516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7C48C-94CF-EE9E-C51D-27AA002CCFFC}"/>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5" name="Footer Placeholder 4">
            <a:extLst>
              <a:ext uri="{FF2B5EF4-FFF2-40B4-BE49-F238E27FC236}">
                <a16:creationId xmlns:a16="http://schemas.microsoft.com/office/drawing/2014/main" id="{8EC37345-9AFC-5CC1-BAB3-B093FF722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4D5EA-6EE8-4148-2C3F-28EAAA94536C}"/>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105443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64737-058A-EC4D-EF87-E7281813D2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A18828-C189-A653-43F7-9D61E4AB32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BD16D6-E38E-E4AD-CB7C-2B967B9DD85C}"/>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5" name="Footer Placeholder 4">
            <a:extLst>
              <a:ext uri="{FF2B5EF4-FFF2-40B4-BE49-F238E27FC236}">
                <a16:creationId xmlns:a16="http://schemas.microsoft.com/office/drawing/2014/main" id="{54AF0777-5F4C-9E1A-1203-F8D7AE6D3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BC9A2-5B61-4AE8-AE13-682AE4857F23}"/>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76118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95F5-BEE6-64A4-1279-C94030D43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69D26-0064-7543-FEF6-233CC216BC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2DE130-7600-335A-A96D-11E592713E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B3430-9938-BDB2-9E45-6AB4041C5E6F}"/>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6" name="Footer Placeholder 5">
            <a:extLst>
              <a:ext uri="{FF2B5EF4-FFF2-40B4-BE49-F238E27FC236}">
                <a16:creationId xmlns:a16="http://schemas.microsoft.com/office/drawing/2014/main" id="{354601F2-9B66-BDC6-088F-5BD181D842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59BB7-7906-CCFA-F024-9501A0651A53}"/>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250978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0035-35BF-3B9E-35CD-EFB4470FCF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29EFC3-38D3-A0C3-E05B-3CAA004EA6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428320-5FA2-7064-EEF5-206DD3E8DD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D46CEA-690A-9C4A-740C-58C7D38567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F536C6-DD62-C405-13B4-F346AC8605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8E33C-76BC-FA75-F04B-2FEB679F6848}"/>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8" name="Footer Placeholder 7">
            <a:extLst>
              <a:ext uri="{FF2B5EF4-FFF2-40B4-BE49-F238E27FC236}">
                <a16:creationId xmlns:a16="http://schemas.microsoft.com/office/drawing/2014/main" id="{E6BDA4F0-2C1C-CBF9-F0FD-0FD8A74784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F23C92-E497-E45A-43AF-AC7505F0BD39}"/>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303555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6E92-B682-FF04-AF47-D32F70D9E9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A2F1F8-694F-F96A-7CA6-FCE6FFC89A1C}"/>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4" name="Footer Placeholder 3">
            <a:extLst>
              <a:ext uri="{FF2B5EF4-FFF2-40B4-BE49-F238E27FC236}">
                <a16:creationId xmlns:a16="http://schemas.microsoft.com/office/drawing/2014/main" id="{A1A65D3D-FBF1-90AF-E0FB-1DE5003AE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99CE21-0256-2571-40FD-828A166DABDF}"/>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93182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B1A326-0DED-D1CE-4027-E67E680CB105}"/>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3" name="Footer Placeholder 2">
            <a:extLst>
              <a:ext uri="{FF2B5EF4-FFF2-40B4-BE49-F238E27FC236}">
                <a16:creationId xmlns:a16="http://schemas.microsoft.com/office/drawing/2014/main" id="{68DDA552-DA22-258D-FD87-6ED3315855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F6B91-B577-501C-D4A8-99F5DB6D3918}"/>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28071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B877-2A9B-299C-60E1-83E36251A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2026A-B2D9-235F-89B0-2B3C4C7774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3F0C14-046A-2C1E-F9EA-F39A2BF54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71D4DE-682C-4957-6E4A-FFF653767162}"/>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6" name="Footer Placeholder 5">
            <a:extLst>
              <a:ext uri="{FF2B5EF4-FFF2-40B4-BE49-F238E27FC236}">
                <a16:creationId xmlns:a16="http://schemas.microsoft.com/office/drawing/2014/main" id="{D2B725F7-CA3F-2FEF-A251-E3633ABE9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84E4C-92B7-6C81-9257-EB20A5EB45CD}"/>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3972170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2C0A-AF37-448B-34E1-EBB1AC1F3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E8BA0C-F375-0058-4E84-EAAE77FB16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0B1A1-C7E2-E142-9C17-3CAEB7F86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090884-C33E-EDFC-2C7F-F64401FF8206}"/>
              </a:ext>
            </a:extLst>
          </p:cNvPr>
          <p:cNvSpPr>
            <a:spLocks noGrp="1"/>
          </p:cNvSpPr>
          <p:nvPr>
            <p:ph type="dt" sz="half" idx="10"/>
          </p:nvPr>
        </p:nvSpPr>
        <p:spPr/>
        <p:txBody>
          <a:bodyPr/>
          <a:lstStyle/>
          <a:p>
            <a:fld id="{A41F0D15-8787-4200-B9A6-435EAA64D70D}" type="datetimeFigureOut">
              <a:rPr lang="en-US" smtClean="0"/>
              <a:t>7/10/2025</a:t>
            </a:fld>
            <a:endParaRPr lang="en-US"/>
          </a:p>
        </p:txBody>
      </p:sp>
      <p:sp>
        <p:nvSpPr>
          <p:cNvPr id="6" name="Footer Placeholder 5">
            <a:extLst>
              <a:ext uri="{FF2B5EF4-FFF2-40B4-BE49-F238E27FC236}">
                <a16:creationId xmlns:a16="http://schemas.microsoft.com/office/drawing/2014/main" id="{1EED16D0-36BD-C344-AA3D-502EFDE88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5C16A-DED4-2F31-12F4-E6A1804713B6}"/>
              </a:ext>
            </a:extLst>
          </p:cNvPr>
          <p:cNvSpPr>
            <a:spLocks noGrp="1"/>
          </p:cNvSpPr>
          <p:nvPr>
            <p:ph type="sldNum" sz="quarter" idx="12"/>
          </p:nvPr>
        </p:nvSpPr>
        <p:spPr/>
        <p:txBody>
          <a:bodyPr/>
          <a:lstStyle/>
          <a:p>
            <a:fld id="{13022614-22F1-4927-B37A-D50ED304F136}" type="slidenum">
              <a:rPr lang="en-US" smtClean="0"/>
              <a:t>‹#›</a:t>
            </a:fld>
            <a:endParaRPr lang="en-US"/>
          </a:p>
        </p:txBody>
      </p:sp>
    </p:spTree>
    <p:extLst>
      <p:ext uri="{BB962C8B-B14F-4D97-AF65-F5344CB8AC3E}">
        <p14:creationId xmlns:p14="http://schemas.microsoft.com/office/powerpoint/2010/main" val="590530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15A5D-8C91-47B5-E4EC-0FBB99A391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D7CACE-D070-FA6A-59EA-18F336398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6314A6-2536-DF62-2697-2CF049E900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Garamond" panose="02020404030301010803" pitchFamily="18" charset="0"/>
              </a:defRPr>
            </a:lvl1pPr>
          </a:lstStyle>
          <a:p>
            <a:fld id="{A41F0D15-8787-4200-B9A6-435EAA64D70D}" type="datetimeFigureOut">
              <a:rPr lang="en-US" smtClean="0"/>
              <a:pPr/>
              <a:t>7/10/2025</a:t>
            </a:fld>
            <a:endParaRPr lang="en-US" dirty="0"/>
          </a:p>
        </p:txBody>
      </p:sp>
      <p:sp>
        <p:nvSpPr>
          <p:cNvPr id="5" name="Footer Placeholder 4">
            <a:extLst>
              <a:ext uri="{FF2B5EF4-FFF2-40B4-BE49-F238E27FC236}">
                <a16:creationId xmlns:a16="http://schemas.microsoft.com/office/drawing/2014/main" id="{F77FF886-BFC5-EF1F-63D6-76C26FB997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Garamond" panose="02020404030301010803" pitchFamily="18" charset="0"/>
              </a:defRPr>
            </a:lvl1pPr>
          </a:lstStyle>
          <a:p>
            <a:endParaRPr lang="en-US" dirty="0"/>
          </a:p>
        </p:txBody>
      </p:sp>
      <p:sp>
        <p:nvSpPr>
          <p:cNvPr id="6" name="Slide Number Placeholder 5">
            <a:extLst>
              <a:ext uri="{FF2B5EF4-FFF2-40B4-BE49-F238E27FC236}">
                <a16:creationId xmlns:a16="http://schemas.microsoft.com/office/drawing/2014/main" id="{EC73B287-3A36-868B-A8B3-531C6F183F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Garamond" panose="02020404030301010803" pitchFamily="18" charset="0"/>
              </a:defRPr>
            </a:lvl1pPr>
          </a:lstStyle>
          <a:p>
            <a:fld id="{13022614-22F1-4927-B37A-D50ED304F136}" type="slidenum">
              <a:rPr lang="en-US" smtClean="0"/>
              <a:pPr/>
              <a:t>‹#›</a:t>
            </a:fld>
            <a:endParaRPr lang="en-US" dirty="0"/>
          </a:p>
        </p:txBody>
      </p:sp>
    </p:spTree>
    <p:extLst>
      <p:ext uri="{BB962C8B-B14F-4D97-AF65-F5344CB8AC3E}">
        <p14:creationId xmlns:p14="http://schemas.microsoft.com/office/powerpoint/2010/main" val="1381290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09FE2F-DB1D-7DFC-329B-5E9B2F07103E}"/>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latin typeface="Garamond"/>
              </a:rPr>
              <a:t>Archival Supplies and Vendors</a:t>
            </a:r>
            <a:br>
              <a:rPr lang="en-US" sz="6600" dirty="0">
                <a:latin typeface="Garamond"/>
              </a:rPr>
            </a:br>
            <a:r>
              <a:rPr lang="en-US" sz="2400" dirty="0">
                <a:latin typeface="Garamond"/>
              </a:rPr>
              <a:t>Pam Hackbart-Dean, University of Illinois Chicago</a:t>
            </a:r>
            <a:endParaRPr lang="en-US" sz="2400" kern="1200" dirty="0"/>
          </a:p>
        </p:txBody>
      </p:sp>
      <p:sp>
        <p:nvSpPr>
          <p:cNvPr id="18"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469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D677C6-9978-B098-CA33-B2C15B18592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F2B47F4-9FE4-1E0E-02BE-F6B7B23E7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EB388C-1986-BE92-D93D-5172C0642F16}"/>
              </a:ext>
            </a:extLst>
          </p:cNvPr>
          <p:cNvSpPr>
            <a:spLocks noGrp="1"/>
          </p:cNvSpPr>
          <p:nvPr>
            <p:ph type="title"/>
          </p:nvPr>
        </p:nvSpPr>
        <p:spPr>
          <a:xfrm>
            <a:off x="841248" y="548640"/>
            <a:ext cx="3600860" cy="5431536"/>
          </a:xfrm>
        </p:spPr>
        <p:txBody>
          <a:bodyPr>
            <a:normAutofit/>
          </a:bodyPr>
          <a:lstStyle/>
          <a:p>
            <a:r>
              <a:rPr lang="en-US" sz="5400" dirty="0">
                <a:latin typeface="Garamond"/>
                <a:ea typeface="+mj-lt"/>
                <a:cs typeface="+mj-lt"/>
              </a:rPr>
              <a:t>Acceptable archival paper</a:t>
            </a:r>
          </a:p>
          <a:p>
            <a:endParaRPr lang="en-US" sz="5400" dirty="0">
              <a:latin typeface="Garamond"/>
            </a:endParaRPr>
          </a:p>
        </p:txBody>
      </p:sp>
      <p:sp>
        <p:nvSpPr>
          <p:cNvPr id="10" name="sketch line">
            <a:extLst>
              <a:ext uri="{FF2B5EF4-FFF2-40B4-BE49-F238E27FC236}">
                <a16:creationId xmlns:a16="http://schemas.microsoft.com/office/drawing/2014/main" id="{48F8B965-0D59-1FF3-409B-85296FB8E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9730A0-3019-8DD4-F520-6392035C72E9}"/>
              </a:ext>
            </a:extLst>
          </p:cNvPr>
          <p:cNvSpPr>
            <a:spLocks noGrp="1"/>
          </p:cNvSpPr>
          <p:nvPr>
            <p:ph idx="1"/>
          </p:nvPr>
        </p:nvSpPr>
        <p:spPr>
          <a:xfrm>
            <a:off x="5126418" y="552091"/>
            <a:ext cx="6224335" cy="5431536"/>
          </a:xfrm>
        </p:spPr>
        <p:txBody>
          <a:bodyPr vert="horz" lIns="91440" tIns="45720" rIns="91440" bIns="45720" rtlCol="0" anchor="ctr">
            <a:normAutofit/>
          </a:bodyPr>
          <a:lstStyle/>
          <a:p>
            <a:pPr>
              <a:buFont typeface="Arial"/>
              <a:buChar char="•"/>
            </a:pPr>
            <a:r>
              <a:rPr lang="en-US" dirty="0">
                <a:latin typeface="Garamond"/>
              </a:rPr>
              <a:t>Used for long-term storage (like folders), interleaving, or making copies</a:t>
            </a:r>
          </a:p>
          <a:p>
            <a:pPr>
              <a:buFont typeface="Arial"/>
            </a:pPr>
            <a:r>
              <a:rPr lang="en-US" b="1" dirty="0">
                <a:latin typeface="Garamond"/>
              </a:rPr>
              <a:t>Acid-free: </a:t>
            </a:r>
            <a:r>
              <a:rPr lang="en-US" dirty="0">
                <a:latin typeface="Garamond"/>
              </a:rPr>
              <a:t>A pH of 7 or higher (ideally, neutral pH)</a:t>
            </a:r>
          </a:p>
          <a:p>
            <a:pPr>
              <a:buFont typeface="Arial"/>
            </a:pPr>
            <a:r>
              <a:rPr lang="en-US" b="1" dirty="0">
                <a:latin typeface="Garamond"/>
              </a:rPr>
              <a:t>Lignin-free</a:t>
            </a:r>
            <a:r>
              <a:rPr lang="en-US" dirty="0">
                <a:latin typeface="Garamond"/>
              </a:rPr>
              <a:t>: </a:t>
            </a:r>
            <a:r>
              <a:rPr lang="en-US" dirty="0">
                <a:solidFill>
                  <a:srgbClr val="001D35"/>
                </a:solidFill>
                <a:latin typeface="Garamond"/>
              </a:rPr>
              <a:t>Lignin is a naturally occurring acid in plant fibers that causes yellowing and brittleness. </a:t>
            </a:r>
            <a:r>
              <a:rPr lang="en-US" b="1" dirty="0">
                <a:solidFill>
                  <a:srgbClr val="001D35"/>
                </a:solidFill>
                <a:latin typeface="Garamond"/>
              </a:rPr>
              <a:t>No groundwood or unbleached pulp or optical brighteners (OBAs)</a:t>
            </a:r>
            <a:r>
              <a:rPr lang="en-US" dirty="0">
                <a:solidFill>
                  <a:srgbClr val="001D35"/>
                </a:solidFill>
                <a:latin typeface="Garamond"/>
              </a:rPr>
              <a:t> </a:t>
            </a:r>
            <a:endParaRPr lang="en-US" dirty="0">
              <a:latin typeface="Garamond"/>
            </a:endParaRPr>
          </a:p>
          <a:p>
            <a:pPr>
              <a:buFont typeface="Arial"/>
            </a:pPr>
            <a:r>
              <a:rPr lang="en-US" b="1" dirty="0">
                <a:solidFill>
                  <a:srgbClr val="001D35"/>
                </a:solidFill>
                <a:latin typeface="Garamond"/>
              </a:rPr>
              <a:t>Natural Fibers</a:t>
            </a:r>
            <a:r>
              <a:rPr lang="en-US" dirty="0">
                <a:solidFill>
                  <a:srgbClr val="001D35"/>
                </a:solidFill>
                <a:latin typeface="Garamond"/>
              </a:rPr>
              <a:t>: e.g., 100% cotton rag paper or pure alpha cellulose fibers</a:t>
            </a:r>
            <a:endParaRPr lang="en-US" dirty="0">
              <a:latin typeface="Garamond"/>
            </a:endParaRPr>
          </a:p>
          <a:p>
            <a:pPr marL="0" indent="0">
              <a:buNone/>
            </a:pPr>
            <a:endParaRPr lang="en-US" b="1" dirty="0"/>
          </a:p>
        </p:txBody>
      </p:sp>
    </p:spTree>
    <p:extLst>
      <p:ext uri="{BB962C8B-B14F-4D97-AF65-F5344CB8AC3E}">
        <p14:creationId xmlns:p14="http://schemas.microsoft.com/office/powerpoint/2010/main" val="200645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72A02DC-1B7D-9A11-9735-5337B3CCACA1}"/>
              </a:ext>
            </a:extLst>
          </p:cNvPr>
          <p:cNvSpPr>
            <a:spLocks noGrp="1"/>
          </p:cNvSpPr>
          <p:nvPr>
            <p:ph type="title"/>
          </p:nvPr>
        </p:nvSpPr>
        <p:spPr>
          <a:xfrm>
            <a:off x="640080" y="325369"/>
            <a:ext cx="4368602" cy="1956841"/>
          </a:xfrm>
        </p:spPr>
        <p:txBody>
          <a:bodyPr anchor="b">
            <a:normAutofit/>
          </a:bodyPr>
          <a:lstStyle/>
          <a:p>
            <a:r>
              <a:rPr lang="en-US" sz="5400" b="0" i="0" u="none" strike="noStrike" dirty="0">
                <a:effectLst/>
              </a:rPr>
              <a:t>Acceptable Plastics</a:t>
            </a:r>
            <a:endParaRPr lang="en-US" sz="5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841E56C-D0C0-5E33-02C3-C104936B314C}"/>
              </a:ext>
            </a:extLst>
          </p:cNvPr>
          <p:cNvSpPr>
            <a:spLocks noGrp="1"/>
          </p:cNvSpPr>
          <p:nvPr>
            <p:ph idx="1"/>
          </p:nvPr>
        </p:nvSpPr>
        <p:spPr>
          <a:xfrm>
            <a:off x="640080" y="2872898"/>
            <a:ext cx="5458371" cy="3432651"/>
          </a:xfrm>
        </p:spPr>
        <p:txBody>
          <a:bodyPr vert="horz" lIns="91440" tIns="45720" rIns="91440" bIns="45720" rtlCol="0" anchor="t">
            <a:normAutofit fontScale="92500" lnSpcReduction="10000"/>
          </a:bodyPr>
          <a:lstStyle/>
          <a:p>
            <a:pPr rtl="0" fontAlgn="base">
              <a:spcBef>
                <a:spcPts val="0"/>
              </a:spcBef>
              <a:spcAft>
                <a:spcPts val="600"/>
              </a:spcAft>
              <a:buFont typeface="Arial" panose="020B0604020202020204" pitchFamily="34" charset="0"/>
              <a:buChar char="•"/>
            </a:pPr>
            <a:r>
              <a:rPr lang="en-US" b="1" i="0" u="none" strike="noStrike" dirty="0">
                <a:effectLst/>
                <a:latin typeface="Garamond"/>
              </a:rPr>
              <a:t>Polyester film (1960) </a:t>
            </a:r>
            <a:r>
              <a:rPr lang="en-US" b="1" i="0" dirty="0">
                <a:effectLst/>
                <a:latin typeface="Garamond"/>
              </a:rPr>
              <a:t>​</a:t>
            </a:r>
          </a:p>
          <a:p>
            <a:pPr lvl="1" fontAlgn="base">
              <a:spcBef>
                <a:spcPts val="0"/>
              </a:spcBef>
              <a:spcAft>
                <a:spcPts val="600"/>
              </a:spcAft>
            </a:pPr>
            <a:r>
              <a:rPr lang="en-US" b="0" i="0" u="none" strike="noStrike" dirty="0">
                <a:effectLst/>
                <a:latin typeface="Garamond"/>
              </a:rPr>
              <a:t>DuPont Mylar D</a:t>
            </a:r>
            <a:r>
              <a:rPr lang="en-US" b="0" i="0" dirty="0">
                <a:effectLst/>
                <a:latin typeface="Garamond"/>
              </a:rPr>
              <a:t>​</a:t>
            </a:r>
            <a:r>
              <a:rPr lang="en-US" dirty="0">
                <a:latin typeface="Garamond"/>
              </a:rPr>
              <a:t> </a:t>
            </a:r>
            <a:endParaRPr lang="en-US" b="0" i="0" dirty="0">
              <a:effectLst/>
            </a:endParaRPr>
          </a:p>
          <a:p>
            <a:pPr lvl="1" rtl="0" fontAlgn="base">
              <a:spcBef>
                <a:spcPts val="0"/>
              </a:spcBef>
              <a:spcAft>
                <a:spcPts val="600"/>
              </a:spcAft>
              <a:buFont typeface="Arial" panose="020B0604020202020204" pitchFamily="34" charset="0"/>
              <a:buChar char="•"/>
            </a:pPr>
            <a:r>
              <a:rPr lang="en-US" b="0" i="0" u="none" strike="noStrike" dirty="0">
                <a:effectLst/>
                <a:latin typeface="Garamond"/>
              </a:rPr>
              <a:t>ICI </a:t>
            </a:r>
            <a:r>
              <a:rPr lang="en-US" b="0" i="0" u="none" strike="noStrike" dirty="0" err="1">
                <a:effectLst/>
                <a:latin typeface="Garamond"/>
              </a:rPr>
              <a:t>Mellinex</a:t>
            </a:r>
            <a:r>
              <a:rPr lang="en-US" b="0" i="0" u="none" strike="noStrike" dirty="0">
                <a:effectLst/>
                <a:latin typeface="Garamond"/>
              </a:rPr>
              <a:t> 516</a:t>
            </a:r>
            <a:r>
              <a:rPr lang="en-US" b="0" i="0" dirty="0">
                <a:effectLst/>
                <a:latin typeface="Garamond"/>
              </a:rPr>
              <a:t>​</a:t>
            </a:r>
          </a:p>
          <a:p>
            <a:pPr rtl="0" fontAlgn="base">
              <a:spcBef>
                <a:spcPts val="0"/>
              </a:spcBef>
              <a:spcAft>
                <a:spcPts val="600"/>
              </a:spcAft>
              <a:buFont typeface="Arial" panose="020B0604020202020204" pitchFamily="34" charset="0"/>
              <a:buChar char="•"/>
            </a:pPr>
            <a:r>
              <a:rPr lang="en-US" b="1" i="0" u="none" strike="noStrike" dirty="0">
                <a:effectLst/>
                <a:latin typeface="Garamond"/>
              </a:rPr>
              <a:t>Polyethylene (1942) High density (HDPE)</a:t>
            </a:r>
            <a:r>
              <a:rPr lang="en-US" b="1" i="0" dirty="0">
                <a:effectLst/>
                <a:latin typeface="Garamond"/>
              </a:rPr>
              <a:t>​</a:t>
            </a:r>
          </a:p>
          <a:p>
            <a:pPr rtl="0" fontAlgn="base">
              <a:spcBef>
                <a:spcPts val="0"/>
              </a:spcBef>
              <a:spcAft>
                <a:spcPts val="600"/>
              </a:spcAft>
              <a:buFont typeface="Arial" panose="020B0604020202020204" pitchFamily="34" charset="0"/>
              <a:buChar char="•"/>
            </a:pPr>
            <a:r>
              <a:rPr lang="en-US" b="1" i="0" u="none" strike="noStrike" dirty="0">
                <a:effectLst/>
                <a:latin typeface="Garamond"/>
              </a:rPr>
              <a:t>Polypropylene (1957)</a:t>
            </a:r>
            <a:r>
              <a:rPr lang="en-US" b="1" i="0" dirty="0">
                <a:effectLst/>
                <a:latin typeface="Garamond"/>
              </a:rPr>
              <a:t>​</a:t>
            </a:r>
          </a:p>
          <a:p>
            <a:pPr fontAlgn="base">
              <a:spcBef>
                <a:spcPts val="0"/>
              </a:spcBef>
              <a:spcAft>
                <a:spcPts val="600"/>
              </a:spcAft>
            </a:pPr>
            <a:r>
              <a:rPr lang="en-US" dirty="0">
                <a:latin typeface="Garamond"/>
              </a:rPr>
              <a:t>Must pass PAT test for photographic materials</a:t>
            </a:r>
          </a:p>
          <a:p>
            <a:pPr>
              <a:spcBef>
                <a:spcPts val="0"/>
              </a:spcBef>
              <a:spcAft>
                <a:spcPts val="600"/>
              </a:spcAft>
            </a:pPr>
            <a:r>
              <a:rPr lang="en-US" strike="sngStrike" cap="all" dirty="0">
                <a:latin typeface="Garamond"/>
              </a:rPr>
              <a:t>Polyvinyl Chloride (PVC)</a:t>
            </a:r>
            <a:endParaRPr lang="en-US" strike="sngStrike" dirty="0">
              <a:latin typeface="Garamond"/>
            </a:endParaRPr>
          </a:p>
          <a:p>
            <a:pPr>
              <a:spcBef>
                <a:spcPts val="0"/>
              </a:spcBef>
              <a:spcAft>
                <a:spcPts val="600"/>
              </a:spcAft>
            </a:pPr>
            <a:endParaRPr lang="en-US" dirty="0"/>
          </a:p>
        </p:txBody>
      </p:sp>
      <p:pic>
        <p:nvPicPr>
          <p:cNvPr id="2" name="Picture 1">
            <a:extLst>
              <a:ext uri="{FF2B5EF4-FFF2-40B4-BE49-F238E27FC236}">
                <a16:creationId xmlns:a16="http://schemas.microsoft.com/office/drawing/2014/main" id="{ED35183D-6F70-509B-4823-88F488671419}"/>
              </a:ext>
              <a:ext uri="{C183D7F6-B498-43B3-948B-1728B52AA6E4}">
                <adec:decorative xmlns:adec="http://schemas.microsoft.com/office/drawing/2017/decorative" val="1"/>
              </a:ext>
            </a:extLst>
          </p:cNvPr>
          <p:cNvPicPr>
            <a:picLocks noChangeAspect="1"/>
          </p:cNvPicPr>
          <p:nvPr/>
        </p:nvPicPr>
        <p:blipFill>
          <a:blip r:embed="rId3"/>
          <a:srcRect t="7423" r="1" b="1"/>
          <a:stretch/>
        </p:blipFill>
        <p:spPr>
          <a:xfrm>
            <a:off x="6095788" y="10"/>
            <a:ext cx="609468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37123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4" name="Rectangle 208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AF7A9-24D7-B6D2-B8A2-170D319AFD4B}"/>
              </a:ext>
            </a:extLst>
          </p:cNvPr>
          <p:cNvSpPr>
            <a:spLocks noGrp="1"/>
          </p:cNvSpPr>
          <p:nvPr>
            <p:ph type="title"/>
          </p:nvPr>
        </p:nvSpPr>
        <p:spPr>
          <a:xfrm>
            <a:off x="838201" y="345810"/>
            <a:ext cx="5120561" cy="1325563"/>
          </a:xfrm>
        </p:spPr>
        <p:txBody>
          <a:bodyPr>
            <a:normAutofit/>
          </a:bodyPr>
          <a:lstStyle/>
          <a:p>
            <a:r>
              <a:rPr lang="en-US" b="0" i="0" u="none" strike="noStrike" dirty="0">
                <a:effectLst/>
              </a:rPr>
              <a:t>Purchasing Supplies</a:t>
            </a:r>
            <a:endParaRPr lang="en-US" dirty="0"/>
          </a:p>
        </p:txBody>
      </p:sp>
      <p:sp>
        <p:nvSpPr>
          <p:cNvPr id="3" name="Content Placeholder 2">
            <a:extLst>
              <a:ext uri="{FF2B5EF4-FFF2-40B4-BE49-F238E27FC236}">
                <a16:creationId xmlns:a16="http://schemas.microsoft.com/office/drawing/2014/main" id="{B01D3513-B6ED-CB4A-AAB1-ACD36BE7F93D}"/>
              </a:ext>
            </a:extLst>
          </p:cNvPr>
          <p:cNvSpPr>
            <a:spLocks noGrp="1"/>
          </p:cNvSpPr>
          <p:nvPr>
            <p:ph idx="1"/>
          </p:nvPr>
        </p:nvSpPr>
        <p:spPr>
          <a:xfrm>
            <a:off x="838201" y="1825625"/>
            <a:ext cx="5092194" cy="4351338"/>
          </a:xfrm>
        </p:spPr>
        <p:txBody>
          <a:bodyPr vert="horz" lIns="91440" tIns="45720" rIns="91440" bIns="45720" rtlCol="0" anchor="t">
            <a:normAutofit/>
          </a:bodyPr>
          <a:lstStyle/>
          <a:p>
            <a:pPr fontAlgn="base">
              <a:spcBef>
                <a:spcPts val="0"/>
              </a:spcBef>
            </a:pPr>
            <a:r>
              <a:rPr lang="en-US" b="0" i="0" u="none" strike="noStrike" dirty="0">
                <a:effectLst/>
                <a:latin typeface="Garamond"/>
              </a:rPr>
              <a:t>Order from conservation </a:t>
            </a:r>
            <a:r>
              <a:rPr lang="en-US" dirty="0">
                <a:latin typeface="Garamond"/>
              </a:rPr>
              <a:t>(or library) </a:t>
            </a:r>
            <a:r>
              <a:rPr lang="en-US" b="0" i="0" u="none" strike="noStrike" dirty="0">
                <a:effectLst/>
                <a:latin typeface="Garamond"/>
              </a:rPr>
              <a:t>suppliers </a:t>
            </a:r>
            <a:r>
              <a:rPr lang="en-US" b="0" i="0" dirty="0">
                <a:effectLst/>
                <a:latin typeface="Garamond"/>
              </a:rPr>
              <a:t>​ </a:t>
            </a:r>
            <a:endParaRPr lang="en-US" b="0" i="0">
              <a:effectLst/>
              <a:latin typeface="Garamond"/>
            </a:endParaRPr>
          </a:p>
          <a:p>
            <a:pPr rtl="0" fontAlgn="base">
              <a:spcBef>
                <a:spcPts val="0"/>
              </a:spcBef>
              <a:buFont typeface="Arial" panose="020B0604020202020204" pitchFamily="34" charset="0"/>
              <a:buChar char="•"/>
            </a:pPr>
            <a:r>
              <a:rPr lang="en-US" b="0" i="0" u="none" strike="noStrike" dirty="0">
                <a:effectLst/>
                <a:latin typeface="Garamond"/>
              </a:rPr>
              <a:t>Do not accept substitutions</a:t>
            </a:r>
            <a:r>
              <a:rPr lang="en-US" b="0" i="0" dirty="0">
                <a:effectLst/>
                <a:latin typeface="Garamond"/>
              </a:rPr>
              <a:t>​</a:t>
            </a:r>
            <a:endParaRPr lang="en-US" b="0" i="0">
              <a:effectLst/>
              <a:latin typeface="Garamond"/>
            </a:endParaRPr>
          </a:p>
          <a:p>
            <a:pPr rtl="0" fontAlgn="base">
              <a:spcBef>
                <a:spcPts val="0"/>
              </a:spcBef>
              <a:buFont typeface="Arial" panose="020B0604020202020204" pitchFamily="34" charset="0"/>
              <a:buChar char="•"/>
            </a:pPr>
            <a:r>
              <a:rPr lang="en-US" b="0" i="0" u="none" strike="noStrike" dirty="0">
                <a:effectLst/>
              </a:rPr>
              <a:t>Remember the terminology</a:t>
            </a:r>
            <a:r>
              <a:rPr lang="en-US" b="0" i="0" dirty="0">
                <a:effectLst/>
              </a:rPr>
              <a:t>​</a:t>
            </a:r>
          </a:p>
          <a:p>
            <a:pPr lvl="1" rtl="0" fontAlgn="base">
              <a:spcBef>
                <a:spcPts val="0"/>
              </a:spcBef>
              <a:buFont typeface="Arial" panose="020B0604020202020204" pitchFamily="34" charset="0"/>
              <a:buChar char="•"/>
            </a:pPr>
            <a:r>
              <a:rPr lang="ja-JP" sz="2800" b="0" i="0" u="none" strike="noStrike" dirty="0">
                <a:effectLst/>
                <a:latin typeface="Garamond"/>
                <a:ea typeface="Century Gothic" panose="020B0502020202020204" pitchFamily="34" charset="0"/>
              </a:rPr>
              <a:t>“</a:t>
            </a:r>
            <a:r>
              <a:rPr lang="en-US" sz="2800" b="0" i="0" u="none" strike="noStrike" dirty="0">
                <a:effectLst/>
                <a:latin typeface="Garamond"/>
              </a:rPr>
              <a:t>Acid-free</a:t>
            </a:r>
            <a:r>
              <a:rPr lang="ja-JP" sz="2800" b="0" i="0" u="none" strike="noStrike" dirty="0">
                <a:effectLst/>
                <a:latin typeface="Garamond"/>
                <a:ea typeface="Century Gothic" panose="020B0502020202020204" pitchFamily="34" charset="0"/>
              </a:rPr>
              <a:t>”</a:t>
            </a:r>
            <a:r>
              <a:rPr lang="en-US" sz="2800" b="0" i="0" u="none" strike="noStrike" dirty="0">
                <a:effectLst/>
                <a:latin typeface="Garamond"/>
              </a:rPr>
              <a:t> </a:t>
            </a:r>
            <a:r>
              <a:rPr lang="en-US" sz="2800" b="1" i="0" u="none" strike="noStrike" dirty="0">
                <a:effectLst/>
                <a:latin typeface="Garamond"/>
              </a:rPr>
              <a:t>≠</a:t>
            </a:r>
            <a:r>
              <a:rPr lang="en-US" sz="2800" b="0" i="0" u="none" strike="noStrike" dirty="0">
                <a:effectLst/>
                <a:latin typeface="Garamond"/>
              </a:rPr>
              <a:t> </a:t>
            </a:r>
            <a:r>
              <a:rPr lang="ja-JP" sz="2800" b="0" i="0" u="none" strike="noStrike" dirty="0">
                <a:effectLst/>
                <a:latin typeface="Garamond"/>
                <a:ea typeface="Century Gothic" panose="020B0502020202020204" pitchFamily="34" charset="0"/>
              </a:rPr>
              <a:t>“</a:t>
            </a:r>
            <a:r>
              <a:rPr lang="en-US" sz="2800" b="0" i="0" u="none" strike="noStrike" dirty="0">
                <a:effectLst/>
                <a:latin typeface="Garamond"/>
              </a:rPr>
              <a:t>lignin-free</a:t>
            </a:r>
            <a:r>
              <a:rPr lang="ja-JP" sz="2800" b="0" i="0" u="none" strike="noStrike" dirty="0">
                <a:effectLst/>
                <a:latin typeface="Garamond"/>
                <a:ea typeface="Century Gothic" panose="020B0502020202020204" pitchFamily="34" charset="0"/>
              </a:rPr>
              <a:t>”</a:t>
            </a:r>
            <a:r>
              <a:rPr lang="en-US" sz="2800" b="0" i="0" dirty="0">
                <a:effectLst/>
                <a:latin typeface="Garamond"/>
              </a:rPr>
              <a:t>​</a:t>
            </a:r>
          </a:p>
          <a:p>
            <a:pPr lvl="1" rtl="0" fontAlgn="base">
              <a:spcBef>
                <a:spcPts val="0"/>
              </a:spcBef>
              <a:buFont typeface="Arial" panose="020B0604020202020204" pitchFamily="34" charset="0"/>
              <a:buChar char="•"/>
            </a:pPr>
            <a:r>
              <a:rPr lang="ja-JP" sz="2800" b="0" i="0" u="none" strike="noStrike" dirty="0">
                <a:effectLst/>
                <a:latin typeface="Garamond"/>
                <a:ea typeface="Century Gothic" panose="020B0502020202020204" pitchFamily="34" charset="0"/>
              </a:rPr>
              <a:t>“</a:t>
            </a:r>
            <a:r>
              <a:rPr lang="en-US" sz="2800" b="0" i="0" u="none" strike="noStrike" dirty="0">
                <a:effectLst/>
                <a:latin typeface="Garamond"/>
              </a:rPr>
              <a:t>Photo-safe</a:t>
            </a:r>
            <a:r>
              <a:rPr lang="ja-JP" sz="2800" b="0" i="0" u="none" strike="noStrike" dirty="0">
                <a:effectLst/>
                <a:latin typeface="Garamond"/>
                <a:ea typeface="Century Gothic" panose="020B0502020202020204" pitchFamily="34" charset="0"/>
              </a:rPr>
              <a:t>”</a:t>
            </a:r>
            <a:r>
              <a:rPr lang="en-US" sz="2800" b="0" i="0" u="none" strike="noStrike" dirty="0">
                <a:effectLst/>
                <a:latin typeface="Garamond"/>
              </a:rPr>
              <a:t> </a:t>
            </a:r>
            <a:r>
              <a:rPr lang="en-US" sz="2800" b="1" i="0" u="none" strike="noStrike" dirty="0">
                <a:effectLst/>
                <a:latin typeface="Garamond"/>
              </a:rPr>
              <a:t>≠</a:t>
            </a:r>
            <a:r>
              <a:rPr lang="en-US" sz="2800" b="0" i="0" u="none" strike="noStrike" dirty="0">
                <a:effectLst/>
                <a:latin typeface="Garamond"/>
              </a:rPr>
              <a:t> passed the PAT</a:t>
            </a:r>
            <a:r>
              <a:rPr lang="en-US" sz="2800" b="0" i="0" dirty="0">
                <a:effectLst/>
                <a:latin typeface="Garamond"/>
              </a:rPr>
              <a:t>​</a:t>
            </a:r>
          </a:p>
          <a:p>
            <a:pPr lvl="1" rtl="0" fontAlgn="base">
              <a:spcBef>
                <a:spcPts val="0"/>
              </a:spcBef>
              <a:buFont typeface="Arial" panose="020B0604020202020204" pitchFamily="34" charset="0"/>
              <a:buChar char="•"/>
            </a:pPr>
            <a:r>
              <a:rPr lang="en-US" sz="2800" b="0" i="0" u="none" strike="noStrike" dirty="0">
                <a:effectLst/>
                <a:latin typeface="Garamond"/>
              </a:rPr>
              <a:t>Archival </a:t>
            </a:r>
            <a:r>
              <a:rPr lang="en-US" sz="2800" b="1" i="0" u="none" strike="noStrike" dirty="0">
                <a:effectLst/>
                <a:latin typeface="Garamond"/>
              </a:rPr>
              <a:t>≠</a:t>
            </a:r>
            <a:r>
              <a:rPr lang="en-US" sz="2800" b="0" i="0" u="none" strike="noStrike" dirty="0">
                <a:effectLst/>
                <a:latin typeface="Garamond"/>
              </a:rPr>
              <a:t> fade-proof</a:t>
            </a:r>
            <a:r>
              <a:rPr lang="en-US" sz="2800" b="0" i="0" dirty="0">
                <a:effectLst/>
                <a:latin typeface="Garamond"/>
              </a:rPr>
              <a:t>​</a:t>
            </a:r>
          </a:p>
          <a:p>
            <a:pPr rtl="0" fontAlgn="base">
              <a:spcBef>
                <a:spcPts val="0"/>
              </a:spcBef>
              <a:buFont typeface="Arial" panose="020B0604020202020204" pitchFamily="34" charset="0"/>
              <a:buChar char="•"/>
            </a:pPr>
            <a:r>
              <a:rPr lang="en-US" b="0" i="0" u="none" strike="noStrike" dirty="0">
                <a:effectLst/>
              </a:rPr>
              <a:t>Test purchases</a:t>
            </a:r>
            <a:r>
              <a:rPr lang="en-US" b="0" i="0" dirty="0">
                <a:effectLst/>
              </a:rPr>
              <a:t>​</a:t>
            </a:r>
          </a:p>
          <a:p>
            <a:pPr lvl="1" fontAlgn="base">
              <a:spcBef>
                <a:spcPts val="0"/>
              </a:spcBef>
            </a:pPr>
            <a:r>
              <a:rPr lang="en-US" sz="2800" dirty="0">
                <a:latin typeface="Garamond"/>
              </a:rPr>
              <a:t>pH testing pen</a:t>
            </a:r>
          </a:p>
          <a:p>
            <a:pPr lvl="1" fontAlgn="base">
              <a:spcBef>
                <a:spcPts val="0"/>
              </a:spcBef>
            </a:pPr>
            <a:endParaRPr lang="en-US" b="0" i="0" dirty="0">
              <a:effectLst/>
            </a:endParaRPr>
          </a:p>
          <a:p>
            <a:endParaRPr lang="en-US" dirty="0"/>
          </a:p>
        </p:txBody>
      </p:sp>
      <p:sp>
        <p:nvSpPr>
          <p:cNvPr id="2086" name="Oval 208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4" name="Picture 6" descr="Silver micro-spatula, white and blue eraser, yellow #2 pencils on top of a tan folder.">
            <a:extLst>
              <a:ext uri="{FF2B5EF4-FFF2-40B4-BE49-F238E27FC236}">
                <a16:creationId xmlns:a16="http://schemas.microsoft.com/office/drawing/2014/main" id="{498B85FA-C684-2866-B1C5-2FE047578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3484"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2088" name="Arc 208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descr="Abbey pH Pen Tester, purple line on a grey background">
            <a:extLst>
              <a:ext uri="{FF2B5EF4-FFF2-40B4-BE49-F238E27FC236}">
                <a16:creationId xmlns:a16="http://schemas.microsoft.com/office/drawing/2014/main" id="{B15333A2-05DD-C86A-7713-8580440A4674}"/>
              </a:ext>
            </a:extLst>
          </p:cNvPr>
          <p:cNvPicPr>
            <a:picLocks noChangeAspect="1"/>
          </p:cNvPicPr>
          <p:nvPr/>
        </p:nvPicPr>
        <p:blipFill>
          <a:blip r:embed="rId4"/>
          <a:srcRect r="-3" b="14529"/>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60895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2246C1-D3D6-8433-7E8C-2CE2F0DBAE69}"/>
              </a:ext>
            </a:extLst>
          </p:cNvPr>
          <p:cNvSpPr>
            <a:spLocks noGrp="1"/>
          </p:cNvSpPr>
          <p:nvPr>
            <p:ph type="title"/>
          </p:nvPr>
        </p:nvSpPr>
        <p:spPr>
          <a:xfrm>
            <a:off x="841248" y="548640"/>
            <a:ext cx="3600860" cy="5431536"/>
          </a:xfrm>
        </p:spPr>
        <p:txBody>
          <a:bodyPr>
            <a:normAutofit/>
          </a:bodyPr>
          <a:lstStyle/>
          <a:p>
            <a:r>
              <a:rPr lang="en-US" sz="5400" dirty="0">
                <a:latin typeface="Garamond"/>
                <a:ea typeface="+mj-lt"/>
                <a:cs typeface="+mj-lt"/>
              </a:rPr>
              <a:t>Archival Supplies Vendors</a:t>
            </a:r>
            <a:endParaRPr lang="en-US" sz="5400" dirty="0">
              <a:latin typeface="Garamond"/>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208A00-D8A5-CCAB-7984-B34AA7DE5DDD}"/>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en-US" b="1" dirty="0">
                <a:latin typeface="Garamond"/>
              </a:rPr>
              <a:t>Purchase from reputable companies</a:t>
            </a:r>
            <a:endParaRPr lang="en-US" b="1" dirty="0"/>
          </a:p>
          <a:p>
            <a:r>
              <a:rPr lang="en-US" dirty="0">
                <a:latin typeface="Garamond"/>
              </a:rPr>
              <a:t>Conservation Resources </a:t>
            </a:r>
            <a:endParaRPr lang="en-US" dirty="0"/>
          </a:p>
          <a:p>
            <a:r>
              <a:rPr lang="en-US" dirty="0">
                <a:latin typeface="Garamond"/>
              </a:rPr>
              <a:t>Gaylord Archival</a:t>
            </a:r>
            <a:endParaRPr lang="en-US" dirty="0"/>
          </a:p>
          <a:p>
            <a:r>
              <a:rPr lang="en-US" dirty="0">
                <a:latin typeface="Garamond"/>
              </a:rPr>
              <a:t>Hollinger Metal Edge</a:t>
            </a:r>
          </a:p>
          <a:p>
            <a:r>
              <a:rPr lang="en-US" dirty="0">
                <a:latin typeface="Garamond"/>
              </a:rPr>
              <a:t>Light Impressions</a:t>
            </a:r>
          </a:p>
          <a:p>
            <a:r>
              <a:rPr lang="en-US" dirty="0">
                <a:latin typeface="Garamond"/>
              </a:rPr>
              <a:t>University Products</a:t>
            </a:r>
          </a:p>
          <a:p>
            <a:r>
              <a:rPr lang="en-US" dirty="0">
                <a:latin typeface="Garamond"/>
              </a:rPr>
              <a:t>Sometimes Amazon and the Container Store (boxes, folders, and enclosures in their photo storage section)</a:t>
            </a:r>
            <a:endParaRPr lang="en-US" dirty="0"/>
          </a:p>
        </p:txBody>
      </p:sp>
    </p:spTree>
    <p:extLst>
      <p:ext uri="{BB962C8B-B14F-4D97-AF65-F5344CB8AC3E}">
        <p14:creationId xmlns:p14="http://schemas.microsoft.com/office/powerpoint/2010/main" val="3569867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4" name="Title 3">
            <a:extLst>
              <a:ext uri="{FF2B5EF4-FFF2-40B4-BE49-F238E27FC236}">
                <a16:creationId xmlns:a16="http://schemas.microsoft.com/office/drawing/2014/main" id="{BE64AB94-FA7A-EF10-56BC-5EA0C279AFB6}"/>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dirty="0">
                <a:latin typeface="Garamond"/>
              </a:rPr>
              <a:t>Archival Supplies Terminology</a:t>
            </a:r>
            <a:endParaRPr lang="en-US" dirty="0"/>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5" name="Content Placeholder 4">
            <a:extLst>
              <a:ext uri="{FF2B5EF4-FFF2-40B4-BE49-F238E27FC236}">
                <a16:creationId xmlns:a16="http://schemas.microsoft.com/office/drawing/2014/main" id="{CE63B33A-A55C-E754-5D4B-562735E219F0}"/>
              </a:ext>
            </a:extLst>
          </p:cNvPr>
          <p:cNvSpPr>
            <a:spLocks noGrp="1"/>
          </p:cNvSpPr>
          <p:nvPr>
            <p:ph sz="half" idx="1"/>
          </p:nvPr>
        </p:nvSpPr>
        <p:spPr>
          <a:xfrm>
            <a:off x="640080" y="2872899"/>
            <a:ext cx="4243589" cy="3320668"/>
          </a:xfrm>
        </p:spPr>
        <p:txBody>
          <a:bodyPr vert="horz" lIns="91440" tIns="45720" rIns="91440" bIns="45720" rtlCol="0">
            <a:normAutofit/>
          </a:bodyPr>
          <a:lstStyle/>
          <a:p>
            <a:pPr fontAlgn="base"/>
            <a:r>
              <a:rPr lang="en-US" altLang="ja-JP" b="0" i="0" u="none" strike="noStrike" dirty="0">
                <a:effectLst/>
              </a:rPr>
              <a:t>“</a:t>
            </a:r>
            <a:r>
              <a:rPr lang="en-US" b="0" i="0" u="none" strike="noStrike" dirty="0">
                <a:effectLst/>
              </a:rPr>
              <a:t>Archival quality</a:t>
            </a:r>
            <a:r>
              <a:rPr lang="en-US" altLang="ja-JP" b="0" i="0" u="none" strike="noStrike" dirty="0">
                <a:effectLst/>
              </a:rPr>
              <a:t>”</a:t>
            </a:r>
            <a:r>
              <a:rPr lang="en-US" b="0" i="0" dirty="0">
                <a:effectLst/>
              </a:rPr>
              <a:t>​</a:t>
            </a:r>
          </a:p>
          <a:p>
            <a:pPr fontAlgn="base"/>
            <a:r>
              <a:rPr lang="en-US" altLang="ja-JP" b="0" i="0" u="none" strike="noStrike" dirty="0">
                <a:effectLst/>
              </a:rPr>
              <a:t>“</a:t>
            </a:r>
            <a:r>
              <a:rPr lang="en-US" b="0" i="0" u="none" strike="noStrike" dirty="0">
                <a:effectLst/>
              </a:rPr>
              <a:t>Acid-free</a:t>
            </a:r>
            <a:r>
              <a:rPr lang="en-US" altLang="ja-JP" b="0" i="0" u="none" strike="noStrike" dirty="0">
                <a:effectLst/>
              </a:rPr>
              <a:t>”</a:t>
            </a:r>
            <a:r>
              <a:rPr lang="en-US" b="0" i="0" dirty="0">
                <a:effectLst/>
              </a:rPr>
              <a:t>​</a:t>
            </a:r>
          </a:p>
          <a:p>
            <a:pPr fontAlgn="base"/>
            <a:r>
              <a:rPr lang="en-US" altLang="ja-JP" b="0" i="0" u="none" strike="noStrike" dirty="0">
                <a:effectLst/>
              </a:rPr>
              <a:t>“</a:t>
            </a:r>
            <a:r>
              <a:rPr lang="en-US" b="0" i="0" u="none" strike="noStrike" dirty="0">
                <a:effectLst/>
              </a:rPr>
              <a:t>Lignin</a:t>
            </a:r>
            <a:r>
              <a:rPr lang="en-US" altLang="ja-JP" b="0" i="0" u="none" strike="noStrike" dirty="0">
                <a:effectLst/>
              </a:rPr>
              <a:t>”</a:t>
            </a:r>
            <a:r>
              <a:rPr lang="en-US" b="0" i="0" u="none" strike="noStrike" dirty="0">
                <a:effectLst/>
              </a:rPr>
              <a:t>/ </a:t>
            </a:r>
            <a:r>
              <a:rPr lang="en-US" altLang="ja-JP" b="0" i="0" u="none" strike="noStrike" dirty="0">
                <a:effectLst/>
              </a:rPr>
              <a:t>“</a:t>
            </a:r>
            <a:r>
              <a:rPr lang="en-US" b="0" i="0" u="none" strike="noStrike" dirty="0" err="1">
                <a:effectLst/>
              </a:rPr>
              <a:t>Lig</a:t>
            </a:r>
            <a:r>
              <a:rPr lang="en-US" b="0" i="0" u="none" strike="noStrike" dirty="0">
                <a:effectLst/>
              </a:rPr>
              <a:t>-free</a:t>
            </a:r>
            <a:r>
              <a:rPr lang="en-US" altLang="ja-JP" b="0" i="0" u="none" strike="noStrike" dirty="0">
                <a:effectLst/>
              </a:rPr>
              <a:t>”</a:t>
            </a:r>
            <a:r>
              <a:rPr lang="en-US" b="0" i="0" dirty="0">
                <a:effectLst/>
              </a:rPr>
              <a:t>​</a:t>
            </a:r>
          </a:p>
          <a:p>
            <a:pPr fontAlgn="base"/>
            <a:r>
              <a:rPr lang="en-US" altLang="ja-JP" b="0" i="0" u="none" strike="noStrike" dirty="0">
                <a:effectLst/>
              </a:rPr>
              <a:t>“</a:t>
            </a:r>
            <a:r>
              <a:rPr lang="en-US" b="0" i="0" u="none" strike="noStrike" dirty="0">
                <a:effectLst/>
              </a:rPr>
              <a:t>Alkaline Buffered</a:t>
            </a:r>
            <a:r>
              <a:rPr lang="en-US" altLang="ja-JP" b="0" i="0" u="none" strike="noStrike" dirty="0">
                <a:effectLst/>
              </a:rPr>
              <a:t>”</a:t>
            </a:r>
            <a:r>
              <a:rPr lang="en-US" b="0" i="0" dirty="0">
                <a:effectLst/>
              </a:rPr>
              <a:t>​</a:t>
            </a:r>
          </a:p>
          <a:p>
            <a:pPr fontAlgn="base"/>
            <a:r>
              <a:rPr lang="en-US" altLang="ja-JP" b="0" i="0" u="none" strike="noStrike" dirty="0">
                <a:effectLst/>
              </a:rPr>
              <a:t>“</a:t>
            </a:r>
            <a:r>
              <a:rPr lang="en-US" b="0" i="0" u="none" strike="noStrike" dirty="0">
                <a:effectLst/>
              </a:rPr>
              <a:t>Photo safe</a:t>
            </a:r>
            <a:r>
              <a:rPr lang="en-US" altLang="ja-JP" b="0" i="0" u="none" strike="noStrike" dirty="0">
                <a:effectLst/>
              </a:rPr>
              <a:t>”</a:t>
            </a:r>
            <a:r>
              <a:rPr lang="en-US" b="0" i="0" dirty="0">
                <a:effectLst/>
              </a:rPr>
              <a:t>​</a:t>
            </a:r>
          </a:p>
          <a:p>
            <a:endParaRPr lang="en-US" sz="2200" dirty="0"/>
          </a:p>
        </p:txBody>
      </p:sp>
      <p:pic>
        <p:nvPicPr>
          <p:cNvPr id="1026" name="Picture 2" descr="Grey archival document box with tan folders. There are also white envelopes in front of the box.">
            <a:extLst>
              <a:ext uri="{FF2B5EF4-FFF2-40B4-BE49-F238E27FC236}">
                <a16:creationId xmlns:a16="http://schemas.microsoft.com/office/drawing/2014/main" id="{A9679EEA-FDCB-845A-AB62-A4979273D61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6695" r="1462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041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4DD600-11B9-1FDE-2048-DB4914F39FC6}"/>
              </a:ext>
            </a:extLst>
          </p:cNvPr>
          <p:cNvSpPr>
            <a:spLocks noGrp="1"/>
          </p:cNvSpPr>
          <p:nvPr>
            <p:ph type="title"/>
          </p:nvPr>
        </p:nvSpPr>
        <p:spPr>
          <a:xfrm>
            <a:off x="699713" y="248038"/>
            <a:ext cx="10787437" cy="1159200"/>
          </a:xfrm>
        </p:spPr>
        <p:txBody>
          <a:bodyPr vert="horz" lIns="91440" tIns="45720" rIns="91440" bIns="45720" rtlCol="0" anchor="ctr">
            <a:normAutofit/>
          </a:bodyPr>
          <a:lstStyle/>
          <a:p>
            <a:pPr marL="285750" indent="-285750"/>
            <a:r>
              <a:rPr lang="en-US" sz="3700" kern="1200" dirty="0">
                <a:solidFill>
                  <a:srgbClr val="FFFFFF"/>
                </a:solidFill>
              </a:rPr>
              <a:t>Specify pH range and alkaline buffering (7 is pH neutral)</a:t>
            </a:r>
          </a:p>
          <a:p>
            <a:pPr lvl="1" algn="l" rtl="0">
              <a:lnSpc>
                <a:spcPct val="90000"/>
              </a:lnSpc>
              <a:spcBef>
                <a:spcPct val="0"/>
              </a:spcBef>
            </a:pPr>
            <a:endParaRPr lang="en-US" sz="3700" kern="1200" dirty="0">
              <a:solidFill>
                <a:srgbClr val="FFFFFF"/>
              </a:solidFill>
              <a:latin typeface="+mj-lt"/>
              <a:ea typeface="+mj-ea"/>
              <a:cs typeface="+mj-cs"/>
            </a:endParaRPr>
          </a:p>
        </p:txBody>
      </p:sp>
      <p:pic>
        <p:nvPicPr>
          <p:cNvPr id="4" name="Content Placeholder 3" descr="The pH Scale:  pink, white and blue.">
            <a:extLst>
              <a:ext uri="{FF2B5EF4-FFF2-40B4-BE49-F238E27FC236}">
                <a16:creationId xmlns:a16="http://schemas.microsoft.com/office/drawing/2014/main" id="{6F6C5836-5B1E-E329-08E0-9BD564D21B5F}"/>
              </a:ext>
            </a:extLst>
          </p:cNvPr>
          <p:cNvPicPr>
            <a:picLocks noGrp="1" noChangeAspect="1"/>
          </p:cNvPicPr>
          <p:nvPr>
            <p:ph idx="1"/>
          </p:nvPr>
        </p:nvPicPr>
        <p:blipFill>
          <a:blip r:embed="rId3"/>
          <a:stretch>
            <a:fillRect/>
          </a:stretch>
        </p:blipFill>
        <p:spPr>
          <a:xfrm>
            <a:off x="432225" y="2294271"/>
            <a:ext cx="11327549" cy="3796204"/>
          </a:xfrm>
          <a:prstGeom prst="rect">
            <a:avLst/>
          </a:prstGeom>
        </p:spPr>
      </p:pic>
    </p:spTree>
    <p:extLst>
      <p:ext uri="{BB962C8B-B14F-4D97-AF65-F5344CB8AC3E}">
        <p14:creationId xmlns:p14="http://schemas.microsoft.com/office/powerpoint/2010/main" val="3408173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92C92-E449-108F-3DCB-97A8A5CFE89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Basic Supplies for processing</a:t>
            </a:r>
          </a:p>
          <a:p>
            <a:endParaRPr lang="en-US" sz="5400" dirty="0">
              <a:latin typeface="+mj-lt"/>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80D4866-2E94-D170-FA90-84ABB73F48BF}"/>
              </a:ext>
            </a:extLst>
          </p:cNvPr>
          <p:cNvSpPr>
            <a:spLocks noGrp="1"/>
          </p:cNvSpPr>
          <p:nvPr>
            <p:ph sz="half" idx="1"/>
          </p:nvPr>
        </p:nvSpPr>
        <p:spPr>
          <a:xfrm>
            <a:off x="640080" y="2752725"/>
            <a:ext cx="4474845" cy="3761618"/>
          </a:xfrm>
        </p:spPr>
        <p:txBody>
          <a:bodyPr vert="horz" lIns="91440" tIns="45720" rIns="91440" bIns="45720" rtlCol="0">
            <a:normAutofit fontScale="92500" lnSpcReduction="20000"/>
          </a:bodyPr>
          <a:lstStyle/>
          <a:p>
            <a:r>
              <a:rPr lang="en-US" sz="2600" dirty="0"/>
              <a:t>No. 2 pencils</a:t>
            </a:r>
          </a:p>
          <a:p>
            <a:r>
              <a:rPr lang="en-US" sz="2600" dirty="0"/>
              <a:t>Magic Rub block erasers</a:t>
            </a:r>
          </a:p>
          <a:p>
            <a:r>
              <a:rPr lang="en-US" sz="2600" dirty="0"/>
              <a:t>Brushes (soft, clean, and natural bristled)</a:t>
            </a:r>
          </a:p>
          <a:p>
            <a:r>
              <a:rPr lang="en-US" sz="2600" dirty="0"/>
              <a:t>Micro-spatula to remove rusty paperclips and rubber bands</a:t>
            </a:r>
          </a:p>
          <a:p>
            <a:r>
              <a:rPr lang="en-US" sz="2600" dirty="0"/>
              <a:t>Archival quality clips—</a:t>
            </a:r>
            <a:r>
              <a:rPr lang="en-US" sz="2600" b="1" dirty="0"/>
              <a:t>No Plastic Paper Clips</a:t>
            </a:r>
            <a:endParaRPr lang="en-US" sz="2600" dirty="0"/>
          </a:p>
          <a:p>
            <a:r>
              <a:rPr lang="en-US" sz="2600" dirty="0"/>
              <a:t>Nitrile disposable gloves (for working with photographs or really dirty papers)</a:t>
            </a:r>
          </a:p>
          <a:p>
            <a:endParaRPr lang="en-US" sz="2200" dirty="0">
              <a:latin typeface="+mn-lt"/>
            </a:endParaRPr>
          </a:p>
          <a:p>
            <a:endParaRPr lang="en-US" sz="2200" dirty="0">
              <a:latin typeface="+mn-lt"/>
            </a:endParaRPr>
          </a:p>
        </p:txBody>
      </p:sp>
      <p:pic>
        <p:nvPicPr>
          <p:cNvPr id="5" name="Content Placeholder 4" descr="Black and tan box with documents in no order. Gray archival box filled with tan color folders.">
            <a:extLst>
              <a:ext uri="{FF2B5EF4-FFF2-40B4-BE49-F238E27FC236}">
                <a16:creationId xmlns:a16="http://schemas.microsoft.com/office/drawing/2014/main" id="{848B5709-2C4A-EAC9-3DC8-01B6D01297E8}"/>
              </a:ext>
            </a:extLst>
          </p:cNvPr>
          <p:cNvPicPr>
            <a:picLocks noGrp="1" noChangeAspect="1"/>
          </p:cNvPicPr>
          <p:nvPr>
            <p:ph sz="half" idx="2"/>
          </p:nvPr>
        </p:nvPicPr>
        <p:blipFill>
          <a:blip r:embed="rId3"/>
          <a:srcRect l="11611" r="1316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82E4A23B-AD5E-698F-88A7-2E2677B4A229}"/>
              </a:ext>
            </a:extLst>
          </p:cNvPr>
          <p:cNvSpPr txBox="1"/>
          <p:nvPr/>
        </p:nvSpPr>
        <p:spPr>
          <a:xfrm>
            <a:off x="5311702" y="6172201"/>
            <a:ext cx="6878775" cy="685799"/>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300">
                <a:solidFill>
                  <a:srgbClr val="FFFFFF"/>
                </a:solidFill>
              </a:rPr>
              <a:t>Image from North Carolina State University Libraries</a:t>
            </a:r>
          </a:p>
        </p:txBody>
      </p:sp>
    </p:spTree>
    <p:extLst>
      <p:ext uri="{BB962C8B-B14F-4D97-AF65-F5344CB8AC3E}">
        <p14:creationId xmlns:p14="http://schemas.microsoft.com/office/powerpoint/2010/main" val="2348118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DB6AA4-646B-EBAA-4666-BD1F1B7E6F6F}"/>
              </a:ext>
            </a:extLst>
          </p:cNvPr>
          <p:cNvSpPr>
            <a:spLocks noGrp="1"/>
          </p:cNvSpPr>
          <p:nvPr>
            <p:ph type="title"/>
          </p:nvPr>
        </p:nvSpPr>
        <p:spPr>
          <a:xfrm>
            <a:off x="5894962" y="479493"/>
            <a:ext cx="5458838" cy="1325563"/>
          </a:xfrm>
        </p:spPr>
        <p:txBody>
          <a:bodyPr>
            <a:noAutofit/>
          </a:bodyPr>
          <a:lstStyle/>
          <a:p>
            <a:r>
              <a:rPr lang="en-US" sz="4800" dirty="0"/>
              <a:t>Basic Supplies for processing</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On top: a reddish colored folder filled with white folded paper.  Lower image of a tan document box filled with yellow archival folders.&#10;&#10;">
            <a:extLst>
              <a:ext uri="{FF2B5EF4-FFF2-40B4-BE49-F238E27FC236}">
                <a16:creationId xmlns:a16="http://schemas.microsoft.com/office/drawing/2014/main" id="{790C380E-3EB0-8844-D53B-9190405065CC}"/>
              </a:ext>
            </a:extLst>
          </p:cNvPr>
          <p:cNvPicPr>
            <a:picLocks noChangeAspect="1"/>
          </p:cNvPicPr>
          <p:nvPr/>
        </p:nvPicPr>
        <p:blipFill>
          <a:blip r:embed="rId3"/>
          <a:stretch>
            <a:fillRect/>
          </a:stretch>
        </p:blipFill>
        <p:spPr>
          <a:xfrm>
            <a:off x="1802933" y="511293"/>
            <a:ext cx="257787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6E3ADB22-12E9-382F-728D-4734F27D74D2}"/>
              </a:ext>
            </a:extLst>
          </p:cNvPr>
          <p:cNvSpPr>
            <a:spLocks noGrp="1"/>
          </p:cNvSpPr>
          <p:nvPr>
            <p:ph idx="1"/>
          </p:nvPr>
        </p:nvSpPr>
        <p:spPr>
          <a:xfrm>
            <a:off x="5894962" y="1984443"/>
            <a:ext cx="5458838" cy="4192520"/>
          </a:xfrm>
        </p:spPr>
        <p:txBody>
          <a:bodyPr vert="horz" lIns="91440" tIns="45720" rIns="91440" bIns="45720" rtlCol="0">
            <a:normAutofit/>
          </a:bodyPr>
          <a:lstStyle/>
          <a:p>
            <a:r>
              <a:rPr lang="en-US" sz="2200" dirty="0">
                <a:latin typeface="Garamond"/>
              </a:rPr>
              <a:t>Archival-quality file folders (I prefer folders with full tabs)</a:t>
            </a:r>
          </a:p>
          <a:p>
            <a:r>
              <a:rPr lang="en-US" sz="2200" dirty="0">
                <a:latin typeface="Garamond"/>
              </a:rPr>
              <a:t>Vertical file archival boxes (i.e., document boxes, flip-top)</a:t>
            </a:r>
          </a:p>
          <a:p>
            <a:r>
              <a:rPr lang="en-US" sz="2200" dirty="0">
                <a:latin typeface="Garamond"/>
              </a:rPr>
              <a:t>Bankers boxes for when you have a lot of files (Paige No. 15 Miracle Boxes are the easiest to construct and durable).</a:t>
            </a:r>
          </a:p>
          <a:p>
            <a:r>
              <a:rPr lang="en-US" sz="2200" dirty="0">
                <a:latin typeface="Garamond"/>
              </a:rPr>
              <a:t>Oversized document boxes</a:t>
            </a:r>
          </a:p>
          <a:p>
            <a:r>
              <a:rPr lang="en-US" sz="2200" dirty="0">
                <a:latin typeface="Garamond"/>
              </a:rPr>
              <a:t>Clear “plastic” enclosures for items such as pamphlets, fragile papers, photographs, and small maps.</a:t>
            </a:r>
          </a:p>
          <a:p>
            <a:endParaRPr lang="en-US" sz="2200" dirty="0"/>
          </a:p>
          <a:p>
            <a:endParaRPr lang="en-US" sz="2200" dirty="0"/>
          </a:p>
          <a:p>
            <a:endParaRPr lang="en-US" sz="2200" dirty="0"/>
          </a:p>
        </p:txBody>
      </p:sp>
    </p:spTree>
    <p:extLst>
      <p:ext uri="{BB962C8B-B14F-4D97-AF65-F5344CB8AC3E}">
        <p14:creationId xmlns:p14="http://schemas.microsoft.com/office/powerpoint/2010/main" val="646211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27AD4-887D-5E8F-839D-DBBBBCCCF6F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Storage Enclosures -- Basics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A8428C-7897-1D6A-02C9-D030A08DAF91}"/>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r>
              <a:rPr lang="en-US" dirty="0">
                <a:latin typeface="Garamond"/>
              </a:rPr>
              <a:t>Storage enclosures should be lignin-free (i.e., no recycled products)</a:t>
            </a:r>
            <a:endParaRPr lang="en-US" dirty="0"/>
          </a:p>
          <a:p>
            <a:r>
              <a:rPr lang="en-US" dirty="0">
                <a:latin typeface="Garamond"/>
              </a:rPr>
              <a:t>Best fit container for items</a:t>
            </a:r>
            <a:endParaRPr lang="en-US" dirty="0"/>
          </a:p>
          <a:p>
            <a:r>
              <a:rPr lang="en-US" dirty="0"/>
              <a:t>Papers in boxes should be supported appropriately, neither bulging nor slumping</a:t>
            </a:r>
          </a:p>
        </p:txBody>
      </p:sp>
      <p:pic>
        <p:nvPicPr>
          <p:cNvPr id="5" name="Content Placeholder 4" descr="Gray Archival Document Storage Box filled with yellow folders. In front of box three folders with papers in them.">
            <a:extLst>
              <a:ext uri="{FF2B5EF4-FFF2-40B4-BE49-F238E27FC236}">
                <a16:creationId xmlns:a16="http://schemas.microsoft.com/office/drawing/2014/main" id="{DD570F3E-9C3A-B060-5E33-7261D18C70CA}"/>
              </a:ext>
            </a:extLst>
          </p:cNvPr>
          <p:cNvPicPr>
            <a:picLocks noGrp="1" noChangeAspect="1"/>
          </p:cNvPicPr>
          <p:nvPr>
            <p:ph sz="half" idx="2"/>
          </p:nvPr>
        </p:nvPicPr>
        <p:blipFill>
          <a:blip r:embed="rId3"/>
          <a:srcRect t="247" b="5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E2A10212-8F19-4A59-F2A6-9425EED926D7}"/>
              </a:ext>
            </a:extLst>
          </p:cNvPr>
          <p:cNvSpPr txBox="1"/>
          <p:nvPr/>
        </p:nvSpPr>
        <p:spPr>
          <a:xfrm>
            <a:off x="9318487" y="25179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panose="02020404030301010803" pitchFamily="18" charset="0"/>
              </a:rPr>
              <a:t>Image from Gaylord Archival</a:t>
            </a:r>
          </a:p>
        </p:txBody>
      </p:sp>
    </p:spTree>
    <p:extLst>
      <p:ext uri="{BB962C8B-B14F-4D97-AF65-F5344CB8AC3E}">
        <p14:creationId xmlns:p14="http://schemas.microsoft.com/office/powerpoint/2010/main" val="418463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y, white, black, and tan document boxes.">
            <a:extLst>
              <a:ext uri="{FF2B5EF4-FFF2-40B4-BE49-F238E27FC236}">
                <a16:creationId xmlns:a16="http://schemas.microsoft.com/office/drawing/2014/main" id="{87B948C9-2DCE-E3ED-942B-BA4AFCCD2C6C}"/>
              </a:ext>
            </a:extLst>
          </p:cNvPr>
          <p:cNvPicPr>
            <a:picLocks noChangeAspect="1"/>
          </p:cNvPicPr>
          <p:nvPr/>
        </p:nvPicPr>
        <p:blipFill>
          <a:blip r:embed="rId3"/>
          <a:stretch>
            <a:fillRect/>
          </a:stretch>
        </p:blipFill>
        <p:spPr>
          <a:xfrm>
            <a:off x="625867" y="3041198"/>
            <a:ext cx="4474308" cy="3372095"/>
          </a:xfrm>
          <a:prstGeom prst="rect">
            <a:avLst/>
          </a:prstGeom>
        </p:spPr>
      </p:pic>
      <p:pic>
        <p:nvPicPr>
          <p:cNvPr id="3" name="Picture 2" descr="Two tan Archive boxes">
            <a:extLst>
              <a:ext uri="{FF2B5EF4-FFF2-40B4-BE49-F238E27FC236}">
                <a16:creationId xmlns:a16="http://schemas.microsoft.com/office/drawing/2014/main" id="{AC8D1227-5A9F-840E-87C5-3550C846B11D}"/>
              </a:ext>
            </a:extLst>
          </p:cNvPr>
          <p:cNvPicPr>
            <a:picLocks noChangeAspect="1"/>
          </p:cNvPicPr>
          <p:nvPr/>
        </p:nvPicPr>
        <p:blipFill>
          <a:blip r:embed="rId4"/>
          <a:stretch>
            <a:fillRect/>
          </a:stretch>
        </p:blipFill>
        <p:spPr>
          <a:xfrm>
            <a:off x="7332418" y="362316"/>
            <a:ext cx="3945549" cy="2909522"/>
          </a:xfrm>
          <a:prstGeom prst="rect">
            <a:avLst/>
          </a:prstGeom>
        </p:spPr>
      </p:pic>
      <p:pic>
        <p:nvPicPr>
          <p:cNvPr id="4" name="Picture 3" descr="Dark gray flat storage boxes.">
            <a:extLst>
              <a:ext uri="{FF2B5EF4-FFF2-40B4-BE49-F238E27FC236}">
                <a16:creationId xmlns:a16="http://schemas.microsoft.com/office/drawing/2014/main" id="{B092EF86-8BCB-2680-868B-D5771039A701}"/>
              </a:ext>
            </a:extLst>
          </p:cNvPr>
          <p:cNvPicPr>
            <a:picLocks noChangeAspect="1"/>
          </p:cNvPicPr>
          <p:nvPr/>
        </p:nvPicPr>
        <p:blipFill>
          <a:blip r:embed="rId5"/>
          <a:stretch>
            <a:fillRect/>
          </a:stretch>
        </p:blipFill>
        <p:spPr>
          <a:xfrm>
            <a:off x="5807808" y="3428145"/>
            <a:ext cx="3937001" cy="2991095"/>
          </a:xfrm>
          <a:prstGeom prst="rect">
            <a:avLst/>
          </a:prstGeom>
        </p:spPr>
      </p:pic>
      <p:sp>
        <p:nvSpPr>
          <p:cNvPr id="5" name="TextBox 4">
            <a:extLst>
              <a:ext uri="{FF2B5EF4-FFF2-40B4-BE49-F238E27FC236}">
                <a16:creationId xmlns:a16="http://schemas.microsoft.com/office/drawing/2014/main" id="{EC6B17B2-F9E1-87C4-A57F-DFD6139CF672}"/>
              </a:ext>
            </a:extLst>
          </p:cNvPr>
          <p:cNvSpPr txBox="1"/>
          <p:nvPr/>
        </p:nvSpPr>
        <p:spPr>
          <a:xfrm>
            <a:off x="703171" y="5955478"/>
            <a:ext cx="44743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Document boxes, i.e., flip-top boxes</a:t>
            </a:r>
          </a:p>
        </p:txBody>
      </p:sp>
      <p:sp>
        <p:nvSpPr>
          <p:cNvPr id="7" name="TextBox 6">
            <a:extLst>
              <a:ext uri="{FF2B5EF4-FFF2-40B4-BE49-F238E27FC236}">
                <a16:creationId xmlns:a16="http://schemas.microsoft.com/office/drawing/2014/main" id="{CDAA8194-2BA7-835D-8286-93D4297AC706}"/>
              </a:ext>
            </a:extLst>
          </p:cNvPr>
          <p:cNvSpPr txBox="1"/>
          <p:nvPr/>
        </p:nvSpPr>
        <p:spPr>
          <a:xfrm>
            <a:off x="5580305" y="130030"/>
            <a:ext cx="23607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Record carton (aka banker box)</a:t>
            </a:r>
          </a:p>
        </p:txBody>
      </p:sp>
      <p:sp>
        <p:nvSpPr>
          <p:cNvPr id="8" name="TextBox 7">
            <a:extLst>
              <a:ext uri="{FF2B5EF4-FFF2-40B4-BE49-F238E27FC236}">
                <a16:creationId xmlns:a16="http://schemas.microsoft.com/office/drawing/2014/main" id="{00AED591-08DC-9C46-2F01-1042A9A8ADB5}"/>
              </a:ext>
            </a:extLst>
          </p:cNvPr>
          <p:cNvSpPr txBox="1"/>
          <p:nvPr/>
        </p:nvSpPr>
        <p:spPr>
          <a:xfrm>
            <a:off x="9751147" y="4546714"/>
            <a:ext cx="22884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aramond"/>
              </a:rPr>
              <a:t>Flat boxes for oversized materials, aka clamshell boxes</a:t>
            </a:r>
          </a:p>
        </p:txBody>
      </p:sp>
      <p:pic>
        <p:nvPicPr>
          <p:cNvPr id="6" name="Picture 5" descr="Storage Furniture map cases (black and white drawing)">
            <a:extLst>
              <a:ext uri="{FF2B5EF4-FFF2-40B4-BE49-F238E27FC236}">
                <a16:creationId xmlns:a16="http://schemas.microsoft.com/office/drawing/2014/main" id="{7B682856-656F-832C-3E5C-110F3FE72F87}"/>
              </a:ext>
            </a:extLst>
          </p:cNvPr>
          <p:cNvPicPr>
            <a:picLocks noChangeAspect="1"/>
          </p:cNvPicPr>
          <p:nvPr/>
        </p:nvPicPr>
        <p:blipFill>
          <a:blip r:embed="rId6"/>
          <a:stretch>
            <a:fillRect/>
          </a:stretch>
        </p:blipFill>
        <p:spPr>
          <a:xfrm>
            <a:off x="436217" y="546443"/>
            <a:ext cx="4848088" cy="1590676"/>
          </a:xfrm>
          <a:prstGeom prst="rect">
            <a:avLst/>
          </a:prstGeom>
        </p:spPr>
      </p:pic>
      <p:sp>
        <p:nvSpPr>
          <p:cNvPr id="9" name="TextBox 8">
            <a:extLst>
              <a:ext uri="{FF2B5EF4-FFF2-40B4-BE49-F238E27FC236}">
                <a16:creationId xmlns:a16="http://schemas.microsoft.com/office/drawing/2014/main" id="{A66B0331-1B55-3432-5959-D9BAD8398D95}"/>
              </a:ext>
            </a:extLst>
          </p:cNvPr>
          <p:cNvSpPr txBox="1"/>
          <p:nvPr/>
        </p:nvSpPr>
        <p:spPr>
          <a:xfrm>
            <a:off x="656161" y="2316446"/>
            <a:ext cx="37083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aramond" panose="02020404030301010803" pitchFamily="18" charset="0"/>
              </a:rPr>
              <a:t>Map cases</a:t>
            </a:r>
          </a:p>
        </p:txBody>
      </p:sp>
      <p:sp>
        <p:nvSpPr>
          <p:cNvPr id="10" name="TextBox 9">
            <a:extLst>
              <a:ext uri="{FF2B5EF4-FFF2-40B4-BE49-F238E27FC236}">
                <a16:creationId xmlns:a16="http://schemas.microsoft.com/office/drawing/2014/main" id="{B653FF3A-87ED-2459-A70F-BB4A836EA611}"/>
              </a:ext>
            </a:extLst>
          </p:cNvPr>
          <p:cNvSpPr txBox="1"/>
          <p:nvPr/>
        </p:nvSpPr>
        <p:spPr>
          <a:xfrm>
            <a:off x="9451009" y="130313"/>
            <a:ext cx="26647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panose="02020404030301010803" pitchFamily="18" charset="0"/>
              </a:rPr>
              <a:t>Images from Gaylord Archival</a:t>
            </a:r>
          </a:p>
        </p:txBody>
      </p:sp>
    </p:spTree>
    <p:extLst>
      <p:ext uri="{BB962C8B-B14F-4D97-AF65-F5344CB8AC3E}">
        <p14:creationId xmlns:p14="http://schemas.microsoft.com/office/powerpoint/2010/main" val="3457524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n archival folder or file.&#10;&#10;">
            <a:extLst>
              <a:ext uri="{FF2B5EF4-FFF2-40B4-BE49-F238E27FC236}">
                <a16:creationId xmlns:a16="http://schemas.microsoft.com/office/drawing/2014/main" id="{466058BD-006D-B2E9-1A34-BA22401A8721}"/>
              </a:ext>
            </a:extLst>
          </p:cNvPr>
          <p:cNvPicPr>
            <a:picLocks noGrp="1" noChangeAspect="1"/>
          </p:cNvPicPr>
          <p:nvPr>
            <p:ph sz="half" idx="2"/>
          </p:nvPr>
        </p:nvPicPr>
        <p:blipFill>
          <a:blip r:embed="rId3"/>
          <a:stretch>
            <a:fillRect/>
          </a:stretch>
        </p:blipFill>
        <p:spPr>
          <a:xfrm>
            <a:off x="484632" y="1667367"/>
            <a:ext cx="3517119" cy="3517119"/>
          </a:xfrm>
          <a:prstGeom prst="rect">
            <a:avLst/>
          </a:prstGeom>
        </p:spPr>
      </p:pic>
      <p:cxnSp>
        <p:nvCxnSpPr>
          <p:cNvPr id="12" name="Straight Connector 11">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black and white photo of two women housed in a polyester L-velope.  It is transparent.&#10;&#10;">
            <a:extLst>
              <a:ext uri="{FF2B5EF4-FFF2-40B4-BE49-F238E27FC236}">
                <a16:creationId xmlns:a16="http://schemas.microsoft.com/office/drawing/2014/main" id="{0BA1B9F6-DD83-AE83-961B-5CB523C80DBA}"/>
              </a:ext>
            </a:extLst>
          </p:cNvPr>
          <p:cNvPicPr>
            <a:picLocks noChangeAspect="1"/>
          </p:cNvPicPr>
          <p:nvPr/>
        </p:nvPicPr>
        <p:blipFill>
          <a:blip r:embed="rId4"/>
          <a:stretch>
            <a:fillRect/>
          </a:stretch>
        </p:blipFill>
        <p:spPr>
          <a:xfrm>
            <a:off x="4310676" y="1657254"/>
            <a:ext cx="3537345" cy="3537345"/>
          </a:xfrm>
          <a:prstGeom prst="rect">
            <a:avLst/>
          </a:prstGeom>
        </p:spPr>
      </p:pic>
      <p:cxnSp>
        <p:nvCxnSpPr>
          <p:cNvPr id="14" name="Straight Connector 13">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n open box that is half filled with yellow files inside, with a spacer board holding the folders within the box so they do not bend.">
            <a:extLst>
              <a:ext uri="{FF2B5EF4-FFF2-40B4-BE49-F238E27FC236}">
                <a16:creationId xmlns:a16="http://schemas.microsoft.com/office/drawing/2014/main" id="{1FA79D75-4EF9-B1B9-8712-01B77B6E76F6}"/>
              </a:ext>
            </a:extLst>
          </p:cNvPr>
          <p:cNvPicPr>
            <a:picLocks noChangeAspect="1"/>
          </p:cNvPicPr>
          <p:nvPr/>
        </p:nvPicPr>
        <p:blipFill>
          <a:blip r:embed="rId5"/>
          <a:stretch>
            <a:fillRect/>
          </a:stretch>
        </p:blipFill>
        <p:spPr>
          <a:xfrm>
            <a:off x="8162336" y="1667368"/>
            <a:ext cx="3517120" cy="3517120"/>
          </a:xfrm>
          <a:prstGeom prst="rect">
            <a:avLst/>
          </a:prstGeom>
        </p:spPr>
      </p:pic>
      <p:sp>
        <p:nvSpPr>
          <p:cNvPr id="10" name="TextBox 9">
            <a:extLst>
              <a:ext uri="{FF2B5EF4-FFF2-40B4-BE49-F238E27FC236}">
                <a16:creationId xmlns:a16="http://schemas.microsoft.com/office/drawing/2014/main" id="{AB3703AF-ECF7-FBFB-8833-370BBEB5F4F0}"/>
              </a:ext>
            </a:extLst>
          </p:cNvPr>
          <p:cNvSpPr txBox="1"/>
          <p:nvPr/>
        </p:nvSpPr>
        <p:spPr>
          <a:xfrm>
            <a:off x="704850" y="5184486"/>
            <a:ext cx="2676525" cy="523220"/>
          </a:xfrm>
          <a:prstGeom prst="rect">
            <a:avLst/>
          </a:prstGeom>
          <a:noFill/>
        </p:spPr>
        <p:txBody>
          <a:bodyPr wrap="square" rtlCol="0">
            <a:spAutoFit/>
          </a:bodyPr>
          <a:lstStyle/>
          <a:p>
            <a:r>
              <a:rPr lang="en-US" sz="2800" dirty="0">
                <a:latin typeface="Garamond" panose="02020404030301010803" pitchFamily="18" charset="0"/>
              </a:rPr>
              <a:t>Folders</a:t>
            </a:r>
          </a:p>
        </p:txBody>
      </p:sp>
      <p:sp>
        <p:nvSpPr>
          <p:cNvPr id="11" name="TextBox 10">
            <a:extLst>
              <a:ext uri="{FF2B5EF4-FFF2-40B4-BE49-F238E27FC236}">
                <a16:creationId xmlns:a16="http://schemas.microsoft.com/office/drawing/2014/main" id="{46494988-5000-1AF5-0E24-80BEA1D7ECB6}"/>
              </a:ext>
            </a:extLst>
          </p:cNvPr>
          <p:cNvSpPr txBox="1"/>
          <p:nvPr/>
        </p:nvSpPr>
        <p:spPr>
          <a:xfrm>
            <a:off x="4619625" y="5076825"/>
            <a:ext cx="2876550" cy="523220"/>
          </a:xfrm>
          <a:prstGeom prst="rect">
            <a:avLst/>
          </a:prstGeom>
          <a:noFill/>
        </p:spPr>
        <p:txBody>
          <a:bodyPr wrap="square" rtlCol="0">
            <a:spAutoFit/>
          </a:bodyPr>
          <a:lstStyle/>
          <a:p>
            <a:r>
              <a:rPr lang="en-US" sz="2800" dirty="0">
                <a:latin typeface="Garamond" panose="02020404030301010803" pitchFamily="18" charset="0"/>
              </a:rPr>
              <a:t>Polyester l-</a:t>
            </a:r>
            <a:r>
              <a:rPr lang="en-US" sz="2800" dirty="0" err="1">
                <a:latin typeface="Garamond" panose="02020404030301010803" pitchFamily="18" charset="0"/>
              </a:rPr>
              <a:t>velopes</a:t>
            </a:r>
            <a:endParaRPr lang="en-US" sz="2800" dirty="0">
              <a:latin typeface="Garamond" panose="02020404030301010803" pitchFamily="18" charset="0"/>
            </a:endParaRPr>
          </a:p>
        </p:txBody>
      </p:sp>
      <p:sp>
        <p:nvSpPr>
          <p:cNvPr id="13" name="TextBox 12">
            <a:extLst>
              <a:ext uri="{FF2B5EF4-FFF2-40B4-BE49-F238E27FC236}">
                <a16:creationId xmlns:a16="http://schemas.microsoft.com/office/drawing/2014/main" id="{7F3E9A92-2C7A-94B6-082F-05A9E4DC87E3}"/>
              </a:ext>
            </a:extLst>
          </p:cNvPr>
          <p:cNvSpPr txBox="1"/>
          <p:nvPr/>
        </p:nvSpPr>
        <p:spPr>
          <a:xfrm>
            <a:off x="8382000" y="5338435"/>
            <a:ext cx="2943225" cy="523220"/>
          </a:xfrm>
          <a:prstGeom prst="rect">
            <a:avLst/>
          </a:prstGeom>
          <a:noFill/>
        </p:spPr>
        <p:txBody>
          <a:bodyPr wrap="square" rtlCol="0">
            <a:spAutoFit/>
          </a:bodyPr>
          <a:lstStyle/>
          <a:p>
            <a:r>
              <a:rPr lang="en-US" sz="2800" dirty="0">
                <a:latin typeface="Garamond" panose="02020404030301010803" pitchFamily="18" charset="0"/>
              </a:rPr>
              <a:t>Spacer boards</a:t>
            </a:r>
          </a:p>
        </p:txBody>
      </p:sp>
      <p:sp>
        <p:nvSpPr>
          <p:cNvPr id="15" name="TextBox 14">
            <a:extLst>
              <a:ext uri="{FF2B5EF4-FFF2-40B4-BE49-F238E27FC236}">
                <a16:creationId xmlns:a16="http://schemas.microsoft.com/office/drawing/2014/main" id="{DD4B490E-E9DA-6B60-A63E-9E3853CF2F69}"/>
              </a:ext>
            </a:extLst>
          </p:cNvPr>
          <p:cNvSpPr txBox="1"/>
          <p:nvPr/>
        </p:nvSpPr>
        <p:spPr>
          <a:xfrm>
            <a:off x="704850" y="6438900"/>
            <a:ext cx="2476500" cy="307777"/>
          </a:xfrm>
          <a:prstGeom prst="rect">
            <a:avLst/>
          </a:prstGeom>
          <a:noFill/>
        </p:spPr>
        <p:txBody>
          <a:bodyPr wrap="square" rtlCol="0">
            <a:spAutoFit/>
          </a:bodyPr>
          <a:lstStyle/>
          <a:p>
            <a:r>
              <a:rPr lang="en-US" sz="1400" dirty="0">
                <a:latin typeface="Garamond" panose="02020404030301010803" pitchFamily="18" charset="0"/>
              </a:rPr>
              <a:t>Images from Gaylord Archival</a:t>
            </a:r>
          </a:p>
        </p:txBody>
      </p:sp>
    </p:spTree>
    <p:extLst>
      <p:ext uri="{BB962C8B-B14F-4D97-AF65-F5344CB8AC3E}">
        <p14:creationId xmlns:p14="http://schemas.microsoft.com/office/powerpoint/2010/main" val="2178694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34D667D-1436-1B4F-2D4A-0D52E29C2006}"/>
              </a:ext>
            </a:extLst>
          </p:cNvPr>
          <p:cNvSpPr>
            <a:spLocks noGrp="1"/>
          </p:cNvSpPr>
          <p:nvPr>
            <p:ph type="title"/>
          </p:nvPr>
        </p:nvSpPr>
        <p:spPr>
          <a:xfrm>
            <a:off x="838200" y="365125"/>
            <a:ext cx="10515600" cy="1325563"/>
          </a:xfrm>
        </p:spPr>
        <p:txBody>
          <a:bodyPr>
            <a:normAutofit/>
          </a:bodyPr>
          <a:lstStyle/>
          <a:p>
            <a:r>
              <a:rPr lang="en-US" sz="5400" b="0" i="0" u="none" strike="noStrike" dirty="0">
                <a:effectLst/>
                <a:latin typeface="Garamond" panose="02020404030301010803" pitchFamily="18" charset="0"/>
              </a:rPr>
              <a:t>Paper vs. Plastic</a:t>
            </a:r>
            <a:endParaRPr lang="en-US" sz="5400" dirty="0">
              <a:latin typeface="Garamond" panose="02020404030301010803" pitchFamily="18" charset="0"/>
            </a:endParaRPr>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EC9546C1-D5FD-8FBB-116F-9C736581856A}"/>
              </a:ext>
            </a:extLst>
          </p:cNvPr>
          <p:cNvGraphicFramePr>
            <a:graphicFrameLocks noGrp="1"/>
          </p:cNvGraphicFramePr>
          <p:nvPr>
            <p:ph idx="1"/>
            <p:extLst>
              <p:ext uri="{D42A27DB-BD31-4B8C-83A1-F6EECF244321}">
                <p14:modId xmlns:p14="http://schemas.microsoft.com/office/powerpoint/2010/main" val="2006903586"/>
              </p:ext>
            </p:extLst>
          </p:nvPr>
        </p:nvGraphicFramePr>
        <p:xfrm>
          <a:off x="1262643" y="2228087"/>
          <a:ext cx="9666714" cy="3948880"/>
        </p:xfrm>
        <a:graphic>
          <a:graphicData uri="http://schemas.openxmlformats.org/drawingml/2006/table">
            <a:tbl>
              <a:tblPr firstRow="1" bandRow="1">
                <a:tableStyleId>{5C22544A-7EE6-4342-B048-85BDC9FD1C3A}</a:tableStyleId>
              </a:tblPr>
              <a:tblGrid>
                <a:gridCol w="4833357">
                  <a:extLst>
                    <a:ext uri="{9D8B030D-6E8A-4147-A177-3AD203B41FA5}">
                      <a16:colId xmlns:a16="http://schemas.microsoft.com/office/drawing/2014/main" val="3845088870"/>
                    </a:ext>
                  </a:extLst>
                </a:gridCol>
                <a:gridCol w="4833357">
                  <a:extLst>
                    <a:ext uri="{9D8B030D-6E8A-4147-A177-3AD203B41FA5}">
                      <a16:colId xmlns:a16="http://schemas.microsoft.com/office/drawing/2014/main" val="491301770"/>
                    </a:ext>
                  </a:extLst>
                </a:gridCol>
              </a:tblGrid>
              <a:tr h="509955">
                <a:tc>
                  <a:txBody>
                    <a:bodyPr/>
                    <a:lstStyle/>
                    <a:p>
                      <a:r>
                        <a:rPr lang="en-US" sz="2600" b="1" i="0" kern="1200">
                          <a:solidFill>
                            <a:schemeClr val="lt1"/>
                          </a:solidFill>
                          <a:effectLst/>
                          <a:latin typeface="Garamond" panose="02020404030301010803" pitchFamily="18" charset="0"/>
                          <a:ea typeface="+mn-ea"/>
                          <a:cs typeface="+mn-cs"/>
                        </a:rPr>
                        <a:t>Paper​</a:t>
                      </a:r>
                      <a:endParaRPr lang="en-US" sz="2600">
                        <a:latin typeface="Garamond" panose="02020404030301010803" pitchFamily="18" charset="0"/>
                      </a:endParaRPr>
                    </a:p>
                  </a:txBody>
                  <a:tcPr marL="84058" marR="84058" marT="42029" marB="42029"/>
                </a:tc>
                <a:tc>
                  <a:txBody>
                    <a:bodyPr/>
                    <a:lstStyle/>
                    <a:p>
                      <a:pPr algn="l" rtl="0" fontAlgn="base">
                        <a:lnSpc>
                          <a:spcPts val="3150"/>
                        </a:lnSpc>
                        <a:buNone/>
                      </a:pPr>
                      <a:r>
                        <a:rPr lang="en-US" sz="2600" b="1" i="0">
                          <a:solidFill>
                            <a:srgbClr val="FFFFFF"/>
                          </a:solidFill>
                          <a:effectLst/>
                          <a:latin typeface="Garamond" panose="02020404030301010803" pitchFamily="18" charset="0"/>
                        </a:rPr>
                        <a:t>Plastic​</a:t>
                      </a:r>
                    </a:p>
                  </a:txBody>
                  <a:tcPr marL="84058" marR="84058" marT="42029" marB="42029"/>
                </a:tc>
                <a:extLst>
                  <a:ext uri="{0D108BD9-81ED-4DB2-BD59-A6C34878D82A}">
                    <a16:rowId xmlns:a16="http://schemas.microsoft.com/office/drawing/2014/main" val="44979568"/>
                  </a:ext>
                </a:extLst>
              </a:tr>
              <a:tr h="491275">
                <a:tc>
                  <a:txBody>
                    <a:bodyPr/>
                    <a:lstStyle/>
                    <a:p>
                      <a:pPr algn="l" rtl="0" fontAlgn="base">
                        <a:lnSpc>
                          <a:spcPts val="3150"/>
                        </a:lnSpc>
                        <a:buNone/>
                      </a:pPr>
                      <a:r>
                        <a:rPr lang="en-US" sz="2600" b="0" i="0" dirty="0">
                          <a:solidFill>
                            <a:srgbClr val="000000"/>
                          </a:solidFill>
                          <a:effectLst/>
                          <a:latin typeface="Garamond" panose="02020404030301010803" pitchFamily="18" charset="0"/>
                        </a:rPr>
                        <a:t>Alkaline buffering​</a:t>
                      </a:r>
                    </a:p>
                  </a:txBody>
                  <a:tcPr marL="84058" marR="84058" marT="42029" marB="42029"/>
                </a:tc>
                <a:tc>
                  <a:txBody>
                    <a:bodyPr/>
                    <a:lstStyle/>
                    <a:p>
                      <a:pPr algn="l" rtl="0" fontAlgn="base">
                        <a:lnSpc>
                          <a:spcPts val="3150"/>
                        </a:lnSpc>
                        <a:buNone/>
                      </a:pPr>
                      <a:r>
                        <a:rPr lang="en-US" sz="2600" b="0" i="0">
                          <a:solidFill>
                            <a:srgbClr val="000000"/>
                          </a:solidFill>
                          <a:effectLst/>
                          <a:latin typeface="Garamond" panose="02020404030301010803" pitchFamily="18" charset="0"/>
                        </a:rPr>
                        <a:t>Inert​</a:t>
                      </a:r>
                    </a:p>
                  </a:txBody>
                  <a:tcPr marL="84058" marR="84058" marT="42029" marB="42029"/>
                </a:tc>
                <a:extLst>
                  <a:ext uri="{0D108BD9-81ED-4DB2-BD59-A6C34878D82A}">
                    <a16:rowId xmlns:a16="http://schemas.microsoft.com/office/drawing/2014/main" val="407543162"/>
                  </a:ext>
                </a:extLst>
              </a:tr>
              <a:tr h="491275">
                <a:tc>
                  <a:txBody>
                    <a:bodyPr/>
                    <a:lstStyle/>
                    <a:p>
                      <a:pPr algn="l" rtl="0" fontAlgn="base">
                        <a:lnSpc>
                          <a:spcPts val="3150"/>
                        </a:lnSpc>
                        <a:buNone/>
                      </a:pPr>
                      <a:r>
                        <a:rPr lang="en-US" sz="2600" b="0" i="0" dirty="0">
                          <a:solidFill>
                            <a:srgbClr val="000000"/>
                          </a:solidFill>
                          <a:effectLst/>
                          <a:latin typeface="Garamond" panose="02020404030301010803" pitchFamily="18" charset="0"/>
                        </a:rPr>
                        <a:t>Physical support​</a:t>
                      </a:r>
                    </a:p>
                  </a:txBody>
                  <a:tcPr marL="84058" marR="84058" marT="42029" marB="42029"/>
                </a:tc>
                <a:tc>
                  <a:txBody>
                    <a:bodyPr/>
                    <a:lstStyle/>
                    <a:p>
                      <a:pPr algn="l" rtl="0" fontAlgn="base">
                        <a:lnSpc>
                          <a:spcPts val="3150"/>
                        </a:lnSpc>
                        <a:buNone/>
                      </a:pPr>
                      <a:r>
                        <a:rPr lang="en-US" sz="2600" b="0" i="0">
                          <a:solidFill>
                            <a:srgbClr val="000000"/>
                          </a:solidFill>
                          <a:effectLst/>
                          <a:latin typeface="Garamond" panose="02020404030301010803" pitchFamily="18" charset="0"/>
                        </a:rPr>
                        <a:t>Limited physical support​</a:t>
                      </a:r>
                    </a:p>
                  </a:txBody>
                  <a:tcPr marL="84058" marR="84058" marT="42029" marB="42029"/>
                </a:tc>
                <a:extLst>
                  <a:ext uri="{0D108BD9-81ED-4DB2-BD59-A6C34878D82A}">
                    <a16:rowId xmlns:a16="http://schemas.microsoft.com/office/drawing/2014/main" val="2102221175"/>
                  </a:ext>
                </a:extLst>
              </a:tr>
              <a:tr h="491275">
                <a:tc>
                  <a:txBody>
                    <a:bodyPr/>
                    <a:lstStyle/>
                    <a:p>
                      <a:pPr algn="l" rtl="0" fontAlgn="base">
                        <a:lnSpc>
                          <a:spcPts val="3150"/>
                        </a:lnSpc>
                        <a:buNone/>
                      </a:pPr>
                      <a:r>
                        <a:rPr lang="en-US" sz="2600" b="0" i="0">
                          <a:solidFill>
                            <a:srgbClr val="000000"/>
                          </a:solidFill>
                          <a:effectLst/>
                          <a:latin typeface="Garamond" panose="02020404030301010803" pitchFamily="18" charset="0"/>
                        </a:rPr>
                        <a:t>Opaque​</a:t>
                      </a:r>
                    </a:p>
                  </a:txBody>
                  <a:tcPr marL="84058" marR="84058" marT="42029" marB="42029"/>
                </a:tc>
                <a:tc>
                  <a:txBody>
                    <a:bodyPr/>
                    <a:lstStyle/>
                    <a:p>
                      <a:pPr algn="l" rtl="0" fontAlgn="base">
                        <a:lnSpc>
                          <a:spcPts val="3150"/>
                        </a:lnSpc>
                        <a:buNone/>
                      </a:pPr>
                      <a:r>
                        <a:rPr lang="en-US" sz="2600" b="0" i="0">
                          <a:solidFill>
                            <a:srgbClr val="000000"/>
                          </a:solidFill>
                          <a:effectLst/>
                          <a:latin typeface="Garamond" panose="02020404030301010803" pitchFamily="18" charset="0"/>
                        </a:rPr>
                        <a:t>Translucent/transparent​</a:t>
                      </a:r>
                    </a:p>
                  </a:txBody>
                  <a:tcPr marL="84058" marR="84058" marT="42029" marB="42029"/>
                </a:tc>
                <a:extLst>
                  <a:ext uri="{0D108BD9-81ED-4DB2-BD59-A6C34878D82A}">
                    <a16:rowId xmlns:a16="http://schemas.microsoft.com/office/drawing/2014/main" val="3887946974"/>
                  </a:ext>
                </a:extLst>
              </a:tr>
              <a:tr h="491275">
                <a:tc>
                  <a:txBody>
                    <a:bodyPr/>
                    <a:lstStyle/>
                    <a:p>
                      <a:pPr algn="l" rtl="0" fontAlgn="base">
                        <a:lnSpc>
                          <a:spcPts val="3150"/>
                        </a:lnSpc>
                        <a:buNone/>
                      </a:pPr>
                      <a:r>
                        <a:rPr lang="en-US" sz="2600" b="0" i="0">
                          <a:solidFill>
                            <a:srgbClr val="000000"/>
                          </a:solidFill>
                          <a:effectLst/>
                          <a:latin typeface="Garamond" panose="02020404030301010803" pitchFamily="18" charset="0"/>
                        </a:rPr>
                        <a:t>Requires removal for use​</a:t>
                      </a:r>
                    </a:p>
                  </a:txBody>
                  <a:tcPr marL="84058" marR="84058" marT="42029" marB="42029"/>
                </a:tc>
                <a:tc>
                  <a:txBody>
                    <a:bodyPr/>
                    <a:lstStyle/>
                    <a:p>
                      <a:pPr algn="l" rtl="0" fontAlgn="base">
                        <a:lnSpc>
                          <a:spcPts val="3150"/>
                        </a:lnSpc>
                        <a:buNone/>
                      </a:pPr>
                      <a:r>
                        <a:rPr lang="en-US" sz="2600" b="0" i="0">
                          <a:solidFill>
                            <a:srgbClr val="000000"/>
                          </a:solidFill>
                          <a:effectLst/>
                          <a:latin typeface="Garamond" panose="02020404030301010803" pitchFamily="18" charset="0"/>
                        </a:rPr>
                        <a:t>Easy handling and viewing​</a:t>
                      </a:r>
                    </a:p>
                  </a:txBody>
                  <a:tcPr marL="84058" marR="84058" marT="42029" marB="42029"/>
                </a:tc>
                <a:extLst>
                  <a:ext uri="{0D108BD9-81ED-4DB2-BD59-A6C34878D82A}">
                    <a16:rowId xmlns:a16="http://schemas.microsoft.com/office/drawing/2014/main" val="3667109021"/>
                  </a:ext>
                </a:extLst>
              </a:tr>
              <a:tr h="491275">
                <a:tc>
                  <a:txBody>
                    <a:bodyPr/>
                    <a:lstStyle/>
                    <a:p>
                      <a:pPr algn="l" rtl="0" fontAlgn="base">
                        <a:lnSpc>
                          <a:spcPts val="3150"/>
                        </a:lnSpc>
                        <a:buNone/>
                      </a:pPr>
                      <a:r>
                        <a:rPr lang="en-US" sz="2600" b="0" i="0">
                          <a:solidFill>
                            <a:srgbClr val="000000"/>
                          </a:solidFill>
                          <a:effectLst/>
                          <a:latin typeface="Garamond" panose="02020404030301010803" pitchFamily="18" charset="0"/>
                        </a:rPr>
                        <a:t>Protection from light, dust​</a:t>
                      </a:r>
                    </a:p>
                  </a:txBody>
                  <a:tcPr marL="84058" marR="84058" marT="42029" marB="42029"/>
                </a:tc>
                <a:tc>
                  <a:txBody>
                    <a:bodyPr/>
                    <a:lstStyle/>
                    <a:p>
                      <a:pPr algn="l" rtl="0" fontAlgn="base">
                        <a:lnSpc>
                          <a:spcPts val="3150"/>
                        </a:lnSpc>
                        <a:buNone/>
                      </a:pPr>
                      <a:r>
                        <a:rPr lang="en-US" sz="2600" b="0" i="0">
                          <a:solidFill>
                            <a:srgbClr val="000000"/>
                          </a:solidFill>
                          <a:effectLst/>
                          <a:latin typeface="Garamond" panose="02020404030301010803" pitchFamily="18" charset="0"/>
                        </a:rPr>
                        <a:t>No light protection​</a:t>
                      </a:r>
                    </a:p>
                  </a:txBody>
                  <a:tcPr marL="84058" marR="84058" marT="42029" marB="42029"/>
                </a:tc>
                <a:extLst>
                  <a:ext uri="{0D108BD9-81ED-4DB2-BD59-A6C34878D82A}">
                    <a16:rowId xmlns:a16="http://schemas.microsoft.com/office/drawing/2014/main" val="1143111905"/>
                  </a:ext>
                </a:extLst>
              </a:tr>
              <a:tr h="491275">
                <a:tc>
                  <a:txBody>
                    <a:bodyPr/>
                    <a:lstStyle/>
                    <a:p>
                      <a:pPr algn="l" rtl="0" fontAlgn="base">
                        <a:lnSpc>
                          <a:spcPts val="3150"/>
                        </a:lnSpc>
                        <a:buNone/>
                      </a:pPr>
                      <a:r>
                        <a:rPr lang="en-US" sz="2600" b="0" i="0">
                          <a:solidFill>
                            <a:srgbClr val="000000"/>
                          </a:solidFill>
                          <a:effectLst/>
                          <a:latin typeface="Garamond" panose="02020404030301010803" pitchFamily="18" charset="0"/>
                        </a:rPr>
                        <a:t>Less expensive​</a:t>
                      </a:r>
                    </a:p>
                  </a:txBody>
                  <a:tcPr marL="84058" marR="84058" marT="42029" marB="42029"/>
                </a:tc>
                <a:tc>
                  <a:txBody>
                    <a:bodyPr/>
                    <a:lstStyle/>
                    <a:p>
                      <a:pPr algn="l" rtl="0" fontAlgn="base">
                        <a:lnSpc>
                          <a:spcPts val="3150"/>
                        </a:lnSpc>
                        <a:buNone/>
                      </a:pPr>
                      <a:r>
                        <a:rPr lang="en-US" sz="2600" b="0" i="0">
                          <a:solidFill>
                            <a:srgbClr val="000000"/>
                          </a:solidFill>
                          <a:effectLst/>
                          <a:latin typeface="Garamond" panose="02020404030301010803" pitchFamily="18" charset="0"/>
                        </a:rPr>
                        <a:t>More expensive​</a:t>
                      </a:r>
                    </a:p>
                  </a:txBody>
                  <a:tcPr marL="84058" marR="84058" marT="42029" marB="42029"/>
                </a:tc>
                <a:extLst>
                  <a:ext uri="{0D108BD9-81ED-4DB2-BD59-A6C34878D82A}">
                    <a16:rowId xmlns:a16="http://schemas.microsoft.com/office/drawing/2014/main" val="1032812754"/>
                  </a:ext>
                </a:extLst>
              </a:tr>
              <a:tr h="491275">
                <a:tc>
                  <a:txBody>
                    <a:bodyPr/>
                    <a:lstStyle/>
                    <a:p>
                      <a:endParaRPr lang="en-US" sz="1700">
                        <a:latin typeface="Garamond" panose="02020404030301010803" pitchFamily="18" charset="0"/>
                      </a:endParaRPr>
                    </a:p>
                  </a:txBody>
                  <a:tcPr marL="84058" marR="84058" marT="42029" marB="42029"/>
                </a:tc>
                <a:tc>
                  <a:txBody>
                    <a:bodyPr/>
                    <a:lstStyle/>
                    <a:p>
                      <a:pPr algn="l" rtl="0" fontAlgn="base">
                        <a:lnSpc>
                          <a:spcPts val="3150"/>
                        </a:lnSpc>
                        <a:buNone/>
                      </a:pPr>
                      <a:r>
                        <a:rPr lang="en-US" sz="2600" b="0" i="0" dirty="0">
                          <a:solidFill>
                            <a:srgbClr val="000000"/>
                          </a:solidFill>
                          <a:effectLst/>
                          <a:latin typeface="Garamond" panose="02020404030301010803" pitchFamily="18" charset="0"/>
                        </a:rPr>
                        <a:t>Adds weight and bulk​</a:t>
                      </a:r>
                    </a:p>
                  </a:txBody>
                  <a:tcPr marL="84058" marR="84058" marT="42029" marB="42029"/>
                </a:tc>
                <a:extLst>
                  <a:ext uri="{0D108BD9-81ED-4DB2-BD59-A6C34878D82A}">
                    <a16:rowId xmlns:a16="http://schemas.microsoft.com/office/drawing/2014/main" val="3694568220"/>
                  </a:ext>
                </a:extLst>
              </a:tr>
            </a:tbl>
          </a:graphicData>
        </a:graphic>
      </p:graphicFrame>
    </p:spTree>
    <p:extLst>
      <p:ext uri="{BB962C8B-B14F-4D97-AF65-F5344CB8AC3E}">
        <p14:creationId xmlns:p14="http://schemas.microsoft.com/office/powerpoint/2010/main" val="4195208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202cd47-7a56-4baa-99e3-e3b71a7c77dd}" enabled="0" method="" siteId="{e202cd47-7a56-4baa-99e3-e3b71a7c77dd}" removed="1"/>
</clbl:labelList>
</file>

<file path=docProps/app.xml><?xml version="1.0" encoding="utf-8"?>
<Properties xmlns="http://schemas.openxmlformats.org/officeDocument/2006/extended-properties" xmlns:vt="http://schemas.openxmlformats.org/officeDocument/2006/docPropsVTypes">
  <TotalTime>84</TotalTime>
  <Words>1639</Words>
  <Application>Microsoft Office PowerPoint</Application>
  <PresentationFormat>Widescreen</PresentationFormat>
  <Paragraphs>142</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Archival Supplies and Vendors Pam Hackbart-Dean, University of Illinois Chicago</vt:lpstr>
      <vt:lpstr>Archival Supplies Terminology</vt:lpstr>
      <vt:lpstr>Specify pH range and alkaline buffering (7 is pH neutral) </vt:lpstr>
      <vt:lpstr>Basic Supplies for processing </vt:lpstr>
      <vt:lpstr>Basic Supplies for processing</vt:lpstr>
      <vt:lpstr>Storage Enclosures -- Basics</vt:lpstr>
      <vt:lpstr>PowerPoint Presentation</vt:lpstr>
      <vt:lpstr>PowerPoint Presentation</vt:lpstr>
      <vt:lpstr>Paper vs. Plastic</vt:lpstr>
      <vt:lpstr>Acceptable archival paper </vt:lpstr>
      <vt:lpstr>Acceptable Plastics</vt:lpstr>
      <vt:lpstr>Purchasing Supplies</vt:lpstr>
      <vt:lpstr>Archival Supplies Vendors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Hackbart-Dean, Pam</dc:creator>
  <cp:lastModifiedBy>Kong, Martin</cp:lastModifiedBy>
  <cp:revision>537</cp:revision>
  <cp:lastPrinted>2025-06-05T17:13:39Z</cp:lastPrinted>
  <dcterms:created xsi:type="dcterms:W3CDTF">2025-04-22T19:54:56Z</dcterms:created>
  <dcterms:modified xsi:type="dcterms:W3CDTF">2025-07-10T14:50:28Z</dcterms:modified>
</cp:coreProperties>
</file>