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Geo"/>
      <p:regular r:id="rId13"/>
      <p:italic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5" roundtripDataSignature="AMtx7mipuk3/h48Wp1B+GEG8jr2rY4QW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Geo-regular.fntdata"/><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customschemas.google.com/relationships/presentationmetadata" Target="metadata"/><Relationship Id="rId14" Type="http://schemas.openxmlformats.org/officeDocument/2006/relationships/font" Target="fonts/Ge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set up:&gt;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Enable transcription&gt;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Give presenters co-host permissions&gt;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&lt;NAME will be progressing slides&gt;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&lt;CARLI Staff: Watch for access issues (RT and email)&gt;</a:t>
            </a:r>
            <a:endParaRPr/>
          </a:p>
          <a:p>
            <a:pPr indent="0" lvl="0" marL="0" marR="0" rtl="0" algn="l">
              <a:lnSpc>
                <a:spcPct val="100000"/>
              </a:lnSpc>
              <a:spcBef>
                <a:spcPts val="0"/>
              </a:spcBef>
              <a:spcAft>
                <a:spcPts val="0"/>
              </a:spcAft>
              <a:buSzPts val="1400"/>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&lt;start recording&gt;</a:t>
            </a:r>
            <a:endParaRPr/>
          </a:p>
          <a:p>
            <a:pPr indent="0" lvl="0" marL="0" marR="0" rtl="0" algn="l">
              <a:lnSpc>
                <a:spcPct val="100000"/>
              </a:lnSpc>
              <a:spcBef>
                <a:spcPts val="0"/>
              </a:spcBef>
              <a:spcAft>
                <a:spcPts val="0"/>
              </a:spcAft>
              <a:buSzPts val="1400"/>
              <a:buNone/>
            </a:pPr>
            <a:r>
              <a:rPr lang="en-US" sz="1800">
                <a:latin typeface="Calibri"/>
                <a:ea typeface="Calibri"/>
                <a:cs typeface="Calibri"/>
                <a:sym typeface="Calibri"/>
              </a:rPr>
              <a:t> </a:t>
            </a:r>
            <a:endParaRPr/>
          </a:p>
          <a:p>
            <a:pPr indent="0" lvl="0" marL="0" marR="0" rtl="0" algn="l">
              <a:lnSpc>
                <a:spcPct val="107000"/>
              </a:lnSpc>
              <a:spcBef>
                <a:spcPts val="0"/>
              </a:spcBef>
              <a:spcAft>
                <a:spcPts val="0"/>
              </a:spcAft>
              <a:buSzPts val="1400"/>
              <a:buNone/>
            </a:pPr>
            <a:r>
              <a:rPr i="1" lang="en-US" sz="1800">
                <a:latin typeface="Calibri"/>
                <a:ea typeface="Calibri"/>
                <a:cs typeface="Calibri"/>
                <a:sym typeface="Calibri"/>
              </a:rPr>
              <a:t>&lt;NAME: Welcome&gt;</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Hello everyone, I’m NAME from INSTITUTION and am a member of the CARLI Archives Task Force. We are pleased to welcome you all to this 2-day Building Digital Archives with Minimal Staffing program.</a:t>
            </a:r>
            <a:endParaRPr b="1"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&lt;NAME</a:t>
            </a:r>
            <a:r>
              <a:rPr i="1" lang="en-US" sz="1800">
                <a:latin typeface="Calibri"/>
                <a:ea typeface="Calibri"/>
                <a:cs typeface="Calibri"/>
                <a:sym typeface="Calibri"/>
              </a:rPr>
              <a:t>: Introduction</a:t>
            </a:r>
            <a:r>
              <a:rPr lang="en-US" sz="1800">
                <a:latin typeface="Calibri"/>
                <a:ea typeface="Calibri"/>
                <a:cs typeface="Calibri"/>
                <a:sym typeface="Calibri"/>
              </a:rPr>
              <a:t>&gt;</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Just a few reminders: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A few reminders:</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Please ensure your microphones are muted.</a:t>
            </a:r>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be recording the program today. Once we’ve had the opportunity to add captions for accessibility, we will be sharing the recording along with any handouts on the CARLI website. We will share the link when it is available with the attendees.</a:t>
            </a:r>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Questions will be taken at the end of each program and are welcome via the chat box or by unmuting. If you are unmuting, please also share your video if you are able. It helps those of us who benefit from lip reading.</a:t>
            </a:r>
            <a:endParaRPr/>
          </a:p>
          <a:p>
            <a:pPr indent="-342900" lvl="0" marL="342900" marR="0" rtl="0" algn="l">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are not enabling Zoom’s AI Companion features during this session, but Otter.ai transcription is enabled. Select Show captions at the bottom of the screen to turn on captions, or from the Show Captions arrow menu you can select view full transcript.</a:t>
            </a:r>
            <a:endParaRPr/>
          </a:p>
          <a:p>
            <a:pPr indent="-228600" lvl="0" marL="342900" marR="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228600" lvl="0" marL="342900" marR="0" rtl="0" algn="l">
              <a:lnSpc>
                <a:spcPct val="107000"/>
              </a:lnSpc>
              <a:spcBef>
                <a:spcPts val="800"/>
              </a:spcBef>
              <a:spcAft>
                <a:spcPts val="0"/>
              </a:spcAft>
              <a:buClr>
                <a:schemeClr val="dk1"/>
              </a:buClr>
              <a:buSzPts val="1800"/>
              <a:buFont typeface="Arial"/>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rPr lang="en-US" sz="1800">
                <a:latin typeface="Calibri"/>
                <a:ea typeface="Calibri"/>
                <a:cs typeface="Calibri"/>
                <a:sym typeface="Calibri"/>
              </a:rPr>
              <a:t>&lt;NAME</a:t>
            </a:r>
            <a:r>
              <a:rPr i="1" lang="en-US" sz="1800">
                <a:latin typeface="Calibri"/>
                <a:ea typeface="Calibri"/>
                <a:cs typeface="Calibri"/>
                <a:sym typeface="Calibri"/>
              </a:rPr>
              <a:t>: Introduction</a:t>
            </a:r>
            <a:r>
              <a:rPr lang="en-US" sz="1800">
                <a:latin typeface="Calibri"/>
                <a:ea typeface="Calibri"/>
                <a:cs typeface="Calibri"/>
                <a:sym typeface="Calibri"/>
              </a:rPr>
              <a:t>&gt;</a:t>
            </a:r>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marR="0" rtl="0" algn="l">
              <a:lnSpc>
                <a:spcPct val="107000"/>
              </a:lnSpc>
              <a:spcBef>
                <a:spcPts val="800"/>
              </a:spcBef>
              <a:spcAft>
                <a:spcPts val="0"/>
              </a:spcAft>
              <a:buSzPts val="1400"/>
              <a:buNone/>
            </a:pPr>
            <a:r>
              <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Please update with author and license information.</a:t>
            </a:r>
            <a:endParaRPr/>
          </a:p>
        </p:txBody>
      </p:sp>
      <p:sp>
        <p:nvSpPr>
          <p:cNvPr id="147" name="Google Shape;14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578358da4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3578358da4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g3578358da4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57cbecbe6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57cbecbe6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g357cbecbe6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7cbecbe6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357cbecbe6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357cbecbe6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578358da42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578358da42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3578358da42_0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57f063d00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57f063d00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g357f063d00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57f063d007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357f063d007_1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357f063d007_1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0" name="Shape 20"/>
        <p:cNvGrpSpPr/>
        <p:nvPr/>
      </p:nvGrpSpPr>
      <p:grpSpPr>
        <a:xfrm>
          <a:off x="0" y="0"/>
          <a:ext cx="0" cy="0"/>
          <a:chOff x="0" y="0"/>
          <a:chExt cx="0" cy="0"/>
        </a:xfrm>
      </p:grpSpPr>
      <p:sp>
        <p:nvSpPr>
          <p:cNvPr id="21" name="Google Shape;21;p4"/>
          <p:cNvSpPr/>
          <p:nvPr/>
        </p:nvSpPr>
        <p:spPr>
          <a:xfrm>
            <a:off x="0" y="4895850"/>
            <a:ext cx="12192000" cy="15128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2" name="Google Shape;22;p4"/>
          <p:cNvSpPr/>
          <p:nvPr>
            <p:ph idx="2" type="pic"/>
          </p:nvPr>
        </p:nvSpPr>
        <p:spPr>
          <a:xfrm>
            <a:off x="0" y="1"/>
            <a:ext cx="12192000" cy="4895272"/>
          </a:xfrm>
          <a:prstGeom prst="rect">
            <a:avLst/>
          </a:prstGeom>
          <a:noFill/>
          <a:ln>
            <a:noFill/>
          </a:ln>
        </p:spPr>
      </p:sp>
      <p:sp>
        <p:nvSpPr>
          <p:cNvPr id="23" name="Google Shape;23;p4"/>
          <p:cNvSpPr txBox="1"/>
          <p:nvPr>
            <p:ph type="title"/>
          </p:nvPr>
        </p:nvSpPr>
        <p:spPr>
          <a:xfrm>
            <a:off x="1339274" y="5323455"/>
            <a:ext cx="9698181"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400"/>
              <a:buNone/>
              <a:defRPr b="1" sz="28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1339273" y="4504306"/>
            <a:ext cx="9987011" cy="81914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rgbClr val="D8D8D8"/>
              </a:buClr>
              <a:buSzPts val="1600"/>
              <a:buFont typeface="Arial"/>
              <a:buNone/>
              <a:defRPr sz="1600">
                <a:solidFill>
                  <a:srgbClr val="D8D8D8"/>
                </a:solidFill>
              </a:defRPr>
            </a:lvl1pPr>
            <a:lvl2pPr indent="-228600" lvl="1" marL="914400" algn="l">
              <a:lnSpc>
                <a:spcPct val="100000"/>
              </a:lnSpc>
              <a:spcBef>
                <a:spcPts val="360"/>
              </a:spcBef>
              <a:spcAft>
                <a:spcPts val="0"/>
              </a:spcAft>
              <a:buClr>
                <a:srgbClr val="998C9B"/>
              </a:buClr>
              <a:buSzPts val="1800"/>
              <a:buNone/>
              <a:defRPr sz="1800">
                <a:solidFill>
                  <a:srgbClr val="998C9B"/>
                </a:solidFill>
              </a:defRPr>
            </a:lvl2pPr>
            <a:lvl3pPr indent="-228600" lvl="2" marL="1371600" algn="l">
              <a:lnSpc>
                <a:spcPct val="100000"/>
              </a:lnSpc>
              <a:spcBef>
                <a:spcPts val="320"/>
              </a:spcBef>
              <a:spcAft>
                <a:spcPts val="0"/>
              </a:spcAft>
              <a:buClr>
                <a:srgbClr val="998C9B"/>
              </a:buClr>
              <a:buSzPts val="1600"/>
              <a:buNone/>
              <a:defRPr sz="1600">
                <a:solidFill>
                  <a:srgbClr val="998C9B"/>
                </a:solidFill>
              </a:defRPr>
            </a:lvl3pPr>
            <a:lvl4pPr indent="-228600" lvl="3" marL="1828800" algn="l">
              <a:lnSpc>
                <a:spcPct val="100000"/>
              </a:lnSpc>
              <a:spcBef>
                <a:spcPts val="280"/>
              </a:spcBef>
              <a:spcAft>
                <a:spcPts val="0"/>
              </a:spcAft>
              <a:buClr>
                <a:srgbClr val="998C9B"/>
              </a:buClr>
              <a:buSzPts val="1400"/>
              <a:buNone/>
              <a:defRPr sz="1400">
                <a:solidFill>
                  <a:srgbClr val="998C9B"/>
                </a:solidFill>
              </a:defRPr>
            </a:lvl4pPr>
            <a:lvl5pPr indent="-228600" lvl="4" marL="2286000" algn="l">
              <a:lnSpc>
                <a:spcPct val="100000"/>
              </a:lnSpc>
              <a:spcBef>
                <a:spcPts val="280"/>
              </a:spcBef>
              <a:spcAft>
                <a:spcPts val="0"/>
              </a:spcAft>
              <a:buClr>
                <a:srgbClr val="998C9B"/>
              </a:buClr>
              <a:buSzPts val="1400"/>
              <a:buNone/>
              <a:defRPr sz="1400">
                <a:solidFill>
                  <a:srgbClr val="998C9B"/>
                </a:solidFill>
              </a:defRPr>
            </a:lvl5pPr>
            <a:lvl6pPr indent="-228600" lvl="5" marL="2743200" algn="l">
              <a:lnSpc>
                <a:spcPct val="100000"/>
              </a:lnSpc>
              <a:spcBef>
                <a:spcPts val="280"/>
              </a:spcBef>
              <a:spcAft>
                <a:spcPts val="0"/>
              </a:spcAft>
              <a:buClr>
                <a:srgbClr val="998C9B"/>
              </a:buClr>
              <a:buSzPts val="1400"/>
              <a:buNone/>
              <a:defRPr sz="1400">
                <a:solidFill>
                  <a:srgbClr val="998C9B"/>
                </a:solidFill>
              </a:defRPr>
            </a:lvl6pPr>
            <a:lvl7pPr indent="-228600" lvl="6" marL="3200400" algn="l">
              <a:lnSpc>
                <a:spcPct val="100000"/>
              </a:lnSpc>
              <a:spcBef>
                <a:spcPts val="280"/>
              </a:spcBef>
              <a:spcAft>
                <a:spcPts val="0"/>
              </a:spcAft>
              <a:buClr>
                <a:srgbClr val="998C9B"/>
              </a:buClr>
              <a:buSzPts val="1400"/>
              <a:buNone/>
              <a:defRPr sz="1400">
                <a:solidFill>
                  <a:srgbClr val="998C9B"/>
                </a:solidFill>
              </a:defRPr>
            </a:lvl7pPr>
            <a:lvl8pPr indent="-228600" lvl="7" marL="3657600" algn="l">
              <a:lnSpc>
                <a:spcPct val="100000"/>
              </a:lnSpc>
              <a:spcBef>
                <a:spcPts val="280"/>
              </a:spcBef>
              <a:spcAft>
                <a:spcPts val="0"/>
              </a:spcAft>
              <a:buClr>
                <a:srgbClr val="998C9B"/>
              </a:buClr>
              <a:buSzPts val="1400"/>
              <a:buNone/>
              <a:defRPr sz="1400">
                <a:solidFill>
                  <a:srgbClr val="998C9B"/>
                </a:solidFill>
              </a:defRPr>
            </a:lvl8pPr>
            <a:lvl9pPr indent="-228600" lvl="8" marL="4114800" algn="l">
              <a:lnSpc>
                <a:spcPct val="100000"/>
              </a:lnSpc>
              <a:spcBef>
                <a:spcPts val="280"/>
              </a:spcBef>
              <a:spcAft>
                <a:spcPts val="0"/>
              </a:spcAft>
              <a:buClr>
                <a:srgbClr val="998C9B"/>
              </a:buClr>
              <a:buSzPts val="1400"/>
              <a:buNone/>
              <a:defRPr sz="1400">
                <a:solidFill>
                  <a:srgbClr val="998C9B"/>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6" name="Shape 76"/>
        <p:cNvGrpSpPr/>
        <p:nvPr/>
      </p:nvGrpSpPr>
      <p:grpSpPr>
        <a:xfrm>
          <a:off x="0" y="0"/>
          <a:ext cx="0" cy="0"/>
          <a:chOff x="0" y="0"/>
          <a:chExt cx="0" cy="0"/>
        </a:xfrm>
      </p:grpSpPr>
      <p:sp>
        <p:nvSpPr>
          <p:cNvPr id="77" name="Google Shape;77;p13"/>
          <p:cNvSpPr/>
          <p:nvPr/>
        </p:nvSpPr>
        <p:spPr>
          <a:xfrm>
            <a:off x="0" y="0"/>
            <a:ext cx="7495117" cy="64150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8" name="Google Shape;78;p13"/>
          <p:cNvSpPr txBox="1"/>
          <p:nvPr>
            <p:ph type="title"/>
          </p:nvPr>
        </p:nvSpPr>
        <p:spPr>
          <a:xfrm>
            <a:off x="7798570" y="273051"/>
            <a:ext cx="4011084" cy="673677"/>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 type="body"/>
          </p:nvPr>
        </p:nvSpPr>
        <p:spPr>
          <a:xfrm>
            <a:off x="366956" y="273051"/>
            <a:ext cx="6517793" cy="585311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20"/>
              </a:spcBef>
              <a:spcAft>
                <a:spcPts val="0"/>
              </a:spcAft>
              <a:buSzPts val="1400"/>
              <a:buNone/>
              <a:defRPr b="0" i="0" sz="2600" cap="none">
                <a:solidFill>
                  <a:schemeClr val="lt2"/>
                </a:solidFill>
                <a:latin typeface="Arial"/>
                <a:ea typeface="Arial"/>
                <a:cs typeface="Arial"/>
                <a:sym typeface="Arial"/>
              </a:defRPr>
            </a:lvl1pPr>
            <a:lvl2pPr indent="-228600" lvl="1" marL="914400" algn="l">
              <a:lnSpc>
                <a:spcPct val="100000"/>
              </a:lnSpc>
              <a:spcBef>
                <a:spcPts val="320"/>
              </a:spcBef>
              <a:spcAft>
                <a:spcPts val="0"/>
              </a:spcAft>
              <a:buClr>
                <a:schemeClr val="lt2"/>
              </a:buClr>
              <a:buSzPts val="1600"/>
              <a:buFont typeface="Arial"/>
              <a:buNone/>
              <a:defRPr b="0" i="0" sz="1600">
                <a:solidFill>
                  <a:schemeClr val="lt2"/>
                </a:solidFill>
                <a:latin typeface="Arial"/>
                <a:ea typeface="Arial"/>
                <a:cs typeface="Arial"/>
                <a:sym typeface="Arial"/>
              </a:defRPr>
            </a:lvl2pPr>
            <a:lvl3pPr indent="-228600" lvl="2" marL="1371600" algn="l">
              <a:lnSpc>
                <a:spcPct val="100000"/>
              </a:lnSpc>
              <a:spcBef>
                <a:spcPts val="500"/>
              </a:spcBef>
              <a:spcAft>
                <a:spcPts val="0"/>
              </a:spcAft>
              <a:buClr>
                <a:schemeClr val="lt2"/>
              </a:buClr>
              <a:buSzPts val="1200"/>
              <a:buFont typeface="Arial"/>
              <a:buNone/>
              <a:defRPr b="0" i="0" sz="1200">
                <a:solidFill>
                  <a:schemeClr val="lt2"/>
                </a:solidFill>
                <a:latin typeface="Arial"/>
                <a:ea typeface="Arial"/>
                <a:cs typeface="Arial"/>
                <a:sym typeface="Arial"/>
              </a:defRPr>
            </a:lvl3pPr>
            <a:lvl4pPr indent="-355600" lvl="3" marL="1828800" algn="l">
              <a:lnSpc>
                <a:spcPct val="100000"/>
              </a:lnSpc>
              <a:spcBef>
                <a:spcPts val="400"/>
              </a:spcBef>
              <a:spcAft>
                <a:spcPts val="0"/>
              </a:spcAft>
              <a:buClr>
                <a:schemeClr val="dk1"/>
              </a:buClr>
              <a:buSzPts val="2000"/>
              <a:buChar char="–"/>
              <a:defRPr b="0" i="0" sz="2000">
                <a:latin typeface="Arial"/>
                <a:ea typeface="Arial"/>
                <a:cs typeface="Arial"/>
                <a:sym typeface="Arial"/>
              </a:defRPr>
            </a:lvl4pPr>
            <a:lvl5pPr indent="-355600" lvl="4" marL="2286000" algn="l">
              <a:lnSpc>
                <a:spcPct val="100000"/>
              </a:lnSpc>
              <a:spcBef>
                <a:spcPts val="400"/>
              </a:spcBef>
              <a:spcAft>
                <a:spcPts val="0"/>
              </a:spcAft>
              <a:buClr>
                <a:schemeClr val="dk1"/>
              </a:buClr>
              <a:buSzPts val="2000"/>
              <a:buChar char="»"/>
              <a:defRPr b="0" i="0" sz="2000">
                <a:latin typeface="Arial"/>
                <a:ea typeface="Arial"/>
                <a:cs typeface="Arial"/>
                <a:sym typeface="Arial"/>
              </a:defRPr>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80" name="Google Shape;80;p13"/>
          <p:cNvSpPr txBox="1"/>
          <p:nvPr>
            <p:ph idx="2" type="body"/>
          </p:nvPr>
        </p:nvSpPr>
        <p:spPr>
          <a:xfrm>
            <a:off x="7798570" y="1054105"/>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81" name="Shape 81"/>
        <p:cNvGrpSpPr/>
        <p:nvPr/>
      </p:nvGrpSpPr>
      <p:grpSpPr>
        <a:xfrm>
          <a:off x="0" y="0"/>
          <a:ext cx="0" cy="0"/>
          <a:chOff x="0" y="0"/>
          <a:chExt cx="0" cy="0"/>
        </a:xfrm>
      </p:grpSpPr>
      <p:sp>
        <p:nvSpPr>
          <p:cNvPr id="82" name="Google Shape;82;p14"/>
          <p:cNvSpPr/>
          <p:nvPr/>
        </p:nvSpPr>
        <p:spPr>
          <a:xfrm>
            <a:off x="1" y="0"/>
            <a:ext cx="9666817" cy="64150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83" name="Google Shape;83;p14"/>
          <p:cNvSpPr txBox="1"/>
          <p:nvPr>
            <p:ph type="title"/>
          </p:nvPr>
        </p:nvSpPr>
        <p:spPr>
          <a:xfrm>
            <a:off x="609600" y="274639"/>
            <a:ext cx="8657552" cy="683635"/>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b="0" i="0" sz="24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
          <p:cNvSpPr txBox="1"/>
          <p:nvPr>
            <p:ph idx="1" type="body"/>
          </p:nvPr>
        </p:nvSpPr>
        <p:spPr>
          <a:xfrm>
            <a:off x="609601" y="1154546"/>
            <a:ext cx="8657167" cy="490653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2"/>
                </a:solidFill>
              </a:defRPr>
            </a:lvl1pPr>
            <a:lvl2pPr indent="-368300" lvl="1" marL="914400" algn="l">
              <a:lnSpc>
                <a:spcPct val="100000"/>
              </a:lnSpc>
              <a:spcBef>
                <a:spcPts val="440"/>
              </a:spcBef>
              <a:spcAft>
                <a:spcPts val="0"/>
              </a:spcAft>
              <a:buClr>
                <a:schemeClr val="lt2"/>
              </a:buClr>
              <a:buSzPts val="2200"/>
              <a:buChar char="–"/>
              <a:defRPr>
                <a:solidFill>
                  <a:schemeClr val="lt2"/>
                </a:solidFill>
              </a:defRPr>
            </a:lvl2pPr>
            <a:lvl3pPr indent="-349250" lvl="2" marL="1371600" algn="l">
              <a:lnSpc>
                <a:spcPct val="100000"/>
              </a:lnSpc>
              <a:spcBef>
                <a:spcPts val="380"/>
              </a:spcBef>
              <a:spcAft>
                <a:spcPts val="0"/>
              </a:spcAft>
              <a:buClr>
                <a:schemeClr val="lt2"/>
              </a:buClr>
              <a:buSzPts val="1900"/>
              <a:buChar char="•"/>
              <a:defRPr>
                <a:solidFill>
                  <a:schemeClr val="lt2"/>
                </a:solidFill>
              </a:defRPr>
            </a:lvl3pPr>
            <a:lvl4pPr indent="-330200" lvl="3" marL="1828800" algn="l">
              <a:lnSpc>
                <a:spcPct val="100000"/>
              </a:lnSpc>
              <a:spcBef>
                <a:spcPts val="320"/>
              </a:spcBef>
              <a:spcAft>
                <a:spcPts val="0"/>
              </a:spcAft>
              <a:buClr>
                <a:schemeClr val="lt2"/>
              </a:buClr>
              <a:buSzPts val="1600"/>
              <a:buChar char="–"/>
              <a:defRPr>
                <a:solidFill>
                  <a:schemeClr val="lt2"/>
                </a:solidFill>
              </a:defRPr>
            </a:lvl4pPr>
            <a:lvl5pPr indent="-317500" lvl="4" marL="2286000" algn="l">
              <a:lnSpc>
                <a:spcPct val="100000"/>
              </a:lnSpc>
              <a:spcBef>
                <a:spcPts val="280"/>
              </a:spcBef>
              <a:spcAft>
                <a:spcPts val="0"/>
              </a:spcAft>
              <a:buClr>
                <a:schemeClr val="lt2"/>
              </a:buClr>
              <a:buSzPts val="1400"/>
              <a:buChar char="»"/>
              <a:defRPr>
                <a:solidFill>
                  <a:schemeClr val="lt2"/>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5" name="Google Shape;85;p14"/>
          <p:cNvSpPr/>
          <p:nvPr>
            <p:ph idx="2" type="pic"/>
          </p:nvPr>
        </p:nvSpPr>
        <p:spPr>
          <a:xfrm>
            <a:off x="9774768" y="0"/>
            <a:ext cx="2417233" cy="1639888"/>
          </a:xfrm>
          <a:prstGeom prst="rect">
            <a:avLst/>
          </a:prstGeom>
          <a:noFill/>
          <a:ln>
            <a:noFill/>
          </a:ln>
        </p:spPr>
      </p:sp>
      <p:sp>
        <p:nvSpPr>
          <p:cNvPr id="86" name="Google Shape;86;p14"/>
          <p:cNvSpPr/>
          <p:nvPr>
            <p:ph idx="3" type="pic"/>
          </p:nvPr>
        </p:nvSpPr>
        <p:spPr>
          <a:xfrm>
            <a:off x="9774768" y="1708440"/>
            <a:ext cx="2417233" cy="2332038"/>
          </a:xfrm>
          <a:prstGeom prst="rect">
            <a:avLst/>
          </a:prstGeom>
          <a:noFill/>
          <a:ln>
            <a:noFill/>
          </a:ln>
        </p:spPr>
      </p:sp>
      <p:sp>
        <p:nvSpPr>
          <p:cNvPr id="87" name="Google Shape;87;p14"/>
          <p:cNvSpPr/>
          <p:nvPr>
            <p:ph idx="4" type="pic"/>
          </p:nvPr>
        </p:nvSpPr>
        <p:spPr>
          <a:xfrm>
            <a:off x="9774768" y="4122305"/>
            <a:ext cx="2417233" cy="2281238"/>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88" name="Shape 88"/>
        <p:cNvGrpSpPr/>
        <p:nvPr/>
      </p:nvGrpSpPr>
      <p:grpSpPr>
        <a:xfrm>
          <a:off x="0" y="0"/>
          <a:ext cx="0" cy="0"/>
          <a:chOff x="0" y="0"/>
          <a:chExt cx="0" cy="0"/>
        </a:xfrm>
      </p:grpSpPr>
      <p:sp>
        <p:nvSpPr>
          <p:cNvPr id="89" name="Google Shape;89;p15"/>
          <p:cNvSpPr/>
          <p:nvPr/>
        </p:nvSpPr>
        <p:spPr>
          <a:xfrm>
            <a:off x="6307667" y="0"/>
            <a:ext cx="5884333" cy="6415088"/>
          </a:xfrm>
          <a:prstGeom prst="rect">
            <a:avLst/>
          </a:prstGeom>
          <a:solidFill>
            <a:srgbClr val="5E6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0" name="Google Shape;90;p15"/>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5"/>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2" name="Google Shape;92;p15"/>
          <p:cNvSpPr/>
          <p:nvPr>
            <p:ph idx="2" type="pic"/>
          </p:nvPr>
        </p:nvSpPr>
        <p:spPr>
          <a:xfrm>
            <a:off x="0" y="0"/>
            <a:ext cx="6231467" cy="3247320"/>
          </a:xfrm>
          <a:prstGeom prst="rect">
            <a:avLst/>
          </a:prstGeom>
          <a:noFill/>
          <a:ln>
            <a:noFill/>
          </a:ln>
        </p:spPr>
      </p:sp>
      <p:sp>
        <p:nvSpPr>
          <p:cNvPr id="93" name="Google Shape;93;p15"/>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94" name="Shape 94"/>
        <p:cNvGrpSpPr/>
        <p:nvPr/>
      </p:nvGrpSpPr>
      <p:grpSpPr>
        <a:xfrm>
          <a:off x="0" y="0"/>
          <a:ext cx="0" cy="0"/>
          <a:chOff x="0" y="0"/>
          <a:chExt cx="0" cy="0"/>
        </a:xfrm>
      </p:grpSpPr>
      <p:sp>
        <p:nvSpPr>
          <p:cNvPr id="95" name="Google Shape;95;p16"/>
          <p:cNvSpPr/>
          <p:nvPr/>
        </p:nvSpPr>
        <p:spPr>
          <a:xfrm>
            <a:off x="6307667" y="0"/>
            <a:ext cx="5884333" cy="64150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96" name="Google Shape;96;p16"/>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6"/>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p16"/>
          <p:cNvSpPr/>
          <p:nvPr>
            <p:ph idx="2" type="pic"/>
          </p:nvPr>
        </p:nvSpPr>
        <p:spPr>
          <a:xfrm>
            <a:off x="0" y="0"/>
            <a:ext cx="6231467" cy="3247320"/>
          </a:xfrm>
          <a:prstGeom prst="rect">
            <a:avLst/>
          </a:prstGeom>
          <a:noFill/>
          <a:ln>
            <a:noFill/>
          </a:ln>
        </p:spPr>
      </p:sp>
      <p:sp>
        <p:nvSpPr>
          <p:cNvPr id="99" name="Google Shape;99;p16"/>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00" name="Shape 100"/>
        <p:cNvGrpSpPr/>
        <p:nvPr/>
      </p:nvGrpSpPr>
      <p:grpSpPr>
        <a:xfrm>
          <a:off x="0" y="0"/>
          <a:ext cx="0" cy="0"/>
          <a:chOff x="0" y="0"/>
          <a:chExt cx="0" cy="0"/>
        </a:xfrm>
      </p:grpSpPr>
      <p:sp>
        <p:nvSpPr>
          <p:cNvPr id="101" name="Google Shape;101;p17"/>
          <p:cNvSpPr/>
          <p:nvPr/>
        </p:nvSpPr>
        <p:spPr>
          <a:xfrm>
            <a:off x="6307667" y="0"/>
            <a:ext cx="5884333" cy="6415088"/>
          </a:xfrm>
          <a:prstGeom prst="rect">
            <a:avLst/>
          </a:prstGeom>
          <a:solidFill>
            <a:srgbClr val="0026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2" name="Google Shape;102;p17"/>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7"/>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4" name="Google Shape;104;p17"/>
          <p:cNvSpPr/>
          <p:nvPr>
            <p:ph idx="2" type="pic"/>
          </p:nvPr>
        </p:nvSpPr>
        <p:spPr>
          <a:xfrm>
            <a:off x="0" y="0"/>
            <a:ext cx="6231467" cy="3247320"/>
          </a:xfrm>
          <a:prstGeom prst="rect">
            <a:avLst/>
          </a:prstGeom>
          <a:noFill/>
          <a:ln>
            <a:noFill/>
          </a:ln>
        </p:spPr>
      </p:sp>
      <p:sp>
        <p:nvSpPr>
          <p:cNvPr id="105" name="Google Shape;105;p17"/>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06" name="Shape 106"/>
        <p:cNvGrpSpPr/>
        <p:nvPr/>
      </p:nvGrpSpPr>
      <p:grpSpPr>
        <a:xfrm>
          <a:off x="0" y="0"/>
          <a:ext cx="0" cy="0"/>
          <a:chOff x="0" y="0"/>
          <a:chExt cx="0" cy="0"/>
        </a:xfrm>
      </p:grpSpPr>
      <p:sp>
        <p:nvSpPr>
          <p:cNvPr id="107" name="Google Shape;107;p18"/>
          <p:cNvSpPr/>
          <p:nvPr/>
        </p:nvSpPr>
        <p:spPr>
          <a:xfrm>
            <a:off x="6307667" y="0"/>
            <a:ext cx="5884333" cy="6415088"/>
          </a:xfrm>
          <a:prstGeom prst="rect">
            <a:avLst/>
          </a:prstGeom>
          <a:solidFill>
            <a:srgbClr val="0670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08" name="Google Shape;108;p18"/>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8"/>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0" name="Google Shape;110;p18"/>
          <p:cNvSpPr/>
          <p:nvPr>
            <p:ph idx="2" type="pic"/>
          </p:nvPr>
        </p:nvSpPr>
        <p:spPr>
          <a:xfrm>
            <a:off x="0" y="0"/>
            <a:ext cx="6231467" cy="3247320"/>
          </a:xfrm>
          <a:prstGeom prst="rect">
            <a:avLst/>
          </a:prstGeom>
          <a:noFill/>
          <a:ln>
            <a:noFill/>
          </a:ln>
        </p:spPr>
      </p:sp>
      <p:sp>
        <p:nvSpPr>
          <p:cNvPr id="111" name="Google Shape;111;p18"/>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112" name="Shape 112"/>
        <p:cNvGrpSpPr/>
        <p:nvPr/>
      </p:nvGrpSpPr>
      <p:grpSpPr>
        <a:xfrm>
          <a:off x="0" y="0"/>
          <a:ext cx="0" cy="0"/>
          <a:chOff x="0" y="0"/>
          <a:chExt cx="0" cy="0"/>
        </a:xfrm>
      </p:grpSpPr>
      <p:sp>
        <p:nvSpPr>
          <p:cNvPr id="113" name="Google Shape;113;p19"/>
          <p:cNvSpPr/>
          <p:nvPr/>
        </p:nvSpPr>
        <p:spPr>
          <a:xfrm>
            <a:off x="6307667" y="0"/>
            <a:ext cx="5884333" cy="6415088"/>
          </a:xfrm>
          <a:prstGeom prst="rect">
            <a:avLst/>
          </a:prstGeom>
          <a:solidFill>
            <a:srgbClr val="4221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14" name="Google Shape;114;p19"/>
          <p:cNvSpPr txBox="1"/>
          <p:nvPr>
            <p:ph type="ctrTitle"/>
          </p:nvPr>
        </p:nvSpPr>
        <p:spPr>
          <a:xfrm>
            <a:off x="6581541" y="349638"/>
            <a:ext cx="5289673" cy="80004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9"/>
          <p:cNvSpPr txBox="1"/>
          <p:nvPr>
            <p:ph idx="1" type="body"/>
          </p:nvPr>
        </p:nvSpPr>
        <p:spPr>
          <a:xfrm>
            <a:off x="6580718" y="1243263"/>
            <a:ext cx="5289549" cy="501315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00"/>
              </a:spcBef>
              <a:spcAft>
                <a:spcPts val="0"/>
              </a:spcAft>
              <a:buSzPts val="1400"/>
              <a:buNone/>
              <a:defRPr>
                <a:solidFill>
                  <a:schemeClr val="lt1"/>
                </a:solidFill>
              </a:defRPr>
            </a:lvl1pPr>
            <a:lvl2pPr indent="-368300" lvl="1" marL="914400" algn="l">
              <a:lnSpc>
                <a:spcPct val="100000"/>
              </a:lnSpc>
              <a:spcBef>
                <a:spcPts val="440"/>
              </a:spcBef>
              <a:spcAft>
                <a:spcPts val="0"/>
              </a:spcAft>
              <a:buClr>
                <a:schemeClr val="lt1"/>
              </a:buClr>
              <a:buSzPts val="2200"/>
              <a:buChar char="–"/>
              <a:defRPr>
                <a:solidFill>
                  <a:schemeClr val="lt1"/>
                </a:solidFill>
              </a:defRPr>
            </a:lvl2pPr>
            <a:lvl3pPr indent="-349250" lvl="2" marL="1371600" algn="l">
              <a:lnSpc>
                <a:spcPct val="100000"/>
              </a:lnSpc>
              <a:spcBef>
                <a:spcPts val="380"/>
              </a:spcBef>
              <a:spcAft>
                <a:spcPts val="0"/>
              </a:spcAft>
              <a:buClr>
                <a:schemeClr val="lt1"/>
              </a:buClr>
              <a:buSzPts val="1900"/>
              <a:buChar char="•"/>
              <a:defRPr>
                <a:solidFill>
                  <a:schemeClr val="lt1"/>
                </a:solidFill>
              </a:defRPr>
            </a:lvl3pPr>
            <a:lvl4pPr indent="-330200" lvl="3" marL="1828800" algn="l">
              <a:lnSpc>
                <a:spcPct val="100000"/>
              </a:lnSpc>
              <a:spcBef>
                <a:spcPts val="320"/>
              </a:spcBef>
              <a:spcAft>
                <a:spcPts val="0"/>
              </a:spcAft>
              <a:buClr>
                <a:schemeClr val="lt1"/>
              </a:buClr>
              <a:buSzPts val="1600"/>
              <a:buChar char="–"/>
              <a:defRPr>
                <a:solidFill>
                  <a:schemeClr val="lt1"/>
                </a:solidFill>
              </a:defRPr>
            </a:lvl4pPr>
            <a:lvl5pPr indent="-317500" lvl="4" marL="2286000" algn="l">
              <a:lnSpc>
                <a:spcPct val="100000"/>
              </a:lnSpc>
              <a:spcBef>
                <a:spcPts val="280"/>
              </a:spcBef>
              <a:spcAft>
                <a:spcPts val="0"/>
              </a:spcAft>
              <a:buClr>
                <a:schemeClr val="lt1"/>
              </a:buClr>
              <a:buSzPts val="1400"/>
              <a:buChar char="»"/>
              <a:defRPr>
                <a:solidFill>
                  <a:schemeClr val="lt1"/>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6" name="Google Shape;116;p19"/>
          <p:cNvSpPr/>
          <p:nvPr>
            <p:ph idx="2" type="pic"/>
          </p:nvPr>
        </p:nvSpPr>
        <p:spPr>
          <a:xfrm>
            <a:off x="0" y="0"/>
            <a:ext cx="6231467" cy="3247320"/>
          </a:xfrm>
          <a:prstGeom prst="rect">
            <a:avLst/>
          </a:prstGeom>
          <a:noFill/>
          <a:ln>
            <a:noFill/>
          </a:ln>
        </p:spPr>
      </p:sp>
      <p:sp>
        <p:nvSpPr>
          <p:cNvPr id="117" name="Google Shape;117;p19"/>
          <p:cNvSpPr/>
          <p:nvPr>
            <p:ph idx="3" type="pic"/>
          </p:nvPr>
        </p:nvSpPr>
        <p:spPr>
          <a:xfrm>
            <a:off x="0" y="3313124"/>
            <a:ext cx="6231467" cy="3100388"/>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118" name="Shape 118"/>
        <p:cNvGrpSpPr/>
        <p:nvPr/>
      </p:nvGrpSpPr>
      <p:grpSpPr>
        <a:xfrm>
          <a:off x="0" y="0"/>
          <a:ext cx="0" cy="0"/>
          <a:chOff x="0" y="0"/>
          <a:chExt cx="0" cy="0"/>
        </a:xfrm>
      </p:grpSpPr>
      <p:sp>
        <p:nvSpPr>
          <p:cNvPr id="119" name="Google Shape;119;p20"/>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0" name="Google Shape;120;p20"/>
          <p:cNvSpPr txBox="1"/>
          <p:nvPr>
            <p:ph idx="1" type="body"/>
          </p:nvPr>
        </p:nvSpPr>
        <p:spPr>
          <a:xfrm>
            <a:off x="416077" y="759030"/>
            <a:ext cx="6311076" cy="544087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1" name="Google Shape;121;p20"/>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0"/>
          <p:cNvSpPr/>
          <p:nvPr>
            <p:ph idx="2" type="chart"/>
          </p:nvPr>
        </p:nvSpPr>
        <p:spPr>
          <a:xfrm>
            <a:off x="6881284" y="758826"/>
            <a:ext cx="5018616" cy="2473325"/>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500"/>
              </a:spcBef>
              <a:spcAft>
                <a:spcPts val="0"/>
              </a:spcAft>
              <a:buClr>
                <a:srgbClr val="000000"/>
              </a:buClr>
              <a:buSzPts val="1400"/>
              <a:buFont typeface="Arial"/>
              <a:buNone/>
              <a:defRPr b="0" i="0" sz="2500" u="none" cap="none" strike="noStrike">
                <a:solidFill>
                  <a:schemeClr val="dk1"/>
                </a:solidFill>
                <a:latin typeface="Arial"/>
                <a:ea typeface="Arial"/>
                <a:cs typeface="Arial"/>
                <a:sym typeface="Arial"/>
              </a:defRPr>
            </a:lvl1pPr>
            <a:lvl2pPr lvl="1"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lvl="2"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lvl="3"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23" name="Google Shape;123;p20"/>
          <p:cNvSpPr/>
          <p:nvPr>
            <p:ph idx="3" type="pic"/>
          </p:nvPr>
        </p:nvSpPr>
        <p:spPr>
          <a:xfrm>
            <a:off x="6881284" y="3394076"/>
            <a:ext cx="5018616" cy="2805113"/>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24" name="Shape 124"/>
        <p:cNvGrpSpPr/>
        <p:nvPr/>
      </p:nvGrpSpPr>
      <p:grpSpPr>
        <a:xfrm>
          <a:off x="0" y="0"/>
          <a:ext cx="0" cy="0"/>
          <a:chOff x="0" y="0"/>
          <a:chExt cx="0" cy="0"/>
        </a:xfrm>
      </p:grpSpPr>
      <p:sp>
        <p:nvSpPr>
          <p:cNvPr id="125" name="Google Shape;125;p21"/>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6" name="Google Shape;126;p21"/>
          <p:cNvSpPr txBox="1"/>
          <p:nvPr>
            <p:ph idx="1" type="body"/>
          </p:nvPr>
        </p:nvSpPr>
        <p:spPr>
          <a:xfrm>
            <a:off x="416077" y="5369701"/>
            <a:ext cx="11329500" cy="86484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7" name="Google Shape;127;p21"/>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1"/>
          <p:cNvSpPr/>
          <p:nvPr>
            <p:ph idx="2" type="chart"/>
          </p:nvPr>
        </p:nvSpPr>
        <p:spPr>
          <a:xfrm>
            <a:off x="416077" y="1004888"/>
            <a:ext cx="11329308" cy="4144962"/>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500"/>
              </a:spcBef>
              <a:spcAft>
                <a:spcPts val="0"/>
              </a:spcAft>
              <a:buClr>
                <a:srgbClr val="000000"/>
              </a:buClr>
              <a:buSzPts val="1400"/>
              <a:buFont typeface="Arial"/>
              <a:buNone/>
              <a:defRPr b="0" i="0" sz="2500" u="none" cap="none" strike="noStrike">
                <a:solidFill>
                  <a:schemeClr val="dk1"/>
                </a:solidFill>
                <a:latin typeface="Arial"/>
                <a:ea typeface="Arial"/>
                <a:cs typeface="Arial"/>
                <a:sym typeface="Arial"/>
              </a:defRPr>
            </a:lvl1pPr>
            <a:lvl2pPr lvl="1"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lvl="2"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lvl="3"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29" name="Shape 129"/>
        <p:cNvGrpSpPr/>
        <p:nvPr/>
      </p:nvGrpSpPr>
      <p:grpSpPr>
        <a:xfrm>
          <a:off x="0" y="0"/>
          <a:ext cx="0" cy="0"/>
          <a:chOff x="0" y="0"/>
          <a:chExt cx="0" cy="0"/>
        </a:xfrm>
      </p:grpSpPr>
      <p:sp>
        <p:nvSpPr>
          <p:cNvPr id="130" name="Google Shape;130;p22"/>
          <p:cNvSpPr/>
          <p:nvPr>
            <p:ph idx="2" type="pic"/>
          </p:nvPr>
        </p:nvSpPr>
        <p:spPr>
          <a:xfrm>
            <a:off x="0" y="1"/>
            <a:ext cx="5988051" cy="6384925"/>
          </a:xfrm>
          <a:prstGeom prst="rect">
            <a:avLst/>
          </a:prstGeom>
          <a:noFill/>
          <a:ln>
            <a:noFill/>
          </a:ln>
        </p:spPr>
      </p:sp>
      <p:sp>
        <p:nvSpPr>
          <p:cNvPr id="131" name="Google Shape;131;p22"/>
          <p:cNvSpPr/>
          <p:nvPr>
            <p:ph idx="3" type="pic"/>
          </p:nvPr>
        </p:nvSpPr>
        <p:spPr>
          <a:xfrm>
            <a:off x="6096001" y="0"/>
            <a:ext cx="6096000" cy="3290888"/>
          </a:xfrm>
          <a:prstGeom prst="rect">
            <a:avLst/>
          </a:prstGeom>
          <a:noFill/>
          <a:ln>
            <a:noFill/>
          </a:ln>
        </p:spPr>
      </p:sp>
      <p:sp>
        <p:nvSpPr>
          <p:cNvPr id="132" name="Google Shape;132;p22"/>
          <p:cNvSpPr/>
          <p:nvPr>
            <p:ph idx="4" type="pic"/>
          </p:nvPr>
        </p:nvSpPr>
        <p:spPr>
          <a:xfrm>
            <a:off x="6096000" y="3371998"/>
            <a:ext cx="6096000" cy="301292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5" name="Shape 25"/>
        <p:cNvGrpSpPr/>
        <p:nvPr/>
      </p:nvGrpSpPr>
      <p:grpSpPr>
        <a:xfrm>
          <a:off x="0" y="0"/>
          <a:ext cx="0" cy="0"/>
          <a:chOff x="0" y="0"/>
          <a:chExt cx="0" cy="0"/>
        </a:xfrm>
      </p:grpSpPr>
      <p:sp>
        <p:nvSpPr>
          <p:cNvPr id="26" name="Google Shape;26;p5"/>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7" name="Google Shape;27;p5"/>
          <p:cNvSpPr txBox="1"/>
          <p:nvPr>
            <p:ph idx="1" type="body"/>
          </p:nvPr>
        </p:nvSpPr>
        <p:spPr>
          <a:xfrm>
            <a:off x="416077" y="1397001"/>
            <a:ext cx="11329500" cy="376381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5"/>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6"/>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31" name="Google Shape;31;p6"/>
          <p:cNvPicPr preferRelativeResize="0"/>
          <p:nvPr/>
        </p:nvPicPr>
        <p:blipFill rotWithShape="1">
          <a:blip r:embed="rId2">
            <a:alphaModFix/>
          </a:blip>
          <a:srcRect b="0" l="0" r="0" t="0"/>
          <a:stretch/>
        </p:blipFill>
        <p:spPr>
          <a:xfrm>
            <a:off x="4415367" y="1358901"/>
            <a:ext cx="3092451" cy="2322513"/>
          </a:xfrm>
          <a:prstGeom prst="rect">
            <a:avLst/>
          </a:prstGeom>
          <a:noFill/>
          <a:ln>
            <a:noFill/>
          </a:ln>
        </p:spPr>
      </p:pic>
      <p:pic>
        <p:nvPicPr>
          <p:cNvPr id="32" name="Google Shape;32;p6"/>
          <p:cNvPicPr preferRelativeResize="0"/>
          <p:nvPr/>
        </p:nvPicPr>
        <p:blipFill rotWithShape="1">
          <a:blip r:embed="rId3">
            <a:alphaModFix/>
          </a:blip>
          <a:srcRect b="0" l="0" r="0" t="0"/>
          <a:stretch/>
        </p:blipFill>
        <p:spPr>
          <a:xfrm>
            <a:off x="0" y="6477001"/>
            <a:ext cx="12192000" cy="161925"/>
          </a:xfrm>
          <a:prstGeom prst="rect">
            <a:avLst/>
          </a:prstGeom>
          <a:noFill/>
          <a:ln>
            <a:noFill/>
          </a:ln>
        </p:spPr>
      </p:pic>
      <p:pic>
        <p:nvPicPr>
          <p:cNvPr descr="CARLI2.png" id="33" name="Google Shape;33;p6"/>
          <p:cNvPicPr preferRelativeResize="0"/>
          <p:nvPr/>
        </p:nvPicPr>
        <p:blipFill rotWithShape="1">
          <a:blip r:embed="rId4">
            <a:alphaModFix/>
          </a:blip>
          <a:srcRect b="0" l="0" r="0" t="0"/>
          <a:stretch/>
        </p:blipFill>
        <p:spPr>
          <a:xfrm>
            <a:off x="4451351" y="3906838"/>
            <a:ext cx="2984500" cy="463550"/>
          </a:xfrm>
          <a:prstGeom prst="rect">
            <a:avLst/>
          </a:prstGeom>
          <a:noFill/>
          <a:ln>
            <a:noFill/>
          </a:ln>
        </p:spPr>
      </p:pic>
      <p:sp>
        <p:nvSpPr>
          <p:cNvPr id="34" name="Google Shape;34;p6"/>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6" name="Shape 36"/>
        <p:cNvGrpSpPr/>
        <p:nvPr/>
      </p:nvGrpSpPr>
      <p:grpSpPr>
        <a:xfrm>
          <a:off x="0" y="0"/>
          <a:ext cx="0" cy="0"/>
          <a:chOff x="0" y="0"/>
          <a:chExt cx="0" cy="0"/>
        </a:xfrm>
      </p:grpSpPr>
      <p:sp>
        <p:nvSpPr>
          <p:cNvPr id="37" name="Google Shape;37;p7"/>
          <p:cNvSpPr/>
          <p:nvPr/>
        </p:nvSpPr>
        <p:spPr>
          <a:xfrm>
            <a:off x="0" y="0"/>
            <a:ext cx="1219200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38" name="Google Shape;38;p7"/>
          <p:cNvPicPr preferRelativeResize="0"/>
          <p:nvPr/>
        </p:nvPicPr>
        <p:blipFill rotWithShape="1">
          <a:blip r:embed="rId2">
            <a:alphaModFix/>
          </a:blip>
          <a:srcRect b="0" l="0" r="0" t="0"/>
          <a:stretch/>
        </p:blipFill>
        <p:spPr>
          <a:xfrm>
            <a:off x="13026" y="9770"/>
            <a:ext cx="7810500" cy="5868987"/>
          </a:xfrm>
          <a:prstGeom prst="rect">
            <a:avLst/>
          </a:prstGeom>
          <a:noFill/>
          <a:ln>
            <a:noFill/>
          </a:ln>
        </p:spPr>
      </p:pic>
      <p:pic>
        <p:nvPicPr>
          <p:cNvPr descr="eResources-stacked-white.png" id="39" name="Google Shape;39;p7"/>
          <p:cNvPicPr preferRelativeResize="0"/>
          <p:nvPr/>
        </p:nvPicPr>
        <p:blipFill rotWithShape="1">
          <a:blip r:embed="rId3">
            <a:alphaModFix/>
          </a:blip>
          <a:srcRect b="0" l="0" r="0" t="0"/>
          <a:stretch/>
        </p:blipFill>
        <p:spPr>
          <a:xfrm>
            <a:off x="2713567" y="2741614"/>
            <a:ext cx="6741584" cy="955675"/>
          </a:xfrm>
          <a:prstGeom prst="rect">
            <a:avLst/>
          </a:prstGeom>
          <a:noFill/>
          <a:ln>
            <a:noFill/>
          </a:ln>
        </p:spPr>
      </p:pic>
      <p:sp>
        <p:nvSpPr>
          <p:cNvPr id="40" name="Google Shape;40;p7"/>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 name="Google Shape;41;p7"/>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43" name="Shape 43"/>
        <p:cNvGrpSpPr/>
        <p:nvPr/>
      </p:nvGrpSpPr>
      <p:grpSpPr>
        <a:xfrm>
          <a:off x="0" y="0"/>
          <a:ext cx="0" cy="0"/>
          <a:chOff x="0" y="0"/>
          <a:chExt cx="0" cy="0"/>
        </a:xfrm>
      </p:grpSpPr>
      <p:sp>
        <p:nvSpPr>
          <p:cNvPr id="44" name="Google Shape;44;p8"/>
          <p:cNvSpPr/>
          <p:nvPr/>
        </p:nvSpPr>
        <p:spPr>
          <a:xfrm>
            <a:off x="0" y="0"/>
            <a:ext cx="12192000" cy="6858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45" name="Google Shape;45;p8"/>
          <p:cNvPicPr preferRelativeResize="0"/>
          <p:nvPr/>
        </p:nvPicPr>
        <p:blipFill rotWithShape="1">
          <a:blip r:embed="rId2">
            <a:alphaModFix/>
          </a:blip>
          <a:srcRect b="0" l="0" r="0" t="0"/>
          <a:stretch/>
        </p:blipFill>
        <p:spPr>
          <a:xfrm>
            <a:off x="14334" y="12274"/>
            <a:ext cx="7810500" cy="5868987"/>
          </a:xfrm>
          <a:prstGeom prst="rect">
            <a:avLst/>
          </a:prstGeom>
          <a:noFill/>
          <a:ln>
            <a:noFill/>
          </a:ln>
        </p:spPr>
      </p:pic>
      <p:sp>
        <p:nvSpPr>
          <p:cNvPr id="46" name="Google Shape;46;p8"/>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Share-stacked-white.png" id="47" name="Google Shape;47;p8"/>
          <p:cNvPicPr preferRelativeResize="0"/>
          <p:nvPr/>
        </p:nvPicPr>
        <p:blipFill rotWithShape="1">
          <a:blip r:embed="rId3">
            <a:alphaModFix/>
          </a:blip>
          <a:srcRect b="0" l="0" r="0" t="0"/>
          <a:stretch/>
        </p:blipFill>
        <p:spPr>
          <a:xfrm>
            <a:off x="3594101" y="2725738"/>
            <a:ext cx="4567767" cy="971550"/>
          </a:xfrm>
          <a:prstGeom prst="rect">
            <a:avLst/>
          </a:prstGeom>
          <a:noFill/>
          <a:ln>
            <a:noFill/>
          </a:ln>
        </p:spPr>
      </p:pic>
      <p:sp>
        <p:nvSpPr>
          <p:cNvPr id="48" name="Google Shape;48;p8"/>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50" name="Shape 50"/>
        <p:cNvGrpSpPr/>
        <p:nvPr/>
      </p:nvGrpSpPr>
      <p:grpSpPr>
        <a:xfrm>
          <a:off x="0" y="0"/>
          <a:ext cx="0" cy="0"/>
          <a:chOff x="0" y="0"/>
          <a:chExt cx="0" cy="0"/>
        </a:xfrm>
      </p:grpSpPr>
      <p:sp>
        <p:nvSpPr>
          <p:cNvPr id="51" name="Google Shape;51;p9"/>
          <p:cNvSpPr/>
          <p:nvPr/>
        </p:nvSpPr>
        <p:spPr>
          <a:xfrm>
            <a:off x="0" y="0"/>
            <a:ext cx="12192000" cy="685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52" name="Google Shape;52;p9"/>
          <p:cNvPicPr preferRelativeResize="0"/>
          <p:nvPr/>
        </p:nvPicPr>
        <p:blipFill rotWithShape="1">
          <a:blip r:embed="rId2">
            <a:alphaModFix/>
          </a:blip>
          <a:srcRect b="0" l="0" r="0" t="0"/>
          <a:stretch/>
        </p:blipFill>
        <p:spPr>
          <a:xfrm>
            <a:off x="-11719" y="-19538"/>
            <a:ext cx="7810500" cy="5868987"/>
          </a:xfrm>
          <a:prstGeom prst="rect">
            <a:avLst/>
          </a:prstGeom>
          <a:noFill/>
          <a:ln>
            <a:noFill/>
          </a:ln>
        </p:spPr>
      </p:pic>
      <p:sp>
        <p:nvSpPr>
          <p:cNvPr id="53" name="Google Shape;53;p9"/>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ollectionsManagement-stacked-white.png" id="54" name="Google Shape;54;p9"/>
          <p:cNvPicPr preferRelativeResize="0"/>
          <p:nvPr/>
        </p:nvPicPr>
        <p:blipFill rotWithShape="1">
          <a:blip r:embed="rId3">
            <a:alphaModFix/>
          </a:blip>
          <a:srcRect b="0" l="0" r="0" t="0"/>
          <a:stretch/>
        </p:blipFill>
        <p:spPr>
          <a:xfrm>
            <a:off x="372534" y="2882901"/>
            <a:ext cx="11345333" cy="930275"/>
          </a:xfrm>
          <a:prstGeom prst="rect">
            <a:avLst/>
          </a:prstGeom>
          <a:noFill/>
          <a:ln>
            <a:noFill/>
          </a:ln>
        </p:spPr>
      </p:pic>
      <p:sp>
        <p:nvSpPr>
          <p:cNvPr id="55" name="Google Shape;55;p9"/>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57" name="Shape 57"/>
        <p:cNvGrpSpPr/>
        <p:nvPr/>
      </p:nvGrpSpPr>
      <p:grpSpPr>
        <a:xfrm>
          <a:off x="0" y="0"/>
          <a:ext cx="0" cy="0"/>
          <a:chOff x="0" y="0"/>
          <a:chExt cx="0" cy="0"/>
        </a:xfrm>
      </p:grpSpPr>
      <p:sp>
        <p:nvSpPr>
          <p:cNvPr id="58" name="Google Shape;58;p10"/>
          <p:cNvSpPr/>
          <p:nvPr/>
        </p:nvSpPr>
        <p:spPr>
          <a:xfrm>
            <a:off x="0" y="0"/>
            <a:ext cx="121920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59" name="Google Shape;59;p10"/>
          <p:cNvPicPr preferRelativeResize="0"/>
          <p:nvPr/>
        </p:nvPicPr>
        <p:blipFill rotWithShape="1">
          <a:blip r:embed="rId2">
            <a:alphaModFix/>
          </a:blip>
          <a:srcRect b="0" l="0" r="0" t="0"/>
          <a:stretch/>
        </p:blipFill>
        <p:spPr>
          <a:xfrm>
            <a:off x="8326" y="12992"/>
            <a:ext cx="7810500" cy="5868987"/>
          </a:xfrm>
          <a:prstGeom prst="rect">
            <a:avLst/>
          </a:prstGeom>
          <a:noFill/>
          <a:ln>
            <a:noFill/>
          </a:ln>
        </p:spPr>
      </p:pic>
      <p:sp>
        <p:nvSpPr>
          <p:cNvPr id="60" name="Google Shape;60;p10"/>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DigitalCollections-stacked-white.png" id="61" name="Google Shape;61;p10"/>
          <p:cNvPicPr preferRelativeResize="0"/>
          <p:nvPr/>
        </p:nvPicPr>
        <p:blipFill rotWithShape="1">
          <a:blip r:embed="rId3">
            <a:alphaModFix/>
          </a:blip>
          <a:srcRect b="0" l="0" r="0" t="0"/>
          <a:stretch/>
        </p:blipFill>
        <p:spPr>
          <a:xfrm>
            <a:off x="1320800" y="2792414"/>
            <a:ext cx="9550400" cy="1036637"/>
          </a:xfrm>
          <a:prstGeom prst="rect">
            <a:avLst/>
          </a:prstGeom>
          <a:noFill/>
          <a:ln>
            <a:noFill/>
          </a:ln>
        </p:spPr>
      </p:pic>
      <p:sp>
        <p:nvSpPr>
          <p:cNvPr id="62" name="Google Shape;62;p10"/>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64" name="Shape 64"/>
        <p:cNvGrpSpPr/>
        <p:nvPr/>
      </p:nvGrpSpPr>
      <p:grpSpPr>
        <a:xfrm>
          <a:off x="0" y="0"/>
          <a:ext cx="0" cy="0"/>
          <a:chOff x="0" y="0"/>
          <a:chExt cx="0" cy="0"/>
        </a:xfrm>
      </p:grpSpPr>
      <p:sp>
        <p:nvSpPr>
          <p:cNvPr id="65" name="Google Shape;65;p11"/>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largepurplelogo-transparent.png" id="66" name="Google Shape;66;p11"/>
          <p:cNvPicPr preferRelativeResize="0"/>
          <p:nvPr/>
        </p:nvPicPr>
        <p:blipFill rotWithShape="1">
          <a:blip r:embed="rId2">
            <a:alphaModFix/>
          </a:blip>
          <a:srcRect b="0" l="0" r="0" t="0"/>
          <a:stretch/>
        </p:blipFill>
        <p:spPr>
          <a:xfrm>
            <a:off x="1315" y="22043"/>
            <a:ext cx="7810500" cy="5868987"/>
          </a:xfrm>
          <a:prstGeom prst="rect">
            <a:avLst/>
          </a:prstGeom>
          <a:noFill/>
          <a:ln>
            <a:noFill/>
          </a:ln>
        </p:spPr>
      </p:pic>
      <p:sp>
        <p:nvSpPr>
          <p:cNvPr id="67" name="Google Shape;67;p11"/>
          <p:cNvSpPr/>
          <p:nvPr/>
        </p:nvSpPr>
        <p:spPr>
          <a:xfrm>
            <a:off x="0" y="6646864"/>
            <a:ext cx="12192000" cy="211137"/>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8" name="Google Shape;68;p11"/>
          <p:cNvSpPr txBox="1"/>
          <p:nvPr>
            <p:ph type="ctrTitle"/>
          </p:nvPr>
        </p:nvSpPr>
        <p:spPr>
          <a:xfrm>
            <a:off x="914400" y="4919196"/>
            <a:ext cx="10363200" cy="1079293"/>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32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 type="subTitle"/>
          </p:nvPr>
        </p:nvSpPr>
        <p:spPr>
          <a:xfrm>
            <a:off x="1828800" y="5740694"/>
            <a:ext cx="8534400" cy="98722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chemeClr val="lt2"/>
              </a:buClr>
              <a:buSzPts val="2400"/>
              <a:buFont typeface="Arial"/>
              <a:buNone/>
              <a:defRPr sz="2400">
                <a:solidFill>
                  <a:schemeClr val="lt2"/>
                </a:solidFill>
              </a:defRPr>
            </a:lvl1pPr>
            <a:lvl2pPr lvl="1" algn="ctr">
              <a:lnSpc>
                <a:spcPct val="100000"/>
              </a:lnSpc>
              <a:spcBef>
                <a:spcPts val="440"/>
              </a:spcBef>
              <a:spcAft>
                <a:spcPts val="0"/>
              </a:spcAft>
              <a:buClr>
                <a:srgbClr val="998C9B"/>
              </a:buClr>
              <a:buSzPts val="2200"/>
              <a:buNone/>
              <a:defRPr>
                <a:solidFill>
                  <a:srgbClr val="998C9B"/>
                </a:solidFill>
              </a:defRPr>
            </a:lvl2pPr>
            <a:lvl3pPr lvl="2" algn="ctr">
              <a:lnSpc>
                <a:spcPct val="100000"/>
              </a:lnSpc>
              <a:spcBef>
                <a:spcPts val="380"/>
              </a:spcBef>
              <a:spcAft>
                <a:spcPts val="0"/>
              </a:spcAft>
              <a:buClr>
                <a:srgbClr val="998C9B"/>
              </a:buClr>
              <a:buSzPts val="1900"/>
              <a:buNone/>
              <a:defRPr>
                <a:solidFill>
                  <a:srgbClr val="998C9B"/>
                </a:solidFill>
              </a:defRPr>
            </a:lvl3pPr>
            <a:lvl4pPr lvl="3" algn="ctr">
              <a:lnSpc>
                <a:spcPct val="100000"/>
              </a:lnSpc>
              <a:spcBef>
                <a:spcPts val="320"/>
              </a:spcBef>
              <a:spcAft>
                <a:spcPts val="0"/>
              </a:spcAft>
              <a:buClr>
                <a:srgbClr val="998C9B"/>
              </a:buClr>
              <a:buSzPts val="1600"/>
              <a:buNone/>
              <a:defRPr>
                <a:solidFill>
                  <a:srgbClr val="998C9B"/>
                </a:solidFill>
              </a:defRPr>
            </a:lvl4pPr>
            <a:lvl5pPr lvl="4" algn="ctr">
              <a:lnSpc>
                <a:spcPct val="100000"/>
              </a:lnSpc>
              <a:spcBef>
                <a:spcPts val="280"/>
              </a:spcBef>
              <a:spcAft>
                <a:spcPts val="0"/>
              </a:spcAft>
              <a:buClr>
                <a:srgbClr val="998C9B"/>
              </a:buClr>
              <a:buSzPts val="1400"/>
              <a:buNone/>
              <a:defRPr>
                <a:solidFill>
                  <a:srgbClr val="998C9B"/>
                </a:solidFill>
              </a:defRPr>
            </a:lvl5pPr>
            <a:lvl6pPr lvl="5" algn="ctr">
              <a:lnSpc>
                <a:spcPct val="100000"/>
              </a:lnSpc>
              <a:spcBef>
                <a:spcPts val="400"/>
              </a:spcBef>
              <a:spcAft>
                <a:spcPts val="0"/>
              </a:spcAft>
              <a:buClr>
                <a:srgbClr val="998C9B"/>
              </a:buClr>
              <a:buSzPts val="2000"/>
              <a:buNone/>
              <a:defRPr>
                <a:solidFill>
                  <a:srgbClr val="998C9B"/>
                </a:solidFill>
              </a:defRPr>
            </a:lvl6pPr>
            <a:lvl7pPr lvl="6" algn="ctr">
              <a:lnSpc>
                <a:spcPct val="100000"/>
              </a:lnSpc>
              <a:spcBef>
                <a:spcPts val="400"/>
              </a:spcBef>
              <a:spcAft>
                <a:spcPts val="0"/>
              </a:spcAft>
              <a:buClr>
                <a:srgbClr val="998C9B"/>
              </a:buClr>
              <a:buSzPts val="2000"/>
              <a:buNone/>
              <a:defRPr>
                <a:solidFill>
                  <a:srgbClr val="998C9B"/>
                </a:solidFill>
              </a:defRPr>
            </a:lvl7pPr>
            <a:lvl8pPr lvl="7" algn="ctr">
              <a:lnSpc>
                <a:spcPct val="100000"/>
              </a:lnSpc>
              <a:spcBef>
                <a:spcPts val="400"/>
              </a:spcBef>
              <a:spcAft>
                <a:spcPts val="0"/>
              </a:spcAft>
              <a:buClr>
                <a:srgbClr val="998C9B"/>
              </a:buClr>
              <a:buSzPts val="2000"/>
              <a:buNone/>
              <a:defRPr>
                <a:solidFill>
                  <a:srgbClr val="998C9B"/>
                </a:solidFill>
              </a:defRPr>
            </a:lvl8pPr>
            <a:lvl9pPr lvl="8" algn="ctr">
              <a:lnSpc>
                <a:spcPct val="100000"/>
              </a:lnSpc>
              <a:spcBef>
                <a:spcPts val="400"/>
              </a:spcBef>
              <a:spcAft>
                <a:spcPts val="0"/>
              </a:spcAft>
              <a:buClr>
                <a:srgbClr val="998C9B"/>
              </a:buClr>
              <a:buSzPts val="2000"/>
              <a:buNone/>
              <a:defRPr>
                <a:solidFill>
                  <a:srgbClr val="998C9B"/>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70" name="Shape 70"/>
        <p:cNvGrpSpPr/>
        <p:nvPr/>
      </p:nvGrpSpPr>
      <p:grpSpPr>
        <a:xfrm>
          <a:off x="0" y="0"/>
          <a:ext cx="0" cy="0"/>
          <a:chOff x="0" y="0"/>
          <a:chExt cx="0" cy="0"/>
        </a:xfrm>
      </p:grpSpPr>
      <p:sp>
        <p:nvSpPr>
          <p:cNvPr id="71" name="Google Shape;71;p12"/>
          <p:cNvSpPr/>
          <p:nvPr/>
        </p:nvSpPr>
        <p:spPr>
          <a:xfrm>
            <a:off x="0" y="-9525"/>
            <a:ext cx="12192000" cy="381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2" name="Google Shape;72;p12"/>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400"/>
              <a:buNone/>
              <a:defRPr sz="1600" cap="none">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 type="body"/>
          </p:nvPr>
        </p:nvSpPr>
        <p:spPr>
          <a:xfrm>
            <a:off x="306917" y="634996"/>
            <a:ext cx="5635143" cy="48609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12"/>
          <p:cNvSpPr txBox="1"/>
          <p:nvPr>
            <p:ph idx="2" type="body"/>
          </p:nvPr>
        </p:nvSpPr>
        <p:spPr>
          <a:xfrm>
            <a:off x="6096001" y="634996"/>
            <a:ext cx="5710767" cy="48609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2"/>
          <p:cNvSpPr txBox="1"/>
          <p:nvPr>
            <p:ph idx="3" type="body"/>
          </p:nvPr>
        </p:nvSpPr>
        <p:spPr>
          <a:xfrm>
            <a:off x="306918" y="5599113"/>
            <a:ext cx="11499849" cy="635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600" u="none" cap="none" strike="noStrike">
                <a:solidFill>
                  <a:schemeClr val="dk1"/>
                </a:solidFill>
                <a:latin typeface="Arial"/>
                <a:ea typeface="Arial"/>
                <a:cs typeface="Arial"/>
                <a:sym typeface="Arial"/>
              </a:defRPr>
            </a:lvl9pPr>
          </a:lstStyle>
          <a:p/>
        </p:txBody>
      </p:sp>
      <p:sp>
        <p:nvSpPr>
          <p:cNvPr id="11" name="Google Shape;11;p3"/>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00"/>
              </a:spcBef>
              <a:spcAft>
                <a:spcPts val="0"/>
              </a:spcAft>
              <a:buClr>
                <a:srgbClr val="000000"/>
              </a:buClr>
              <a:buSzPts val="1400"/>
              <a:buFont typeface="Arial"/>
              <a:buNone/>
              <a:defRPr b="0" i="0" sz="2500" u="none" cap="none" strike="noStrike">
                <a:solidFill>
                  <a:schemeClr val="dk1"/>
                </a:solidFill>
                <a:latin typeface="Arial"/>
                <a:ea typeface="Arial"/>
                <a:cs typeface="Arial"/>
                <a:sym typeface="Arial"/>
              </a:defRPr>
            </a:lvl1pPr>
            <a:lvl2pPr indent="-368300" lvl="1" marL="914400" marR="0" rtl="0" algn="l">
              <a:lnSpc>
                <a:spcPct val="100000"/>
              </a:lnSpc>
              <a:spcBef>
                <a:spcPts val="44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indent="-349250" lvl="2" marL="1371600" marR="0" rtl="0" algn="l">
              <a:lnSpc>
                <a:spcPct val="100000"/>
              </a:lnSpc>
              <a:spcBef>
                <a:spcPts val="38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grpSp>
        <p:nvGrpSpPr>
          <p:cNvPr id="12" name="Google Shape;12;p3"/>
          <p:cNvGrpSpPr/>
          <p:nvPr/>
        </p:nvGrpSpPr>
        <p:grpSpPr>
          <a:xfrm>
            <a:off x="1" y="6450776"/>
            <a:ext cx="12203936" cy="415057"/>
            <a:chOff x="126124" y="6360379"/>
            <a:chExt cx="9091992" cy="504457"/>
          </a:xfrm>
        </p:grpSpPr>
        <p:sp>
          <p:nvSpPr>
            <p:cNvPr id="13" name="Google Shape;13;p3"/>
            <p:cNvSpPr/>
            <p:nvPr/>
          </p:nvSpPr>
          <p:spPr>
            <a:xfrm>
              <a:off x="126124" y="6363184"/>
              <a:ext cx="8680743" cy="50165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 name="Google Shape;14;p3"/>
            <p:cNvGrpSpPr/>
            <p:nvPr/>
          </p:nvGrpSpPr>
          <p:grpSpPr>
            <a:xfrm>
              <a:off x="8817821" y="6360379"/>
              <a:ext cx="400295" cy="501650"/>
              <a:chOff x="-682839" y="6360379"/>
              <a:chExt cx="8484472" cy="501650"/>
            </a:xfrm>
          </p:grpSpPr>
          <p:sp>
            <p:nvSpPr>
              <p:cNvPr id="15" name="Google Shape;15;p3"/>
              <p:cNvSpPr/>
              <p:nvPr/>
            </p:nvSpPr>
            <p:spPr>
              <a:xfrm>
                <a:off x="6321173" y="6360379"/>
                <a:ext cx="1480460" cy="50165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3"/>
              <p:cNvSpPr/>
              <p:nvPr/>
            </p:nvSpPr>
            <p:spPr>
              <a:xfrm>
                <a:off x="4572123" y="6360379"/>
                <a:ext cx="1480439" cy="5016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p3"/>
              <p:cNvSpPr/>
              <p:nvPr/>
            </p:nvSpPr>
            <p:spPr>
              <a:xfrm>
                <a:off x="2789407" y="6360379"/>
                <a:ext cx="1514105" cy="50165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 name="Google Shape;18;p3"/>
              <p:cNvSpPr/>
              <p:nvPr/>
            </p:nvSpPr>
            <p:spPr>
              <a:xfrm>
                <a:off x="1040335" y="6360379"/>
                <a:ext cx="1480460" cy="50165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3"/>
              <p:cNvSpPr/>
              <p:nvPr/>
            </p:nvSpPr>
            <p:spPr>
              <a:xfrm>
                <a:off x="-682839" y="6360379"/>
                <a:ext cx="1480439" cy="50165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hyperlink" Target="https://creativecommons.org/public-domain/cc0/" TargetMode="External"/><Relationship Id="rId6"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reativecommons.org/licenses/by-nc-sa/4.0/" TargetMode="External"/><Relationship Id="rId4" Type="http://schemas.openxmlformats.org/officeDocument/2006/relationships/hyperlink" Target="https://creativecommons.org/licenses/by/4.0/" TargetMode="External"/><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library.illinoisstate.edu/exhibits/ongoing/suffrage/" TargetMode="External"/><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image" Target="../media/image14.png"/><Relationship Id="rId7" Type="http://schemas.openxmlformats.org/officeDocument/2006/relationships/image" Target="../media/image22.png"/><Relationship Id="rId8"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creativecommons.org/publicdomain/zero/1.0/" TargetMode="External"/><Relationship Id="rId4" Type="http://schemas.openxmlformats.org/officeDocument/2006/relationships/image" Target="../media/image19.jpg"/><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1" Type="http://schemas.openxmlformats.org/officeDocument/2006/relationships/hyperlink" Target="https://knightlab.northwestern.edu/projects/" TargetMode="External"/><Relationship Id="rId10" Type="http://schemas.openxmlformats.org/officeDocument/2006/relationships/image" Target="../media/image11.png"/><Relationship Id="rId13" Type="http://schemas.openxmlformats.org/officeDocument/2006/relationships/hyperlink" Target="https://fromthepage.com/ilstu" TargetMode="External"/><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scalar.me/anvc/" TargetMode="External"/><Relationship Id="rId4" Type="http://schemas.openxmlformats.org/officeDocument/2006/relationships/hyperlink" Target="https://view-book.org/beyond-the-bandwagon-curating-cultural-memory-at-milner-library/ferns_the-ferns-of-great-britain-and-ireland" TargetMode="External"/><Relationship Id="rId9" Type="http://schemas.openxmlformats.org/officeDocument/2006/relationships/hyperlink" Target="https://cdn.knightlab.com/libs/timeline3/latest/embed/index.html?source=1gZXIg-hpjXR9nKJ79ShY3gOsAYvCyLbw2WaLxmJK7uw&amp;font=Lustria-Lato&amp;lang=en&amp;initial_zoom=2&amp;height=650" TargetMode="External"/><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1.png"/><Relationship Id="rId8"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E8E8"/>
        </a:solidFill>
      </p:bgPr>
    </p:bg>
    <p:spTree>
      <p:nvGrpSpPr>
        <p:cNvPr id="136" name="Shape 136"/>
        <p:cNvGrpSpPr/>
        <p:nvPr/>
      </p:nvGrpSpPr>
      <p:grpSpPr>
        <a:xfrm>
          <a:off x="0" y="0"/>
          <a:ext cx="0" cy="0"/>
          <a:chOff x="0" y="0"/>
          <a:chExt cx="0" cy="0"/>
        </a:xfrm>
      </p:grpSpPr>
      <p:sp>
        <p:nvSpPr>
          <p:cNvPr id="137" name="Google Shape;137;p1"/>
          <p:cNvSpPr txBox="1"/>
          <p:nvPr>
            <p:ph type="title"/>
          </p:nvPr>
        </p:nvSpPr>
        <p:spPr>
          <a:xfrm>
            <a:off x="0" y="5130987"/>
            <a:ext cx="12150018" cy="172701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sz="2000">
                <a:solidFill>
                  <a:schemeClr val="lt1"/>
                </a:solidFill>
              </a:rPr>
              <a:t>BUILDING DIGITAL ARCHIVES WITH MINIMAL STAFFING: OUTREACH</a:t>
            </a:r>
            <a:br>
              <a:rPr lang="en-US" sz="2000">
                <a:solidFill>
                  <a:schemeClr val="lt1"/>
                </a:solidFill>
              </a:rPr>
            </a:br>
            <a:br>
              <a:rPr lang="en-US" sz="2000">
                <a:solidFill>
                  <a:schemeClr val="lt1"/>
                </a:solidFill>
              </a:rPr>
            </a:br>
            <a:r>
              <a:rPr lang="en-US" sz="1600">
                <a:solidFill>
                  <a:srgbClr val="F2F2F2"/>
                </a:solidFill>
              </a:rPr>
              <a:t>PRESENTERS: ASHLEY HOWDESHELL, NORTHEASTERN ILLINOIS UNIVERSITY AND REBECCA FITZSIMMONS, ILLINOIS STATE UNIVERSITY</a:t>
            </a:r>
            <a:endParaRPr sz="1600">
              <a:solidFill>
                <a:srgbClr val="F2F2F2"/>
              </a:solidFill>
            </a:endParaRPr>
          </a:p>
        </p:txBody>
      </p:sp>
      <p:sp>
        <p:nvSpPr>
          <p:cNvPr id="138" name="Google Shape;138;p1"/>
          <p:cNvSpPr txBox="1"/>
          <p:nvPr/>
        </p:nvSpPr>
        <p:spPr>
          <a:xfrm>
            <a:off x="2227908" y="6523340"/>
            <a:ext cx="773373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600"/>
              <a:buFont typeface="Arial"/>
              <a:buNone/>
            </a:pPr>
            <a:r>
              <a:rPr b="1" i="0" lang="en-US" sz="1600" u="none" cap="none" strike="noStrike">
                <a:solidFill>
                  <a:srgbClr val="FFFFFF"/>
                </a:solidFill>
                <a:latin typeface="Arial"/>
                <a:ea typeface="Arial"/>
                <a:cs typeface="Arial"/>
                <a:sym typeface="Arial"/>
              </a:rPr>
              <a:t>Zoom’s live transcript is available on the Show Captions menu.</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2000"/>
              <a:buFont typeface="Geo"/>
              <a:buNone/>
            </a:pPr>
            <a:r>
              <a:rPr b="1" i="0" lang="en-US" sz="2000" u="none" cap="none" strike="noStrike">
                <a:solidFill>
                  <a:srgbClr val="FFFFFF"/>
                </a:solidFill>
                <a:latin typeface="Geo"/>
                <a:ea typeface="Geo"/>
                <a:cs typeface="Geo"/>
                <a:sym typeface="Geo"/>
              </a:rPr>
              <a:t> </a:t>
            </a:r>
            <a:endParaRPr b="0" i="0" sz="1400" u="none" cap="none" strike="noStrike">
              <a:solidFill>
                <a:srgbClr val="000000"/>
              </a:solidFill>
              <a:latin typeface="Arial"/>
              <a:ea typeface="Arial"/>
              <a:cs typeface="Arial"/>
              <a:sym typeface="Arial"/>
            </a:endParaRPr>
          </a:p>
        </p:txBody>
      </p:sp>
      <p:sp>
        <p:nvSpPr>
          <p:cNvPr id="139" name="Google Shape;139;p1"/>
          <p:cNvSpPr/>
          <p:nvPr/>
        </p:nvSpPr>
        <p:spPr>
          <a:xfrm>
            <a:off x="1524000" y="1"/>
            <a:ext cx="9144000" cy="970642"/>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Times New Roman"/>
              <a:buNone/>
            </a:pPr>
            <a:r>
              <a:t/>
            </a:r>
            <a:endParaRPr b="0" i="0" sz="1800" u="none" cap="none" strike="noStrike">
              <a:solidFill>
                <a:srgbClr val="FFFFFF"/>
              </a:solidFill>
              <a:latin typeface="Times New Roman"/>
              <a:ea typeface="Times New Roman"/>
              <a:cs typeface="Times New Roman"/>
              <a:sym typeface="Times New Roman"/>
            </a:endParaRPr>
          </a:p>
        </p:txBody>
      </p:sp>
      <p:pic>
        <p:nvPicPr>
          <p:cNvPr descr="Swirled circle in teal, blue, and orange with the words professional development alliance of library consortia." id="140" name="Google Shape;140;p1"/>
          <p:cNvPicPr preferRelativeResize="0"/>
          <p:nvPr/>
        </p:nvPicPr>
        <p:blipFill rotWithShape="1">
          <a:blip r:embed="rId3">
            <a:alphaModFix/>
          </a:blip>
          <a:srcRect b="0" l="0" r="0" t="0"/>
          <a:stretch/>
        </p:blipFill>
        <p:spPr>
          <a:xfrm>
            <a:off x="9723765" y="10023"/>
            <a:ext cx="2446019" cy="970642"/>
          </a:xfrm>
          <a:prstGeom prst="rect">
            <a:avLst/>
          </a:prstGeom>
          <a:noFill/>
          <a:ln>
            <a:noFill/>
          </a:ln>
        </p:spPr>
      </p:pic>
      <p:pic>
        <p:nvPicPr>
          <p:cNvPr descr="Tilted hashtag in purple, green, teal, blue, blue, and olive with the words in purple CARLI: Consortium of Academic and Research Libraries in Illinois.&#10;" id="141" name="Google Shape;141;p1"/>
          <p:cNvPicPr preferRelativeResize="0"/>
          <p:nvPr/>
        </p:nvPicPr>
        <p:blipFill rotWithShape="1">
          <a:blip r:embed="rId4">
            <a:alphaModFix/>
          </a:blip>
          <a:srcRect b="0" l="0" r="0" t="0"/>
          <a:stretch/>
        </p:blipFill>
        <p:spPr>
          <a:xfrm>
            <a:off x="19766" y="10022"/>
            <a:ext cx="5214795" cy="960621"/>
          </a:xfrm>
          <a:prstGeom prst="rect">
            <a:avLst/>
          </a:prstGeom>
          <a:noFill/>
          <a:ln>
            <a:noFill/>
          </a:ln>
        </p:spPr>
      </p:pic>
      <p:sp>
        <p:nvSpPr>
          <p:cNvPr id="142" name="Google Shape;142;p1"/>
          <p:cNvSpPr txBox="1"/>
          <p:nvPr/>
        </p:nvSpPr>
        <p:spPr>
          <a:xfrm>
            <a:off x="8932128" y="4473364"/>
            <a:ext cx="266705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2"/>
                </a:solidFill>
                <a:latin typeface="Arial"/>
                <a:ea typeface="Arial"/>
                <a:cs typeface="Arial"/>
                <a:sym typeface="Arial"/>
              </a:rPr>
              <a:t>"SIUE Digitization Lab" by Marcella Lees used under </a:t>
            </a:r>
            <a:r>
              <a:rPr b="0" i="0" lang="en-US" sz="1200" u="sng" cap="none" strike="noStrike">
                <a:solidFill>
                  <a:schemeClr val="dk2"/>
                </a:solidFill>
                <a:latin typeface="Arial"/>
                <a:ea typeface="Arial"/>
                <a:cs typeface="Arial"/>
                <a:sym typeface="Arial"/>
                <a:hlinkClick r:id="rId5">
                  <a:extLst>
                    <a:ext uri="{A12FA001-AC4F-418D-AE19-62706E023703}">
                      <ahyp:hlinkClr val="tx"/>
                    </a:ext>
                  </a:extLst>
                </a:hlinkClick>
              </a:rPr>
              <a:t>CC0</a:t>
            </a:r>
            <a:r>
              <a:rPr b="0" i="0" lang="en-US" sz="12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Digital scanners, computer, and multiple computer screens in a corner of a room." id="143" name="Google Shape;143;p1"/>
          <p:cNvPicPr preferRelativeResize="0"/>
          <p:nvPr/>
        </p:nvPicPr>
        <p:blipFill rotWithShape="1">
          <a:blip r:embed="rId6">
            <a:alphaModFix/>
          </a:blip>
          <a:srcRect b="0" l="0" r="0" t="0"/>
          <a:stretch/>
        </p:blipFill>
        <p:spPr>
          <a:xfrm>
            <a:off x="3027398" y="1004096"/>
            <a:ext cx="5170140" cy="38797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
          <p:cNvSpPr txBox="1"/>
          <p:nvPr>
            <p:ph idx="1" type="body"/>
          </p:nvPr>
        </p:nvSpPr>
        <p:spPr>
          <a:xfrm>
            <a:off x="416077" y="1397001"/>
            <a:ext cx="11329500" cy="37638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2800">
                <a:solidFill>
                  <a:schemeClr val="dk1"/>
                </a:solidFill>
              </a:rPr>
              <a:t>				</a:t>
            </a:r>
            <a:r>
              <a:rPr lang="en-US" sz="2800"/>
              <a:t>Except where otherwise noted, this presentation “Building Digital Archives with Minimal Staffing: Outreach” created by Rebecca Fitzsimmons and Ashley Howdeshell is © 2025 by Rebecca Fitzsimmons and Ashley Howdeshell and is released under a Creative Commons </a:t>
            </a:r>
            <a:r>
              <a:rPr lang="en-US" sz="2800" u="sng">
                <a:solidFill>
                  <a:schemeClr val="accent2"/>
                </a:solidFill>
                <a:hlinkClick r:id="rId3">
                  <a:extLst>
                    <a:ext uri="{A12FA001-AC4F-418D-AE19-62706E023703}">
                      <ahyp:hlinkClr val="tx"/>
                    </a:ext>
                  </a:extLst>
                </a:hlinkClick>
              </a:rPr>
              <a:t>Attribution-NonCommercial-ShareAlike 4.0 International License</a:t>
            </a:r>
            <a:r>
              <a:rPr lang="en-US" sz="2800"/>
              <a:t>.</a:t>
            </a:r>
            <a:r>
              <a:rPr lang="en-US" sz="2800">
                <a:solidFill>
                  <a:srgbClr val="0918EB"/>
                </a:solidFill>
              </a:rPr>
              <a:t> </a:t>
            </a:r>
            <a:endParaRPr/>
          </a:p>
        </p:txBody>
      </p:sp>
      <p:sp>
        <p:nvSpPr>
          <p:cNvPr id="150" name="Google Shape;150;p2"/>
          <p:cNvSpPr txBox="1"/>
          <p:nvPr>
            <p:ph type="title"/>
          </p:nvPr>
        </p:nvSpPr>
        <p:spPr>
          <a:xfrm>
            <a:off x="307220" y="-94785"/>
            <a:ext cx="10972800" cy="60279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t>ATTRIBUTION</a:t>
            </a:r>
            <a:endParaRPr/>
          </a:p>
        </p:txBody>
      </p:sp>
      <p:pic>
        <p:nvPicPr>
          <p:cNvPr descr="Creative Commons Attribution 4.0 International License" id="151" name="Google Shape;151;p2">
            <a:hlinkClick r:id="rId4"/>
          </p:cNvPr>
          <p:cNvPicPr preferRelativeResize="0"/>
          <p:nvPr/>
        </p:nvPicPr>
        <p:blipFill rotWithShape="1">
          <a:blip r:embed="rId5">
            <a:alphaModFix/>
          </a:blip>
          <a:srcRect b="0" l="0" r="0" t="0"/>
          <a:stretch/>
        </p:blipFill>
        <p:spPr>
          <a:xfrm>
            <a:off x="472033" y="1274500"/>
            <a:ext cx="1755800" cy="573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3578358da42_0_0"/>
          <p:cNvSpPr txBox="1"/>
          <p:nvPr>
            <p:ph idx="1" type="body"/>
          </p:nvPr>
        </p:nvSpPr>
        <p:spPr>
          <a:xfrm>
            <a:off x="217025" y="4601675"/>
            <a:ext cx="11772300" cy="1770900"/>
          </a:xfrm>
          <a:prstGeom prst="rect">
            <a:avLst/>
          </a:prstGeom>
          <a:noFill/>
          <a:ln>
            <a:noFill/>
          </a:ln>
        </p:spPr>
        <p:txBody>
          <a:bodyPr anchorCtr="0" anchor="t" bIns="45700" lIns="91425" spcFirstLastPara="1" rIns="91425" wrap="square" tIns="45700">
            <a:noAutofit/>
          </a:bodyPr>
          <a:lstStyle/>
          <a:p>
            <a:pPr indent="-320675" lvl="0" marL="457200" rtl="0" algn="l">
              <a:lnSpc>
                <a:spcPct val="115000"/>
              </a:lnSpc>
              <a:spcBef>
                <a:spcPts val="360"/>
              </a:spcBef>
              <a:spcAft>
                <a:spcPts val="0"/>
              </a:spcAft>
              <a:buSzPts val="1450"/>
              <a:buChar char="●"/>
            </a:pPr>
            <a:r>
              <a:rPr lang="en-US" sz="1450"/>
              <a:t>1981: NEIU hosted the CWRIC hearing on Executive Order 9066 and Japanese American internment</a:t>
            </a:r>
            <a:endParaRPr sz="1450"/>
          </a:p>
          <a:p>
            <a:pPr indent="-320675" lvl="0" marL="457200" rtl="0" algn="l">
              <a:lnSpc>
                <a:spcPct val="115000"/>
              </a:lnSpc>
              <a:spcBef>
                <a:spcPts val="0"/>
              </a:spcBef>
              <a:spcAft>
                <a:spcPts val="0"/>
              </a:spcAft>
              <a:buSzPts val="1450"/>
              <a:buChar char="●"/>
            </a:pPr>
            <a:r>
              <a:rPr lang="en-US" sz="1450"/>
              <a:t>NEIU Archives holds collections on internment camps and post-war resettlement</a:t>
            </a:r>
            <a:endParaRPr sz="1450"/>
          </a:p>
          <a:p>
            <a:pPr indent="-320675" lvl="0" marL="457200" rtl="0" algn="l">
              <a:lnSpc>
                <a:spcPct val="115000"/>
              </a:lnSpc>
              <a:spcBef>
                <a:spcPts val="0"/>
              </a:spcBef>
              <a:spcAft>
                <a:spcPts val="0"/>
              </a:spcAft>
              <a:buSzPts val="1450"/>
              <a:buChar char="●"/>
            </a:pPr>
            <a:r>
              <a:rPr lang="en-US" sz="1450"/>
              <a:t>A physical exhibit of internment camp art objects was created for the 2021 conference, with some pieces now in the Archives collections</a:t>
            </a:r>
            <a:endParaRPr sz="1450"/>
          </a:p>
          <a:p>
            <a:pPr indent="-320675" lvl="0" marL="457200" rtl="0" algn="l">
              <a:lnSpc>
                <a:spcPct val="115000"/>
              </a:lnSpc>
              <a:spcBef>
                <a:spcPts val="0"/>
              </a:spcBef>
              <a:spcAft>
                <a:spcPts val="0"/>
              </a:spcAft>
              <a:buSzPts val="1450"/>
              <a:buChar char="●"/>
            </a:pPr>
            <a:r>
              <a:rPr lang="en-US" sz="1450"/>
              <a:t>The digital exhibit recreated in Digital Commons has increased engagement with both physical and digital collections, offering deeper human context</a:t>
            </a:r>
            <a:endParaRPr sz="1450"/>
          </a:p>
          <a:p>
            <a:pPr indent="-320675" lvl="0" marL="457200" rtl="0" algn="l">
              <a:lnSpc>
                <a:spcPct val="115000"/>
              </a:lnSpc>
              <a:spcBef>
                <a:spcPts val="0"/>
              </a:spcBef>
              <a:spcAft>
                <a:spcPts val="0"/>
              </a:spcAft>
              <a:buSzPts val="1450"/>
              <a:buChar char="●"/>
            </a:pPr>
            <a:r>
              <a:rPr lang="en-US" sz="1450"/>
              <a:t>Collections are now widely used by high school students during the Chicago Metro History Fair</a:t>
            </a:r>
            <a:endParaRPr sz="1450"/>
          </a:p>
        </p:txBody>
      </p:sp>
      <p:sp>
        <p:nvSpPr>
          <p:cNvPr id="158" name="Google Shape;158;g3578358da42_0_0"/>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pic>
        <p:nvPicPr>
          <p:cNvPr descr="Image of exhibit titled Art In Incarceration: Artistry in the Japanese American Internment Camps in the NEIU Digital Commons. Shows description text and three art objects made in the internment camps." id="159" name="Google Shape;159;g3578358da42_0_0" title="Camp Art Digital Exhibit"/>
          <p:cNvPicPr preferRelativeResize="0"/>
          <p:nvPr/>
        </p:nvPicPr>
        <p:blipFill rotWithShape="1">
          <a:blip r:embed="rId3">
            <a:alphaModFix/>
          </a:blip>
          <a:srcRect b="0" l="0" r="0" t="0"/>
          <a:stretch/>
        </p:blipFill>
        <p:spPr>
          <a:xfrm>
            <a:off x="148350" y="797250"/>
            <a:ext cx="5918403" cy="3719176"/>
          </a:xfrm>
          <a:prstGeom prst="rect">
            <a:avLst/>
          </a:prstGeom>
          <a:noFill/>
          <a:ln>
            <a:noFill/>
          </a:ln>
        </p:spPr>
      </p:pic>
      <p:sp>
        <p:nvSpPr>
          <p:cNvPr id="160" name="Google Shape;160;g3578358da42_0_0"/>
          <p:cNvSpPr txBox="1"/>
          <p:nvPr/>
        </p:nvSpPr>
        <p:spPr>
          <a:xfrm>
            <a:off x="148350" y="348975"/>
            <a:ext cx="11895300" cy="60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360"/>
              </a:spcBef>
              <a:spcAft>
                <a:spcPts val="0"/>
              </a:spcAft>
              <a:buClr>
                <a:srgbClr val="000000"/>
              </a:buClr>
              <a:buSzPts val="2500"/>
              <a:buFont typeface="Arial"/>
              <a:buNone/>
            </a:pPr>
            <a:r>
              <a:rPr b="1" i="0" lang="en-US" sz="2500" u="none" cap="none" strike="noStrike">
                <a:solidFill>
                  <a:schemeClr val="dk1"/>
                </a:solidFill>
                <a:latin typeface="Arial"/>
                <a:ea typeface="Arial"/>
                <a:cs typeface="Arial"/>
                <a:sym typeface="Arial"/>
              </a:rPr>
              <a:t>Digital Commons and Exhibits</a:t>
            </a:r>
            <a:endParaRPr b="1" i="0" sz="2500" u="none" cap="none" strike="noStrike">
              <a:solidFill>
                <a:schemeClr val="dk1"/>
              </a:solidFill>
              <a:latin typeface="Arial"/>
              <a:ea typeface="Arial"/>
              <a:cs typeface="Arial"/>
              <a:sym typeface="Arial"/>
            </a:endParaRPr>
          </a:p>
        </p:txBody>
      </p:sp>
      <p:sp>
        <p:nvSpPr>
          <p:cNvPr id="161" name="Google Shape;161;g3578358da42_0_0"/>
          <p:cNvSpPr txBox="1"/>
          <p:nvPr/>
        </p:nvSpPr>
        <p:spPr>
          <a:xfrm>
            <a:off x="3898875" y="6372625"/>
            <a:ext cx="7637700" cy="38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Images: Digital Commons exhibit Art in Incarceration: Artistry in the Japanese American Internment Camps</a:t>
            </a:r>
            <a:endParaRPr b="0" i="0" sz="1200" u="none" cap="none" strike="noStrike">
              <a:solidFill>
                <a:schemeClr val="lt1"/>
              </a:solidFill>
              <a:latin typeface="Arial"/>
              <a:ea typeface="Arial"/>
              <a:cs typeface="Arial"/>
              <a:sym typeface="Arial"/>
            </a:endParaRPr>
          </a:p>
        </p:txBody>
      </p:sp>
      <p:pic>
        <p:nvPicPr>
          <p:cNvPr descr="Image of exhibit titled Art In Incarceration: Artistry in the Japanese American Internment Camps in the NEIU Digital Commons. Shows envelopes that have been highly decorated." id="162" name="Google Shape;162;g3578358da42_0_0" title="Screenshot 2025-05-13 123523.png"/>
          <p:cNvPicPr preferRelativeResize="0"/>
          <p:nvPr/>
        </p:nvPicPr>
        <p:blipFill rotWithShape="1">
          <a:blip r:embed="rId4">
            <a:alphaModFix/>
          </a:blip>
          <a:srcRect b="0" l="0" r="0" t="0"/>
          <a:stretch/>
        </p:blipFill>
        <p:spPr>
          <a:xfrm>
            <a:off x="6130350" y="854075"/>
            <a:ext cx="5779526" cy="3719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57cbecbe6e_0_0"/>
          <p:cNvSpPr txBox="1"/>
          <p:nvPr>
            <p:ph idx="1" type="body"/>
          </p:nvPr>
        </p:nvSpPr>
        <p:spPr>
          <a:xfrm>
            <a:off x="83500" y="1027900"/>
            <a:ext cx="4472100" cy="2531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360"/>
              </a:spcBef>
              <a:spcAft>
                <a:spcPts val="0"/>
              </a:spcAft>
              <a:buSzPts val="1400"/>
              <a:buNone/>
            </a:pPr>
            <a:r>
              <a:rPr i="1" lang="en-US" sz="1050"/>
              <a:t>     </a:t>
            </a:r>
            <a:endParaRPr i="1" sz="1050"/>
          </a:p>
          <a:p>
            <a:pPr indent="-333375" lvl="0" marL="457200" rtl="0" algn="l">
              <a:lnSpc>
                <a:spcPct val="115000"/>
              </a:lnSpc>
              <a:spcBef>
                <a:spcPts val="360"/>
              </a:spcBef>
              <a:spcAft>
                <a:spcPts val="0"/>
              </a:spcAft>
              <a:buSzPts val="1650"/>
              <a:buChar char="●"/>
            </a:pPr>
            <a:r>
              <a:rPr lang="en-US" sz="1600"/>
              <a:t>Pair of digital exhibits built using Omeka Exhibit Builder and Neatline plugins</a:t>
            </a:r>
            <a:br>
              <a:rPr lang="en-US" sz="1650"/>
            </a:br>
            <a:r>
              <a:rPr lang="en-US" sz="1050"/>
              <a:t>      </a:t>
            </a:r>
            <a:endParaRPr sz="1050"/>
          </a:p>
          <a:p>
            <a:pPr indent="-333375" lvl="0" marL="457200" rtl="0" algn="l">
              <a:lnSpc>
                <a:spcPct val="115000"/>
              </a:lnSpc>
              <a:spcBef>
                <a:spcPts val="0"/>
              </a:spcBef>
              <a:spcAft>
                <a:spcPts val="0"/>
              </a:spcAft>
              <a:buSzPts val="1650"/>
              <a:buChar char="●"/>
            </a:pPr>
            <a:r>
              <a:rPr lang="en-US" sz="1600"/>
              <a:t>Uses materials from several collections</a:t>
            </a:r>
            <a:br>
              <a:rPr lang="en-US" sz="1650"/>
            </a:br>
            <a:r>
              <a:rPr lang="en-US" sz="1050"/>
              <a:t>      </a:t>
            </a:r>
            <a:endParaRPr sz="1050"/>
          </a:p>
          <a:p>
            <a:pPr indent="-330200" lvl="0" marL="457200" rtl="0" algn="l">
              <a:lnSpc>
                <a:spcPct val="115000"/>
              </a:lnSpc>
              <a:spcBef>
                <a:spcPts val="0"/>
              </a:spcBef>
              <a:spcAft>
                <a:spcPts val="0"/>
              </a:spcAft>
              <a:buSzPts val="1600"/>
              <a:buChar char="●"/>
            </a:pPr>
            <a:r>
              <a:rPr lang="en-US" sz="1600" u="sng">
                <a:solidFill>
                  <a:schemeClr val="hlink"/>
                </a:solidFill>
                <a:hlinkClick r:id="rId3"/>
              </a:rPr>
              <a:t>https://library.illinoisstate.edu/exhibits/ongoing/suffrage/</a:t>
            </a:r>
            <a:endParaRPr sz="1600"/>
          </a:p>
        </p:txBody>
      </p:sp>
      <p:sp>
        <p:nvSpPr>
          <p:cNvPr id="169" name="Google Shape;169;g357cbecbe6e_0_0"/>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t>Building Exhibits in Omeka</a:t>
            </a:r>
            <a:endParaRPr b="1"/>
          </a:p>
        </p:txBody>
      </p:sp>
      <p:sp>
        <p:nvSpPr>
          <p:cNvPr id="170" name="Google Shape;170;g357cbecbe6e_0_0"/>
          <p:cNvSpPr txBox="1"/>
          <p:nvPr/>
        </p:nvSpPr>
        <p:spPr>
          <a:xfrm>
            <a:off x="168150" y="501375"/>
            <a:ext cx="8916600" cy="38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1" lang="en-US" sz="1600" u="none" cap="none" strike="noStrike">
                <a:solidFill>
                  <a:schemeClr val="dk1"/>
                </a:solidFill>
                <a:latin typeface="Arial"/>
                <a:ea typeface="Arial"/>
                <a:cs typeface="Arial"/>
                <a:sym typeface="Arial"/>
              </a:rPr>
              <a:t>Underpinnings and Equal Terms: How the Suffrage Movement Changed American Women and American Women Changed the Nation</a:t>
            </a:r>
            <a:endParaRPr b="1" i="0" sz="1600" u="none" cap="none" strike="noStrike">
              <a:solidFill>
                <a:schemeClr val="dk1"/>
              </a:solidFill>
              <a:latin typeface="Arial"/>
              <a:ea typeface="Arial"/>
              <a:cs typeface="Arial"/>
              <a:sym typeface="Arial"/>
            </a:endParaRPr>
          </a:p>
        </p:txBody>
      </p:sp>
      <p:pic>
        <p:nvPicPr>
          <p:cNvPr descr="Screenshot showing the exhibit landing page for Underpinnings and Equal Terms. The page contains introductory text situated below the title and a navigation bar on the right with exhibit section titles. A bar with gradient blocks transitioning from purple to yellow (commonly used colors during the Women's Suffrage Movement) appears at the top of the page." id="171" name="Google Shape;171;g357cbecbe6e_0_0" title="Screenshot 2025-05-12 at 11.25.45 PM.png"/>
          <p:cNvPicPr preferRelativeResize="0"/>
          <p:nvPr/>
        </p:nvPicPr>
        <p:blipFill rotWithShape="1">
          <a:blip r:embed="rId4">
            <a:alphaModFix/>
          </a:blip>
          <a:srcRect b="0" l="21375" r="21940" t="0"/>
          <a:stretch/>
        </p:blipFill>
        <p:spPr>
          <a:xfrm>
            <a:off x="4652375" y="3744426"/>
            <a:ext cx="2525701" cy="2367200"/>
          </a:xfrm>
          <a:prstGeom prst="rect">
            <a:avLst/>
          </a:prstGeom>
          <a:noFill/>
          <a:ln cap="flat" cmpd="sng" w="9525">
            <a:solidFill>
              <a:schemeClr val="accent2"/>
            </a:solidFill>
            <a:prstDash val="solid"/>
            <a:round/>
            <a:headEnd len="sm" w="sm" type="none"/>
            <a:tailEnd len="sm" w="sm" type="none"/>
          </a:ln>
        </p:spPr>
      </p:pic>
      <p:pic>
        <p:nvPicPr>
          <p:cNvPr descr="Screenshot showing the main page and introductory text of a Neatline exhibit. A map of the United States with colored round pin points appears in the background. A list of exhibit sections and individual items is visible on the right side of the screen and a timeline appears at the bottom of the page. On the left side of the screen, overlaying the map, is an item box that shows a small image of a National Women's Party brochure and the introduction to the exhibit Underpinnings and Equal Terms." id="172" name="Google Shape;172;g357cbecbe6e_0_0" title="Screenshot 2025-05-12 at 11.20.49 PM.png"/>
          <p:cNvPicPr preferRelativeResize="0"/>
          <p:nvPr/>
        </p:nvPicPr>
        <p:blipFill rotWithShape="1">
          <a:blip r:embed="rId5">
            <a:alphaModFix/>
          </a:blip>
          <a:srcRect b="0" l="0" r="0" t="0"/>
          <a:stretch/>
        </p:blipFill>
        <p:spPr>
          <a:xfrm>
            <a:off x="4652375" y="1027875"/>
            <a:ext cx="4765650" cy="2531749"/>
          </a:xfrm>
          <a:prstGeom prst="rect">
            <a:avLst/>
          </a:prstGeom>
          <a:noFill/>
          <a:ln cap="flat" cmpd="sng" w="9525">
            <a:solidFill>
              <a:schemeClr val="accent2"/>
            </a:solidFill>
            <a:prstDash val="solid"/>
            <a:round/>
            <a:headEnd len="sm" w="sm" type="none"/>
            <a:tailEnd len="sm" w="sm" type="none"/>
          </a:ln>
        </p:spPr>
      </p:pic>
      <p:pic>
        <p:nvPicPr>
          <p:cNvPr descr="Screenshot showing an item record as it appears in Omeka and was used in an exhibit. The record includes a black and white photograph of a group of seated women, one of whom is pointing to information on a chart. The rest of the record includes Dublin Core element fields and a map at the bottom with a round pin indicating the location of the item." id="173" name="Google Shape;173;g357cbecbe6e_0_0" title="Screenshot 2025-05-12 at 11.28.40 PM.png"/>
          <p:cNvPicPr preferRelativeResize="0"/>
          <p:nvPr/>
        </p:nvPicPr>
        <p:blipFill rotWithShape="1">
          <a:blip r:embed="rId6">
            <a:alphaModFix/>
          </a:blip>
          <a:srcRect b="0" l="0" r="0" t="0"/>
          <a:stretch/>
        </p:blipFill>
        <p:spPr>
          <a:xfrm>
            <a:off x="9565699" y="476104"/>
            <a:ext cx="2365149" cy="5905771"/>
          </a:xfrm>
          <a:prstGeom prst="rect">
            <a:avLst/>
          </a:prstGeom>
          <a:noFill/>
          <a:ln cap="flat" cmpd="sng" w="9525">
            <a:solidFill>
              <a:schemeClr val="accent2"/>
            </a:solidFill>
            <a:prstDash val="solid"/>
            <a:round/>
            <a:headEnd len="sm" w="sm" type="none"/>
            <a:tailEnd len="sm" w="sm" type="none"/>
          </a:ln>
        </p:spPr>
      </p:pic>
      <p:pic>
        <p:nvPicPr>
          <p:cNvPr descr="Screenshot showing a closeup of an item in a Neatline exhibit. A map zoomed in to show round pins marking locations around Illinois is visible in the background and an item appears on the left showing a newspaper clipping titled Suffrage Quarters Open Circus Day." id="174" name="Google Shape;174;g357cbecbe6e_0_0" title="Screenshot 2025-05-12 at 11.22.37 PM.png"/>
          <p:cNvPicPr preferRelativeResize="0"/>
          <p:nvPr/>
        </p:nvPicPr>
        <p:blipFill rotWithShape="1">
          <a:blip r:embed="rId7">
            <a:alphaModFix/>
          </a:blip>
          <a:srcRect b="0" l="0" r="51902" t="0"/>
          <a:stretch/>
        </p:blipFill>
        <p:spPr>
          <a:xfrm>
            <a:off x="7274850" y="3744425"/>
            <a:ext cx="2143176" cy="2367200"/>
          </a:xfrm>
          <a:prstGeom prst="rect">
            <a:avLst/>
          </a:prstGeom>
          <a:noFill/>
          <a:ln cap="flat" cmpd="sng" w="9525">
            <a:solidFill>
              <a:schemeClr val="accent2"/>
            </a:solidFill>
            <a:prstDash val="solid"/>
            <a:round/>
            <a:headEnd len="sm" w="sm" type="none"/>
            <a:tailEnd len="sm" w="sm" type="none"/>
          </a:ln>
        </p:spPr>
      </p:pic>
      <p:pic>
        <p:nvPicPr>
          <p:cNvPr descr="Screenshot showing a section page for the exhibit Underpinnings and Equal Terms. The section is titled After the 19th: Still Moving Toward Democracy and includes thumbnail photographs of Illinois State Senator Florence Fifer Bohrer engaged in political activities and brochures from the McLean County League of Women Voters." id="175" name="Google Shape;175;g357cbecbe6e_0_0" title="Screenshot 2025-05-13 at 9.12.26 AM.png"/>
          <p:cNvPicPr preferRelativeResize="0"/>
          <p:nvPr/>
        </p:nvPicPr>
        <p:blipFill rotWithShape="1">
          <a:blip r:embed="rId8">
            <a:alphaModFix/>
          </a:blip>
          <a:srcRect b="0" l="0" r="0" t="0"/>
          <a:stretch/>
        </p:blipFill>
        <p:spPr>
          <a:xfrm>
            <a:off x="208025" y="3270513"/>
            <a:ext cx="4347575" cy="2841120"/>
          </a:xfrm>
          <a:prstGeom prst="rect">
            <a:avLst/>
          </a:prstGeom>
          <a:noFill/>
          <a:ln cap="flat" cmpd="sng" w="9525">
            <a:solidFill>
              <a:schemeClr val="accent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57cbecbe6e_0_10"/>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t>Teaching with digital exhibits</a:t>
            </a:r>
            <a:endParaRPr b="1"/>
          </a:p>
        </p:txBody>
      </p:sp>
      <p:sp>
        <p:nvSpPr>
          <p:cNvPr id="182" name="Google Shape;182;g357cbecbe6e_0_10"/>
          <p:cNvSpPr txBox="1"/>
          <p:nvPr/>
        </p:nvSpPr>
        <p:spPr>
          <a:xfrm>
            <a:off x="869975" y="6456600"/>
            <a:ext cx="10972800" cy="38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Photos c. 1890s, 1917, and 1920 courtesy of Milner Library Special Collections and news clipping, </a:t>
            </a:r>
            <a:r>
              <a:rPr b="0" i="1" lang="en-US" sz="1200" u="none" cap="none" strike="noStrike">
                <a:solidFill>
                  <a:schemeClr val="lt1"/>
                </a:solidFill>
                <a:latin typeface="Arial"/>
                <a:ea typeface="Arial"/>
                <a:cs typeface="Arial"/>
                <a:sym typeface="Arial"/>
              </a:rPr>
              <a:t>New York Times,</a:t>
            </a:r>
            <a:r>
              <a:rPr b="0" i="0" lang="en-US" sz="1200" u="none" cap="none" strike="noStrike">
                <a:solidFill>
                  <a:schemeClr val="lt1"/>
                </a:solidFill>
                <a:latin typeface="Arial"/>
                <a:ea typeface="Arial"/>
                <a:cs typeface="Arial"/>
                <a:sym typeface="Arial"/>
              </a:rPr>
              <a:t> 1912 </a:t>
            </a:r>
            <a:r>
              <a:rPr b="0" i="0" lang="en-US" sz="1200" u="sng" cap="none" strike="noStrike">
                <a:solidFill>
                  <a:schemeClr val="lt1"/>
                </a:solidFill>
                <a:latin typeface="Arial"/>
                <a:ea typeface="Arial"/>
                <a:cs typeface="Arial"/>
                <a:sym typeface="Arial"/>
                <a:hlinkClick r:id="rId3">
                  <a:extLst>
                    <a:ext uri="{A12FA001-AC4F-418D-AE19-62706E023703}">
                      <ahyp:hlinkClr val="tx"/>
                    </a:ext>
                  </a:extLst>
                </a:hlinkClick>
              </a:rPr>
              <a:t>CC0 1.0</a:t>
            </a:r>
            <a:endParaRPr b="0" i="0" sz="1200" u="none" cap="none" strike="noStrike">
              <a:solidFill>
                <a:schemeClr val="lt1"/>
              </a:solidFill>
              <a:latin typeface="Arial"/>
              <a:ea typeface="Arial"/>
              <a:cs typeface="Arial"/>
              <a:sym typeface="Arial"/>
            </a:endParaRPr>
          </a:p>
        </p:txBody>
      </p:sp>
      <p:sp>
        <p:nvSpPr>
          <p:cNvPr id="183" name="Google Shape;183;g357cbecbe6e_0_10"/>
          <p:cNvSpPr txBox="1"/>
          <p:nvPr/>
        </p:nvSpPr>
        <p:spPr>
          <a:xfrm>
            <a:off x="8291325" y="586100"/>
            <a:ext cx="3631800" cy="35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descr="Poster showing a cabinet card photo of a woman in an equestrian circus costume with arms folded across her chest looking into the camera, a woman performing on rings, and two news clippings. Text explaining an instruction session, and a screenshot of a Neatline exhibit with map and item appear at the top of the page." id="184" name="Google Shape;184;g357cbecbe6e_0_10" title="WGSS Class Circus Suffrage poster.jpg"/>
          <p:cNvPicPr preferRelativeResize="0"/>
          <p:nvPr/>
        </p:nvPicPr>
        <p:blipFill rotWithShape="1">
          <a:blip r:embed="rId4">
            <a:alphaModFix/>
          </a:blip>
          <a:srcRect b="0" l="0" r="0" t="0"/>
          <a:stretch/>
        </p:blipFill>
        <p:spPr>
          <a:xfrm>
            <a:off x="0" y="375025"/>
            <a:ext cx="8108774" cy="6081581"/>
          </a:xfrm>
          <a:prstGeom prst="rect">
            <a:avLst/>
          </a:prstGeom>
          <a:noFill/>
          <a:ln cap="flat" cmpd="sng" w="9525">
            <a:solidFill>
              <a:schemeClr val="accent2"/>
            </a:solidFill>
            <a:prstDash val="solid"/>
            <a:round/>
            <a:headEnd len="sm" w="sm" type="none"/>
            <a:tailEnd len="sm" w="sm" type="none"/>
          </a:ln>
        </p:spPr>
      </p:pic>
      <p:pic>
        <p:nvPicPr>
          <p:cNvPr descr="Black and white photograph of a woman wearing a leotard with a tutu performing a handstand atop a galloping horse." id="185" name="Google Shape;185;g357cbecbe6e_0_10" title="Demott2.jpg"/>
          <p:cNvPicPr preferRelativeResize="0"/>
          <p:nvPr/>
        </p:nvPicPr>
        <p:blipFill rotWithShape="1">
          <a:blip r:embed="rId5">
            <a:alphaModFix/>
          </a:blip>
          <a:srcRect b="0" l="0" r="0" t="0"/>
          <a:stretch/>
        </p:blipFill>
        <p:spPr>
          <a:xfrm>
            <a:off x="8755401" y="584125"/>
            <a:ext cx="2835475" cy="4082025"/>
          </a:xfrm>
          <a:prstGeom prst="rect">
            <a:avLst/>
          </a:prstGeom>
          <a:noFill/>
          <a:ln cap="flat" cmpd="sng" w="9525">
            <a:solidFill>
              <a:schemeClr val="accent2"/>
            </a:solidFill>
            <a:prstDash val="solid"/>
            <a:round/>
            <a:headEnd len="sm" w="sm" type="none"/>
            <a:tailEnd len="sm" w="sm" type="none"/>
          </a:ln>
        </p:spPr>
      </p:pic>
      <p:sp>
        <p:nvSpPr>
          <p:cNvPr id="186" name="Google Shape;186;g357cbecbe6e_0_10"/>
          <p:cNvSpPr txBox="1"/>
          <p:nvPr/>
        </p:nvSpPr>
        <p:spPr>
          <a:xfrm>
            <a:off x="8549375" y="4670338"/>
            <a:ext cx="3247500" cy="157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accent2"/>
                </a:solidFill>
                <a:latin typeface="Arial"/>
                <a:ea typeface="Arial"/>
                <a:cs typeface="Arial"/>
                <a:sym typeface="Arial"/>
              </a:rPr>
              <a:t>“There is no class of women who show better that they have a right to vote than the circus women, who twice a day prove that they have the courage and endurance of men.”</a:t>
            </a:r>
            <a:endParaRPr b="0" i="0" sz="14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accent2"/>
                </a:solidFill>
                <a:latin typeface="Arial"/>
                <a:ea typeface="Arial"/>
                <a:cs typeface="Arial"/>
                <a:sym typeface="Arial"/>
              </a:rPr>
              <a:t>       – Elizabeth Cook, Suffragist, 1912</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578358da42_0_133"/>
          <p:cNvSpPr txBox="1"/>
          <p:nvPr>
            <p:ph idx="1" type="body"/>
          </p:nvPr>
        </p:nvSpPr>
        <p:spPr>
          <a:xfrm>
            <a:off x="370550" y="507926"/>
            <a:ext cx="11329500" cy="602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400"/>
              <a:buNone/>
            </a:pPr>
            <a:r>
              <a:rPr b="1" lang="en-US"/>
              <a:t>Teaching with Digital Collections - School of Education</a:t>
            </a:r>
            <a:endParaRPr b="1"/>
          </a:p>
        </p:txBody>
      </p:sp>
      <p:sp>
        <p:nvSpPr>
          <p:cNvPr id="193" name="Google Shape;193;g3578358da42_0_133"/>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pic>
        <p:nvPicPr>
          <p:cNvPr descr="Image of Que Ondee Sola, NEIU's longest running Latino publication, in the Digital Commons." id="194" name="Google Shape;194;g3578358da42_0_133" title="Que Ondee Sola in Digital Commons"/>
          <p:cNvPicPr preferRelativeResize="0"/>
          <p:nvPr/>
        </p:nvPicPr>
        <p:blipFill rotWithShape="1">
          <a:blip r:embed="rId3">
            <a:alphaModFix/>
          </a:blip>
          <a:srcRect b="0" l="0" r="0" t="0"/>
          <a:stretch/>
        </p:blipFill>
        <p:spPr>
          <a:xfrm>
            <a:off x="76525" y="1110625"/>
            <a:ext cx="3209574" cy="4972902"/>
          </a:xfrm>
          <a:prstGeom prst="rect">
            <a:avLst/>
          </a:prstGeom>
          <a:noFill/>
          <a:ln>
            <a:noFill/>
          </a:ln>
        </p:spPr>
      </p:pic>
      <p:pic>
        <p:nvPicPr>
          <p:cNvPr descr="Image of NEIU Yearbooks in the Digital Commons.&#10;" id="195" name="Google Shape;195;g3578358da42_0_133" title="NEIU Yearbooks"/>
          <p:cNvPicPr preferRelativeResize="0"/>
          <p:nvPr/>
        </p:nvPicPr>
        <p:blipFill rotWithShape="1">
          <a:blip r:embed="rId4">
            <a:alphaModFix/>
          </a:blip>
          <a:srcRect b="0" l="0" r="0" t="0"/>
          <a:stretch/>
        </p:blipFill>
        <p:spPr>
          <a:xfrm>
            <a:off x="3407662" y="1019600"/>
            <a:ext cx="4375676" cy="3895649"/>
          </a:xfrm>
          <a:prstGeom prst="rect">
            <a:avLst/>
          </a:prstGeom>
          <a:noFill/>
          <a:ln>
            <a:noFill/>
          </a:ln>
        </p:spPr>
      </p:pic>
      <p:pic>
        <p:nvPicPr>
          <p:cNvPr descr="Image of titles of the student newspapers in the Digital Commons.&#10;" id="196" name="Google Shape;196;g3578358da42_0_133" title="Student Newspapers"/>
          <p:cNvPicPr preferRelativeResize="0"/>
          <p:nvPr/>
        </p:nvPicPr>
        <p:blipFill rotWithShape="1">
          <a:blip r:embed="rId5">
            <a:alphaModFix/>
          </a:blip>
          <a:srcRect b="0" l="0" r="0" t="0"/>
          <a:stretch/>
        </p:blipFill>
        <p:spPr>
          <a:xfrm>
            <a:off x="3365800" y="2749950"/>
            <a:ext cx="3431499" cy="3722775"/>
          </a:xfrm>
          <a:prstGeom prst="rect">
            <a:avLst/>
          </a:prstGeom>
          <a:noFill/>
          <a:ln>
            <a:noFill/>
          </a:ln>
        </p:spPr>
      </p:pic>
      <p:sp>
        <p:nvSpPr>
          <p:cNvPr id="197" name="Google Shape;197;g3578358da42_0_133"/>
          <p:cNvSpPr txBox="1"/>
          <p:nvPr/>
        </p:nvSpPr>
        <p:spPr>
          <a:xfrm>
            <a:off x="7904900" y="1228975"/>
            <a:ext cx="4172400" cy="51588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Faculty member partnered with the Archives for a graduate-level assignment on teaching with primary sources</a:t>
            </a:r>
            <a:endParaRPr b="0" i="0" sz="16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Graduate students were tasked with building a lesson plan that introduced students to using archival materials</a:t>
            </a:r>
            <a:endParaRPr b="0" i="0" sz="16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With limited in-person availability, students used digital collections to begin their research and planning</a:t>
            </a:r>
            <a:endParaRPr b="0" i="0" sz="16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During class, physical items selected from the digital collections were brought in to complete the activity</a:t>
            </a:r>
            <a:endParaRPr b="0" i="0" sz="16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45720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The accessibility of our digital collections made this teaching opportunity possible</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8" name="Google Shape;198;g3578358da42_0_133"/>
          <p:cNvSpPr txBox="1"/>
          <p:nvPr/>
        </p:nvSpPr>
        <p:spPr>
          <a:xfrm>
            <a:off x="409650" y="6448350"/>
            <a:ext cx="6569700" cy="40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Image: Student publications in the NEIU Digital Commons</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357f063d007_1_0"/>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t>Additional platforms for leveraging your digital collections</a:t>
            </a:r>
            <a:endParaRPr b="1"/>
          </a:p>
        </p:txBody>
      </p:sp>
      <p:sp>
        <p:nvSpPr>
          <p:cNvPr id="205" name="Google Shape;205;g357f063d007_1_0"/>
          <p:cNvSpPr txBox="1"/>
          <p:nvPr/>
        </p:nvSpPr>
        <p:spPr>
          <a:xfrm>
            <a:off x="230725" y="6472500"/>
            <a:ext cx="11757000" cy="38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Above projects also use embedded ArcGis maps, Histropedia timelines, StoryMaps, etc. </a:t>
            </a:r>
            <a:r>
              <a:rPr b="1" i="0" lang="en-US" sz="1200" u="none" cap="none" strike="noStrike">
                <a:solidFill>
                  <a:schemeClr val="lt1"/>
                </a:solidFill>
                <a:latin typeface="Arial"/>
                <a:ea typeface="Arial"/>
                <a:cs typeface="Arial"/>
                <a:sym typeface="Arial"/>
              </a:rPr>
              <a:t>Also, check out your institutional platform for possible exhibit options!</a:t>
            </a:r>
            <a:endParaRPr b="1" i="0" sz="1200" u="none" cap="none" strike="noStrike">
              <a:solidFill>
                <a:schemeClr val="lt1"/>
              </a:solidFill>
              <a:latin typeface="Arial"/>
              <a:ea typeface="Arial"/>
              <a:cs typeface="Arial"/>
              <a:sym typeface="Arial"/>
            </a:endParaRPr>
          </a:p>
        </p:txBody>
      </p:sp>
      <p:sp>
        <p:nvSpPr>
          <p:cNvPr id="206" name="Google Shape;206;g357f063d007_1_0"/>
          <p:cNvSpPr txBox="1"/>
          <p:nvPr/>
        </p:nvSpPr>
        <p:spPr>
          <a:xfrm>
            <a:off x="307225" y="640750"/>
            <a:ext cx="1323600" cy="157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3"/>
              </a:rPr>
              <a:t>Scalar</a:t>
            </a:r>
            <a:endParaRPr b="1" i="0" sz="18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Screenshot of a Scalar book showing a dropdown contents menu and a page with text and images of book pages found in The Ferns of Great Britain and Ireland." id="207" name="Google Shape;207;g357f063d007_1_0" title="Screenshot 2025-05-13 at 11.52.25 AM.png">
            <a:hlinkClick r:id="rId4"/>
          </p:cNvPr>
          <p:cNvPicPr preferRelativeResize="0"/>
          <p:nvPr/>
        </p:nvPicPr>
        <p:blipFill rotWithShape="1">
          <a:blip r:embed="rId5">
            <a:alphaModFix/>
          </a:blip>
          <a:srcRect b="0" l="0" r="0" t="0"/>
          <a:stretch/>
        </p:blipFill>
        <p:spPr>
          <a:xfrm>
            <a:off x="228175" y="3323925"/>
            <a:ext cx="5289899" cy="2621499"/>
          </a:xfrm>
          <a:prstGeom prst="rect">
            <a:avLst/>
          </a:prstGeom>
          <a:noFill/>
          <a:ln cap="flat" cmpd="sng" w="9525">
            <a:solidFill>
              <a:schemeClr val="accent2"/>
            </a:solidFill>
            <a:prstDash val="solid"/>
            <a:round/>
            <a:headEnd len="sm" w="sm" type="none"/>
            <a:tailEnd len="sm" w="sm" type="none"/>
          </a:ln>
        </p:spPr>
      </p:pic>
      <p:pic>
        <p:nvPicPr>
          <p:cNvPr descr="Screenshot of a Scalar book called Come One, Come All, to the Magic and the Mystery. The page shows a circus lot with a sideshow banner line and circus-goers, with the title text and navigational links across the bottom of the page." id="208" name="Google Shape;208;g357f063d007_1_0" title="IMG_2718.PNG"/>
          <p:cNvPicPr preferRelativeResize="0"/>
          <p:nvPr/>
        </p:nvPicPr>
        <p:blipFill rotWithShape="1">
          <a:blip r:embed="rId6">
            <a:alphaModFix/>
          </a:blip>
          <a:srcRect b="0" l="0" r="0" t="11111"/>
          <a:stretch/>
        </p:blipFill>
        <p:spPr>
          <a:xfrm>
            <a:off x="228175" y="1108597"/>
            <a:ext cx="3103852" cy="2067825"/>
          </a:xfrm>
          <a:prstGeom prst="rect">
            <a:avLst/>
          </a:prstGeom>
          <a:noFill/>
          <a:ln cap="flat" cmpd="sng" w="9525">
            <a:solidFill>
              <a:schemeClr val="accent2"/>
            </a:solidFill>
            <a:prstDash val="solid"/>
            <a:round/>
            <a:headEnd len="sm" w="sm" type="none"/>
            <a:tailEnd len="sm" w="sm" type="none"/>
          </a:ln>
        </p:spPr>
      </p:pic>
      <p:pic>
        <p:nvPicPr>
          <p:cNvPr descr="Screenshot of a Scalar book called Agency Through Otherness that shows an embedded ArcGIS map of the United States with purple and white lines showing railroad routes across the country." id="209" name="Google Shape;209;g357f063d007_1_0" title="IMG_2726.PNG"/>
          <p:cNvPicPr preferRelativeResize="0"/>
          <p:nvPr/>
        </p:nvPicPr>
        <p:blipFill rotWithShape="1">
          <a:blip r:embed="rId7">
            <a:alphaModFix/>
          </a:blip>
          <a:srcRect b="0" l="11616" r="11300" t="0"/>
          <a:stretch/>
        </p:blipFill>
        <p:spPr>
          <a:xfrm>
            <a:off x="3391400" y="1108600"/>
            <a:ext cx="2126664" cy="2067825"/>
          </a:xfrm>
          <a:prstGeom prst="rect">
            <a:avLst/>
          </a:prstGeom>
          <a:noFill/>
          <a:ln cap="flat" cmpd="sng" w="9525">
            <a:solidFill>
              <a:schemeClr val="accent2"/>
            </a:solidFill>
            <a:prstDash val="solid"/>
            <a:round/>
            <a:headEnd len="sm" w="sm" type="none"/>
            <a:tailEnd len="sm" w="sm" type="none"/>
          </a:ln>
        </p:spPr>
      </p:pic>
      <p:pic>
        <p:nvPicPr>
          <p:cNvPr descr="Screenshot of a timeline showing an entry from WGSS at 50. The page has a photo contact sheet showing images from the debate at ISU between Phyllis Schlafly and Betty Friedan. A timeline runs along the bottom of the page." id="210" name="Google Shape;210;g357f063d007_1_0" title="Screenshot 2025-05-13 at 11.01.38 AM.png"/>
          <p:cNvPicPr preferRelativeResize="0"/>
          <p:nvPr/>
        </p:nvPicPr>
        <p:blipFill rotWithShape="1">
          <a:blip r:embed="rId8">
            <a:alphaModFix/>
          </a:blip>
          <a:srcRect b="0" l="0" r="0" t="0"/>
          <a:stretch/>
        </p:blipFill>
        <p:spPr>
          <a:xfrm>
            <a:off x="5736775" y="2160373"/>
            <a:ext cx="4353488" cy="1273852"/>
          </a:xfrm>
          <a:prstGeom prst="rect">
            <a:avLst/>
          </a:prstGeom>
          <a:noFill/>
          <a:ln cap="flat" cmpd="sng" w="9525">
            <a:solidFill>
              <a:schemeClr val="accent2"/>
            </a:solidFill>
            <a:prstDash val="solid"/>
            <a:round/>
            <a:headEnd len="sm" w="sm" type="none"/>
            <a:tailEnd len="sm" w="sm" type="none"/>
          </a:ln>
        </p:spPr>
      </p:pic>
      <p:pic>
        <p:nvPicPr>
          <p:cNvPr descr="Screenshot of a timeline showing the front introductory image of WGSS at 50. The page has a graphic with sunlight rays extending from behind the exhibit title, introductory text on the right side of the screen, and a timeline at the bottom of the page." id="211" name="Google Shape;211;g357f063d007_1_0" title="Screenshot 2025-05-13 at 11.02.00 AM.png">
            <a:hlinkClick r:id="rId9"/>
          </p:cNvPr>
          <p:cNvPicPr preferRelativeResize="0"/>
          <p:nvPr/>
        </p:nvPicPr>
        <p:blipFill rotWithShape="1">
          <a:blip r:embed="rId10">
            <a:alphaModFix/>
          </a:blip>
          <a:srcRect b="0" l="0" r="0" t="0"/>
          <a:stretch/>
        </p:blipFill>
        <p:spPr>
          <a:xfrm>
            <a:off x="5736795" y="790875"/>
            <a:ext cx="4353478" cy="1273849"/>
          </a:xfrm>
          <a:prstGeom prst="rect">
            <a:avLst/>
          </a:prstGeom>
          <a:noFill/>
          <a:ln cap="flat" cmpd="sng" w="9525">
            <a:solidFill>
              <a:schemeClr val="accent2"/>
            </a:solidFill>
            <a:prstDash val="solid"/>
            <a:round/>
            <a:headEnd len="sm" w="sm" type="none"/>
            <a:tailEnd len="sm" w="sm" type="none"/>
          </a:ln>
        </p:spPr>
      </p:pic>
      <p:sp>
        <p:nvSpPr>
          <p:cNvPr id="212" name="Google Shape;212;g357f063d007_1_0"/>
          <p:cNvSpPr txBox="1"/>
          <p:nvPr/>
        </p:nvSpPr>
        <p:spPr>
          <a:xfrm>
            <a:off x="10163525" y="1571577"/>
            <a:ext cx="1717800" cy="127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accent1"/>
                </a:solidFill>
                <a:latin typeface="Arial"/>
                <a:ea typeface="Arial"/>
                <a:cs typeface="Arial"/>
                <a:sym typeface="Arial"/>
              </a:rPr>
              <a:t>TimelineJS and other </a:t>
            </a:r>
            <a:endParaRPr b="1" i="0" sz="18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11"/>
              </a:rPr>
              <a:t>Knight Lab</a:t>
            </a:r>
            <a:r>
              <a:rPr b="1" i="0" lang="en-US" sz="1800" u="none" cap="none" strike="noStrike">
                <a:solidFill>
                  <a:schemeClr val="accent2"/>
                </a:solidFill>
                <a:latin typeface="Arial"/>
                <a:ea typeface="Arial"/>
                <a:cs typeface="Arial"/>
                <a:sym typeface="Arial"/>
              </a:rPr>
              <a:t> </a:t>
            </a:r>
            <a:r>
              <a:rPr b="1" i="0" lang="en-US" sz="1800" u="none" cap="none" strike="noStrike">
                <a:solidFill>
                  <a:schemeClr val="dk1"/>
                </a:solidFill>
                <a:latin typeface="Arial"/>
                <a:ea typeface="Arial"/>
                <a:cs typeface="Arial"/>
                <a:sym typeface="Arial"/>
              </a:rPr>
              <a:t>platforms</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Screenshot of a transcription project in From the Page. The left side of the page shows a paper with a town plat map at the top and handwritten text below. The right side of the screen has a typed transcript of the text." id="213" name="Google Shape;213;g357f063d007_1_0" title="Screenshot 2025-04-03 at 1.28.02 PM.png"/>
          <p:cNvPicPr preferRelativeResize="0"/>
          <p:nvPr/>
        </p:nvPicPr>
        <p:blipFill rotWithShape="1">
          <a:blip r:embed="rId12">
            <a:alphaModFix/>
          </a:blip>
          <a:srcRect b="0" l="0" r="0" t="0"/>
          <a:stretch/>
        </p:blipFill>
        <p:spPr>
          <a:xfrm>
            <a:off x="5955475" y="3538412"/>
            <a:ext cx="3445849" cy="2829901"/>
          </a:xfrm>
          <a:prstGeom prst="rect">
            <a:avLst/>
          </a:prstGeom>
          <a:noFill/>
          <a:ln cap="flat" cmpd="sng" w="9525">
            <a:solidFill>
              <a:schemeClr val="accent2"/>
            </a:solidFill>
            <a:prstDash val="solid"/>
            <a:round/>
            <a:headEnd len="sm" w="sm" type="none"/>
            <a:tailEnd len="sm" w="sm" type="none"/>
          </a:ln>
        </p:spPr>
      </p:pic>
      <p:sp>
        <p:nvSpPr>
          <p:cNvPr id="214" name="Google Shape;214;g357f063d007_1_0"/>
          <p:cNvSpPr txBox="1"/>
          <p:nvPr/>
        </p:nvSpPr>
        <p:spPr>
          <a:xfrm>
            <a:off x="9513200" y="5342725"/>
            <a:ext cx="1957800" cy="602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13"/>
              </a:rPr>
              <a:t>From the Page</a:t>
            </a:r>
            <a:endParaRPr b="1" i="0" sz="18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[transcriptions]</a:t>
            </a:r>
            <a:endParaRPr b="1" i="0" sz="18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357f063d007_1_21"/>
          <p:cNvSpPr txBox="1"/>
          <p:nvPr>
            <p:ph type="title"/>
          </p:nvPr>
        </p:nvSpPr>
        <p:spPr>
          <a:xfrm>
            <a:off x="307220" y="-94785"/>
            <a:ext cx="10972800" cy="602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400"/>
              <a:buNone/>
            </a:pPr>
            <a:r>
              <a:rPr b="1" lang="en-US"/>
              <a:t>QUESTIONS?</a:t>
            </a:r>
            <a:endParaRPr b="1"/>
          </a:p>
        </p:txBody>
      </p:sp>
      <p:sp>
        <p:nvSpPr>
          <p:cNvPr id="221" name="Google Shape;221;g357f063d007_1_21"/>
          <p:cNvSpPr txBox="1"/>
          <p:nvPr/>
        </p:nvSpPr>
        <p:spPr>
          <a:xfrm>
            <a:off x="9489900" y="1459675"/>
            <a:ext cx="2702100" cy="127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accent1"/>
                </a:solidFill>
                <a:latin typeface="Arial"/>
                <a:ea typeface="Arial"/>
                <a:cs typeface="Arial"/>
                <a:sym typeface="Arial"/>
              </a:rPr>
              <a:t>Rebecca Fitzsimmons</a:t>
            </a:r>
            <a:endParaRPr b="1" i="0" sz="20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1"/>
                </a:solidFill>
                <a:latin typeface="Arial"/>
                <a:ea typeface="Arial"/>
                <a:cs typeface="Arial"/>
                <a:sym typeface="Arial"/>
              </a:rPr>
              <a:t>Special Collections Librarian</a:t>
            </a:r>
            <a:endParaRPr b="0" i="0" sz="18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1"/>
                </a:solidFill>
                <a:latin typeface="Arial"/>
                <a:ea typeface="Arial"/>
                <a:cs typeface="Arial"/>
                <a:sym typeface="Arial"/>
              </a:rPr>
              <a:t>Illinois State University</a:t>
            </a:r>
            <a:endParaRPr b="0" i="0" sz="18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accent1"/>
                </a:solidFill>
                <a:latin typeface="Arial"/>
                <a:ea typeface="Arial"/>
                <a:cs typeface="Arial"/>
                <a:sym typeface="Arial"/>
              </a:rPr>
              <a:t>rlfitzs@ilstu.edu</a:t>
            </a:r>
            <a:endParaRPr b="0" i="0" sz="1800" u="none" cap="none" strike="noStrike">
              <a:solidFill>
                <a:schemeClr val="accen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Headshot photograph of a woman wearing a blue shirt and glasses looking into the camera. She stands in front of a bookshelf filled with large volumes." id="222" name="Google Shape;222;g357f063d007_1_21" title="Portrait of a librarian"/>
          <p:cNvPicPr preferRelativeResize="0"/>
          <p:nvPr/>
        </p:nvPicPr>
        <p:blipFill rotWithShape="1">
          <a:blip r:embed="rId3">
            <a:alphaModFix/>
          </a:blip>
          <a:srcRect b="0" l="0" r="0" t="0"/>
          <a:stretch/>
        </p:blipFill>
        <p:spPr>
          <a:xfrm>
            <a:off x="1431976" y="1026473"/>
            <a:ext cx="4043283" cy="3679376"/>
          </a:xfrm>
          <a:prstGeom prst="rect">
            <a:avLst/>
          </a:prstGeom>
          <a:noFill/>
          <a:ln cap="flat" cmpd="sng" w="9525">
            <a:solidFill>
              <a:schemeClr val="accent2"/>
            </a:solidFill>
            <a:prstDash val="solid"/>
            <a:round/>
            <a:headEnd len="sm" w="sm" type="none"/>
            <a:tailEnd len="sm" w="sm" type="none"/>
          </a:ln>
        </p:spPr>
      </p:pic>
      <p:pic>
        <p:nvPicPr>
          <p:cNvPr descr="Headshot photograph of a woman wearing a paisley shirt, gray sweater, and glasses looking at the camera. She stands in a book storage area with rare books and posters in the background." id="223" name="Google Shape;223;g357f063d007_1_21" title="Portrait of a librarian"/>
          <p:cNvPicPr preferRelativeResize="0"/>
          <p:nvPr/>
        </p:nvPicPr>
        <p:blipFill rotWithShape="1">
          <a:blip r:embed="rId4">
            <a:alphaModFix/>
          </a:blip>
          <a:srcRect b="0" l="0" r="0" t="0"/>
          <a:stretch/>
        </p:blipFill>
        <p:spPr>
          <a:xfrm>
            <a:off x="5597794" y="1026473"/>
            <a:ext cx="3838558" cy="4805051"/>
          </a:xfrm>
          <a:prstGeom prst="rect">
            <a:avLst/>
          </a:prstGeom>
          <a:noFill/>
          <a:ln cap="flat" cmpd="sng" w="9525">
            <a:solidFill>
              <a:schemeClr val="accent2"/>
            </a:solidFill>
            <a:prstDash val="solid"/>
            <a:round/>
            <a:headEnd len="sm" w="sm" type="none"/>
            <a:tailEnd len="sm" w="sm" type="none"/>
          </a:ln>
        </p:spPr>
      </p:pic>
      <p:sp>
        <p:nvSpPr>
          <p:cNvPr id="224" name="Google Shape;224;g357f063d007_1_21"/>
          <p:cNvSpPr txBox="1"/>
          <p:nvPr/>
        </p:nvSpPr>
        <p:spPr>
          <a:xfrm>
            <a:off x="1431900" y="4705850"/>
            <a:ext cx="4043400" cy="127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0" lang="en-US" sz="2000" u="none" cap="none" strike="noStrike">
                <a:solidFill>
                  <a:schemeClr val="accent1"/>
                </a:solidFill>
                <a:latin typeface="Arial"/>
                <a:ea typeface="Arial"/>
                <a:cs typeface="Arial"/>
                <a:sym typeface="Arial"/>
              </a:rPr>
              <a:t>Ashley Howdeshell</a:t>
            </a:r>
            <a:br>
              <a:rPr b="1" i="0" lang="en-US" sz="2000" u="none" cap="none" strike="noStrike">
                <a:solidFill>
                  <a:schemeClr val="accent1"/>
                </a:solidFill>
                <a:latin typeface="Arial"/>
                <a:ea typeface="Arial"/>
                <a:cs typeface="Arial"/>
                <a:sym typeface="Arial"/>
              </a:rPr>
            </a:br>
            <a:r>
              <a:rPr b="0" i="0" lang="en-US" sz="1800" u="none" cap="none" strike="noStrike">
                <a:solidFill>
                  <a:srgbClr val="592C5F"/>
                </a:solidFill>
                <a:latin typeface="Arial"/>
                <a:ea typeface="Arial"/>
                <a:cs typeface="Arial"/>
                <a:sym typeface="Arial"/>
              </a:rPr>
              <a:t>University Archivist</a:t>
            </a:r>
            <a:br>
              <a:rPr b="0" i="0" lang="en-US" sz="1800" u="none" cap="none" strike="noStrike">
                <a:solidFill>
                  <a:srgbClr val="592C5F"/>
                </a:solidFill>
                <a:latin typeface="Arial"/>
                <a:ea typeface="Arial"/>
                <a:cs typeface="Arial"/>
                <a:sym typeface="Arial"/>
              </a:rPr>
            </a:br>
            <a:r>
              <a:rPr b="0" i="0" lang="en-US" sz="1800" u="none" cap="none" strike="noStrike">
                <a:solidFill>
                  <a:srgbClr val="592C5F"/>
                </a:solidFill>
                <a:latin typeface="Arial"/>
                <a:ea typeface="Arial"/>
                <a:cs typeface="Arial"/>
                <a:sym typeface="Arial"/>
              </a:rPr>
              <a:t>Northeastern Illinois University (NEIU)</a:t>
            </a:r>
            <a:br>
              <a:rPr b="0" i="0" lang="en-US" sz="1800" u="none" cap="none" strike="noStrike">
                <a:solidFill>
                  <a:srgbClr val="592C5F"/>
                </a:solidFill>
                <a:latin typeface="Arial"/>
                <a:ea typeface="Arial"/>
                <a:cs typeface="Arial"/>
                <a:sym typeface="Arial"/>
              </a:rPr>
            </a:br>
            <a:r>
              <a:rPr b="0" i="0" lang="en-US" sz="1800" u="none" cap="none" strike="noStrike">
                <a:solidFill>
                  <a:srgbClr val="592C5F"/>
                </a:solidFill>
                <a:latin typeface="Arial"/>
                <a:ea typeface="Arial"/>
                <a:cs typeface="Arial"/>
                <a:sym typeface="Arial"/>
              </a:rPr>
              <a:t>A-Howdeshell@neiu.edu</a:t>
            </a:r>
            <a:endParaRPr b="0" i="0" sz="1800" u="none" cap="none" strike="noStrike">
              <a:solidFill>
                <a:srgbClr val="592C5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rgbClr val="592C5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1_Presentation11">
  <a:themeElements>
    <a:clrScheme name="CARLI colors 1">
      <a:dk1>
        <a:srgbClr val="592C5F"/>
      </a:dk1>
      <a:lt1>
        <a:srgbClr val="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2022-03-17T14:16:19Z</dcterms:created>
  <dc:creator>Mead-Harvey, Benjamin Lee</dc:creator>
</cp:coreProperties>
</file>