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12192000" cy="6858000"/>
  <p:notesSz cx="6858000" cy="9144000"/>
  <p:embeddedFontLst>
    <p:embeddedFont>
      <p:font typeface="Geo" panose="020B0604020202020204"/>
      <p:regular r:id="rId15"/>
      <p: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hruHji+Ul9plNChdPOhGYEmdJpc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9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8.xml"/><Relationship Id="rId19"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r>
              <a:rPr lang="en-US" sz="1800">
                <a:latin typeface="Calibri"/>
                <a:ea typeface="Calibri"/>
                <a:cs typeface="Calibri"/>
                <a:sym typeface="Calibri"/>
              </a:rPr>
              <a:t>&lt;CARLI Staff set up:&gt;</a:t>
            </a:r>
            <a:endParaRPr/>
          </a:p>
          <a:p>
            <a:pPr marL="0" marR="0" lvl="0" indent="0" algn="l" rtl="0">
              <a:spcBef>
                <a:spcPts val="0"/>
              </a:spcBef>
              <a:spcAft>
                <a:spcPts val="0"/>
              </a:spcAft>
              <a:buClr>
                <a:schemeClr val="dk1"/>
              </a:buClr>
              <a:buSzPts val="1800"/>
              <a:buFont typeface="Calibri"/>
              <a:buNone/>
            </a:pPr>
            <a:r>
              <a:rPr lang="en-US" sz="1800">
                <a:latin typeface="Calibri"/>
                <a:ea typeface="Calibri"/>
                <a:cs typeface="Calibri"/>
                <a:sym typeface="Calibri"/>
              </a:rPr>
              <a:t>&lt;CARLI Staff: Enable transcription&gt;</a:t>
            </a:r>
            <a:endParaRPr/>
          </a:p>
          <a:p>
            <a:pPr marL="0" marR="0" lvl="0" indent="0" algn="l" rtl="0">
              <a:spcBef>
                <a:spcPts val="0"/>
              </a:spcBef>
              <a:spcAft>
                <a:spcPts val="0"/>
              </a:spcAft>
              <a:buClr>
                <a:schemeClr val="dk1"/>
              </a:buClr>
              <a:buSzPts val="1800"/>
              <a:buFont typeface="Calibri"/>
              <a:buNone/>
            </a:pPr>
            <a:r>
              <a:rPr lang="en-US" sz="1800">
                <a:latin typeface="Calibri"/>
                <a:ea typeface="Calibri"/>
                <a:cs typeface="Calibri"/>
                <a:sym typeface="Calibri"/>
              </a:rPr>
              <a:t>&lt;CARLI Staff: Give presenters co-host permissions&gt;</a:t>
            </a:r>
            <a:endParaRPr/>
          </a:p>
          <a:p>
            <a:pPr marL="0" marR="0" lvl="0" indent="0" algn="l" rtl="0">
              <a:spcBef>
                <a:spcPts val="0"/>
              </a:spcBef>
              <a:spcAft>
                <a:spcPts val="0"/>
              </a:spcAft>
              <a:buClr>
                <a:schemeClr val="dk1"/>
              </a:buClr>
              <a:buSzPts val="1800"/>
              <a:buFont typeface="Calibri"/>
              <a:buNone/>
            </a:pPr>
            <a:r>
              <a:rPr lang="en-US" sz="1800">
                <a:latin typeface="Calibri"/>
                <a:ea typeface="Calibri"/>
                <a:cs typeface="Calibri"/>
                <a:sym typeface="Calibri"/>
              </a:rPr>
              <a:t>&lt;NAME will be progressing slides&gt;</a:t>
            </a:r>
            <a:endParaRPr/>
          </a:p>
          <a:p>
            <a:pPr marL="0" marR="0" lvl="0" indent="0" algn="l" rtl="0">
              <a:spcBef>
                <a:spcPts val="0"/>
              </a:spcBef>
              <a:spcAft>
                <a:spcPts val="0"/>
              </a:spcAft>
              <a:buClr>
                <a:schemeClr val="dk1"/>
              </a:buClr>
              <a:buSzPts val="1800"/>
              <a:buFont typeface="Calibri"/>
              <a:buNone/>
            </a:pPr>
            <a:r>
              <a:rPr lang="en-US" sz="1800">
                <a:latin typeface="Calibri"/>
                <a:ea typeface="Calibri"/>
                <a:cs typeface="Calibri"/>
                <a:sym typeface="Calibri"/>
              </a:rPr>
              <a:t>&lt;CARLI Staff: Watch for access issues (RT and email)&gt;</a:t>
            </a:r>
            <a:endParaRPr/>
          </a:p>
          <a:p>
            <a:pPr marL="0" marR="0" lvl="0" indent="0" algn="l" rtl="0">
              <a:spcBef>
                <a:spcPts val="0"/>
              </a:spcBef>
              <a:spcAft>
                <a:spcPts val="0"/>
              </a:spcAft>
              <a:buClr>
                <a:schemeClr val="dk1"/>
              </a:buClr>
              <a:buSzPts val="1800"/>
              <a:buFont typeface="Arial"/>
              <a:buNone/>
            </a:pPr>
            <a:endParaRPr sz="1800">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r>
              <a:rPr lang="en-US" sz="1800">
                <a:latin typeface="Calibri"/>
                <a:ea typeface="Calibri"/>
                <a:cs typeface="Calibri"/>
                <a:sym typeface="Calibri"/>
              </a:rPr>
              <a:t>&lt;start recording&gt;</a:t>
            </a:r>
            <a:endParaRPr/>
          </a:p>
          <a:p>
            <a:pPr marL="0" marR="0" lvl="0" indent="0" algn="l" rtl="0">
              <a:spcBef>
                <a:spcPts val="0"/>
              </a:spcBef>
              <a:spcAft>
                <a:spcPts val="0"/>
              </a:spcAft>
              <a:buClr>
                <a:schemeClr val="dk1"/>
              </a:buClr>
              <a:buSzPts val="1800"/>
              <a:buFont typeface="Calibri"/>
              <a:buNone/>
            </a:pPr>
            <a:r>
              <a:rPr lang="en-US" sz="1800">
                <a:latin typeface="Calibri"/>
                <a:ea typeface="Calibri"/>
                <a:cs typeface="Calibri"/>
                <a:sym typeface="Calibri"/>
              </a:rPr>
              <a:t> </a:t>
            </a:r>
            <a:endParaRPr/>
          </a:p>
          <a:p>
            <a:pPr marL="0" marR="0" lvl="0" indent="0" algn="l" rtl="0">
              <a:lnSpc>
                <a:spcPct val="107000"/>
              </a:lnSpc>
              <a:spcBef>
                <a:spcPts val="0"/>
              </a:spcBef>
              <a:spcAft>
                <a:spcPts val="0"/>
              </a:spcAft>
              <a:buClr>
                <a:schemeClr val="dk1"/>
              </a:buClr>
              <a:buSzPts val="1800"/>
              <a:buFont typeface="Calibri"/>
              <a:buNone/>
            </a:pPr>
            <a:r>
              <a:rPr lang="en-US" sz="1800" i="1">
                <a:latin typeface="Calibri"/>
                <a:ea typeface="Calibri"/>
                <a:cs typeface="Calibri"/>
                <a:sym typeface="Calibri"/>
              </a:rPr>
              <a:t>&lt;NAME: Welcome&gt;</a:t>
            </a:r>
            <a:endParaRPr sz="1800">
              <a:latin typeface="Calibri"/>
              <a:ea typeface="Calibri"/>
              <a:cs typeface="Calibri"/>
              <a:sym typeface="Calibri"/>
            </a:endParaRPr>
          </a:p>
          <a:p>
            <a:pPr marL="0" marR="0" lvl="0" indent="0" algn="l" rtl="0">
              <a:lnSpc>
                <a:spcPct val="107000"/>
              </a:lnSpc>
              <a:spcBef>
                <a:spcPts val="800"/>
              </a:spcBef>
              <a:spcAft>
                <a:spcPts val="0"/>
              </a:spcAft>
              <a:buClr>
                <a:schemeClr val="dk1"/>
              </a:buClr>
              <a:buSzPts val="1800"/>
              <a:buFont typeface="Calibri"/>
              <a:buNone/>
            </a:pPr>
            <a:r>
              <a:rPr lang="en-US" sz="1800">
                <a:latin typeface="Calibri"/>
                <a:ea typeface="Calibri"/>
                <a:cs typeface="Calibri"/>
                <a:sym typeface="Calibri"/>
              </a:rPr>
              <a:t>Hello everyone, I’m NAME from INSTITUTION and am a member of the CARLI Archives Task Force. We are pleased to welcome you all to this 2-day Building Digital Archives with Minimal Staffing program.</a:t>
            </a:r>
            <a:endParaRPr sz="1800" b="1">
              <a:latin typeface="Calibri"/>
              <a:ea typeface="Calibri"/>
              <a:cs typeface="Calibri"/>
              <a:sym typeface="Calibri"/>
            </a:endParaRPr>
          </a:p>
          <a:p>
            <a:pPr marL="0" marR="0" lvl="0" indent="0" algn="l" rtl="0">
              <a:lnSpc>
                <a:spcPct val="107000"/>
              </a:lnSpc>
              <a:spcBef>
                <a:spcPts val="800"/>
              </a:spcBef>
              <a:spcAft>
                <a:spcPts val="0"/>
              </a:spcAft>
              <a:buClr>
                <a:schemeClr val="dk1"/>
              </a:buClr>
              <a:buSzPts val="1800"/>
              <a:buFont typeface="Arial"/>
              <a:buNone/>
            </a:pPr>
            <a:endParaRPr sz="1800">
              <a:latin typeface="Calibri"/>
              <a:ea typeface="Calibri"/>
              <a:cs typeface="Calibri"/>
              <a:sym typeface="Calibri"/>
            </a:endParaRPr>
          </a:p>
          <a:p>
            <a:pPr marL="0" marR="0" lvl="0" indent="0" algn="l" rtl="0">
              <a:lnSpc>
                <a:spcPct val="107000"/>
              </a:lnSpc>
              <a:spcBef>
                <a:spcPts val="800"/>
              </a:spcBef>
              <a:spcAft>
                <a:spcPts val="0"/>
              </a:spcAft>
              <a:buClr>
                <a:schemeClr val="dk1"/>
              </a:buClr>
              <a:buSzPts val="1800"/>
              <a:buFont typeface="Calibri"/>
              <a:buNone/>
            </a:pPr>
            <a:r>
              <a:rPr lang="en-US" sz="1800">
                <a:latin typeface="Calibri"/>
                <a:ea typeface="Calibri"/>
                <a:cs typeface="Calibri"/>
                <a:sym typeface="Calibri"/>
              </a:rPr>
              <a:t>&lt;NAME</a:t>
            </a:r>
            <a:r>
              <a:rPr lang="en-US" sz="1800" i="1">
                <a:latin typeface="Calibri"/>
                <a:ea typeface="Calibri"/>
                <a:cs typeface="Calibri"/>
                <a:sym typeface="Calibri"/>
              </a:rPr>
              <a:t>: Introduction</a:t>
            </a:r>
            <a:r>
              <a:rPr lang="en-US" sz="1800">
                <a:latin typeface="Calibri"/>
                <a:ea typeface="Calibri"/>
                <a:cs typeface="Calibri"/>
                <a:sym typeface="Calibri"/>
              </a:rPr>
              <a:t>&gt;</a:t>
            </a:r>
            <a:endParaRPr/>
          </a:p>
          <a:p>
            <a:pPr marL="0" marR="0" lvl="0" indent="0" algn="l" rtl="0">
              <a:lnSpc>
                <a:spcPct val="107000"/>
              </a:lnSpc>
              <a:spcBef>
                <a:spcPts val="800"/>
              </a:spcBef>
              <a:spcAft>
                <a:spcPts val="0"/>
              </a:spcAft>
              <a:buClr>
                <a:schemeClr val="dk1"/>
              </a:buClr>
              <a:buSzPts val="1800"/>
              <a:buFont typeface="Arial"/>
              <a:buNone/>
            </a:pPr>
            <a:endParaRPr sz="1800">
              <a:latin typeface="Calibri"/>
              <a:ea typeface="Calibri"/>
              <a:cs typeface="Calibri"/>
              <a:sym typeface="Calibri"/>
            </a:endParaRPr>
          </a:p>
          <a:p>
            <a:pPr marL="0" marR="0" lvl="0" indent="0" algn="l" rtl="0">
              <a:lnSpc>
                <a:spcPct val="107000"/>
              </a:lnSpc>
              <a:spcBef>
                <a:spcPts val="800"/>
              </a:spcBef>
              <a:spcAft>
                <a:spcPts val="0"/>
              </a:spcAft>
              <a:buClr>
                <a:schemeClr val="dk1"/>
              </a:buClr>
              <a:buSzPts val="1800"/>
              <a:buFont typeface="Calibri"/>
              <a:buNone/>
            </a:pPr>
            <a:r>
              <a:rPr lang="en-US" sz="1800">
                <a:latin typeface="Calibri"/>
                <a:ea typeface="Calibri"/>
                <a:cs typeface="Calibri"/>
                <a:sym typeface="Calibri"/>
              </a:rPr>
              <a:t>Just a few reminders:</a:t>
            </a:r>
            <a:endParaRPr/>
          </a:p>
          <a:p>
            <a:pPr marL="0" marR="0" lvl="0" indent="0" algn="l" rtl="0">
              <a:lnSpc>
                <a:spcPct val="107000"/>
              </a:lnSpc>
              <a:spcBef>
                <a:spcPts val="800"/>
              </a:spcBef>
              <a:spcAft>
                <a:spcPts val="0"/>
              </a:spcAft>
              <a:buClr>
                <a:schemeClr val="dk1"/>
              </a:buClr>
              <a:buSzPts val="1800"/>
              <a:buFont typeface="Arial"/>
              <a:buNone/>
            </a:pPr>
            <a:endParaRPr sz="1800">
              <a:latin typeface="Calibri"/>
              <a:ea typeface="Calibri"/>
              <a:cs typeface="Calibri"/>
              <a:sym typeface="Calibri"/>
            </a:endParaRPr>
          </a:p>
          <a:p>
            <a:pPr marL="0" marR="0" lvl="0" indent="0" algn="l" rtl="0">
              <a:lnSpc>
                <a:spcPct val="107000"/>
              </a:lnSpc>
              <a:spcBef>
                <a:spcPts val="800"/>
              </a:spcBef>
              <a:spcAft>
                <a:spcPts val="0"/>
              </a:spcAft>
              <a:buClr>
                <a:schemeClr val="dk1"/>
              </a:buClr>
              <a:buSzPts val="1800"/>
              <a:buFont typeface="Calibri"/>
              <a:buNone/>
            </a:pPr>
            <a:r>
              <a:rPr lang="en-US" sz="1800">
                <a:latin typeface="Calibri"/>
                <a:ea typeface="Calibri"/>
                <a:cs typeface="Calibri"/>
                <a:sym typeface="Calibri"/>
              </a:rPr>
              <a:t>A few reminders:</a:t>
            </a:r>
            <a:endParaRPr/>
          </a:p>
          <a:p>
            <a:pPr marL="0" marR="0" lvl="0" indent="0" algn="l" rtl="0">
              <a:lnSpc>
                <a:spcPct val="107000"/>
              </a:lnSpc>
              <a:spcBef>
                <a:spcPts val="800"/>
              </a:spcBef>
              <a:spcAft>
                <a:spcPts val="0"/>
              </a:spcAft>
              <a:buClr>
                <a:schemeClr val="dk1"/>
              </a:buClr>
              <a:buSzPts val="1800"/>
              <a:buFont typeface="Arial"/>
              <a:buNone/>
            </a:pPr>
            <a:endParaRPr sz="1800">
              <a:latin typeface="Calibri"/>
              <a:ea typeface="Calibri"/>
              <a:cs typeface="Calibri"/>
              <a:sym typeface="Calibri"/>
            </a:endParaRPr>
          </a:p>
          <a:p>
            <a:pPr marL="342900" marR="0" lvl="0" indent="-342900" algn="l" rtl="0">
              <a:lnSpc>
                <a:spcPct val="107000"/>
              </a:lnSpc>
              <a:spcBef>
                <a:spcPts val="800"/>
              </a:spcBef>
              <a:spcAft>
                <a:spcPts val="0"/>
              </a:spcAft>
              <a:buClr>
                <a:schemeClr val="dk1"/>
              </a:buClr>
              <a:buSzPts val="1800"/>
              <a:buFont typeface="Arial"/>
              <a:buChar char="•"/>
            </a:pPr>
            <a:r>
              <a:rPr lang="en-US" sz="1800">
                <a:latin typeface="Calibri"/>
                <a:ea typeface="Calibri"/>
                <a:cs typeface="Calibri"/>
                <a:sym typeface="Calibri"/>
              </a:rPr>
              <a:t>Please ensure your microphones are muted.</a:t>
            </a:r>
            <a:endParaRPr/>
          </a:p>
          <a:p>
            <a:pPr marL="342900" marR="0" lvl="0" indent="-342900" algn="l" rtl="0">
              <a:lnSpc>
                <a:spcPct val="107000"/>
              </a:lnSpc>
              <a:spcBef>
                <a:spcPts val="800"/>
              </a:spcBef>
              <a:spcAft>
                <a:spcPts val="0"/>
              </a:spcAft>
              <a:buClr>
                <a:schemeClr val="dk1"/>
              </a:buClr>
              <a:buSzPts val="1800"/>
              <a:buFont typeface="Arial"/>
              <a:buChar char="•"/>
            </a:pPr>
            <a:r>
              <a:rPr lang="en-US" sz="1800">
                <a:latin typeface="Calibri"/>
                <a:ea typeface="Calibri"/>
                <a:cs typeface="Calibri"/>
                <a:sym typeface="Calibri"/>
              </a:rPr>
              <a:t>We will be recording the program today. Once we’ve had the opportunity to add captions for accessibility, we will be sharing the recording along with any handouts on the CARLI website. We will share the link when it is available with the attendees.</a:t>
            </a:r>
            <a:endParaRPr/>
          </a:p>
          <a:p>
            <a:pPr marL="342900" marR="0" lvl="0" indent="-342900" algn="l" rtl="0">
              <a:lnSpc>
                <a:spcPct val="107000"/>
              </a:lnSpc>
              <a:spcBef>
                <a:spcPts val="800"/>
              </a:spcBef>
              <a:spcAft>
                <a:spcPts val="0"/>
              </a:spcAft>
              <a:buClr>
                <a:schemeClr val="dk1"/>
              </a:buClr>
              <a:buSzPts val="1800"/>
              <a:buFont typeface="Arial"/>
              <a:buChar char="•"/>
            </a:pPr>
            <a:r>
              <a:rPr lang="en-US" sz="1800">
                <a:latin typeface="Calibri"/>
                <a:ea typeface="Calibri"/>
                <a:cs typeface="Calibri"/>
                <a:sym typeface="Calibri"/>
              </a:rPr>
              <a:t>Questions will be taken at the end of each program and are welcome via the chat box or by unmuting. If you are unmuting, please also share your video if you are able. It helps those of us who benefit from lip reading.</a:t>
            </a:r>
            <a:endParaRPr/>
          </a:p>
          <a:p>
            <a:pPr marL="342900" marR="0" lvl="0" indent="-342900" algn="l" rtl="0">
              <a:lnSpc>
                <a:spcPct val="107000"/>
              </a:lnSpc>
              <a:spcBef>
                <a:spcPts val="800"/>
              </a:spcBef>
              <a:spcAft>
                <a:spcPts val="0"/>
              </a:spcAft>
              <a:buClr>
                <a:schemeClr val="dk1"/>
              </a:buClr>
              <a:buSzPts val="1800"/>
              <a:buFont typeface="Arial"/>
              <a:buChar char="•"/>
            </a:pPr>
            <a:r>
              <a:rPr lang="en-US" sz="1800">
                <a:latin typeface="Calibri"/>
                <a:ea typeface="Calibri"/>
                <a:cs typeface="Calibri"/>
                <a:sym typeface="Calibri"/>
              </a:rPr>
              <a:t>We are not enabling Zoom’s AI Companion features during this session, but Otter.ai transcription is enabled. Select Show captions at the bottom of the screen to turn on captions, or from the Show Captions arrow menu you can select view full transcript.</a:t>
            </a:r>
            <a:endParaRPr/>
          </a:p>
          <a:p>
            <a:pPr marL="342900" marR="0" lvl="0" indent="-228600" algn="l" rtl="0">
              <a:lnSpc>
                <a:spcPct val="107000"/>
              </a:lnSpc>
              <a:spcBef>
                <a:spcPts val="800"/>
              </a:spcBef>
              <a:spcAft>
                <a:spcPts val="0"/>
              </a:spcAft>
              <a:buClr>
                <a:schemeClr val="dk1"/>
              </a:buClr>
              <a:buSzPts val="1800"/>
              <a:buFont typeface="Arial"/>
              <a:buNone/>
            </a:pPr>
            <a:endParaRPr sz="1800">
              <a:latin typeface="Calibri"/>
              <a:ea typeface="Calibri"/>
              <a:cs typeface="Calibri"/>
              <a:sym typeface="Calibri"/>
            </a:endParaRPr>
          </a:p>
          <a:p>
            <a:pPr marL="342900" marR="0" lvl="0" indent="-228600" algn="l" rtl="0">
              <a:lnSpc>
                <a:spcPct val="107000"/>
              </a:lnSpc>
              <a:spcBef>
                <a:spcPts val="800"/>
              </a:spcBef>
              <a:spcAft>
                <a:spcPts val="0"/>
              </a:spcAft>
              <a:buClr>
                <a:schemeClr val="dk1"/>
              </a:buClr>
              <a:buSzPts val="1800"/>
              <a:buFont typeface="Arial"/>
              <a:buNone/>
            </a:pPr>
            <a:endParaRPr sz="1800">
              <a:latin typeface="Calibri"/>
              <a:ea typeface="Calibri"/>
              <a:cs typeface="Calibri"/>
              <a:sym typeface="Calibri"/>
            </a:endParaRPr>
          </a:p>
          <a:p>
            <a:pPr marL="0" marR="0" lvl="0" indent="0" algn="l" rtl="0">
              <a:lnSpc>
                <a:spcPct val="107000"/>
              </a:lnSpc>
              <a:spcBef>
                <a:spcPts val="800"/>
              </a:spcBef>
              <a:spcAft>
                <a:spcPts val="0"/>
              </a:spcAft>
              <a:buClr>
                <a:schemeClr val="dk1"/>
              </a:buClr>
              <a:buSzPts val="1800"/>
              <a:buFont typeface="Calibri"/>
              <a:buNone/>
            </a:pPr>
            <a:r>
              <a:rPr lang="en-US" sz="1800">
                <a:latin typeface="Calibri"/>
                <a:ea typeface="Calibri"/>
                <a:cs typeface="Calibri"/>
                <a:sym typeface="Calibri"/>
              </a:rPr>
              <a:t>&lt;NAME</a:t>
            </a:r>
            <a:r>
              <a:rPr lang="en-US" sz="1800" i="1">
                <a:latin typeface="Calibri"/>
                <a:ea typeface="Calibri"/>
                <a:cs typeface="Calibri"/>
                <a:sym typeface="Calibri"/>
              </a:rPr>
              <a:t>: Introduction</a:t>
            </a:r>
            <a:r>
              <a:rPr lang="en-US" sz="1800">
                <a:latin typeface="Calibri"/>
                <a:ea typeface="Calibri"/>
                <a:cs typeface="Calibri"/>
                <a:sym typeface="Calibri"/>
              </a:rPr>
              <a:t>&gt;</a:t>
            </a:r>
            <a:endParaRPr/>
          </a:p>
          <a:p>
            <a:pPr marL="0" marR="0" lvl="0" indent="0" algn="l" rtl="0">
              <a:lnSpc>
                <a:spcPct val="107000"/>
              </a:lnSpc>
              <a:spcBef>
                <a:spcPts val="800"/>
              </a:spcBef>
              <a:spcAft>
                <a:spcPts val="0"/>
              </a:spcAft>
              <a:buClr>
                <a:schemeClr val="dk1"/>
              </a:buClr>
              <a:buSzPts val="1800"/>
              <a:buFont typeface="Arial"/>
              <a:buNone/>
            </a:pPr>
            <a:endParaRPr sz="1800">
              <a:latin typeface="Calibri"/>
              <a:ea typeface="Calibri"/>
              <a:cs typeface="Calibri"/>
              <a:sym typeface="Calibri"/>
            </a:endParaRPr>
          </a:p>
          <a:p>
            <a:pPr marL="0" marR="0" lvl="0" indent="0" algn="l" rtl="0">
              <a:lnSpc>
                <a:spcPct val="107000"/>
              </a:lnSpc>
              <a:spcBef>
                <a:spcPts val="800"/>
              </a:spcBef>
              <a:spcAft>
                <a:spcPts val="0"/>
              </a:spcAft>
              <a:buClr>
                <a:schemeClr val="dk1"/>
              </a:buClr>
              <a:buSzPts val="1800"/>
              <a:buFont typeface="Arial"/>
              <a:buNone/>
            </a:pPr>
            <a:endParaRPr sz="1800">
              <a:latin typeface="Calibri"/>
              <a:ea typeface="Calibri"/>
              <a:cs typeface="Calibri"/>
              <a:sym typeface="Calibri"/>
            </a:endParaRPr>
          </a:p>
          <a:p>
            <a:pPr marL="0" lvl="0" indent="0" algn="l" rtl="0">
              <a:spcBef>
                <a:spcPts val="800"/>
              </a:spcBef>
              <a:spcAft>
                <a:spcPts val="0"/>
              </a:spcAft>
              <a:buClr>
                <a:schemeClr val="dk1"/>
              </a:buClr>
              <a:buSzPts val="12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Please update with author and license information.</a:t>
            </a:r>
            <a:endParaRPr/>
          </a:p>
        </p:txBody>
      </p:sp>
      <p:sp>
        <p:nvSpPr>
          <p:cNvPr id="241" name="Google Shape;24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15"/>
        <p:cNvGrpSpPr/>
        <p:nvPr/>
      </p:nvGrpSpPr>
      <p:grpSpPr>
        <a:xfrm>
          <a:off x="0" y="0"/>
          <a:ext cx="0" cy="0"/>
          <a:chOff x="0" y="0"/>
          <a:chExt cx="0" cy="0"/>
        </a:xfrm>
      </p:grpSpPr>
      <p:sp>
        <p:nvSpPr>
          <p:cNvPr id="16" name="Google Shape;16;p24"/>
          <p:cNvSpPr/>
          <p:nvPr/>
        </p:nvSpPr>
        <p:spPr>
          <a:xfrm>
            <a:off x="0" y="4895850"/>
            <a:ext cx="12192000" cy="1512888"/>
          </a:xfrm>
          <a:prstGeom prst="rect">
            <a:avLst/>
          </a:prstGeom>
          <a:solidFill>
            <a:srgbClr val="42214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 </a:t>
            </a:r>
            <a:endParaRPr sz="1800" b="0" i="0" u="none" strike="noStrike" cap="none">
              <a:solidFill>
                <a:schemeClr val="dk1"/>
              </a:solidFill>
              <a:latin typeface="Calibri"/>
              <a:ea typeface="Calibri"/>
              <a:cs typeface="Calibri"/>
              <a:sym typeface="Calibri"/>
            </a:endParaRPr>
          </a:p>
        </p:txBody>
      </p:sp>
      <p:sp>
        <p:nvSpPr>
          <p:cNvPr id="17" name="Google Shape;17;p24"/>
          <p:cNvSpPr>
            <a:spLocks noGrp="1"/>
          </p:cNvSpPr>
          <p:nvPr>
            <p:ph type="pic" idx="2"/>
          </p:nvPr>
        </p:nvSpPr>
        <p:spPr>
          <a:xfrm>
            <a:off x="0" y="1"/>
            <a:ext cx="12192000" cy="4895272"/>
          </a:xfrm>
          <a:prstGeom prst="rect">
            <a:avLst/>
          </a:prstGeom>
          <a:noFill/>
          <a:ln>
            <a:noFill/>
          </a:ln>
        </p:spPr>
      </p:sp>
      <p:sp>
        <p:nvSpPr>
          <p:cNvPr id="18" name="Google Shape;18;p24"/>
          <p:cNvSpPr txBox="1">
            <a:spLocks noGrp="1"/>
          </p:cNvSpPr>
          <p:nvPr>
            <p:ph type="title"/>
          </p:nvPr>
        </p:nvSpPr>
        <p:spPr>
          <a:xfrm>
            <a:off x="1339274" y="5323455"/>
            <a:ext cx="9698181" cy="136207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2"/>
              </a:buClr>
              <a:buSzPts val="1400"/>
              <a:buFont typeface="Calibri"/>
              <a:buNone/>
              <a:defRPr sz="2800" b="1"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4"/>
          <p:cNvSpPr txBox="1">
            <a:spLocks noGrp="1"/>
          </p:cNvSpPr>
          <p:nvPr>
            <p:ph type="body" idx="1"/>
          </p:nvPr>
        </p:nvSpPr>
        <p:spPr>
          <a:xfrm>
            <a:off x="1339273" y="4504306"/>
            <a:ext cx="9987011" cy="81914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20"/>
              </a:spcBef>
              <a:spcAft>
                <a:spcPts val="0"/>
              </a:spcAft>
              <a:buClr>
                <a:srgbClr val="D8D8D8"/>
              </a:buClr>
              <a:buSzPts val="1600"/>
              <a:buFont typeface="Arial"/>
              <a:buNone/>
              <a:defRPr sz="1600">
                <a:solidFill>
                  <a:srgbClr val="D8D8D8"/>
                </a:solidFill>
              </a:defRPr>
            </a:lvl1pPr>
            <a:lvl2pPr marL="914400" lvl="1" indent="-228600" algn="l">
              <a:lnSpc>
                <a:spcPct val="90000"/>
              </a:lnSpc>
              <a:spcBef>
                <a:spcPts val="360"/>
              </a:spcBef>
              <a:spcAft>
                <a:spcPts val="0"/>
              </a:spcAft>
              <a:buClr>
                <a:srgbClr val="998C9B"/>
              </a:buClr>
              <a:buSzPts val="1800"/>
              <a:buNone/>
              <a:defRPr sz="1800">
                <a:solidFill>
                  <a:srgbClr val="998C9B"/>
                </a:solidFill>
              </a:defRPr>
            </a:lvl2pPr>
            <a:lvl3pPr marL="1371600" lvl="2" indent="-228600" algn="l">
              <a:lnSpc>
                <a:spcPct val="90000"/>
              </a:lnSpc>
              <a:spcBef>
                <a:spcPts val="320"/>
              </a:spcBef>
              <a:spcAft>
                <a:spcPts val="0"/>
              </a:spcAft>
              <a:buClr>
                <a:srgbClr val="998C9B"/>
              </a:buClr>
              <a:buSzPts val="1600"/>
              <a:buNone/>
              <a:defRPr sz="1600">
                <a:solidFill>
                  <a:srgbClr val="998C9B"/>
                </a:solidFill>
              </a:defRPr>
            </a:lvl3pPr>
            <a:lvl4pPr marL="1828800" lvl="3" indent="-228600" algn="l">
              <a:lnSpc>
                <a:spcPct val="90000"/>
              </a:lnSpc>
              <a:spcBef>
                <a:spcPts val="280"/>
              </a:spcBef>
              <a:spcAft>
                <a:spcPts val="0"/>
              </a:spcAft>
              <a:buClr>
                <a:srgbClr val="998C9B"/>
              </a:buClr>
              <a:buSzPts val="1400"/>
              <a:buNone/>
              <a:defRPr sz="1400">
                <a:solidFill>
                  <a:srgbClr val="998C9B"/>
                </a:solidFill>
              </a:defRPr>
            </a:lvl4pPr>
            <a:lvl5pPr marL="2286000" lvl="4" indent="-228600" algn="l">
              <a:lnSpc>
                <a:spcPct val="90000"/>
              </a:lnSpc>
              <a:spcBef>
                <a:spcPts val="280"/>
              </a:spcBef>
              <a:spcAft>
                <a:spcPts val="0"/>
              </a:spcAft>
              <a:buClr>
                <a:srgbClr val="998C9B"/>
              </a:buClr>
              <a:buSzPts val="1400"/>
              <a:buNone/>
              <a:defRPr sz="1400">
                <a:solidFill>
                  <a:srgbClr val="998C9B"/>
                </a:solidFill>
              </a:defRPr>
            </a:lvl5pPr>
            <a:lvl6pPr marL="2743200" lvl="5" indent="-228600" algn="l">
              <a:lnSpc>
                <a:spcPct val="90000"/>
              </a:lnSpc>
              <a:spcBef>
                <a:spcPts val="280"/>
              </a:spcBef>
              <a:spcAft>
                <a:spcPts val="0"/>
              </a:spcAft>
              <a:buClr>
                <a:srgbClr val="998C9B"/>
              </a:buClr>
              <a:buSzPts val="1400"/>
              <a:buNone/>
              <a:defRPr sz="1400">
                <a:solidFill>
                  <a:srgbClr val="998C9B"/>
                </a:solidFill>
              </a:defRPr>
            </a:lvl6pPr>
            <a:lvl7pPr marL="3200400" lvl="6" indent="-228600" algn="l">
              <a:lnSpc>
                <a:spcPct val="90000"/>
              </a:lnSpc>
              <a:spcBef>
                <a:spcPts val="280"/>
              </a:spcBef>
              <a:spcAft>
                <a:spcPts val="0"/>
              </a:spcAft>
              <a:buClr>
                <a:srgbClr val="998C9B"/>
              </a:buClr>
              <a:buSzPts val="1400"/>
              <a:buNone/>
              <a:defRPr sz="1400">
                <a:solidFill>
                  <a:srgbClr val="998C9B"/>
                </a:solidFill>
              </a:defRPr>
            </a:lvl7pPr>
            <a:lvl8pPr marL="3657600" lvl="7" indent="-228600" algn="l">
              <a:lnSpc>
                <a:spcPct val="90000"/>
              </a:lnSpc>
              <a:spcBef>
                <a:spcPts val="280"/>
              </a:spcBef>
              <a:spcAft>
                <a:spcPts val="0"/>
              </a:spcAft>
              <a:buClr>
                <a:srgbClr val="998C9B"/>
              </a:buClr>
              <a:buSzPts val="1400"/>
              <a:buNone/>
              <a:defRPr sz="1400">
                <a:solidFill>
                  <a:srgbClr val="998C9B"/>
                </a:solidFill>
              </a:defRPr>
            </a:lvl8pPr>
            <a:lvl9pPr marL="4114800" lvl="8" indent="-228600" algn="l">
              <a:lnSpc>
                <a:spcPct val="90000"/>
              </a:lnSpc>
              <a:spcBef>
                <a:spcPts val="280"/>
              </a:spcBef>
              <a:spcAft>
                <a:spcPts val="0"/>
              </a:spcAft>
              <a:buClr>
                <a:srgbClr val="998C9B"/>
              </a:buClr>
              <a:buSzPts val="1400"/>
              <a:buNone/>
              <a:defRPr sz="1400">
                <a:solidFill>
                  <a:srgbClr val="998C9B"/>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0" name="Google Shape;70;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6"/>
          <p:cNvSpPr>
            <a:spLocks noGrp="1"/>
          </p:cNvSpPr>
          <p:nvPr>
            <p:ph type="pic" idx="2"/>
          </p:nvPr>
        </p:nvSpPr>
        <p:spPr>
          <a:xfrm>
            <a:off x="5183188" y="987425"/>
            <a:ext cx="6172200" cy="4873625"/>
          </a:xfrm>
          <a:prstGeom prst="rect">
            <a:avLst/>
          </a:prstGeom>
          <a:noFill/>
          <a:ln>
            <a:noFill/>
          </a:ln>
        </p:spPr>
      </p:sp>
      <p:sp>
        <p:nvSpPr>
          <p:cNvPr id="77" name="Google Shape;77;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sp>
        <p:nvSpPr>
          <p:cNvPr id="100" name="Google Shape;10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3" name="Google Shape;3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36"/>
        <p:cNvGrpSpPr/>
        <p:nvPr/>
      </p:nvGrpSpPr>
      <p:grpSpPr>
        <a:xfrm>
          <a:off x="0" y="0"/>
          <a:ext cx="0" cy="0"/>
          <a:chOff x="0" y="0"/>
          <a:chExt cx="0" cy="0"/>
        </a:xfrm>
      </p:grpSpPr>
      <p:sp>
        <p:nvSpPr>
          <p:cNvPr id="37" name="Google Shape;37;p31"/>
          <p:cNvSpPr/>
          <p:nvPr/>
        </p:nvSpPr>
        <p:spPr>
          <a:xfrm>
            <a:off x="0" y="-9525"/>
            <a:ext cx="12192000" cy="381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 </a:t>
            </a:r>
            <a:endParaRPr sz="1800" b="0" i="0" u="none" strike="noStrike" cap="none">
              <a:solidFill>
                <a:schemeClr val="dk1"/>
              </a:solidFill>
              <a:latin typeface="Calibri"/>
              <a:ea typeface="Calibri"/>
              <a:cs typeface="Calibri"/>
              <a:sym typeface="Calibri"/>
            </a:endParaRPr>
          </a:p>
        </p:txBody>
      </p:sp>
      <p:sp>
        <p:nvSpPr>
          <p:cNvPr id="38" name="Google Shape;38;p31"/>
          <p:cNvSpPr txBox="1">
            <a:spLocks noGrp="1"/>
          </p:cNvSpPr>
          <p:nvPr>
            <p:ph type="body" idx="1"/>
          </p:nvPr>
        </p:nvSpPr>
        <p:spPr>
          <a:xfrm>
            <a:off x="416077" y="1397001"/>
            <a:ext cx="11329500" cy="376381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360"/>
              </a:spcBef>
              <a:spcAft>
                <a:spcPts val="0"/>
              </a:spcAft>
              <a:buClr>
                <a:schemeClr val="dk1"/>
              </a:buClr>
              <a:buSzPts val="1400"/>
              <a:buNone/>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90000"/>
              </a:lnSpc>
              <a:spcBef>
                <a:spcPts val="360"/>
              </a:spcBef>
              <a:spcAft>
                <a:spcPts val="0"/>
              </a:spcAft>
              <a:buClr>
                <a:schemeClr val="dk1"/>
              </a:buClr>
              <a:buSzPts val="1800"/>
              <a:buChar char="•"/>
              <a:defRPr/>
            </a:lvl6pPr>
            <a:lvl7pPr marL="3200400" lvl="6" indent="-342900" algn="l">
              <a:lnSpc>
                <a:spcPct val="90000"/>
              </a:lnSpc>
              <a:spcBef>
                <a:spcPts val="360"/>
              </a:spcBef>
              <a:spcAft>
                <a:spcPts val="0"/>
              </a:spcAft>
              <a:buClr>
                <a:schemeClr val="dk1"/>
              </a:buClr>
              <a:buSzPts val="1800"/>
              <a:buChar char="•"/>
              <a:defRPr/>
            </a:lvl7pPr>
            <a:lvl8pPr marL="3657600" lvl="7" indent="-342900" algn="l">
              <a:lnSpc>
                <a:spcPct val="90000"/>
              </a:lnSpc>
              <a:spcBef>
                <a:spcPts val="360"/>
              </a:spcBef>
              <a:spcAft>
                <a:spcPts val="0"/>
              </a:spcAft>
              <a:buClr>
                <a:schemeClr val="dk1"/>
              </a:buClr>
              <a:buSzPts val="1800"/>
              <a:buChar char="•"/>
              <a:defRPr/>
            </a:lvl8pPr>
            <a:lvl9pPr marL="4114800" lvl="8" indent="-342900" algn="l">
              <a:lnSpc>
                <a:spcPct val="90000"/>
              </a:lnSpc>
              <a:spcBef>
                <a:spcPts val="360"/>
              </a:spcBef>
              <a:spcAft>
                <a:spcPts val="0"/>
              </a:spcAft>
              <a:buClr>
                <a:schemeClr val="dk1"/>
              </a:buClr>
              <a:buSzPts val="1800"/>
              <a:buChar char="•"/>
              <a:defRPr/>
            </a:lvl9pPr>
          </a:lstStyle>
          <a:p>
            <a:endParaRPr/>
          </a:p>
        </p:txBody>
      </p:sp>
      <p:sp>
        <p:nvSpPr>
          <p:cNvPr id="39" name="Google Shape;39;p31"/>
          <p:cNvSpPr txBox="1">
            <a:spLocks noGrp="1"/>
          </p:cNvSpPr>
          <p:nvPr>
            <p:ph type="title"/>
          </p:nvPr>
        </p:nvSpPr>
        <p:spPr>
          <a:xfrm>
            <a:off x="307220" y="-94785"/>
            <a:ext cx="10972800" cy="6027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2"/>
              </a:buClr>
              <a:buSzPts val="1400"/>
              <a:buFont typeface="Calibri"/>
              <a:buNone/>
              <a:defRPr sz="160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3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3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3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3"/>
        <p:cNvGrpSpPr/>
        <p:nvPr/>
      </p:nvGrpSpPr>
      <p:grpSpPr>
        <a:xfrm>
          <a:off x="0" y="0"/>
          <a:ext cx="0" cy="0"/>
          <a:chOff x="0" y="0"/>
          <a:chExt cx="0" cy="0"/>
        </a:xfrm>
      </p:grpSpPr>
      <p:sp>
        <p:nvSpPr>
          <p:cNvPr id="94" name="Google Shape;94;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5" name="Google Shape;95;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96" name="Google Shape;9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7" name="Google Shape;9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8" name="Google Shape;9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creativecommons.org/public-domain/cc0/"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carli.illinois.edu/"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hyperlink" Target="https://creativecommons.org/licenses/by/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help.oclc.org/Metadata_Services/CONTENTd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oclc.org/en/contentdm/collections.html" TargetMode="External"/><Relationship Id="rId4" Type="http://schemas.openxmlformats.org/officeDocument/2006/relationships/hyperlink" Target="https://help.oclc.org/Metadata_Services/CONTENTdm/CONTENTdm_train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title"/>
          </p:nvPr>
        </p:nvSpPr>
        <p:spPr>
          <a:xfrm>
            <a:off x="0" y="5130987"/>
            <a:ext cx="12150018" cy="17270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1400"/>
              <a:buFont typeface="Calibri"/>
              <a:buNone/>
            </a:pPr>
            <a:r>
              <a:rPr lang="en-US" sz="2000">
                <a:solidFill>
                  <a:schemeClr val="lt1"/>
                </a:solidFill>
              </a:rPr>
              <a:t>BUILDING DIGITAL ARCHIVES WITH MINIMAL STAFFING: </a:t>
            </a:r>
            <a:br>
              <a:rPr lang="en-US" sz="2000">
                <a:solidFill>
                  <a:schemeClr val="lt1"/>
                </a:solidFill>
              </a:rPr>
            </a:br>
            <a:r>
              <a:rPr lang="en-US" sz="2000">
                <a:solidFill>
                  <a:schemeClr val="lt1"/>
                </a:solidFill>
              </a:rPr>
              <a:t>PLATFORMS AND TOOLS – DEMONSTRATION OF CONTENTDM</a:t>
            </a:r>
            <a:br>
              <a:rPr lang="en-US" sz="2000">
                <a:solidFill>
                  <a:schemeClr val="lt1"/>
                </a:solidFill>
              </a:rPr>
            </a:br>
            <a:br>
              <a:rPr lang="en-US" sz="2000">
                <a:solidFill>
                  <a:schemeClr val="lt1"/>
                </a:solidFill>
              </a:rPr>
            </a:br>
            <a:r>
              <a:rPr lang="en-US" sz="1600">
                <a:solidFill>
                  <a:srgbClr val="F2F2F2"/>
                </a:solidFill>
              </a:rPr>
              <a:t>PRESENTER: EMILY BALDONI, ILLINOIS STATE UNIVERSITY</a:t>
            </a:r>
            <a:endParaRPr sz="1600">
              <a:solidFill>
                <a:srgbClr val="F2F2F2"/>
              </a:solidFill>
            </a:endParaRPr>
          </a:p>
        </p:txBody>
      </p:sp>
      <p:sp>
        <p:nvSpPr>
          <p:cNvPr id="109" name="Google Shape;109;p1"/>
          <p:cNvSpPr txBox="1"/>
          <p:nvPr/>
        </p:nvSpPr>
        <p:spPr>
          <a:xfrm>
            <a:off x="2227908" y="6523340"/>
            <a:ext cx="773373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600"/>
              <a:buFont typeface="Arial"/>
              <a:buNone/>
            </a:pPr>
            <a:r>
              <a:rPr lang="en-US" sz="1600" b="1" i="0" u="none" strike="noStrike" cap="none">
                <a:solidFill>
                  <a:srgbClr val="FFFFFF"/>
                </a:solidFill>
                <a:latin typeface="Arial"/>
                <a:ea typeface="Arial"/>
                <a:cs typeface="Arial"/>
                <a:sym typeface="Arial"/>
              </a:rPr>
              <a:t>Zoom’s live transcript is available on the Show Captions menu.</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2000"/>
              <a:buFont typeface="Geo"/>
              <a:buNone/>
            </a:pPr>
            <a:r>
              <a:rPr lang="en-US" sz="2000" b="1" i="0" u="none" strike="noStrike" cap="none">
                <a:solidFill>
                  <a:srgbClr val="FFFFFF"/>
                </a:solidFill>
                <a:latin typeface="Geo"/>
                <a:ea typeface="Geo"/>
                <a:cs typeface="Geo"/>
                <a:sym typeface="Geo"/>
              </a:rPr>
              <a:t> </a:t>
            </a:r>
            <a:endParaRPr sz="1800" b="0" i="0" u="none" strike="noStrike" cap="none">
              <a:solidFill>
                <a:schemeClr val="dk1"/>
              </a:solidFill>
              <a:latin typeface="Calibri"/>
              <a:ea typeface="Calibri"/>
              <a:cs typeface="Calibri"/>
              <a:sym typeface="Calibri"/>
            </a:endParaRPr>
          </a:p>
        </p:txBody>
      </p:sp>
      <p:sp>
        <p:nvSpPr>
          <p:cNvPr id="110" name="Google Shape;110;p1"/>
          <p:cNvSpPr/>
          <p:nvPr/>
        </p:nvSpPr>
        <p:spPr>
          <a:xfrm>
            <a:off x="1524000" y="1"/>
            <a:ext cx="9144000" cy="970642"/>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imes New Roman"/>
              <a:buNone/>
            </a:pPr>
            <a:endParaRPr sz="1800" b="0" i="0" u="none" strike="noStrike" cap="none">
              <a:solidFill>
                <a:srgbClr val="FFFFFF"/>
              </a:solidFill>
              <a:latin typeface="Times New Roman"/>
              <a:ea typeface="Times New Roman"/>
              <a:cs typeface="Times New Roman"/>
              <a:sym typeface="Times New Roman"/>
            </a:endParaRPr>
          </a:p>
        </p:txBody>
      </p:sp>
      <p:pic>
        <p:nvPicPr>
          <p:cNvPr id="111" name="Google Shape;111;p1" descr="Swirled circle in teal, blue, and orange with the words professional development alliance of library consortia."/>
          <p:cNvPicPr preferRelativeResize="0"/>
          <p:nvPr/>
        </p:nvPicPr>
        <p:blipFill rotWithShape="1">
          <a:blip r:embed="rId3">
            <a:alphaModFix/>
          </a:blip>
          <a:srcRect/>
          <a:stretch/>
        </p:blipFill>
        <p:spPr>
          <a:xfrm>
            <a:off x="9723765" y="10023"/>
            <a:ext cx="2446019" cy="970642"/>
          </a:xfrm>
          <a:prstGeom prst="rect">
            <a:avLst/>
          </a:prstGeom>
          <a:noFill/>
          <a:ln>
            <a:noFill/>
          </a:ln>
        </p:spPr>
      </p:pic>
      <p:pic>
        <p:nvPicPr>
          <p:cNvPr id="112" name="Google Shape;112;p1" descr="Tilted hashtag in purple, green, teal, blue, blue, and olive with the words in purple CARLI: Consortium of Academic and Research Libraries in Illinois.&#10;"/>
          <p:cNvPicPr preferRelativeResize="0"/>
          <p:nvPr/>
        </p:nvPicPr>
        <p:blipFill rotWithShape="1">
          <a:blip r:embed="rId4">
            <a:alphaModFix/>
          </a:blip>
          <a:srcRect/>
          <a:stretch/>
        </p:blipFill>
        <p:spPr>
          <a:xfrm>
            <a:off x="19766" y="10022"/>
            <a:ext cx="5214795" cy="960621"/>
          </a:xfrm>
          <a:prstGeom prst="rect">
            <a:avLst/>
          </a:prstGeom>
          <a:noFill/>
          <a:ln>
            <a:noFill/>
          </a:ln>
        </p:spPr>
      </p:pic>
      <p:sp>
        <p:nvSpPr>
          <p:cNvPr id="113" name="Google Shape;113;p1"/>
          <p:cNvSpPr txBox="1"/>
          <p:nvPr/>
        </p:nvSpPr>
        <p:spPr>
          <a:xfrm>
            <a:off x="8932128" y="4473364"/>
            <a:ext cx="266705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2"/>
              </a:buClr>
              <a:buSzPts val="1200"/>
              <a:buFont typeface="Arial"/>
              <a:buNone/>
            </a:pPr>
            <a:r>
              <a:rPr lang="en-US" sz="1200" b="0" i="0" u="none" strike="noStrike" cap="none">
                <a:solidFill>
                  <a:schemeClr val="dk2"/>
                </a:solidFill>
                <a:latin typeface="Arial"/>
                <a:ea typeface="Arial"/>
                <a:cs typeface="Arial"/>
                <a:sym typeface="Arial"/>
              </a:rPr>
              <a:t>"SIUE Digitization Lab" by Marcella Lees used under </a:t>
            </a:r>
            <a:r>
              <a:rPr lang="en-US" sz="1200" b="0" i="0" u="sng" strike="noStrike" cap="none">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CC0</a:t>
            </a:r>
            <a:r>
              <a:rPr lang="en-US" sz="1200" b="0" i="0" u="none" strike="noStrike" cap="none">
                <a:solidFill>
                  <a:schemeClr val="dk2"/>
                </a:solidFill>
                <a:latin typeface="Arial"/>
                <a:ea typeface="Arial"/>
                <a:cs typeface="Arial"/>
                <a:sym typeface="Arial"/>
              </a:rPr>
              <a:t>   </a:t>
            </a:r>
            <a:endParaRPr sz="1800" b="0" i="0" u="none" strike="noStrike" cap="none">
              <a:solidFill>
                <a:schemeClr val="dk1"/>
              </a:solidFill>
              <a:latin typeface="Calibri"/>
              <a:ea typeface="Calibri"/>
              <a:cs typeface="Calibri"/>
              <a:sym typeface="Calibri"/>
            </a:endParaRPr>
          </a:p>
        </p:txBody>
      </p:sp>
      <p:pic>
        <p:nvPicPr>
          <p:cNvPr id="114" name="Google Shape;114;p1" descr="Digital scanners, computer, and multiple computer screens in a corner of a room."/>
          <p:cNvPicPr preferRelativeResize="0"/>
          <p:nvPr/>
        </p:nvPicPr>
        <p:blipFill rotWithShape="1">
          <a:blip r:embed="rId6">
            <a:alphaModFix/>
          </a:blip>
          <a:srcRect/>
          <a:stretch/>
        </p:blipFill>
        <p:spPr>
          <a:xfrm>
            <a:off x="3027398" y="1004096"/>
            <a:ext cx="5170140" cy="387974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7"/>
        <p:cNvGrpSpPr/>
        <p:nvPr/>
      </p:nvGrpSpPr>
      <p:grpSpPr>
        <a:xfrm>
          <a:off x="0" y="0"/>
          <a:ext cx="0" cy="0"/>
          <a:chOff x="0" y="0"/>
          <a:chExt cx="0" cy="0"/>
        </a:xfrm>
      </p:grpSpPr>
      <p:sp>
        <p:nvSpPr>
          <p:cNvPr id="228" name="Google Shape;228;p21"/>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29" name="Google Shape;229;p21"/>
          <p:cNvGrpSpPr/>
          <p:nvPr/>
        </p:nvGrpSpPr>
        <p:grpSpPr>
          <a:xfrm>
            <a:off x="0" y="3296011"/>
            <a:ext cx="12192000" cy="3561989"/>
            <a:chOff x="0" y="3296011"/>
            <a:chExt cx="12192000" cy="3561989"/>
          </a:xfrm>
        </p:grpSpPr>
        <p:grpSp>
          <p:nvGrpSpPr>
            <p:cNvPr id="230" name="Google Shape;230;p21"/>
            <p:cNvGrpSpPr/>
            <p:nvPr/>
          </p:nvGrpSpPr>
          <p:grpSpPr>
            <a:xfrm>
              <a:off x="0" y="3681702"/>
              <a:ext cx="12192000" cy="3176298"/>
              <a:chOff x="0" y="3681702"/>
              <a:chExt cx="12192000" cy="3176298"/>
            </a:xfrm>
          </p:grpSpPr>
          <p:sp>
            <p:nvSpPr>
              <p:cNvPr id="231" name="Google Shape;231;p21"/>
              <p:cNvSpPr/>
              <p:nvPr/>
            </p:nvSpPr>
            <p:spPr>
              <a:xfrm>
                <a:off x="0" y="3681702"/>
                <a:ext cx="12192000" cy="3176298"/>
              </a:xfrm>
              <a:custGeom>
                <a:avLst/>
                <a:gdLst/>
                <a:ahLst/>
                <a:cxnLst/>
                <a:rect l="l" t="t" r="r" b="b"/>
                <a:pathLst>
                  <a:path w="12192000" h="3176298" extrusionOk="0">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2" name="Google Shape;232;p21"/>
              <p:cNvSpPr/>
              <p:nvPr/>
            </p:nvSpPr>
            <p:spPr>
              <a:xfrm>
                <a:off x="0" y="3681702"/>
                <a:ext cx="12192000" cy="3176298"/>
              </a:xfrm>
              <a:custGeom>
                <a:avLst/>
                <a:gdLst/>
                <a:ahLst/>
                <a:cxnLst/>
                <a:rect l="l" t="t" r="r" b="b"/>
                <a:pathLst>
                  <a:path w="12192000" h="3176298" extrusionOk="0">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lt1">
                  <a:alpha val="1372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33" name="Google Shape;233;p21"/>
            <p:cNvGrpSpPr/>
            <p:nvPr/>
          </p:nvGrpSpPr>
          <p:grpSpPr>
            <a:xfrm>
              <a:off x="544" y="3296011"/>
              <a:ext cx="12191456" cy="2849975"/>
              <a:chOff x="544" y="3296011"/>
              <a:chExt cx="12191456" cy="2849975"/>
            </a:xfrm>
          </p:grpSpPr>
          <p:sp>
            <p:nvSpPr>
              <p:cNvPr id="234" name="Google Shape;234;p21"/>
              <p:cNvSpPr/>
              <p:nvPr/>
            </p:nvSpPr>
            <p:spPr>
              <a:xfrm>
                <a:off x="544" y="3296011"/>
                <a:ext cx="12191456" cy="2849975"/>
              </a:xfrm>
              <a:custGeom>
                <a:avLst/>
                <a:gdLst/>
                <a:ahLst/>
                <a:cxnLst/>
                <a:rect l="l" t="t" r="r" b="b"/>
                <a:pathLst>
                  <a:path w="6095524" h="1424940" extrusionOk="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5" name="Google Shape;235;p21"/>
              <p:cNvSpPr/>
              <p:nvPr/>
            </p:nvSpPr>
            <p:spPr>
              <a:xfrm>
                <a:off x="544" y="3296011"/>
                <a:ext cx="12191456" cy="2849975"/>
              </a:xfrm>
              <a:custGeom>
                <a:avLst/>
                <a:gdLst/>
                <a:ahLst/>
                <a:cxnLst/>
                <a:rect l="l" t="t" r="r" b="b"/>
                <a:pathLst>
                  <a:path w="6095524" h="1424940" extrusionOk="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rotWithShape="1">
                <a:blip r:embed="rId3">
                  <a:alphaModFix amt="57000"/>
                </a:blip>
                <a:tile tx="0" ty="0" sx="100000" sy="100000" flip="none" algn="tl"/>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sp>
        <p:nvSpPr>
          <p:cNvPr id="236" name="Google Shape;236;p21"/>
          <p:cNvSpPr txBox="1">
            <a:spLocks noGrp="1"/>
          </p:cNvSpPr>
          <p:nvPr>
            <p:ph type="ctrTitle"/>
          </p:nvPr>
        </p:nvSpPr>
        <p:spPr>
          <a:xfrm>
            <a:off x="838199" y="1120676"/>
            <a:ext cx="7021513" cy="230832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7200"/>
              <a:buFont typeface="Calibri"/>
              <a:buNone/>
            </a:pPr>
            <a:r>
              <a:rPr lang="en-US" sz="7200">
                <a:solidFill>
                  <a:schemeClr val="lt1"/>
                </a:solidFill>
              </a:rPr>
              <a:t>Thank you!</a:t>
            </a:r>
            <a:endParaRPr/>
          </a:p>
        </p:txBody>
      </p:sp>
      <p:sp>
        <p:nvSpPr>
          <p:cNvPr id="237" name="Google Shape;237;p21"/>
          <p:cNvSpPr txBox="1">
            <a:spLocks noGrp="1"/>
          </p:cNvSpPr>
          <p:nvPr>
            <p:ph type="subTitle" idx="1"/>
          </p:nvPr>
        </p:nvSpPr>
        <p:spPr>
          <a:xfrm>
            <a:off x="835024" y="3809999"/>
            <a:ext cx="7025753" cy="101277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a:solidFill>
                  <a:schemeClr val="lt1"/>
                </a:solidFill>
              </a:rPr>
              <a:t>ejbaldo@ilstu.edu</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2"/>
          <p:cNvSpPr txBox="1">
            <a:spLocks noGrp="1"/>
          </p:cNvSpPr>
          <p:nvPr>
            <p:ph type="body" idx="1"/>
          </p:nvPr>
        </p:nvSpPr>
        <p:spPr>
          <a:xfrm>
            <a:off x="416077" y="1397001"/>
            <a:ext cx="11329500" cy="37638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400"/>
              <a:buNone/>
            </a:pPr>
            <a:r>
              <a:rPr lang="en-US" sz="2800">
                <a:solidFill>
                  <a:schemeClr val="dk1"/>
                </a:solidFill>
              </a:rPr>
              <a:t>				Except where otherwise noted, this presentation “Building Digital Archives with Minimal Staffing: Demonstration of ContentDM” created by the </a:t>
            </a:r>
            <a:r>
              <a:rPr lang="en-US" sz="2800">
                <a:solidFill>
                  <a:schemeClr val="dk1"/>
                </a:solidFill>
                <a:highlight>
                  <a:srgbClr val="FFFF00"/>
                </a:highlight>
              </a:rPr>
              <a:t>Archives Task Force of the </a:t>
            </a:r>
            <a:r>
              <a:rPr lang="en-US" sz="2800" u="sng">
                <a:solidFill>
                  <a:srgbClr val="0918EB"/>
                </a:solidFill>
                <a:highlight>
                  <a:srgbClr val="FFFF00"/>
                </a:highlight>
                <a:hlinkClick r:id="rId3">
                  <a:extLst>
                    <a:ext uri="{A12FA001-AC4F-418D-AE19-62706E023703}">
                      <ahyp:hlinkClr xmlns:ahyp="http://schemas.microsoft.com/office/drawing/2018/hyperlinkcolor" val="tx"/>
                    </a:ext>
                  </a:extLst>
                </a:hlinkClick>
              </a:rPr>
              <a:t>Consortium of Academic and Research Libraries in Illinois</a:t>
            </a:r>
            <a:r>
              <a:rPr lang="en-US" sz="2800">
                <a:solidFill>
                  <a:schemeClr val="dk1"/>
                </a:solidFill>
              </a:rPr>
              <a:t> is © 2025 by the </a:t>
            </a:r>
            <a:r>
              <a:rPr lang="en-US" sz="2800">
                <a:solidFill>
                  <a:schemeClr val="dk1"/>
                </a:solidFill>
                <a:highlight>
                  <a:srgbClr val="FFFF00"/>
                </a:highlight>
              </a:rPr>
              <a:t>Board of Trustees of the University of Illinois System</a:t>
            </a:r>
            <a:r>
              <a:rPr lang="en-US" sz="2800">
                <a:solidFill>
                  <a:schemeClr val="dk1"/>
                </a:solidFill>
              </a:rPr>
              <a:t> and is released under a </a:t>
            </a:r>
            <a:r>
              <a:rPr lang="en-US" sz="2800" u="sng">
                <a:solidFill>
                  <a:srgbClr val="0918EB"/>
                </a:solidFill>
                <a:highlight>
                  <a:srgbClr val="FFFF00"/>
                </a:highlight>
                <a:hlinkClick r:id="rId4">
                  <a:extLst>
                    <a:ext uri="{A12FA001-AC4F-418D-AE19-62706E023703}">
                      <ahyp:hlinkClr xmlns:ahyp="http://schemas.microsoft.com/office/drawing/2018/hyperlinkcolor" val="tx"/>
                    </a:ext>
                  </a:extLst>
                </a:hlinkClick>
              </a:rPr>
              <a:t>Creative Commons Attribution 4.0 International License</a:t>
            </a:r>
            <a:r>
              <a:rPr lang="en-US" sz="2800">
                <a:solidFill>
                  <a:srgbClr val="0918EB"/>
                </a:solidFill>
              </a:rPr>
              <a:t>. </a:t>
            </a:r>
            <a:endParaRPr/>
          </a:p>
        </p:txBody>
      </p:sp>
      <p:sp>
        <p:nvSpPr>
          <p:cNvPr id="244" name="Google Shape;244;p22"/>
          <p:cNvSpPr txBox="1">
            <a:spLocks noGrp="1"/>
          </p:cNvSpPr>
          <p:nvPr>
            <p:ph type="title"/>
          </p:nvPr>
        </p:nvSpPr>
        <p:spPr>
          <a:xfrm>
            <a:off x="307220" y="-94785"/>
            <a:ext cx="10972800" cy="6027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2"/>
              </a:buClr>
              <a:buSzPts val="1400"/>
              <a:buFont typeface="Calibri"/>
              <a:buNone/>
            </a:pPr>
            <a:r>
              <a:rPr lang="en-US" b="1"/>
              <a:t>ATTRIBUTION</a:t>
            </a:r>
            <a:endParaRPr/>
          </a:p>
        </p:txBody>
      </p:sp>
      <p:pic>
        <p:nvPicPr>
          <p:cNvPr id="245" name="Google Shape;245;p22" descr="Creative Commons Attribution 4.0 International License">
            <a:hlinkClick r:id="rId4"/>
          </p:cNvPr>
          <p:cNvPicPr preferRelativeResize="0"/>
          <p:nvPr/>
        </p:nvPicPr>
        <p:blipFill rotWithShape="1">
          <a:blip r:embed="rId5">
            <a:alphaModFix/>
          </a:blip>
          <a:srcRect/>
          <a:stretch/>
        </p:blipFill>
        <p:spPr>
          <a:xfrm>
            <a:off x="472033" y="1274500"/>
            <a:ext cx="1755800" cy="5730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2"/>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0" name="Google Shape;120;p2" descr="Illuminated server room panel"/>
          <p:cNvPicPr preferRelativeResize="0"/>
          <p:nvPr/>
        </p:nvPicPr>
        <p:blipFill rotWithShape="1">
          <a:blip r:embed="rId3">
            <a:alphaModFix/>
          </a:blip>
          <a:srcRect l="9812" t="-1" r="5881" b="-1"/>
          <a:stretch/>
        </p:blipFill>
        <p:spPr>
          <a:xfrm>
            <a:off x="-3047" y="0"/>
            <a:ext cx="8661555" cy="6857990"/>
          </a:xfrm>
          <a:prstGeom prst="rect">
            <a:avLst/>
          </a:prstGeom>
          <a:noFill/>
          <a:ln>
            <a:noFill/>
          </a:ln>
        </p:spPr>
      </p:pic>
      <p:sp>
        <p:nvSpPr>
          <p:cNvPr id="121" name="Google Shape;121;p2"/>
          <p:cNvSpPr/>
          <p:nvPr/>
        </p:nvSpPr>
        <p:spPr>
          <a:xfrm flipH="1">
            <a:off x="5125019" y="0"/>
            <a:ext cx="7066978"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2" name="Google Shape;122;p2"/>
          <p:cNvSpPr txBox="1">
            <a:spLocks noGrp="1"/>
          </p:cNvSpPr>
          <p:nvPr>
            <p:ph type="title"/>
          </p:nvPr>
        </p:nvSpPr>
        <p:spPr>
          <a:xfrm>
            <a:off x="7531610" y="365125"/>
            <a:ext cx="3822189" cy="18999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CONTENTdm Overview</a:t>
            </a:r>
            <a:endParaRPr/>
          </a:p>
        </p:txBody>
      </p:sp>
      <p:sp>
        <p:nvSpPr>
          <p:cNvPr id="123" name="Google Shape;123;p2"/>
          <p:cNvSpPr txBox="1">
            <a:spLocks noGrp="1"/>
          </p:cNvSpPr>
          <p:nvPr>
            <p:ph type="body" idx="1"/>
          </p:nvPr>
        </p:nvSpPr>
        <p:spPr>
          <a:xfrm>
            <a:off x="7531610" y="2434201"/>
            <a:ext cx="3822189" cy="374276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a:t>Proprietary system administered by OCLC</a:t>
            </a:r>
            <a:endParaRPr/>
          </a:p>
          <a:p>
            <a:pPr marL="228600" lvl="0" indent="-228600" algn="l" rtl="0">
              <a:lnSpc>
                <a:spcPct val="90000"/>
              </a:lnSpc>
              <a:spcBef>
                <a:spcPts val="1000"/>
              </a:spcBef>
              <a:spcAft>
                <a:spcPts val="0"/>
              </a:spcAft>
              <a:buClr>
                <a:schemeClr val="dk1"/>
              </a:buClr>
              <a:buSzPts val="2000"/>
              <a:buChar char="•"/>
            </a:pPr>
            <a:r>
              <a:rPr lang="en-US" sz="2000"/>
              <a:t>Items are organized into collections</a:t>
            </a:r>
            <a:endParaRPr/>
          </a:p>
          <a:p>
            <a:pPr marL="228600" lvl="0" indent="-228600" algn="l" rtl="0">
              <a:lnSpc>
                <a:spcPct val="90000"/>
              </a:lnSpc>
              <a:spcBef>
                <a:spcPts val="1000"/>
              </a:spcBef>
              <a:spcAft>
                <a:spcPts val="0"/>
              </a:spcAft>
              <a:buClr>
                <a:schemeClr val="dk1"/>
              </a:buClr>
              <a:buSzPts val="2000"/>
              <a:buChar char="•"/>
            </a:pPr>
            <a:r>
              <a:rPr lang="en-US" sz="2000"/>
              <a:t>Metadata is highly customizable</a:t>
            </a:r>
            <a:endParaRPr/>
          </a:p>
          <a:p>
            <a:pPr marL="228600" lvl="0" indent="-228600" algn="l" rtl="0">
              <a:lnSpc>
                <a:spcPct val="90000"/>
              </a:lnSpc>
              <a:spcBef>
                <a:spcPts val="1000"/>
              </a:spcBef>
              <a:spcAft>
                <a:spcPts val="0"/>
              </a:spcAft>
              <a:buClr>
                <a:schemeClr val="dk1"/>
              </a:buClr>
              <a:buSzPts val="2000"/>
              <a:buChar char="•"/>
            </a:pPr>
            <a:r>
              <a:rPr lang="en-US" sz="2000"/>
              <a:t>Custom metadata terms mapped to Dublin Core</a:t>
            </a:r>
            <a:endParaRPr/>
          </a:p>
          <a:p>
            <a:pPr marL="228600" lvl="0" indent="-228600" algn="l" rtl="0">
              <a:lnSpc>
                <a:spcPct val="90000"/>
              </a:lnSpc>
              <a:spcBef>
                <a:spcPts val="1000"/>
              </a:spcBef>
              <a:spcAft>
                <a:spcPts val="0"/>
              </a:spcAft>
              <a:buClr>
                <a:schemeClr val="dk1"/>
              </a:buClr>
              <a:buSzPts val="2000"/>
              <a:buChar char="•"/>
            </a:pPr>
            <a:r>
              <a:rPr lang="en-US" sz="2000"/>
              <a:t>Supports OAI-PMH harvesting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Big changes are coming soon!</a:t>
            </a:r>
            <a:endParaRPr/>
          </a:p>
        </p:txBody>
      </p:sp>
      <p:grpSp>
        <p:nvGrpSpPr>
          <p:cNvPr id="129" name="Google Shape;129;p3"/>
          <p:cNvGrpSpPr/>
          <p:nvPr/>
        </p:nvGrpSpPr>
        <p:grpSpPr>
          <a:xfrm>
            <a:off x="838200" y="1826156"/>
            <a:ext cx="10515600" cy="4350274"/>
            <a:chOff x="0" y="531"/>
            <a:chExt cx="10515600" cy="4350274"/>
          </a:xfrm>
        </p:grpSpPr>
        <p:sp>
          <p:nvSpPr>
            <p:cNvPr id="130" name="Google Shape;130;p3"/>
            <p:cNvSpPr/>
            <p:nvPr/>
          </p:nvSpPr>
          <p:spPr>
            <a:xfrm>
              <a:off x="0" y="531"/>
              <a:ext cx="10515600" cy="1242935"/>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a:extLst>
                <a:ext uri="{C183D7F6-B498-43B3-948B-1728B52AA6E4}">
                  <adec:decorative xmlns:adec="http://schemas.microsoft.com/office/drawing/2017/decorative" val="1"/>
                </a:ext>
              </a:extLst>
            </p:cNvPr>
            <p:cNvSpPr/>
            <p:nvPr/>
          </p:nvSpPr>
          <p:spPr>
            <a:xfrm>
              <a:off x="375988" y="280191"/>
              <a:ext cx="683614" cy="683614"/>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1435590" y="531"/>
              <a:ext cx="9080009" cy="12429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txBox="1"/>
            <p:nvPr/>
          </p:nvSpPr>
          <p:spPr>
            <a:xfrm>
              <a:off x="1435590" y="531"/>
              <a:ext cx="9080009" cy="1242935"/>
            </a:xfrm>
            <a:prstGeom prst="rect">
              <a:avLst/>
            </a:prstGeom>
            <a:noFill/>
            <a:ln>
              <a:noFill/>
            </a:ln>
          </p:spPr>
          <p:txBody>
            <a:bodyPr spcFirstLastPara="1" wrap="square" lIns="131525" tIns="131525" rIns="131525" bIns="131525" anchor="ctr" anchorCtr="0">
              <a:noAutofit/>
            </a:bodyPr>
            <a:lstStyle/>
            <a:p>
              <a:pPr marL="0" marR="0" lvl="0" indent="0" algn="l" rtl="0">
                <a:lnSpc>
                  <a:spcPct val="100000"/>
                </a:lnSpc>
                <a:spcBef>
                  <a:spcPts val="0"/>
                </a:spcBef>
                <a:spcAft>
                  <a:spcPts val="0"/>
                </a:spcAft>
                <a:buClr>
                  <a:schemeClr val="dk1"/>
                </a:buClr>
                <a:buSzPts val="2500"/>
                <a:buFont typeface="Calibri"/>
                <a:buNone/>
              </a:pPr>
              <a:r>
                <a:rPr lang="en-US" sz="2500" b="0" i="0" u="none" strike="noStrike" cap="none" dirty="0">
                  <a:solidFill>
                    <a:schemeClr val="dk1"/>
                  </a:solidFill>
                  <a:latin typeface="Calibri"/>
                  <a:ea typeface="Calibri"/>
                  <a:cs typeface="Calibri"/>
                  <a:sym typeface="Calibri"/>
                </a:rPr>
                <a:t>Fully overhauled system in development</a:t>
              </a:r>
              <a:endParaRPr dirty="0"/>
            </a:p>
          </p:txBody>
        </p:sp>
        <p:sp>
          <p:nvSpPr>
            <p:cNvPr id="134" name="Google Shape;134;p3"/>
            <p:cNvSpPr/>
            <p:nvPr/>
          </p:nvSpPr>
          <p:spPr>
            <a:xfrm>
              <a:off x="0" y="1554201"/>
              <a:ext cx="10515600" cy="1242935"/>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a:extLst>
                <a:ext uri="{C183D7F6-B498-43B3-948B-1728B52AA6E4}">
                  <adec:decorative xmlns:adec="http://schemas.microsoft.com/office/drawing/2017/decorative" val="1"/>
                </a:ext>
              </a:extLst>
            </p:cNvPr>
            <p:cNvSpPr/>
            <p:nvPr/>
          </p:nvSpPr>
          <p:spPr>
            <a:xfrm>
              <a:off x="375988" y="1833861"/>
              <a:ext cx="683614" cy="683614"/>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1435590" y="1554201"/>
              <a:ext cx="9080009" cy="12429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txBox="1"/>
            <p:nvPr/>
          </p:nvSpPr>
          <p:spPr>
            <a:xfrm>
              <a:off x="1435590" y="1554201"/>
              <a:ext cx="9080009" cy="1242935"/>
            </a:xfrm>
            <a:prstGeom prst="rect">
              <a:avLst/>
            </a:prstGeom>
            <a:noFill/>
            <a:ln>
              <a:noFill/>
            </a:ln>
          </p:spPr>
          <p:txBody>
            <a:bodyPr spcFirstLastPara="1" wrap="square" lIns="131525" tIns="131525" rIns="131525" bIns="131525" anchor="ctr" anchorCtr="0">
              <a:noAutofit/>
            </a:bodyPr>
            <a:lstStyle/>
            <a:p>
              <a:pPr marL="0" marR="0" lvl="0" indent="0" algn="l" rtl="0">
                <a:lnSpc>
                  <a:spcPct val="100000"/>
                </a:lnSpc>
                <a:spcBef>
                  <a:spcPts val="0"/>
                </a:spcBef>
                <a:spcAft>
                  <a:spcPts val="0"/>
                </a:spcAft>
                <a:buClr>
                  <a:schemeClr val="dk1"/>
                </a:buClr>
                <a:buSzPts val="2500"/>
                <a:buFont typeface="Calibri"/>
                <a:buNone/>
              </a:pPr>
              <a:r>
                <a:rPr lang="en-US" sz="2500" b="0" i="0" u="none" strike="noStrike" cap="none">
                  <a:solidFill>
                    <a:schemeClr val="dk1"/>
                  </a:solidFill>
                  <a:latin typeface="Calibri"/>
                  <a:ea typeface="Calibri"/>
                  <a:cs typeface="Calibri"/>
                  <a:sym typeface="Calibri"/>
                </a:rPr>
                <a:t>New system available for demo in…a few months?</a:t>
              </a:r>
              <a:endParaRPr/>
            </a:p>
          </p:txBody>
        </p:sp>
        <p:sp>
          <p:nvSpPr>
            <p:cNvPr id="138" name="Google Shape;138;p3"/>
            <p:cNvSpPr/>
            <p:nvPr/>
          </p:nvSpPr>
          <p:spPr>
            <a:xfrm>
              <a:off x="0" y="3107870"/>
              <a:ext cx="10515600" cy="1242935"/>
            </a:xfrm>
            <a:prstGeom prst="roundRect">
              <a:avLst>
                <a:gd name="adj" fmla="val 1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a:extLst>
                <a:ext uri="{C183D7F6-B498-43B3-948B-1728B52AA6E4}">
                  <adec:decorative xmlns:adec="http://schemas.microsoft.com/office/drawing/2017/decorative" val="1"/>
                </a:ext>
              </a:extLst>
            </p:cNvPr>
            <p:cNvSpPr/>
            <p:nvPr/>
          </p:nvSpPr>
          <p:spPr>
            <a:xfrm>
              <a:off x="375988" y="3387531"/>
              <a:ext cx="683614" cy="683614"/>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1435590" y="3107870"/>
              <a:ext cx="9080009" cy="12429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txBox="1"/>
            <p:nvPr/>
          </p:nvSpPr>
          <p:spPr>
            <a:xfrm>
              <a:off x="1435590" y="3107870"/>
              <a:ext cx="9080009" cy="1242935"/>
            </a:xfrm>
            <a:prstGeom prst="rect">
              <a:avLst/>
            </a:prstGeom>
            <a:noFill/>
            <a:ln>
              <a:noFill/>
            </a:ln>
          </p:spPr>
          <p:txBody>
            <a:bodyPr spcFirstLastPara="1" wrap="square" lIns="131525" tIns="131525" rIns="131525" bIns="131525" anchor="ctr" anchorCtr="0">
              <a:noAutofit/>
            </a:bodyPr>
            <a:lstStyle/>
            <a:p>
              <a:pPr marL="0" marR="0" lvl="0" indent="0" algn="l" rtl="0">
                <a:lnSpc>
                  <a:spcPct val="100000"/>
                </a:lnSpc>
                <a:spcBef>
                  <a:spcPts val="0"/>
                </a:spcBef>
                <a:spcAft>
                  <a:spcPts val="0"/>
                </a:spcAft>
                <a:buClr>
                  <a:schemeClr val="dk1"/>
                </a:buClr>
                <a:buSzPts val="2500"/>
                <a:buFont typeface="Calibri"/>
                <a:buNone/>
              </a:pPr>
              <a:r>
                <a:rPr lang="en-US" sz="2500" b="0" i="0" u="none" strike="noStrike" cap="none">
                  <a:solidFill>
                    <a:schemeClr val="dk1"/>
                  </a:solidFill>
                  <a:latin typeface="Calibri"/>
                  <a:ea typeface="Calibri"/>
                  <a:cs typeface="Calibri"/>
                  <a:sym typeface="Calibri"/>
                </a:rPr>
                <a:t>Migrations to new system </a:t>
              </a:r>
              <a:r>
                <a:rPr lang="en-US" sz="2500" b="0" i="1" u="none" strike="noStrike" cap="none">
                  <a:solidFill>
                    <a:schemeClr val="dk1"/>
                  </a:solidFill>
                  <a:latin typeface="Calibri"/>
                  <a:ea typeface="Calibri"/>
                  <a:cs typeface="Calibri"/>
                  <a:sym typeface="Calibri"/>
                </a:rPr>
                <a:t>might</a:t>
              </a:r>
              <a:r>
                <a:rPr lang="en-US" sz="2500" b="0" i="0" u="none" strike="noStrike" cap="none">
                  <a:solidFill>
                    <a:schemeClr val="dk1"/>
                  </a:solidFill>
                  <a:latin typeface="Calibri"/>
                  <a:ea typeface="Calibri"/>
                  <a:cs typeface="Calibri"/>
                  <a:sym typeface="Calibri"/>
                </a:rPr>
                <a:t> be available in late 2025, but full functionality not expected until well into 2026</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p4"/>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4"/>
          <p:cNvSpPr txBox="1">
            <a:spLocks noGrp="1"/>
          </p:cNvSpPr>
          <p:nvPr>
            <p:ph type="title"/>
          </p:nvPr>
        </p:nvSpPr>
        <p:spPr>
          <a:xfrm>
            <a:off x="838200" y="459863"/>
            <a:ext cx="10515600" cy="100459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400"/>
              <a:buFont typeface="Calibri"/>
              <a:buNone/>
            </a:pPr>
            <a:r>
              <a:rPr lang="en-US">
                <a:solidFill>
                  <a:srgbClr val="FFFFFF"/>
                </a:solidFill>
              </a:rPr>
              <a:t>“Old” CONTENTdm Components</a:t>
            </a:r>
            <a:endParaRPr/>
          </a:p>
        </p:txBody>
      </p:sp>
      <p:sp>
        <p:nvSpPr>
          <p:cNvPr id="148" name="Google Shape;148;p4"/>
          <p:cNvSpPr/>
          <p:nvPr/>
        </p:nvSpPr>
        <p:spPr>
          <a:xfrm>
            <a:off x="579496" y="1587970"/>
            <a:ext cx="11033008" cy="4768380"/>
          </a:xfrm>
          <a:prstGeom prst="roundRect">
            <a:avLst>
              <a:gd name="adj" fmla="val 3174"/>
            </a:avLst>
          </a:prstGeom>
          <a:solidFill>
            <a:schemeClr val="lt1">
              <a:alpha val="9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49" name="Google Shape;149;p4"/>
          <p:cNvGrpSpPr/>
          <p:nvPr/>
        </p:nvGrpSpPr>
        <p:grpSpPr>
          <a:xfrm>
            <a:off x="838251" y="1815432"/>
            <a:ext cx="10515496" cy="4322295"/>
            <a:chOff x="51" y="14521"/>
            <a:chExt cx="10515496" cy="4322295"/>
          </a:xfrm>
        </p:grpSpPr>
        <p:sp>
          <p:nvSpPr>
            <p:cNvPr id="150" name="Google Shape;150;p4"/>
            <p:cNvSpPr/>
            <p:nvPr/>
          </p:nvSpPr>
          <p:spPr>
            <a:xfrm>
              <a:off x="51" y="14521"/>
              <a:ext cx="4913783" cy="938911"/>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txBox="1"/>
            <p:nvPr/>
          </p:nvSpPr>
          <p:spPr>
            <a:xfrm>
              <a:off x="51" y="14521"/>
              <a:ext cx="4913783" cy="938911"/>
            </a:xfrm>
            <a:prstGeom prst="rect">
              <a:avLst/>
            </a:prstGeom>
            <a:noFill/>
            <a:ln>
              <a:noFill/>
            </a:ln>
          </p:spPr>
          <p:txBody>
            <a:bodyPr spcFirstLastPara="1" wrap="square" lIns="184900" tIns="105650" rIns="184900" bIns="105650"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CONTENTdm Administration interface</a:t>
              </a:r>
              <a:endParaRPr/>
            </a:p>
          </p:txBody>
        </p:sp>
        <p:sp>
          <p:nvSpPr>
            <p:cNvPr id="152" name="Google Shape;152;p4"/>
            <p:cNvSpPr/>
            <p:nvPr/>
          </p:nvSpPr>
          <p:spPr>
            <a:xfrm>
              <a:off x="51" y="953432"/>
              <a:ext cx="4913783" cy="3383384"/>
            </a:xfrm>
            <a:prstGeom prst="rect">
              <a:avLst/>
            </a:prstGeom>
            <a:solidFill>
              <a:srgbClr val="F7D5CB">
                <a:alpha val="89803"/>
              </a:srgbClr>
            </a:solidFill>
            <a:ln w="12700" cap="flat" cmpd="sng">
              <a:solidFill>
                <a:srgbClr val="F7D5C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txBox="1"/>
            <p:nvPr/>
          </p:nvSpPr>
          <p:spPr>
            <a:xfrm>
              <a:off x="51" y="953432"/>
              <a:ext cx="4913783" cy="3383384"/>
            </a:xfrm>
            <a:prstGeom prst="rect">
              <a:avLst/>
            </a:prstGeom>
            <a:noFill/>
            <a:ln>
              <a:noFill/>
            </a:ln>
          </p:spPr>
          <p:txBody>
            <a:bodyPr spcFirstLastPara="1" wrap="square" lIns="138675" tIns="138675" rIns="184900" bIns="208025" anchor="t" anchorCtr="0">
              <a:noAutofit/>
            </a:bodyPr>
            <a:lstStyle/>
            <a:p>
              <a:pPr marL="228600" marR="0" lvl="1" indent="-228600" algn="l" rtl="0">
                <a:lnSpc>
                  <a:spcPct val="90000"/>
                </a:lnSpc>
                <a:spcBef>
                  <a:spcPts val="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Browser-based</a:t>
              </a:r>
              <a:endParaRPr/>
            </a:p>
            <a:p>
              <a:pPr marL="228600" marR="0" lvl="1" indent="-228600" algn="l" rtl="0">
                <a:lnSpc>
                  <a:spcPct val="90000"/>
                </a:lnSpc>
                <a:spcBef>
                  <a:spcPts val="39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High-level collection management (e.g., harvesting, website configuration, user accounts, creation of new collections) occurs here</a:t>
              </a:r>
              <a:endParaRPr/>
            </a:p>
          </p:txBody>
        </p:sp>
        <p:sp>
          <p:nvSpPr>
            <p:cNvPr id="154" name="Google Shape;154;p4"/>
            <p:cNvSpPr/>
            <p:nvPr/>
          </p:nvSpPr>
          <p:spPr>
            <a:xfrm>
              <a:off x="5601764" y="14521"/>
              <a:ext cx="4913783" cy="938911"/>
            </a:xfrm>
            <a:prstGeom prst="rect">
              <a:avLst/>
            </a:prstGeom>
            <a:solidFill>
              <a:srgbClr val="A4A4A4"/>
            </a:solidFill>
            <a:ln w="12700" cap="flat" cmpd="sng">
              <a:solidFill>
                <a:srgbClr val="A4A4A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txBox="1"/>
            <p:nvPr/>
          </p:nvSpPr>
          <p:spPr>
            <a:xfrm>
              <a:off x="5601764" y="14521"/>
              <a:ext cx="4913783" cy="938911"/>
            </a:xfrm>
            <a:prstGeom prst="rect">
              <a:avLst/>
            </a:prstGeom>
            <a:noFill/>
            <a:ln>
              <a:noFill/>
            </a:ln>
          </p:spPr>
          <p:txBody>
            <a:bodyPr spcFirstLastPara="1" wrap="square" lIns="184900" tIns="105650" rIns="184900" bIns="105650"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CONTENTdm Project Client</a:t>
              </a:r>
              <a:endParaRPr/>
            </a:p>
          </p:txBody>
        </p:sp>
        <p:sp>
          <p:nvSpPr>
            <p:cNvPr id="156" name="Google Shape;156;p4"/>
            <p:cNvSpPr/>
            <p:nvPr/>
          </p:nvSpPr>
          <p:spPr>
            <a:xfrm>
              <a:off x="5601764" y="953432"/>
              <a:ext cx="4913783" cy="3383384"/>
            </a:xfrm>
            <a:prstGeom prst="rect">
              <a:avLst/>
            </a:prstGeom>
            <a:solidFill>
              <a:srgbClr val="DFDFDF">
                <a:alpha val="89803"/>
              </a:srgbClr>
            </a:solidFill>
            <a:ln w="12700" cap="flat" cmpd="sng">
              <a:solidFill>
                <a:srgbClr val="DFDFD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txBox="1"/>
            <p:nvPr/>
          </p:nvSpPr>
          <p:spPr>
            <a:xfrm>
              <a:off x="5601764" y="953432"/>
              <a:ext cx="4913783" cy="3383384"/>
            </a:xfrm>
            <a:prstGeom prst="rect">
              <a:avLst/>
            </a:prstGeom>
            <a:noFill/>
            <a:ln>
              <a:noFill/>
            </a:ln>
          </p:spPr>
          <p:txBody>
            <a:bodyPr spcFirstLastPara="1" wrap="square" lIns="138675" tIns="138675" rIns="184900" bIns="208025" anchor="t" anchorCtr="0">
              <a:noAutofit/>
            </a:bodyPr>
            <a:lstStyle/>
            <a:p>
              <a:pPr marL="228600" marR="0" lvl="1" indent="-228600" algn="l" rtl="0">
                <a:lnSpc>
                  <a:spcPct val="90000"/>
                </a:lnSpc>
                <a:spcBef>
                  <a:spcPts val="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Windows-based software for adding content to CONTENTdm collections</a:t>
              </a:r>
              <a:endParaRPr/>
            </a:p>
            <a:p>
              <a:pPr marL="228600" marR="0" lvl="1" indent="-228600" algn="l" rtl="0">
                <a:lnSpc>
                  <a:spcPct val="90000"/>
                </a:lnSpc>
                <a:spcBef>
                  <a:spcPts val="39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Collection-building (e.g., adding digital items and metadata singly or in batch, generating OCR text, editing structural metadata) occurs here</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63" name="Google Shape;163;p5"/>
          <p:cNvGrpSpPr/>
          <p:nvPr/>
        </p:nvGrpSpPr>
        <p:grpSpPr>
          <a:xfrm>
            <a:off x="0" y="0"/>
            <a:ext cx="12192000" cy="6858000"/>
            <a:chOff x="0" y="0"/>
            <a:chExt cx="12192000" cy="6858000"/>
          </a:xfrm>
        </p:grpSpPr>
        <p:sp>
          <p:nvSpPr>
            <p:cNvPr id="164" name="Google Shape;164;p5"/>
            <p:cNvSpPr/>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p5"/>
            <p:cNvSpPr/>
            <p:nvPr/>
          </p:nvSpPr>
          <p:spPr>
            <a:xfrm>
              <a:off x="0" y="0"/>
              <a:ext cx="12192000" cy="6858000"/>
            </a:xfrm>
            <a:prstGeom prst="rect">
              <a:avLst/>
            </a:prstGeom>
            <a:solidFill>
              <a:srgbClr val="BF9000">
                <a:alpha val="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66" name="Google Shape;166;p5"/>
          <p:cNvSpPr txBox="1">
            <a:spLocks noGrp="1"/>
          </p:cNvSpPr>
          <p:nvPr>
            <p:ph type="title"/>
          </p:nvPr>
        </p:nvSpPr>
        <p:spPr>
          <a:xfrm>
            <a:off x="550863" y="365125"/>
            <a:ext cx="1109027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“Old” CONTENTdm Capabilities</a:t>
            </a:r>
            <a:endParaRPr/>
          </a:p>
        </p:txBody>
      </p:sp>
      <p:grpSp>
        <p:nvGrpSpPr>
          <p:cNvPr id="167" name="Google Shape;167;p5"/>
          <p:cNvGrpSpPr/>
          <p:nvPr/>
        </p:nvGrpSpPr>
        <p:grpSpPr>
          <a:xfrm>
            <a:off x="1071593" y="2136526"/>
            <a:ext cx="10045638" cy="4151810"/>
            <a:chOff x="523905" y="2926"/>
            <a:chExt cx="10045638" cy="4151810"/>
          </a:xfrm>
        </p:grpSpPr>
        <p:sp>
          <p:nvSpPr>
            <p:cNvPr id="168" name="Google Shape;168;p5"/>
            <p:cNvSpPr/>
            <p:nvPr/>
          </p:nvSpPr>
          <p:spPr>
            <a:xfrm>
              <a:off x="3425469" y="828215"/>
              <a:ext cx="637173" cy="91440"/>
            </a:xfrm>
            <a:custGeom>
              <a:avLst/>
              <a:gdLst/>
              <a:ahLst/>
              <a:cxnLst/>
              <a:rect l="l" t="t" r="r" b="b"/>
              <a:pathLst>
                <a:path w="120000" h="120000" extrusionOk="0">
                  <a:moveTo>
                    <a:pt x="0" y="60000"/>
                  </a:moveTo>
                  <a:lnTo>
                    <a:pt x="120000" y="60000"/>
                  </a:lnTo>
                </a:path>
              </a:pathLst>
            </a:custGeom>
            <a:noFill/>
            <a:ln w="9525" cap="flat" cmpd="sng">
              <a:solidFill>
                <a:schemeClr val="accent2"/>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txBox="1"/>
            <p:nvPr/>
          </p:nvSpPr>
          <p:spPr>
            <a:xfrm>
              <a:off x="3727361" y="870597"/>
              <a:ext cx="33388" cy="667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70" name="Google Shape;170;p5"/>
            <p:cNvSpPr/>
            <p:nvPr/>
          </p:nvSpPr>
          <p:spPr>
            <a:xfrm>
              <a:off x="523905" y="2926"/>
              <a:ext cx="2903363" cy="1742018"/>
            </a:xfrm>
            <a:prstGeom prst="rect">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txBox="1"/>
            <p:nvPr/>
          </p:nvSpPr>
          <p:spPr>
            <a:xfrm>
              <a:off x="523905" y="2926"/>
              <a:ext cx="2903363" cy="1742018"/>
            </a:xfrm>
            <a:prstGeom prst="rect">
              <a:avLst/>
            </a:prstGeom>
            <a:noFill/>
            <a:ln>
              <a:noFill/>
            </a:ln>
          </p:spPr>
          <p:txBody>
            <a:bodyPr spcFirstLastPara="1" wrap="square" lIns="142250" tIns="149325" rIns="142250" bIns="149325"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Custom metadata schema defined for each collection</a:t>
              </a:r>
              <a:endParaRPr/>
            </a:p>
          </p:txBody>
        </p:sp>
        <p:sp>
          <p:nvSpPr>
            <p:cNvPr id="172" name="Google Shape;172;p5"/>
            <p:cNvSpPr/>
            <p:nvPr/>
          </p:nvSpPr>
          <p:spPr>
            <a:xfrm>
              <a:off x="6996606" y="828215"/>
              <a:ext cx="637173" cy="91440"/>
            </a:xfrm>
            <a:custGeom>
              <a:avLst/>
              <a:gdLst/>
              <a:ahLst/>
              <a:cxnLst/>
              <a:rect l="l" t="t" r="r" b="b"/>
              <a:pathLst>
                <a:path w="120000" h="120000" extrusionOk="0">
                  <a:moveTo>
                    <a:pt x="0" y="60000"/>
                  </a:moveTo>
                  <a:lnTo>
                    <a:pt x="120000" y="60000"/>
                  </a:lnTo>
                </a:path>
              </a:pathLst>
            </a:custGeom>
            <a:noFill/>
            <a:ln w="9525" cap="flat" cmpd="sng">
              <a:solidFill>
                <a:schemeClr val="accent3"/>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txBox="1"/>
            <p:nvPr/>
          </p:nvSpPr>
          <p:spPr>
            <a:xfrm>
              <a:off x="7298499" y="870597"/>
              <a:ext cx="33388" cy="667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74" name="Google Shape;174;p5"/>
            <p:cNvSpPr/>
            <p:nvPr/>
          </p:nvSpPr>
          <p:spPr>
            <a:xfrm>
              <a:off x="4095043" y="2926"/>
              <a:ext cx="2903363" cy="1742018"/>
            </a:xfrm>
            <a:prstGeom prst="rect">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txBox="1"/>
            <p:nvPr/>
          </p:nvSpPr>
          <p:spPr>
            <a:xfrm>
              <a:off x="4095043" y="2926"/>
              <a:ext cx="2903363" cy="1742018"/>
            </a:xfrm>
            <a:prstGeom prst="rect">
              <a:avLst/>
            </a:prstGeom>
            <a:noFill/>
            <a:ln>
              <a:noFill/>
            </a:ln>
          </p:spPr>
          <p:txBody>
            <a:bodyPr spcFirstLastPara="1" wrap="square" lIns="142250" tIns="149325" rIns="142250" bIns="149325"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Metadata fields can be mapped to qualified Dublin Core</a:t>
              </a:r>
              <a:endParaRPr/>
            </a:p>
          </p:txBody>
        </p:sp>
        <p:sp>
          <p:nvSpPr>
            <p:cNvPr id="176" name="Google Shape;176;p5"/>
            <p:cNvSpPr/>
            <p:nvPr/>
          </p:nvSpPr>
          <p:spPr>
            <a:xfrm>
              <a:off x="1975587" y="1743145"/>
              <a:ext cx="7142275" cy="637173"/>
            </a:xfrm>
            <a:custGeom>
              <a:avLst/>
              <a:gdLst/>
              <a:ahLst/>
              <a:cxnLst/>
              <a:rect l="l" t="t" r="r" b="b"/>
              <a:pathLst>
                <a:path w="120000" h="120000" extrusionOk="0">
                  <a:moveTo>
                    <a:pt x="120000" y="0"/>
                  </a:moveTo>
                  <a:lnTo>
                    <a:pt x="120000" y="63220"/>
                  </a:lnTo>
                  <a:lnTo>
                    <a:pt x="0" y="63220"/>
                  </a:lnTo>
                  <a:lnTo>
                    <a:pt x="0" y="120000"/>
                  </a:lnTo>
                </a:path>
              </a:pathLst>
            </a:custGeom>
            <a:noFill/>
            <a:ln w="9525" cap="flat" cmpd="sng">
              <a:solidFill>
                <a:schemeClr val="accent4"/>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txBox="1"/>
            <p:nvPr/>
          </p:nvSpPr>
          <p:spPr>
            <a:xfrm>
              <a:off x="5367389" y="2058393"/>
              <a:ext cx="358671" cy="667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78" name="Google Shape;178;p5"/>
            <p:cNvSpPr/>
            <p:nvPr/>
          </p:nvSpPr>
          <p:spPr>
            <a:xfrm>
              <a:off x="7666180" y="2926"/>
              <a:ext cx="2903363" cy="1742018"/>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txBox="1"/>
            <p:nvPr/>
          </p:nvSpPr>
          <p:spPr>
            <a:xfrm>
              <a:off x="7666180" y="2926"/>
              <a:ext cx="2903363" cy="1742018"/>
            </a:xfrm>
            <a:prstGeom prst="rect">
              <a:avLst/>
            </a:prstGeom>
            <a:noFill/>
            <a:ln>
              <a:noFill/>
            </a:ln>
          </p:spPr>
          <p:txBody>
            <a:bodyPr spcFirstLastPara="1" wrap="square" lIns="142250" tIns="149325" rIns="142250" bIns="149325"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Controlled vocabularies can be defined for individual fields</a:t>
              </a:r>
              <a:endParaRPr/>
            </a:p>
          </p:txBody>
        </p:sp>
        <p:sp>
          <p:nvSpPr>
            <p:cNvPr id="180" name="Google Shape;180;p5"/>
            <p:cNvSpPr/>
            <p:nvPr/>
          </p:nvSpPr>
          <p:spPr>
            <a:xfrm>
              <a:off x="3425469" y="3238008"/>
              <a:ext cx="637173" cy="91440"/>
            </a:xfrm>
            <a:custGeom>
              <a:avLst/>
              <a:gdLst/>
              <a:ahLst/>
              <a:cxnLst/>
              <a:rect l="l" t="t" r="r" b="b"/>
              <a:pathLst>
                <a:path w="120000" h="120000" extrusionOk="0">
                  <a:moveTo>
                    <a:pt x="0" y="60000"/>
                  </a:moveTo>
                  <a:lnTo>
                    <a:pt x="120000" y="60000"/>
                  </a:lnTo>
                </a:path>
              </a:pathLst>
            </a:custGeom>
            <a:noFill/>
            <a:ln w="9525" cap="flat" cmpd="sng">
              <a:solidFill>
                <a:srgbClr val="599BD5"/>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txBox="1"/>
            <p:nvPr/>
          </p:nvSpPr>
          <p:spPr>
            <a:xfrm>
              <a:off x="3727361" y="3280389"/>
              <a:ext cx="33388" cy="667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82" name="Google Shape;182;p5"/>
            <p:cNvSpPr/>
            <p:nvPr/>
          </p:nvSpPr>
          <p:spPr>
            <a:xfrm>
              <a:off x="523905" y="2412718"/>
              <a:ext cx="2903363" cy="1742018"/>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txBox="1"/>
            <p:nvPr/>
          </p:nvSpPr>
          <p:spPr>
            <a:xfrm>
              <a:off x="523905" y="2412718"/>
              <a:ext cx="2903363" cy="1742018"/>
            </a:xfrm>
            <a:prstGeom prst="rect">
              <a:avLst/>
            </a:prstGeom>
            <a:noFill/>
            <a:ln>
              <a:noFill/>
            </a:ln>
          </p:spPr>
          <p:txBody>
            <a:bodyPr spcFirstLastPara="1" wrap="square" lIns="142250" tIns="149325" rIns="142250" bIns="149325"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OCR can be run in the Project Client; or upload transcripts as .txt files</a:t>
              </a:r>
              <a:endParaRPr/>
            </a:p>
          </p:txBody>
        </p:sp>
        <p:sp>
          <p:nvSpPr>
            <p:cNvPr id="184" name="Google Shape;184;p5"/>
            <p:cNvSpPr/>
            <p:nvPr/>
          </p:nvSpPr>
          <p:spPr>
            <a:xfrm>
              <a:off x="6996606" y="3238008"/>
              <a:ext cx="637173" cy="91440"/>
            </a:xfrm>
            <a:custGeom>
              <a:avLst/>
              <a:gdLst/>
              <a:ahLst/>
              <a:cxnLst/>
              <a:rect l="l" t="t" r="r" b="b"/>
              <a:pathLst>
                <a:path w="120000" h="120000" extrusionOk="0">
                  <a:moveTo>
                    <a:pt x="0" y="60000"/>
                  </a:moveTo>
                  <a:lnTo>
                    <a:pt x="120000" y="60000"/>
                  </a:lnTo>
                </a:path>
              </a:pathLst>
            </a:custGeom>
            <a:noFill/>
            <a:ln w="9525" cap="flat" cmpd="sng">
              <a:solidFill>
                <a:schemeClr val="accent6"/>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txBox="1"/>
            <p:nvPr/>
          </p:nvSpPr>
          <p:spPr>
            <a:xfrm>
              <a:off x="7298499" y="3280389"/>
              <a:ext cx="33388" cy="667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186" name="Google Shape;186;p5"/>
            <p:cNvSpPr/>
            <p:nvPr/>
          </p:nvSpPr>
          <p:spPr>
            <a:xfrm>
              <a:off x="4095043" y="2412718"/>
              <a:ext cx="2903363" cy="1742018"/>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txBox="1"/>
            <p:nvPr/>
          </p:nvSpPr>
          <p:spPr>
            <a:xfrm>
              <a:off x="4095043" y="2412718"/>
              <a:ext cx="2903363" cy="1742018"/>
            </a:xfrm>
            <a:prstGeom prst="rect">
              <a:avLst/>
            </a:prstGeom>
            <a:noFill/>
            <a:ln>
              <a:noFill/>
            </a:ln>
          </p:spPr>
          <p:txBody>
            <a:bodyPr spcFirstLastPara="1" wrap="square" lIns="142250" tIns="149325" rIns="142250" bIns="149325"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New items can be added in batch, but batch editing of existing items is somewhat limited</a:t>
              </a:r>
              <a:endParaRPr/>
            </a:p>
          </p:txBody>
        </p:sp>
        <p:sp>
          <p:nvSpPr>
            <p:cNvPr id="188" name="Google Shape;188;p5"/>
            <p:cNvSpPr/>
            <p:nvPr/>
          </p:nvSpPr>
          <p:spPr>
            <a:xfrm>
              <a:off x="7666180" y="2412718"/>
              <a:ext cx="2903363" cy="1742018"/>
            </a:xfrm>
            <a:prstGeom prst="rect">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txBox="1"/>
            <p:nvPr/>
          </p:nvSpPr>
          <p:spPr>
            <a:xfrm>
              <a:off x="7666180" y="2412718"/>
              <a:ext cx="2903363" cy="1742018"/>
            </a:xfrm>
            <a:prstGeom prst="rect">
              <a:avLst/>
            </a:prstGeom>
            <a:noFill/>
            <a:ln>
              <a:noFill/>
            </a:ln>
          </p:spPr>
          <p:txBody>
            <a:bodyPr spcFirstLastPara="1" wrap="square" lIns="142250" tIns="149325" rIns="142250" bIns="149325"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Upload-and-approve workflow</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93"/>
        <p:cNvGrpSpPr/>
        <p:nvPr/>
      </p:nvGrpSpPr>
      <p:grpSpPr>
        <a:xfrm>
          <a:off x="0" y="0"/>
          <a:ext cx="0" cy="0"/>
          <a:chOff x="0" y="0"/>
          <a:chExt cx="0" cy="0"/>
        </a:xfrm>
      </p:grpSpPr>
      <p:sp>
        <p:nvSpPr>
          <p:cNvPr id="194" name="Google Shape;194;p6"/>
          <p:cNvSpPr/>
          <p:nvPr/>
        </p:nvSpPr>
        <p:spPr>
          <a:xfrm>
            <a:off x="1953768" y="0"/>
            <a:ext cx="8284464" cy="6858000"/>
          </a:xfrm>
          <a:custGeom>
            <a:avLst/>
            <a:gdLst/>
            <a:ahLst/>
            <a:cxnLst/>
            <a:rect l="l" t="t" r="r" b="b"/>
            <a:pathLst>
              <a:path w="8284464" h="6858000" extrusionOk="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5" name="Google Shape;195;p6"/>
          <p:cNvSpPr/>
          <p:nvPr/>
        </p:nvSpPr>
        <p:spPr>
          <a:xfrm>
            <a:off x="2118360" y="0"/>
            <a:ext cx="7955280" cy="6858000"/>
          </a:xfrm>
          <a:custGeom>
            <a:avLst/>
            <a:gdLst/>
            <a:ahLst/>
            <a:cxnLst/>
            <a:rect l="l" t="t" r="r" b="b"/>
            <a:pathLst>
              <a:path w="7955280" h="6858000" extrusionOk="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6" name="Google Shape;196;p6"/>
          <p:cNvSpPr txBox="1">
            <a:spLocks noGrp="1"/>
          </p:cNvSpPr>
          <p:nvPr>
            <p:ph type="title"/>
          </p:nvPr>
        </p:nvSpPr>
        <p:spPr>
          <a:xfrm>
            <a:off x="2555631" y="1441938"/>
            <a:ext cx="7080738" cy="397412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C0C0C"/>
              </a:buClr>
              <a:buSzPts val="5400"/>
              <a:buFont typeface="Calibri"/>
              <a:buNone/>
            </a:pPr>
            <a:r>
              <a:rPr lang="en-US" sz="5400">
                <a:solidFill>
                  <a:srgbClr val="0C0C0C"/>
                </a:solidFill>
              </a:rPr>
              <a:t>CONTENTdm Demo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p7"/>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2" name="Google Shape;202;p7"/>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3" name="Google Shape;203;p7"/>
          <p:cNvSpPr txBox="1">
            <a:spLocks noGrp="1"/>
          </p:cNvSpPr>
          <p:nvPr>
            <p:ph type="title"/>
          </p:nvPr>
        </p:nvSpPr>
        <p:spPr>
          <a:xfrm>
            <a:off x="686834" y="1153572"/>
            <a:ext cx="3200400" cy="44611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a:solidFill>
                  <a:srgbClr val="FFFFFF"/>
                </a:solidFill>
              </a:rPr>
              <a:t>“New” CONTENTdm</a:t>
            </a:r>
            <a:endParaRPr/>
          </a:p>
        </p:txBody>
      </p:sp>
      <p:sp>
        <p:nvSpPr>
          <p:cNvPr id="204" name="Google Shape;204;p7"/>
          <p:cNvSpPr/>
          <p:nvPr/>
        </p:nvSpPr>
        <p:spPr>
          <a:xfrm rot="10800000" flipH="1">
            <a:off x="7550402" y="2455479"/>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05" name="Google Shape;205;p7"/>
          <p:cNvSpPr txBox="1">
            <a:spLocks noGrp="1"/>
          </p:cNvSpPr>
          <p:nvPr>
            <p:ph type="body" idx="1"/>
          </p:nvPr>
        </p:nvSpPr>
        <p:spPr>
          <a:xfrm>
            <a:off x="4447308" y="591344"/>
            <a:ext cx="6906491" cy="5585619"/>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800"/>
              <a:buChar char="•"/>
            </a:pPr>
            <a:r>
              <a:rPr lang="en-US"/>
              <a:t>Administration and collection-building will be entirely browser-based – no more Project Client!</a:t>
            </a:r>
            <a:endParaRPr/>
          </a:p>
          <a:p>
            <a:pPr marL="228600" lvl="0" indent="-228600" algn="l" rtl="0">
              <a:lnSpc>
                <a:spcPct val="90000"/>
              </a:lnSpc>
              <a:spcBef>
                <a:spcPts val="1000"/>
              </a:spcBef>
              <a:spcAft>
                <a:spcPts val="0"/>
              </a:spcAft>
              <a:buClr>
                <a:schemeClr val="dk1"/>
              </a:buClr>
              <a:buSzPts val="2800"/>
              <a:buChar char="•"/>
            </a:pPr>
            <a:r>
              <a:rPr lang="en-US"/>
              <a:t>Tools for standardizing metadata across collections</a:t>
            </a:r>
            <a:endParaRPr/>
          </a:p>
          <a:p>
            <a:pPr marL="228600" lvl="0" indent="-228600" algn="l" rtl="0">
              <a:lnSpc>
                <a:spcPct val="90000"/>
              </a:lnSpc>
              <a:spcBef>
                <a:spcPts val="1000"/>
              </a:spcBef>
              <a:spcAft>
                <a:spcPts val="0"/>
              </a:spcAft>
              <a:buClr>
                <a:schemeClr val="dk1"/>
              </a:buClr>
              <a:buSzPts val="2800"/>
              <a:buChar char="•"/>
            </a:pPr>
            <a:r>
              <a:rPr lang="en-US"/>
              <a:t>Enhanced support for controlled vocabularies, including LCSH, FAST, AAT, DCMI Type</a:t>
            </a:r>
            <a:endParaRPr/>
          </a:p>
          <a:p>
            <a:pPr marL="228600" lvl="0" indent="-228600" algn="l" rtl="0">
              <a:lnSpc>
                <a:spcPct val="90000"/>
              </a:lnSpc>
              <a:spcBef>
                <a:spcPts val="1000"/>
              </a:spcBef>
              <a:spcAft>
                <a:spcPts val="0"/>
              </a:spcAft>
              <a:buClr>
                <a:schemeClr val="dk1"/>
              </a:buClr>
              <a:buSzPts val="2800"/>
              <a:buChar char="•"/>
            </a:pPr>
            <a:r>
              <a:rPr lang="en-US"/>
              <a:t>Support for linked data</a:t>
            </a:r>
            <a:endParaRPr/>
          </a:p>
          <a:p>
            <a:pPr marL="228600" lvl="0" indent="-228600" algn="l" rtl="0">
              <a:lnSpc>
                <a:spcPct val="90000"/>
              </a:lnSpc>
              <a:spcBef>
                <a:spcPts val="1000"/>
              </a:spcBef>
              <a:spcAft>
                <a:spcPts val="0"/>
              </a:spcAft>
              <a:buClr>
                <a:schemeClr val="dk1"/>
              </a:buClr>
              <a:buSzPts val="2800"/>
              <a:buChar char="•"/>
            </a:pPr>
            <a:r>
              <a:rPr lang="en-US" i="1"/>
              <a:t>Far</a:t>
            </a:r>
            <a:r>
              <a:rPr lang="en-US"/>
              <a:t> superior batch update tools</a:t>
            </a:r>
            <a:endParaRPr i="1"/>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9"/>
        <p:cNvGrpSpPr/>
        <p:nvPr/>
      </p:nvGrpSpPr>
      <p:grpSpPr>
        <a:xfrm>
          <a:off x="0" y="0"/>
          <a:ext cx="0" cy="0"/>
          <a:chOff x="0" y="0"/>
          <a:chExt cx="0" cy="0"/>
        </a:xfrm>
      </p:grpSpPr>
      <p:sp>
        <p:nvSpPr>
          <p:cNvPr id="210" name="Google Shape;210;p19"/>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1" name="Google Shape;211;p19"/>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2" name="Google Shape;212;p19"/>
          <p:cNvSpPr txBox="1">
            <a:spLocks noGrp="1"/>
          </p:cNvSpPr>
          <p:nvPr>
            <p:ph type="title"/>
          </p:nvPr>
        </p:nvSpPr>
        <p:spPr>
          <a:xfrm>
            <a:off x="686834" y="1153572"/>
            <a:ext cx="3200400" cy="44611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a:solidFill>
                  <a:srgbClr val="FFFFFF"/>
                </a:solidFill>
              </a:rPr>
              <a:t>Takeaways</a:t>
            </a:r>
            <a:endParaRPr/>
          </a:p>
        </p:txBody>
      </p:sp>
      <p:sp>
        <p:nvSpPr>
          <p:cNvPr id="213" name="Google Shape;213;p19"/>
          <p:cNvSpPr/>
          <p:nvPr/>
        </p:nvSpPr>
        <p:spPr>
          <a:xfrm rot="10800000" flipH="1">
            <a:off x="7550402" y="2455479"/>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14" name="Google Shape;214;p19"/>
          <p:cNvSpPr txBox="1">
            <a:spLocks noGrp="1"/>
          </p:cNvSpPr>
          <p:nvPr>
            <p:ph type="body" idx="1"/>
          </p:nvPr>
        </p:nvSpPr>
        <p:spPr>
          <a:xfrm>
            <a:off x="4447308" y="591344"/>
            <a:ext cx="6906491" cy="5585619"/>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800"/>
              <a:buChar char="•"/>
            </a:pPr>
            <a:r>
              <a:rPr lang="en-US"/>
              <a:t>CONTENTdm has robust features for metadata customization, OCR/transcripts/full-text searching, batch upload, compound objects</a:t>
            </a:r>
            <a:endParaRPr/>
          </a:p>
          <a:p>
            <a:pPr marL="228600" lvl="0" indent="-228600" algn="l" rtl="0">
              <a:lnSpc>
                <a:spcPct val="90000"/>
              </a:lnSpc>
              <a:spcBef>
                <a:spcPts val="1000"/>
              </a:spcBef>
              <a:spcAft>
                <a:spcPts val="0"/>
              </a:spcAft>
              <a:buClr>
                <a:schemeClr val="dk1"/>
              </a:buClr>
              <a:buSzPts val="2800"/>
              <a:buChar char="•"/>
            </a:pPr>
            <a:r>
              <a:rPr lang="en-US"/>
              <a:t>Good for image- and manuscript-based collections</a:t>
            </a:r>
            <a:endParaRPr/>
          </a:p>
          <a:p>
            <a:pPr marL="228600" lvl="0" indent="-228600" algn="l" rtl="0">
              <a:lnSpc>
                <a:spcPct val="90000"/>
              </a:lnSpc>
              <a:spcBef>
                <a:spcPts val="1000"/>
              </a:spcBef>
              <a:spcAft>
                <a:spcPts val="0"/>
              </a:spcAft>
              <a:buClr>
                <a:schemeClr val="dk1"/>
              </a:buClr>
              <a:buSzPts val="2800"/>
              <a:buChar char="•"/>
            </a:pPr>
            <a:r>
              <a:rPr lang="en-US"/>
              <a:t>Most high-level administration tasks occur in browser; does not typically require intensive development/technical support</a:t>
            </a:r>
            <a:endParaRPr/>
          </a:p>
          <a:p>
            <a:pPr marL="228600" lvl="0" indent="-228600" algn="l" rtl="0">
              <a:lnSpc>
                <a:spcPct val="90000"/>
              </a:lnSpc>
              <a:spcBef>
                <a:spcPts val="1000"/>
              </a:spcBef>
              <a:spcAft>
                <a:spcPts val="0"/>
              </a:spcAft>
              <a:buClr>
                <a:schemeClr val="dk1"/>
              </a:buClr>
              <a:buSzPts val="2800"/>
              <a:buChar char="•"/>
            </a:pPr>
            <a:r>
              <a:rPr lang="en-US"/>
              <a:t>Current limitations related to Project Client, batch editing, and metadata standardization are expected to improve in new system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p20"/>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0" name="Google Shape;220;p20"/>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1" name="Google Shape;221;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Resources</a:t>
            </a:r>
            <a:endParaRPr/>
          </a:p>
        </p:txBody>
      </p:sp>
      <p:sp>
        <p:nvSpPr>
          <p:cNvPr id="222" name="Google Shape;222;p20"/>
          <p:cNvSpPr/>
          <p:nvPr/>
        </p:nvSpPr>
        <p:spPr>
          <a:xfrm rot="-5400000" flipH="1">
            <a:off x="555710" y="2183223"/>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23" name="Google Shape;223;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Documentation: </a:t>
            </a:r>
            <a:r>
              <a:rPr lang="en-US" u="sng">
                <a:solidFill>
                  <a:schemeClr val="hlink"/>
                </a:solidFill>
                <a:hlinkClick r:id="rId3"/>
              </a:rPr>
              <a:t>https://help.oclc.org/Metadata_Services/CONTENTdm</a:t>
            </a:r>
            <a:endParaRPr/>
          </a:p>
          <a:p>
            <a:pPr marL="228600" lvl="0" indent="-228600" algn="l" rtl="0">
              <a:lnSpc>
                <a:spcPct val="90000"/>
              </a:lnSpc>
              <a:spcBef>
                <a:spcPts val="1000"/>
              </a:spcBef>
              <a:spcAft>
                <a:spcPts val="0"/>
              </a:spcAft>
              <a:buClr>
                <a:schemeClr val="dk1"/>
              </a:buClr>
              <a:buSzPts val="2800"/>
              <a:buChar char="•"/>
            </a:pPr>
            <a:r>
              <a:rPr lang="en-US"/>
              <a:t>CONTENTdm training: </a:t>
            </a:r>
            <a:r>
              <a:rPr lang="en-US" u="sng">
                <a:solidFill>
                  <a:schemeClr val="hlink"/>
                </a:solidFill>
                <a:hlinkClick r:id="rId4"/>
              </a:rPr>
              <a:t>https://help.oclc.org/Metadata_Services/CONTENTdm/CONTENTdm_training</a:t>
            </a:r>
            <a:endParaRPr/>
          </a:p>
          <a:p>
            <a:pPr marL="228600" lvl="0" indent="-228600" algn="l" rtl="0">
              <a:lnSpc>
                <a:spcPct val="90000"/>
              </a:lnSpc>
              <a:spcBef>
                <a:spcPts val="1000"/>
              </a:spcBef>
              <a:spcAft>
                <a:spcPts val="0"/>
              </a:spcAft>
              <a:buClr>
                <a:schemeClr val="dk1"/>
              </a:buClr>
              <a:buSzPts val="2800"/>
              <a:buChar char="•"/>
            </a:pPr>
            <a:r>
              <a:rPr lang="en-US"/>
              <a:t>Examples: </a:t>
            </a:r>
            <a:r>
              <a:rPr lang="en-US" u="sng">
                <a:solidFill>
                  <a:schemeClr val="hlink"/>
                </a:solidFill>
                <a:hlinkClick r:id="rId5"/>
              </a:rPr>
              <a:t>https://www.oclc.org/en/contentdm/collections.html</a:t>
            </a:r>
            <a:r>
              <a:rPr lang="en-US"/>
              <a:t> </a:t>
            </a:r>
            <a:endParaRPr/>
          </a:p>
        </p:txBody>
      </p:sp>
    </p:spTree>
  </p:cSld>
  <p:clrMapOvr>
    <a:masterClrMapping/>
  </p:clrMapOvr>
</p:sld>
</file>

<file path=ppt/theme/theme1.xml><?xml version="1.0" encoding="utf-8"?>
<a:theme xmlns:a="http://schemas.openxmlformats.org/drawingml/2006/main" name="Office 2013 - 2022 Theme">
  <a:themeElements>
    <a:clrScheme name="Office 2013 - 2022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2013 - 2022 Theme">
  <a:themeElements>
    <a:clrScheme name="Office 2013 - 2022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754</Words>
  <Application>Microsoft Office PowerPoint</Application>
  <PresentationFormat>Widescreen</PresentationFormat>
  <Paragraphs>75</Paragraphs>
  <Slides>11</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Calibri</vt:lpstr>
      <vt:lpstr>Arial</vt:lpstr>
      <vt:lpstr>Times New Roman</vt:lpstr>
      <vt:lpstr>Geo</vt:lpstr>
      <vt:lpstr>Office 2013 - 2022 Theme</vt:lpstr>
      <vt:lpstr>Office 2013 - 2022 Theme</vt:lpstr>
      <vt:lpstr>BUILDING DIGITAL ARCHIVES WITH MINIMAL STAFFING:  PLATFORMS AND TOOLS – DEMONSTRATION OF CONTENTDM  PRESENTER: EMILY BALDONI, ILLINOIS STATE UNIVERSITY</vt:lpstr>
      <vt:lpstr>CONTENTdm Overview</vt:lpstr>
      <vt:lpstr>Big changes are coming soon!</vt:lpstr>
      <vt:lpstr>“Old” CONTENTdm Components</vt:lpstr>
      <vt:lpstr>“Old” CONTENTdm Capabilities</vt:lpstr>
      <vt:lpstr>CONTENTdm Demo</vt:lpstr>
      <vt:lpstr>“New” CONTENTdm</vt:lpstr>
      <vt:lpstr>Takeaways</vt:lpstr>
      <vt:lpstr>Resources</vt:lpstr>
      <vt:lpstr>Thank you!</vt:lpstr>
      <vt:lpstr>ATTRIBUTION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Baldoni, Emily</dc:creator>
  <cp:lastModifiedBy>Kong, Martin</cp:lastModifiedBy>
  <cp:revision>1</cp:revision>
  <dcterms:created xsi:type="dcterms:W3CDTF">2025-05-13T13:38:57Z</dcterms:created>
  <dcterms:modified xsi:type="dcterms:W3CDTF">2025-06-12T19:33:45Z</dcterms:modified>
</cp:coreProperties>
</file>