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8" r:id="rId2"/>
  </p:sldMasterIdLst>
  <p:notesMasterIdLst>
    <p:notesMasterId r:id="rId41"/>
  </p:notesMasterIdLst>
  <p:sldIdLst>
    <p:sldId id="256" r:id="rId3"/>
    <p:sldId id="257" r:id="rId4"/>
    <p:sldId id="258" r:id="rId5"/>
    <p:sldId id="259" r:id="rId6"/>
    <p:sldId id="262" r:id="rId7"/>
    <p:sldId id="266" r:id="rId8"/>
    <p:sldId id="268" r:id="rId9"/>
    <p:sldId id="270" r:id="rId10"/>
    <p:sldId id="275" r:id="rId11"/>
    <p:sldId id="279" r:id="rId12"/>
    <p:sldId id="280" r:id="rId13"/>
    <p:sldId id="282" r:id="rId14"/>
    <p:sldId id="283" r:id="rId15"/>
    <p:sldId id="284" r:id="rId16"/>
    <p:sldId id="285" r:id="rId17"/>
    <p:sldId id="286" r:id="rId18"/>
    <p:sldId id="287" r:id="rId19"/>
    <p:sldId id="288" r:id="rId20"/>
    <p:sldId id="291" r:id="rId21"/>
    <p:sldId id="292" r:id="rId22"/>
    <p:sldId id="293" r:id="rId23"/>
    <p:sldId id="296" r:id="rId24"/>
    <p:sldId id="298" r:id="rId25"/>
    <p:sldId id="302" r:id="rId26"/>
    <p:sldId id="304" r:id="rId27"/>
    <p:sldId id="306" r:id="rId28"/>
    <p:sldId id="310" r:id="rId29"/>
    <p:sldId id="312" r:id="rId30"/>
    <p:sldId id="313" r:id="rId31"/>
    <p:sldId id="317" r:id="rId32"/>
    <p:sldId id="318" r:id="rId33"/>
    <p:sldId id="319" r:id="rId34"/>
    <p:sldId id="321" r:id="rId35"/>
    <p:sldId id="324" r:id="rId36"/>
    <p:sldId id="328" r:id="rId37"/>
    <p:sldId id="331" r:id="rId38"/>
    <p:sldId id="334" r:id="rId39"/>
    <p:sldId id="335" r:id="rId40"/>
  </p:sldIdLst>
  <p:sldSz cx="12192000" cy="6858000"/>
  <p:notesSz cx="6858000" cy="9144000"/>
  <p:embeddedFontLst>
    <p:embeddedFont>
      <p:font typeface="Geo" panose="020B0604020202020204"/>
      <p:regular r:id="rId42"/>
      <p: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8" roundtripDataSignature="AMtx7mha+cWDcn91iuNaAc3cQrP31+J3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1F4421-AEBE-4598-A431-A22693D73C82}" v="199" dt="2025-05-30T22:04:25.7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94"/>
    <p:restoredTop sz="60952"/>
  </p:normalViewPr>
  <p:slideViewPr>
    <p:cSldViewPr snapToGrid="0">
      <p:cViewPr varScale="1">
        <p:scale>
          <a:sx n="50" d="100"/>
          <a:sy n="50" d="100"/>
        </p:scale>
        <p:origin x="133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89"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90"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8" Type="http://schemas.openxmlformats.org/officeDocument/2006/relationships/slide" Target="slides/slide6.xml"/><Relationship Id="rId9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latin typeface="Calibri"/>
                <a:ea typeface="Calibri"/>
                <a:cs typeface="Calibri"/>
                <a:sym typeface="Calibri"/>
              </a:rPr>
              <a:t> Hello everyone, I’m </a:t>
            </a:r>
            <a:r>
              <a:rPr lang="en-US" sz="1800" dirty="0"/>
              <a:t>Marcella Lees. I’m the Digital Archivist at Southern Illinois University Edwardsville</a:t>
            </a:r>
            <a:r>
              <a:rPr lang="en-US" sz="1800" dirty="0">
                <a:latin typeface="Calibri"/>
                <a:ea typeface="Calibri"/>
                <a:cs typeface="Calibri"/>
                <a:sym typeface="Calibri"/>
              </a:rPr>
              <a:t> and am a member of the CARLI Archives Task Force. </a:t>
            </a:r>
          </a:p>
          <a:p>
            <a:pPr marL="0" marR="0" lvl="0" indent="0" algn="l" rtl="0">
              <a:spcBef>
                <a:spcPts val="0"/>
              </a:spcBef>
              <a:spcAft>
                <a:spcPts val="0"/>
              </a:spcAft>
              <a:buNone/>
            </a:pPr>
            <a:endParaRPr lang="en-US" sz="1800" dirty="0">
              <a:latin typeface="Calibri"/>
              <a:ea typeface="Calibri"/>
              <a:cs typeface="Calibri"/>
              <a:sym typeface="Calibri"/>
            </a:endParaRPr>
          </a:p>
          <a:p>
            <a:pPr marL="0" marR="0" lvl="0" indent="0" algn="l" rtl="0">
              <a:spcBef>
                <a:spcPts val="0"/>
              </a:spcBef>
              <a:spcAft>
                <a:spcPts val="0"/>
              </a:spcAft>
              <a:buNone/>
            </a:pPr>
            <a:endParaRPr lang="en-US" sz="1800" dirty="0">
              <a:latin typeface="Calibri"/>
              <a:ea typeface="Calibri"/>
              <a:cs typeface="Calibri"/>
              <a:sym typeface="Calibri"/>
            </a:endParaRPr>
          </a:p>
          <a:p>
            <a:pPr marL="0" marR="0" lvl="0" indent="0" algn="l" rtl="0">
              <a:spcBef>
                <a:spcPts val="0"/>
              </a:spcBef>
              <a:spcAft>
                <a:spcPts val="0"/>
              </a:spcAft>
              <a:buNone/>
            </a:pPr>
            <a:endParaRPr lang="en-US" sz="1800" dirty="0">
              <a:latin typeface="Calibri"/>
              <a:ea typeface="Calibri"/>
              <a:cs typeface="Calibri"/>
              <a:sym typeface="Calibri"/>
            </a:endParaRPr>
          </a:p>
          <a:p>
            <a:pPr marL="0" marR="0" lvl="0" indent="0" algn="l" rtl="0">
              <a:spcBef>
                <a:spcPts val="0"/>
              </a:spcBef>
              <a:spcAft>
                <a:spcPts val="0"/>
              </a:spcAft>
              <a:buNone/>
            </a:pPr>
            <a:r>
              <a:rPr lang="en-US" sz="1800" dirty="0">
                <a:latin typeface="Calibri"/>
                <a:ea typeface="Calibri"/>
                <a:cs typeface="Calibri"/>
                <a:sym typeface="Calibri"/>
              </a:rPr>
              <a:t>We are pleased to welcome you or welcome you back to this 2-day Building Digital Archives with Minimal Staffing program.</a:t>
            </a:r>
            <a:endParaRPr dirty="0"/>
          </a:p>
          <a:p>
            <a:pPr marL="0" marR="0" lvl="0" indent="0" algn="l" rtl="0">
              <a:lnSpc>
                <a:spcPct val="107000"/>
              </a:lnSpc>
              <a:spcBef>
                <a:spcPts val="800"/>
              </a:spcBef>
              <a:spcAft>
                <a:spcPts val="0"/>
              </a:spcAft>
              <a:buNone/>
            </a:pPr>
            <a:endParaRPr sz="1800" dirty="0">
              <a:latin typeface="Calibri"/>
              <a:ea typeface="Calibri"/>
              <a:cs typeface="Calibri"/>
              <a:sym typeface="Calibri"/>
            </a:endParaRPr>
          </a:p>
          <a:p>
            <a:pPr marL="0" marR="0" lvl="0" indent="0" algn="l" rtl="0">
              <a:lnSpc>
                <a:spcPct val="107000"/>
              </a:lnSpc>
              <a:spcBef>
                <a:spcPts val="800"/>
              </a:spcBef>
              <a:spcAft>
                <a:spcPts val="0"/>
              </a:spcAft>
              <a:buNone/>
            </a:pPr>
            <a:r>
              <a:rPr lang="en-US" sz="1800" dirty="0">
                <a:latin typeface="Calibri"/>
                <a:ea typeface="Calibri"/>
                <a:cs typeface="Calibri"/>
                <a:sym typeface="Calibri"/>
              </a:rPr>
              <a:t>A few reminders:</a:t>
            </a:r>
            <a:endParaRPr dirty="0"/>
          </a:p>
          <a:p>
            <a:pPr marL="0" marR="0" lvl="0" indent="0" algn="l" rtl="0">
              <a:lnSpc>
                <a:spcPct val="107000"/>
              </a:lnSpc>
              <a:spcBef>
                <a:spcPts val="800"/>
              </a:spcBef>
              <a:spcAft>
                <a:spcPts val="0"/>
              </a:spcAft>
              <a:buNone/>
            </a:pPr>
            <a:endParaRPr sz="1800" dirty="0">
              <a:latin typeface="Calibri"/>
              <a:ea typeface="Calibri"/>
              <a:cs typeface="Calibri"/>
              <a:sym typeface="Calibri"/>
            </a:endParaRPr>
          </a:p>
          <a:p>
            <a:pPr marL="342900" marR="0" lvl="0" indent="-342900" algn="l" rtl="0">
              <a:lnSpc>
                <a:spcPct val="107000"/>
              </a:lnSpc>
              <a:spcBef>
                <a:spcPts val="800"/>
              </a:spcBef>
              <a:spcAft>
                <a:spcPts val="0"/>
              </a:spcAft>
              <a:buClr>
                <a:schemeClr val="dk1"/>
              </a:buClr>
              <a:buSzPts val="1800"/>
              <a:buFont typeface="Arial"/>
              <a:buChar char="•"/>
            </a:pPr>
            <a:r>
              <a:rPr lang="en-US" sz="1800" dirty="0">
                <a:latin typeface="Calibri"/>
                <a:ea typeface="Calibri"/>
                <a:cs typeface="Calibri"/>
                <a:sym typeface="Calibri"/>
              </a:rPr>
              <a:t>Please ensure your microphones are muted.</a:t>
            </a:r>
            <a:endParaRPr dirty="0"/>
          </a:p>
          <a:p>
            <a:pPr marL="342900" marR="0" lvl="0" indent="-342900" algn="l" rtl="0">
              <a:lnSpc>
                <a:spcPct val="107000"/>
              </a:lnSpc>
              <a:spcBef>
                <a:spcPts val="800"/>
              </a:spcBef>
              <a:spcAft>
                <a:spcPts val="0"/>
              </a:spcAft>
              <a:buClr>
                <a:schemeClr val="dk1"/>
              </a:buClr>
              <a:buSzPts val="1800"/>
              <a:buFont typeface="Arial"/>
              <a:buChar char="•"/>
            </a:pPr>
            <a:r>
              <a:rPr lang="en-US" sz="1800" dirty="0">
                <a:latin typeface="Calibri"/>
                <a:ea typeface="Calibri"/>
                <a:cs typeface="Calibri"/>
                <a:sym typeface="Calibri"/>
              </a:rPr>
              <a:t>We will be recording the program today. Once we’ve had the opportunity to add captions for accessibility, we will be sharing the recording along with any handouts on the CARLI website. We will share the link when it is available with the attendees.</a:t>
            </a:r>
            <a:endParaRPr dirty="0"/>
          </a:p>
          <a:p>
            <a:pPr marL="342900" marR="0" lvl="0" indent="-342900" algn="l" rtl="0">
              <a:lnSpc>
                <a:spcPct val="107000"/>
              </a:lnSpc>
              <a:spcBef>
                <a:spcPts val="800"/>
              </a:spcBef>
              <a:spcAft>
                <a:spcPts val="0"/>
              </a:spcAft>
              <a:buClr>
                <a:schemeClr val="dk1"/>
              </a:buClr>
              <a:buSzPts val="1800"/>
              <a:buFont typeface="Arial"/>
              <a:buChar char="•"/>
            </a:pPr>
            <a:r>
              <a:rPr lang="en-US" sz="1800" dirty="0">
                <a:latin typeface="Calibri"/>
                <a:ea typeface="Calibri"/>
                <a:cs typeface="Calibri"/>
                <a:sym typeface="Calibri"/>
              </a:rPr>
              <a:t>Questions will be taken at the end of each program and are welcome via the chat box or by unmuting. If you are unmuting, please also share your video if you are able. It helps those of us who benefit from lip reading.</a:t>
            </a:r>
            <a:endParaRPr dirty="0"/>
          </a:p>
          <a:p>
            <a:pPr marL="342900" marR="0" lvl="0" indent="-342900" algn="l" rtl="0">
              <a:lnSpc>
                <a:spcPct val="107000"/>
              </a:lnSpc>
              <a:spcBef>
                <a:spcPts val="800"/>
              </a:spcBef>
              <a:spcAft>
                <a:spcPts val="0"/>
              </a:spcAft>
              <a:buClr>
                <a:schemeClr val="dk1"/>
              </a:buClr>
              <a:buSzPts val="1800"/>
              <a:buFont typeface="Arial"/>
              <a:buChar char="•"/>
            </a:pPr>
            <a:r>
              <a:rPr lang="en-US" sz="1800" dirty="0">
                <a:latin typeface="Calibri"/>
                <a:ea typeface="Calibri"/>
                <a:cs typeface="Calibri"/>
                <a:sym typeface="Calibri"/>
              </a:rPr>
              <a:t>We are not enabling Zoom’s AI Companion features during this session, but </a:t>
            </a:r>
            <a:r>
              <a:rPr lang="en-US" sz="1800" dirty="0" err="1">
                <a:latin typeface="Calibri"/>
                <a:ea typeface="Calibri"/>
                <a:cs typeface="Calibri"/>
                <a:sym typeface="Calibri"/>
              </a:rPr>
              <a:t>Otter.ai</a:t>
            </a:r>
            <a:r>
              <a:rPr lang="en-US" sz="1800" dirty="0">
                <a:latin typeface="Calibri"/>
                <a:ea typeface="Calibri"/>
                <a:cs typeface="Calibri"/>
                <a:sym typeface="Calibri"/>
              </a:rPr>
              <a:t> transcription is enabled. Select Show captions at the bottom of the screen to turn on captions, or from the Show Captions arrow menu you can select view full transcript.</a:t>
            </a:r>
            <a:endParaRPr dirty="0"/>
          </a:p>
          <a:p>
            <a:pPr marL="0" marR="0" lvl="0" indent="0" algn="l" rtl="0">
              <a:lnSpc>
                <a:spcPct val="107000"/>
              </a:lnSpc>
              <a:spcBef>
                <a:spcPts val="800"/>
              </a:spcBef>
              <a:spcAft>
                <a:spcPts val="0"/>
              </a:spcAft>
              <a:buNone/>
            </a:pPr>
            <a:endParaRPr dirty="0"/>
          </a:p>
          <a:p>
            <a:pPr marL="0" marR="0" lvl="0" indent="0" algn="l" rtl="0">
              <a:lnSpc>
                <a:spcPct val="107000"/>
              </a:lnSpc>
              <a:spcBef>
                <a:spcPts val="800"/>
              </a:spcBef>
              <a:spcAft>
                <a:spcPts val="0"/>
              </a:spcAft>
              <a:buNone/>
            </a:pPr>
            <a:endParaRPr sz="1800" dirty="0">
              <a:latin typeface="Calibri"/>
              <a:ea typeface="Calibri"/>
              <a:cs typeface="Calibri"/>
              <a:sym typeface="Calibri"/>
            </a:endParaRPr>
          </a:p>
          <a:p>
            <a:pPr marL="0" marR="0" lvl="0" indent="0" algn="l" rtl="0">
              <a:lnSpc>
                <a:spcPct val="107000"/>
              </a:lnSpc>
              <a:spcBef>
                <a:spcPts val="800"/>
              </a:spcBef>
              <a:spcAft>
                <a:spcPts val="0"/>
              </a:spcAft>
              <a:buNone/>
            </a:pPr>
            <a:endParaRPr sz="1800" dirty="0">
              <a:latin typeface="Calibri"/>
              <a:ea typeface="Calibri"/>
              <a:cs typeface="Calibri"/>
              <a:sym typeface="Calibri"/>
            </a:endParaRPr>
          </a:p>
          <a:p>
            <a:pPr marL="0" lvl="0" indent="0" algn="l" rtl="0">
              <a:spcBef>
                <a:spcPts val="80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357d106b903_0_415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85" name="Google Shape;685;g357d106b903_0_415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686" name="Google Shape;686;g357d106b903_0_415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g357d106b903_0_4151: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Now there are two main types of compression. The first is lossless which just means that all the original data is maintained. The example I just showed you is an example of lossless compression as really none of the data about each pixel was lost, we just used a more sophisticated way to store that information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other type of compression though which is used more commonly as it is often more affective is lossy compression which reduces files size in part by discarding some of the data. This is a problem for digital preservation as once data is discarded, it is gone forever and cannot be gotten back.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One frequent way that pictures can be reduced in quality is by increasing the pixel size which makes the files smaller but can make some of the smaller details be lost.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to illustrate this here is a picture of one of my cats. His name is tiger and he is perfect in every way.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Here is that same picture pulled up in photoshop to show the height, width, and resolution of the photo</a:t>
            </a:r>
            <a:endParaRPr dirty="0"/>
          </a:p>
        </p:txBody>
      </p:sp>
      <p:sp>
        <p:nvSpPr>
          <p:cNvPr id="688" name="Google Shape;688;g357d106b903_0_4151: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89" name="Google Shape;689;g357d106b903_0_4151: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357d106b903_0_564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04" name="Google Shape;704;g357d106b903_0_564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05" name="Google Shape;705;g357d106b903_0_564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357d106b903_0_5640: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400">
                <a:solidFill>
                  <a:srgbClr val="222222"/>
                </a:solidFill>
                <a:latin typeface="Arial"/>
                <a:ea typeface="Arial"/>
                <a:cs typeface="Arial"/>
                <a:sym typeface="Arial"/>
              </a:rPr>
              <a:t>Here you can see if I reduce the resolution, he gets much grainier and much of the finer details are lost as the computer combines multiple pixels into one larger pixel and has to approximate what color those smaller pixels put together would be which means a loss of detail.</a:t>
            </a:r>
            <a:endParaRPr sz="1400">
              <a:solidFill>
                <a:srgbClr val="222222"/>
              </a:solidFill>
              <a:latin typeface="Arial"/>
              <a:ea typeface="Arial"/>
              <a:cs typeface="Arial"/>
              <a:sym typeface="Arial"/>
            </a:endParaRPr>
          </a:p>
          <a:p>
            <a:pPr marL="0" lvl="0" indent="0" algn="l" rtl="0">
              <a:spcBef>
                <a:spcPts val="0"/>
              </a:spcBef>
              <a:spcAft>
                <a:spcPts val="0"/>
              </a:spcAft>
              <a:buNone/>
            </a:pPr>
            <a:endParaRPr/>
          </a:p>
        </p:txBody>
      </p:sp>
      <p:sp>
        <p:nvSpPr>
          <p:cNvPr id="707" name="Google Shape;707;g357d106b903_0_5640: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08" name="Google Shape;708;g357d106b903_0_5640: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57d106b903_0_421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34" name="Google Shape;734;g357d106b903_0_421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35" name="Google Shape;735;g357d106b903_0_421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g357d106b903_0_4219: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To illustrate this even more clearly, here’s tiger again…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here here’s what it looks like if you zoom in on photoshop after reducing the resolution that much</a:t>
            </a:r>
            <a:endParaRPr dirty="0"/>
          </a:p>
        </p:txBody>
      </p:sp>
      <p:sp>
        <p:nvSpPr>
          <p:cNvPr id="737" name="Google Shape;737;g357d106b903_0_4219: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38" name="Google Shape;738;g357d106b903_0_4219: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57d106b903_0_567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7" name="Google Shape;747;g357d106b903_0_567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48" name="Google Shape;748;g357d106b903_0_567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g357d106b903_0_567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400">
                <a:solidFill>
                  <a:srgbClr val="222222"/>
                </a:solidFill>
                <a:latin typeface="Arial"/>
                <a:ea typeface="Arial"/>
                <a:cs typeface="Arial"/>
                <a:sym typeface="Arial"/>
              </a:rPr>
              <a:t>So now that we’re all on the same page as to what a file is, I want to go over the basics of what digital preservation is and why it’s important.</a:t>
            </a:r>
            <a:endParaRPr sz="1400">
              <a:solidFill>
                <a:srgbClr val="222222"/>
              </a:solidFill>
              <a:latin typeface="Arial"/>
              <a:ea typeface="Arial"/>
              <a:cs typeface="Arial"/>
              <a:sym typeface="Arial"/>
            </a:endParaRPr>
          </a:p>
          <a:p>
            <a:pPr marL="0" lvl="0" indent="0" algn="l" rtl="0">
              <a:spcBef>
                <a:spcPts val="0"/>
              </a:spcBef>
              <a:spcAft>
                <a:spcPts val="0"/>
              </a:spcAft>
              <a:buNone/>
            </a:pPr>
            <a:endParaRPr sz="18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750" name="Google Shape;750;g357d106b903_0_5673: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1" name="Google Shape;751;g357d106b903_0_567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357d106b903_0_427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87" name="Google Shape;787;g357d106b903_0_427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88" name="Google Shape;788;g357d106b903_0_427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g357d106b903_0_4270: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114300" algn="l" rtl="0">
              <a:spcBef>
                <a:spcPts val="0"/>
              </a:spcBef>
              <a:spcAft>
                <a:spcPts val="0"/>
              </a:spcAft>
              <a:buClr>
                <a:srgbClr val="222222"/>
              </a:buClr>
              <a:buSzPts val="1800"/>
              <a:buFont typeface="Arial"/>
              <a:buChar char="•"/>
            </a:pPr>
            <a:r>
              <a:rPr lang="en-US" sz="1800" b="0" i="0" u="none" strike="noStrike" dirty="0">
                <a:solidFill>
                  <a:srgbClr val="222222"/>
                </a:solidFill>
                <a:latin typeface="Arial"/>
                <a:ea typeface="Arial"/>
                <a:cs typeface="Arial"/>
                <a:sym typeface="Arial"/>
              </a:rPr>
              <a:t>The first core concept in </a:t>
            </a:r>
            <a:r>
              <a:rPr lang="en-US" sz="1800" dirty="0">
                <a:solidFill>
                  <a:srgbClr val="222222"/>
                </a:solidFill>
                <a:latin typeface="Arial"/>
                <a:ea typeface="Arial"/>
                <a:cs typeface="Arial"/>
                <a:sym typeface="Arial"/>
              </a:rPr>
              <a:t>digital</a:t>
            </a:r>
            <a:r>
              <a:rPr lang="en-US" sz="1800" b="0" i="0" u="none" strike="noStrike" dirty="0">
                <a:solidFill>
                  <a:srgbClr val="222222"/>
                </a:solidFill>
                <a:latin typeface="Arial"/>
                <a:ea typeface="Arial"/>
                <a:cs typeface="Arial"/>
                <a:sym typeface="Arial"/>
              </a:rPr>
              <a:t> preservation is that many copies keep things safe. </a:t>
            </a:r>
            <a:endParaRPr dirty="0"/>
          </a:p>
          <a:p>
            <a:pPr marL="0" lvl="0" indent="-114300" algn="l" rtl="0">
              <a:spcBef>
                <a:spcPts val="0"/>
              </a:spcBef>
              <a:spcAft>
                <a:spcPts val="0"/>
              </a:spcAft>
              <a:buClr>
                <a:srgbClr val="222222"/>
              </a:buClr>
              <a:buSzPts val="1800"/>
              <a:buFont typeface="Arial"/>
              <a:buChar char="•"/>
            </a:pPr>
            <a:r>
              <a:rPr lang="en-US" sz="1800" b="0" i="0" u="none" strike="noStrike" dirty="0">
                <a:solidFill>
                  <a:srgbClr val="222222"/>
                </a:solidFill>
                <a:latin typeface="Arial"/>
                <a:ea typeface="Arial"/>
                <a:cs typeface="Arial"/>
                <a:sym typeface="Arial"/>
              </a:rPr>
              <a:t>The second is that files must be identifiable and readable</a:t>
            </a:r>
            <a:endParaRPr dirty="0"/>
          </a:p>
          <a:p>
            <a:pPr marL="0" lvl="0" indent="-114300" algn="l" rtl="0">
              <a:spcBef>
                <a:spcPts val="0"/>
              </a:spcBef>
              <a:spcAft>
                <a:spcPts val="0"/>
              </a:spcAft>
              <a:buClr>
                <a:srgbClr val="222222"/>
              </a:buClr>
              <a:buSzPts val="1800"/>
              <a:buFont typeface="Arial"/>
              <a:buChar char="•"/>
            </a:pPr>
            <a:r>
              <a:rPr lang="en-US" sz="1800" b="0" i="0" u="none" strike="noStrike" dirty="0">
                <a:solidFill>
                  <a:srgbClr val="222222"/>
                </a:solidFill>
                <a:latin typeface="Arial"/>
                <a:ea typeface="Arial"/>
                <a:cs typeface="Arial"/>
                <a:sym typeface="Arial"/>
              </a:rPr>
              <a:t>And the third is that file fixity must be verified and maintained</a:t>
            </a:r>
            <a:endParaRPr dirty="0"/>
          </a:p>
        </p:txBody>
      </p:sp>
      <p:sp>
        <p:nvSpPr>
          <p:cNvPr id="790" name="Google Shape;790;g357d106b903_0_4270: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91" name="Google Shape;791;g357d106b903_0_4270: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357d106b903_0_429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14" name="Google Shape;814;g357d106b903_0_429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815" name="Google Shape;815;g357d106b903_0_429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g357d106b903_0_4296: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starting with the first concept, many copies keep things safe.</a:t>
            </a:r>
            <a:endParaRPr/>
          </a:p>
          <a:p>
            <a:pPr marL="0" lvl="0" indent="0" algn="l" rtl="0">
              <a:spcBef>
                <a:spcPts val="0"/>
              </a:spcBef>
              <a:spcAft>
                <a:spcPts val="0"/>
              </a:spcAft>
              <a:buNone/>
            </a:pPr>
            <a:endParaRPr/>
          </a:p>
          <a:p>
            <a:pPr marL="0" lvl="0" indent="0" algn="l" rtl="0">
              <a:spcBef>
                <a:spcPts val="0"/>
              </a:spcBef>
              <a:spcAft>
                <a:spcPts val="0"/>
              </a:spcAft>
              <a:buNone/>
            </a:pPr>
            <a:r>
              <a:rPr lang="en-US"/>
              <a:t>Something that a lot of people don’t realize is that files are actually a lot more fragile than almost any paper based format. If a file is essentially a bunch of 1s and 0s like we just saw, then all it really takes for that file to no longer be the same is for one 0 to change to a 1 which can happen very easily if there’s an error with the server, if there’s a malfunction with the computer, or even just when the file is opened. </a:t>
            </a:r>
            <a:endParaRPr/>
          </a:p>
          <a:p>
            <a:pPr marL="0" lvl="0" indent="0" algn="l" rtl="0">
              <a:spcBef>
                <a:spcPts val="0"/>
              </a:spcBef>
              <a:spcAft>
                <a:spcPts val="0"/>
              </a:spcAft>
              <a:buNone/>
            </a:pPr>
            <a:endParaRPr/>
          </a:p>
          <a:p>
            <a:pPr marL="0" lvl="0" indent="0" algn="l" rtl="0">
              <a:spcBef>
                <a:spcPts val="0"/>
              </a:spcBef>
              <a:spcAft>
                <a:spcPts val="0"/>
              </a:spcAft>
              <a:buNone/>
            </a:pPr>
            <a:r>
              <a:rPr lang="en-US"/>
              <a:t>Now sometimes this change is imperceptible and effectively doesn’t matter, sometimes it corrupts just part of the file, and sometimes this change could make the file itself unreadable and we essentially just lose the whole document which is pretty terrifying.</a:t>
            </a:r>
            <a:endParaRPr/>
          </a:p>
          <a:p>
            <a:pPr marL="0" lvl="0" indent="0" algn="l" rtl="0">
              <a:spcBef>
                <a:spcPts val="0"/>
              </a:spcBef>
              <a:spcAft>
                <a:spcPts val="0"/>
              </a:spcAft>
              <a:buNone/>
            </a:pPr>
            <a:endParaRPr/>
          </a:p>
          <a:p>
            <a:pPr marL="0" lvl="0" indent="0" algn="l" rtl="0">
              <a:spcBef>
                <a:spcPts val="0"/>
              </a:spcBef>
              <a:spcAft>
                <a:spcPts val="0"/>
              </a:spcAft>
              <a:buNone/>
            </a:pPr>
            <a:r>
              <a:rPr lang="en-US"/>
              <a:t>Once it has happened, these changes really aren’t reversible unless we could some somehow figure out and isolate exactly what in the file changed and what it used to be. </a:t>
            </a:r>
            <a:endParaRPr/>
          </a:p>
        </p:txBody>
      </p:sp>
      <p:sp>
        <p:nvSpPr>
          <p:cNvPr id="817" name="Google Shape;817;g357d106b903_0_4296: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18" name="Google Shape;818;g357d106b903_0_4296: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357d106b903_0_43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31" name="Google Shape;831;g357d106b903_0_43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832" name="Google Shape;832;g357d106b903_0_4312:notes"/>
          <p:cNvSpPr>
            <a:spLocks noGrp="1" noRot="1" noChangeAspect="1"/>
          </p:cNvSpPr>
          <p:nvPr>
            <p:ph type="sldImg" idx="3"/>
          </p:nvPr>
        </p:nvSpPr>
        <p:spPr>
          <a:xfrm>
            <a:off x="2290763" y="512763"/>
            <a:ext cx="45624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g357d106b903_0_4312: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222222"/>
                </a:solidFill>
                <a:latin typeface="Arial"/>
                <a:ea typeface="Arial"/>
                <a:cs typeface="Arial"/>
                <a:sym typeface="Arial"/>
              </a:rPr>
              <a:t>Here’s an example of what those changes, which we call bit rot, can look like. On the left is original photo. The next picture over is the file with a single bit switched from a 0 to a 1. The next one over is with two bits changed, and the last one is with 3 bits changed which illustrates how much small amounts of damage can degrade a file.</a:t>
            </a:r>
            <a:endParaRPr/>
          </a:p>
        </p:txBody>
      </p:sp>
      <p:sp>
        <p:nvSpPr>
          <p:cNvPr id="834" name="Google Shape;834;g357d106b903_0_4312: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35" name="Google Shape;835;g357d106b903_0_4312: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357d106b903_0_432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45" name="Google Shape;845;g357d106b903_0_432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846" name="Google Shape;846;g357d106b903_0_432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357d106b903_0_4325: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the way we combat this to keep files digitally preserved is to keep multiple copies. The standard in digital preservation is to always keep three separate preservation copies of your file in three geographically dispersed locations.</a:t>
            </a:r>
            <a:endParaRPr/>
          </a:p>
          <a:p>
            <a:pPr marL="0" lvl="0" indent="0" algn="l" rtl="0">
              <a:spcBef>
                <a:spcPts val="0"/>
              </a:spcBef>
              <a:spcAft>
                <a:spcPts val="0"/>
              </a:spcAft>
              <a:buNone/>
            </a:pPr>
            <a:endParaRPr/>
          </a:p>
          <a:p>
            <a:pPr marL="0" lvl="0" indent="0" algn="l" rtl="0">
              <a:spcBef>
                <a:spcPts val="0"/>
              </a:spcBef>
              <a:spcAft>
                <a:spcPts val="0"/>
              </a:spcAft>
              <a:buNone/>
            </a:pPr>
            <a:r>
              <a:rPr lang="en-US"/>
              <a:t>That way if one of the files is ever corrupted or changed, you can just create a new copy to replace it using one of the unchanged copies. Keeping them in different locations also ensures that you’ll never lose access to your asset in the case of a server crash or if a natural or unnatural disaster were to destroy one of the copies.</a:t>
            </a:r>
            <a:endParaRPr/>
          </a:p>
          <a:p>
            <a:pPr marL="0" lvl="0" indent="0" algn="l" rtl="0">
              <a:spcBef>
                <a:spcPts val="0"/>
              </a:spcBef>
              <a:spcAft>
                <a:spcPts val="0"/>
              </a:spcAft>
              <a:buNone/>
            </a:pPr>
            <a:endParaRPr/>
          </a:p>
          <a:p>
            <a:pPr marL="0" lvl="0" indent="0" algn="l" rtl="0">
              <a:spcBef>
                <a:spcPts val="0"/>
              </a:spcBef>
              <a:spcAft>
                <a:spcPts val="0"/>
              </a:spcAft>
              <a:buNone/>
            </a:pPr>
            <a:r>
              <a:rPr lang="en-US"/>
              <a:t>Now how these multiple copies are stored is going to depend on the individual or the institution which I’ll touch on more later.</a:t>
            </a:r>
            <a:endParaRPr/>
          </a:p>
        </p:txBody>
      </p:sp>
      <p:sp>
        <p:nvSpPr>
          <p:cNvPr id="848" name="Google Shape;848;g357d106b903_0_4325: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49" name="Google Shape;849;g357d106b903_0_4325: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357d106b903_0_434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62" name="Google Shape;862;g357d106b903_0_434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863" name="Google Shape;863;g357d106b903_0_434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g357d106b903_0_4341: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The second important concept of digital preservation is that it is imperative files remain identifiable and readable over time.</a:t>
            </a:r>
            <a:endParaRPr/>
          </a:p>
          <a:p>
            <a:pPr marL="0" lvl="0" indent="0" algn="l" rtl="0">
              <a:spcBef>
                <a:spcPts val="0"/>
              </a:spcBef>
              <a:spcAft>
                <a:spcPts val="0"/>
              </a:spcAft>
              <a:buNone/>
            </a:pPr>
            <a:endParaRPr/>
          </a:p>
          <a:p>
            <a:pPr marL="0" lvl="0" indent="0" algn="l" rtl="0">
              <a:spcBef>
                <a:spcPts val="0"/>
              </a:spcBef>
              <a:spcAft>
                <a:spcPts val="0"/>
              </a:spcAft>
              <a:buNone/>
            </a:pPr>
            <a:r>
              <a:rPr lang="en-US"/>
              <a:t>Since files are completely machine and software dependant to be read, we have to know what the file is and what software is needed to open it in order to access the file. Like I mentioned earlier, this information can sometimes be divorced from the file which requires the use of file format identification tools such as DROID.</a:t>
            </a:r>
            <a:endParaRPr/>
          </a:p>
          <a:p>
            <a:pPr marL="0" lvl="0" indent="0" algn="l" rtl="0">
              <a:spcBef>
                <a:spcPts val="0"/>
              </a:spcBef>
              <a:spcAft>
                <a:spcPts val="0"/>
              </a:spcAft>
              <a:buNone/>
            </a:pPr>
            <a:endParaRPr/>
          </a:p>
          <a:p>
            <a:pPr marL="0" lvl="0" indent="0" algn="l" rtl="0">
              <a:spcBef>
                <a:spcPts val="0"/>
              </a:spcBef>
              <a:spcAft>
                <a:spcPts val="0"/>
              </a:spcAft>
              <a:buNone/>
            </a:pPr>
            <a:r>
              <a:rPr lang="en-US"/>
              <a:t>Additionally, in order for the files to be readable there has to be a way to open and decode the file. While file obsolescence isn’t as big of an issue now as it used to be in the earlier days of the computer, part of digital preservation is keeping track of file formats, format changes, and file obsolescence and being ready to do something before a file becomes obsolete and unusable.</a:t>
            </a:r>
            <a:endParaRPr/>
          </a:p>
          <a:p>
            <a:pPr marL="0" lvl="0" indent="0" algn="l" rtl="0">
              <a:spcBef>
                <a:spcPts val="0"/>
              </a:spcBef>
              <a:spcAft>
                <a:spcPts val="0"/>
              </a:spcAft>
              <a:buNone/>
            </a:pPr>
            <a:endParaRPr/>
          </a:p>
          <a:p>
            <a:pPr marL="0" lvl="0" indent="0" algn="l" rtl="0">
              <a:spcBef>
                <a:spcPts val="0"/>
              </a:spcBef>
              <a:spcAft>
                <a:spcPts val="0"/>
              </a:spcAft>
              <a:buNone/>
            </a:pPr>
            <a:r>
              <a:rPr lang="en-US"/>
              <a:t>Typically this is done using file migration or emulation or a combination of both.</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rgbClr val="222222"/>
              </a:buClr>
              <a:buSzPts val="1800"/>
              <a:buFont typeface="Arial"/>
              <a:buNone/>
            </a:pPr>
            <a:r>
              <a:rPr lang="en-US" sz="1800">
                <a:solidFill>
                  <a:srgbClr val="222222"/>
                </a:solidFill>
                <a:latin typeface="Arial"/>
                <a:ea typeface="Arial"/>
                <a:cs typeface="Arial"/>
                <a:sym typeface="Arial"/>
              </a:rPr>
              <a:t>While emulation and migration are available options, something that’s </a:t>
            </a:r>
            <a:r>
              <a:rPr lang="en-US" sz="1800" b="0" i="0" u="none" strike="noStrike">
                <a:solidFill>
                  <a:srgbClr val="222222"/>
                </a:solidFill>
                <a:latin typeface="Arial"/>
                <a:ea typeface="Arial"/>
                <a:cs typeface="Arial"/>
                <a:sym typeface="Arial"/>
              </a:rPr>
              <a:t>important thing to consider especially with smaller institutions, is to be intentional about what file formats you collect and don’t collect file formats that you don’t have the capacity to maintain. In the same way you likely wouldn’t accept an AV format you have no capacity to ever read or reformat, don’t accept a file format you can’t open or won’t be able to maintain over time.</a:t>
            </a:r>
            <a:endParaRPr/>
          </a:p>
          <a:p>
            <a:pPr marL="0" lvl="0" indent="0" algn="l" rtl="0">
              <a:spcBef>
                <a:spcPts val="0"/>
              </a:spcBef>
              <a:spcAft>
                <a:spcPts val="0"/>
              </a:spcAft>
              <a:buNone/>
            </a:pPr>
            <a:endParaRPr/>
          </a:p>
        </p:txBody>
      </p:sp>
      <p:sp>
        <p:nvSpPr>
          <p:cNvPr id="865" name="Google Shape;865;g357d106b903_0_4341: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66" name="Google Shape;866;g357d106b903_0_4341: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357d106b903_0_438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10" name="Google Shape;910;g357d106b903_0_438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911" name="Google Shape;911;g357d106b903_0_438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g357d106b903_0_4386: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22222"/>
              </a:buClr>
              <a:buSzPts val="1800"/>
              <a:buFont typeface="Arial"/>
              <a:buNone/>
            </a:pPr>
            <a:r>
              <a:rPr lang="en-US" sz="1200" b="0" i="0" u="none" strike="noStrike" dirty="0">
                <a:solidFill>
                  <a:srgbClr val="222222"/>
                </a:solidFill>
                <a:latin typeface="Arial"/>
                <a:ea typeface="Arial"/>
                <a:cs typeface="Arial"/>
                <a:sym typeface="Arial"/>
              </a:rPr>
              <a:t>That being said, if you do choose to accept a file format that you believe you can maintain, file migration is definitely the more common way to combat file obsolescence as it's often more attainable. File migration involves migrating a format from a file that is at risk of obsolescence to a new format that is better suited for long term preservation.</a:t>
            </a:r>
            <a:endParaRPr lang="en-US" sz="1200" dirty="0"/>
          </a:p>
          <a:p>
            <a:pPr marL="0" lvl="0" indent="0" algn="l" rtl="0">
              <a:spcBef>
                <a:spcPts val="0"/>
              </a:spcBef>
              <a:spcAft>
                <a:spcPts val="0"/>
              </a:spcAft>
              <a:buNone/>
            </a:pPr>
            <a:endParaRPr lang="en-US" sz="1200" dirty="0"/>
          </a:p>
          <a:p>
            <a:pPr marL="0" marR="0" lvl="0" indent="0" algn="l" rtl="0">
              <a:lnSpc>
                <a:spcPct val="100000"/>
              </a:lnSpc>
              <a:spcBef>
                <a:spcPts val="0"/>
              </a:spcBef>
              <a:spcAft>
                <a:spcPts val="0"/>
              </a:spcAft>
              <a:buClr>
                <a:srgbClr val="222222"/>
              </a:buClr>
              <a:buSzPts val="1800"/>
              <a:buFont typeface="Arial"/>
              <a:buNone/>
            </a:pPr>
            <a:r>
              <a:rPr lang="en-US" sz="1200" b="0" i="0" u="none" strike="noStrike" dirty="0">
                <a:solidFill>
                  <a:srgbClr val="222222"/>
                </a:solidFill>
                <a:latin typeface="Arial"/>
                <a:ea typeface="Arial"/>
                <a:cs typeface="Arial"/>
                <a:sym typeface="Arial"/>
              </a:rPr>
              <a:t>Typically when choosing these preservation formats to migrate to we are looking for formats that are open source, long standing, and well documented. </a:t>
            </a:r>
            <a:endParaRPr lang="en-US" sz="1200" dirty="0"/>
          </a:p>
          <a:p>
            <a:pPr marL="0" lvl="0" indent="0" algn="l" rtl="0">
              <a:spcBef>
                <a:spcPts val="0"/>
              </a:spcBef>
              <a:spcAft>
                <a:spcPts val="0"/>
              </a:spcAft>
              <a:buNone/>
            </a:pPr>
            <a:endParaRPr lang="en-US" sz="1200" dirty="0"/>
          </a:p>
          <a:p>
            <a:pPr marL="0" marR="0" lvl="0" indent="0" algn="l" rtl="0">
              <a:lnSpc>
                <a:spcPct val="100000"/>
              </a:lnSpc>
              <a:spcBef>
                <a:spcPts val="0"/>
              </a:spcBef>
              <a:spcAft>
                <a:spcPts val="0"/>
              </a:spcAft>
              <a:buClr>
                <a:srgbClr val="222222"/>
              </a:buClr>
              <a:buSzPts val="1800"/>
              <a:buFont typeface="Arial"/>
              <a:buNone/>
            </a:pPr>
            <a:r>
              <a:rPr lang="en-US" sz="1200" b="0" i="0" u="none" strike="noStrike" dirty="0">
                <a:solidFill>
                  <a:srgbClr val="222222"/>
                </a:solidFill>
                <a:latin typeface="Arial"/>
                <a:ea typeface="Arial"/>
                <a:cs typeface="Arial"/>
                <a:sym typeface="Arial"/>
              </a:rPr>
              <a:t>Additionally we take into consideration what formats are easily accessible as some formats can be opened by many </a:t>
            </a:r>
            <a:r>
              <a:rPr lang="en-US" sz="1200" b="0" i="0" u="none" strike="noStrike" dirty="0" err="1">
                <a:solidFill>
                  <a:srgbClr val="222222"/>
                </a:solidFill>
                <a:latin typeface="Arial"/>
                <a:ea typeface="Arial"/>
                <a:cs typeface="Arial"/>
                <a:sym typeface="Arial"/>
              </a:rPr>
              <a:t>softwares</a:t>
            </a:r>
            <a:r>
              <a:rPr lang="en-US" sz="1200" b="0" i="0" u="none" strike="noStrike" dirty="0">
                <a:solidFill>
                  <a:srgbClr val="222222"/>
                </a:solidFill>
                <a:latin typeface="Arial"/>
                <a:ea typeface="Arial"/>
                <a:cs typeface="Arial"/>
                <a:sym typeface="Arial"/>
              </a:rPr>
              <a:t> while others require specialized software to open. Since we always create access copies of a preservation file, accessibility of a preservation file format is usually less important than the other two factors.</a:t>
            </a:r>
            <a:endParaRPr lang="en-US" sz="1200" dirty="0"/>
          </a:p>
          <a:p>
            <a:pPr marL="0" lvl="0" indent="0" algn="l" rtl="0">
              <a:spcBef>
                <a:spcPts val="0"/>
              </a:spcBef>
              <a:spcAft>
                <a:spcPts val="0"/>
              </a:spcAft>
              <a:buNone/>
            </a:pPr>
            <a:endParaRPr lang="en-US" sz="1200" dirty="0"/>
          </a:p>
          <a:p>
            <a:pPr marL="0" marR="0" lvl="0" indent="0" algn="l" rtl="0">
              <a:lnSpc>
                <a:spcPct val="100000"/>
              </a:lnSpc>
              <a:spcBef>
                <a:spcPts val="0"/>
              </a:spcBef>
              <a:spcAft>
                <a:spcPts val="0"/>
              </a:spcAft>
              <a:buClr>
                <a:srgbClr val="222222"/>
              </a:buClr>
              <a:buSzPts val="1800"/>
              <a:buFont typeface="Arial"/>
              <a:buNone/>
            </a:pPr>
            <a:r>
              <a:rPr lang="en-US" sz="1200" b="0" i="0" u="none" strike="noStrike" dirty="0">
                <a:solidFill>
                  <a:srgbClr val="222222"/>
                </a:solidFill>
                <a:latin typeface="Arial"/>
                <a:ea typeface="Arial"/>
                <a:cs typeface="Arial"/>
                <a:sym typeface="Arial"/>
              </a:rPr>
              <a:t>Thankfully this isn’t something you have to figure out by yourself as the Library of Congress keeps at updated list of recommended preservation file formats for different types of materials</a:t>
            </a:r>
          </a:p>
          <a:p>
            <a:pPr marL="0" marR="0" lvl="0" indent="0" algn="l" rtl="0">
              <a:lnSpc>
                <a:spcPct val="100000"/>
              </a:lnSpc>
              <a:spcBef>
                <a:spcPts val="0"/>
              </a:spcBef>
              <a:spcAft>
                <a:spcPts val="0"/>
              </a:spcAft>
              <a:buClr>
                <a:srgbClr val="222222"/>
              </a:buClr>
              <a:buSzPts val="1800"/>
              <a:buFont typeface="Arial"/>
              <a:buNone/>
            </a:pPr>
            <a:endParaRPr lang="en-US" sz="1200" b="0" i="0" u="none" strike="noStrike" dirty="0">
              <a:solidFill>
                <a:srgbClr val="222222"/>
              </a:solidFill>
              <a:latin typeface="Arial"/>
              <a:ea typeface="Arial"/>
              <a:cs typeface="Arial"/>
              <a:sym typeface="Arial"/>
            </a:endParaRPr>
          </a:p>
          <a:p>
            <a:pPr marL="0" marR="0" lvl="0" indent="0" algn="l" rtl="0">
              <a:lnSpc>
                <a:spcPct val="100000"/>
              </a:lnSpc>
              <a:spcBef>
                <a:spcPts val="0"/>
              </a:spcBef>
              <a:spcAft>
                <a:spcPts val="0"/>
              </a:spcAft>
              <a:buClr>
                <a:srgbClr val="222222"/>
              </a:buClr>
              <a:buSzPts val="1800"/>
              <a:buFont typeface="Arial"/>
              <a:buNone/>
            </a:pPr>
            <a:r>
              <a:rPr lang="en-US" sz="1200" b="0" i="0" u="none" strike="noStrike" dirty="0">
                <a:solidFill>
                  <a:srgbClr val="222222"/>
                </a:solidFill>
                <a:latin typeface="Arial"/>
                <a:ea typeface="Arial"/>
                <a:cs typeface="Arial"/>
                <a:sym typeface="Arial"/>
              </a:rPr>
              <a:t>Now something to be aware of with migration as a digital preservation strategy, is that files don’t always neatly migrate with all their details intact.</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rgbClr val="222222"/>
              </a:buClr>
              <a:buSzPts val="1800"/>
              <a:buFont typeface="Arial"/>
              <a:buNone/>
            </a:pPr>
            <a:r>
              <a:rPr lang="en-US" sz="1200" b="0" i="0" u="none" strike="noStrike" dirty="0">
                <a:solidFill>
                  <a:srgbClr val="222222"/>
                </a:solidFill>
                <a:latin typeface="Arial"/>
                <a:ea typeface="Arial"/>
                <a:cs typeface="Arial"/>
                <a:sym typeface="Arial"/>
              </a:rPr>
              <a:t>Even between well used file formats such as google slides and </a:t>
            </a:r>
            <a:r>
              <a:rPr lang="en-US" sz="1200" b="0" i="0" u="none" strike="noStrike" dirty="0" err="1">
                <a:solidFill>
                  <a:srgbClr val="222222"/>
                </a:solidFill>
                <a:latin typeface="Arial"/>
                <a:ea typeface="Arial"/>
                <a:cs typeface="Arial"/>
                <a:sym typeface="Arial"/>
              </a:rPr>
              <a:t>powerpoint</a:t>
            </a:r>
            <a:r>
              <a:rPr lang="en-US" sz="1200" b="0" i="0" u="none" strike="noStrike" dirty="0">
                <a:solidFill>
                  <a:srgbClr val="222222"/>
                </a:solidFill>
                <a:latin typeface="Arial"/>
                <a:ea typeface="Arial"/>
                <a:cs typeface="Arial"/>
                <a:sym typeface="Arial"/>
              </a:rPr>
              <a:t>, fonts are sometimes tied to the software and so won’t be maintained if you migrate between similar file types. Even for this presentation I made it in Canva and then had to </a:t>
            </a:r>
            <a:r>
              <a:rPr lang="en-US" sz="1200" dirty="0">
                <a:solidFill>
                  <a:srgbClr val="222222"/>
                </a:solidFill>
                <a:latin typeface="Arial"/>
                <a:ea typeface="Arial"/>
                <a:cs typeface="Arial"/>
                <a:sym typeface="Arial"/>
              </a:rPr>
              <a:t>migrate it to google slides, and I ended up doing a lot of cleanup on things that just didn’t migrate properly between two similar and existing file formats.</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rgbClr val="222222"/>
              </a:buClr>
              <a:buSzPts val="1800"/>
              <a:buFont typeface="Arial"/>
              <a:buNone/>
            </a:pPr>
            <a:r>
              <a:rPr lang="en-US" sz="1200" dirty="0">
                <a:solidFill>
                  <a:srgbClr val="222222"/>
                </a:solidFill>
                <a:latin typeface="Arial"/>
                <a:ea typeface="Arial"/>
                <a:cs typeface="Arial"/>
                <a:sym typeface="Arial"/>
              </a:rPr>
              <a:t>Then on</a:t>
            </a:r>
            <a:r>
              <a:rPr lang="en-US" sz="1200" b="0" i="0" u="none" strike="noStrike" dirty="0">
                <a:solidFill>
                  <a:srgbClr val="222222"/>
                </a:solidFill>
                <a:latin typeface="Arial"/>
                <a:ea typeface="Arial"/>
                <a:cs typeface="Arial"/>
                <a:sym typeface="Arial"/>
              </a:rPr>
              <a:t> the more complicated end, there might not be another file type that really captures the unique affordances of the file type you are trying to migrate. This is often the case for complicated digital objects that contain multiple files or interactive elements</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rgbClr val="222222"/>
              </a:buClr>
              <a:buSzPts val="1800"/>
              <a:buFont typeface="Arial"/>
              <a:buNone/>
            </a:pPr>
            <a:r>
              <a:rPr lang="en-US" sz="1200" b="0" i="0" u="none" strike="noStrike" dirty="0">
                <a:solidFill>
                  <a:srgbClr val="222222"/>
                </a:solidFill>
                <a:latin typeface="Arial"/>
                <a:ea typeface="Arial"/>
                <a:cs typeface="Arial"/>
                <a:sym typeface="Arial"/>
              </a:rPr>
              <a:t>When migrating these types of digital objects, the newly created file often has differences from the original and there are a lot of decisions to be made about what to prioritize when doing these file migrations such as prioritizing content while compromising on the look and feel of the resource. This is part of why I recommend to be very intentional and realistic about </a:t>
            </a:r>
            <a:r>
              <a:rPr lang="en-US" sz="1200" dirty="0">
                <a:solidFill>
                  <a:srgbClr val="222222"/>
                </a:solidFill>
                <a:latin typeface="Arial"/>
                <a:ea typeface="Arial"/>
                <a:cs typeface="Arial"/>
                <a:sym typeface="Arial"/>
              </a:rPr>
              <a:t>what types of digital objects you collect.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Since these migrations often don’t create exact replicas of the original, when possible we try to preserve the original file as well as the newly created preservation copy in case better migration or emulation technology comes along later.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800" b="0" i="0" u="none" strike="noStrike" dirty="0">
                <a:solidFill>
                  <a:srgbClr val="222222"/>
                </a:solidFill>
                <a:latin typeface="Arial"/>
                <a:ea typeface="Arial"/>
                <a:cs typeface="Arial"/>
                <a:sym typeface="Arial"/>
              </a:rPr>
              <a:t>This isn’t always possible or necessary though depending on available storage space and the quality of the migrated copy. Compromise is the name of the game with digital preservation and especially if you’re working at a smaller institution with a smaller budget.</a:t>
            </a:r>
            <a:endParaRPr dirty="0"/>
          </a:p>
        </p:txBody>
      </p:sp>
      <p:sp>
        <p:nvSpPr>
          <p:cNvPr id="913" name="Google Shape;913;g357d106b903_0_4386: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14" name="Google Shape;914;g357d106b903_0_4386: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1" name="Google Shape;23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357d106b903_0_440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29" name="Google Shape;929;g357d106b903_0_440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930" name="Google Shape;930;g357d106b903_0_440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g357d106b903_0_4404: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alternative to file migration is emulation. Emulation allows us to preserve and deliver access to users directly from the original file by recreating an older system on a newer one so that obsolete softwares and files that wouldn’t be openable on a modern computer can be viewed and interacted with as they would have been when they were created.</a:t>
            </a:r>
            <a:endParaRPr/>
          </a:p>
          <a:p>
            <a:pPr marL="0" lvl="0" indent="0" algn="l" rtl="0">
              <a:spcBef>
                <a:spcPts val="0"/>
              </a:spcBef>
              <a:spcAft>
                <a:spcPts val="0"/>
              </a:spcAft>
              <a:buNone/>
            </a:pPr>
            <a:endParaRPr/>
          </a:p>
          <a:p>
            <a:pPr marL="0" lvl="0" indent="0" algn="l" rtl="0">
              <a:spcBef>
                <a:spcPts val="0"/>
              </a:spcBef>
              <a:spcAft>
                <a:spcPts val="0"/>
              </a:spcAft>
              <a:buNone/>
            </a:pPr>
            <a:r>
              <a:rPr lang="en-US" sz="1800" b="0" i="0" u="none" strike="noStrike">
                <a:solidFill>
                  <a:srgbClr val="222222"/>
                </a:solidFill>
                <a:latin typeface="Arial"/>
                <a:ea typeface="Arial"/>
                <a:cs typeface="Arial"/>
                <a:sym typeface="Arial"/>
              </a:rPr>
              <a:t>This is especially useful for complex objects that don’t migrate well such as games or websites or digital humanities projects, but isn’t very accessible for most smaller or even mid si</a:t>
            </a:r>
            <a:r>
              <a:rPr lang="en-US" sz="1800">
                <a:solidFill>
                  <a:srgbClr val="222222"/>
                </a:solidFill>
                <a:latin typeface="Arial"/>
                <a:ea typeface="Arial"/>
                <a:cs typeface="Arial"/>
                <a:sym typeface="Arial"/>
              </a:rPr>
              <a:t>zed </a:t>
            </a:r>
            <a:r>
              <a:rPr lang="en-US" sz="1800" b="0" i="0" u="none" strike="noStrike">
                <a:solidFill>
                  <a:srgbClr val="222222"/>
                </a:solidFill>
                <a:latin typeface="Arial"/>
                <a:ea typeface="Arial"/>
                <a:cs typeface="Arial"/>
                <a:sym typeface="Arial"/>
              </a:rPr>
              <a:t>institutions that don’t have dedicated digital preservation staff</a:t>
            </a:r>
            <a:r>
              <a:rPr lang="en-US" sz="1800">
                <a:solidFill>
                  <a:srgbClr val="222222"/>
                </a:solidFill>
                <a:latin typeface="Arial"/>
                <a:ea typeface="Arial"/>
                <a:cs typeface="Arial"/>
                <a:sym typeface="Arial"/>
              </a:rPr>
              <a:t> as it takes a lot of time, staffing, and specialized skills to build and maintain.</a:t>
            </a:r>
            <a:endParaRPr sz="1800">
              <a:solidFill>
                <a:srgbClr val="222222"/>
              </a:solidFill>
              <a:latin typeface="Arial"/>
              <a:ea typeface="Arial"/>
              <a:cs typeface="Arial"/>
              <a:sym typeface="Arial"/>
            </a:endParaRPr>
          </a:p>
          <a:p>
            <a:pPr marL="0" lvl="0" indent="0" algn="l" rtl="0">
              <a:spcBef>
                <a:spcPts val="0"/>
              </a:spcBef>
              <a:spcAft>
                <a:spcPts val="0"/>
              </a:spcAft>
              <a:buNone/>
            </a:pPr>
            <a:endParaRPr sz="1800">
              <a:solidFill>
                <a:srgbClr val="222222"/>
              </a:solidFill>
              <a:latin typeface="Arial"/>
              <a:ea typeface="Arial"/>
              <a:cs typeface="Arial"/>
              <a:sym typeface="Arial"/>
            </a:endParaRPr>
          </a:p>
          <a:p>
            <a:pPr marL="0" lvl="0" indent="0" algn="l" rtl="0">
              <a:spcBef>
                <a:spcPts val="0"/>
              </a:spcBef>
              <a:spcAft>
                <a:spcPts val="0"/>
              </a:spcAft>
              <a:buNone/>
            </a:pPr>
            <a:r>
              <a:rPr lang="en-US" sz="1800">
                <a:solidFill>
                  <a:srgbClr val="222222"/>
                </a:solidFill>
                <a:latin typeface="Arial"/>
                <a:ea typeface="Arial"/>
                <a:cs typeface="Arial"/>
                <a:sym typeface="Arial"/>
              </a:rPr>
              <a:t>So while emulation is cool and a valuable digital preservation tool, you will likely be sticking to migration for a smaller, more realistic digital preservation program, </a:t>
            </a:r>
            <a:endParaRPr sz="1800">
              <a:solidFill>
                <a:srgbClr val="222222"/>
              </a:solidFill>
              <a:latin typeface="Arial"/>
              <a:ea typeface="Arial"/>
              <a:cs typeface="Arial"/>
              <a:sym typeface="Arial"/>
            </a:endParaRPr>
          </a:p>
        </p:txBody>
      </p:sp>
      <p:sp>
        <p:nvSpPr>
          <p:cNvPr id="932" name="Google Shape;932;g357d106b903_0_4404: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33" name="Google Shape;933;g357d106b903_0_4404: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357d106b903_0_445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49" name="Google Shape;949;g357d106b903_0_445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950" name="Google Shape;950;g357d106b903_0_445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g357d106b903_0_4458: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third important concept in digital preservation is file fixity</a:t>
            </a:r>
            <a:endParaRPr/>
          </a:p>
          <a:p>
            <a:pPr marL="0" lvl="0" indent="0" algn="l" rtl="0">
              <a:spcBef>
                <a:spcPts val="0"/>
              </a:spcBef>
              <a:spcAft>
                <a:spcPts val="0"/>
              </a:spcAft>
              <a:buNone/>
            </a:pPr>
            <a:endParaRPr/>
          </a:p>
          <a:p>
            <a:pPr marL="0" lvl="0" indent="0" algn="l" rtl="0">
              <a:spcBef>
                <a:spcPts val="0"/>
              </a:spcBef>
              <a:spcAft>
                <a:spcPts val="0"/>
              </a:spcAft>
              <a:buNone/>
            </a:pPr>
            <a:r>
              <a:rPr lang="en-US"/>
              <a:t>Along with the constant risk of bit rot and file corruption, files are also very easy to intentionally change. It’s incredibly simple to go in and edit a file using adobe or photoshop. This is generally a good thing, but less so when it comes to digital preservation. </a:t>
            </a:r>
            <a:endParaRPr/>
          </a:p>
          <a:p>
            <a:pPr marL="0" lvl="0" indent="0" algn="l" rtl="0">
              <a:spcBef>
                <a:spcPts val="0"/>
              </a:spcBef>
              <a:spcAft>
                <a:spcPts val="0"/>
              </a:spcAft>
              <a:buNone/>
            </a:pPr>
            <a:endParaRPr/>
          </a:p>
          <a:p>
            <a:pPr marL="0" lvl="0" indent="0" algn="l" rtl="0">
              <a:spcBef>
                <a:spcPts val="0"/>
              </a:spcBef>
              <a:spcAft>
                <a:spcPts val="0"/>
              </a:spcAft>
              <a:buNone/>
            </a:pPr>
            <a:r>
              <a:rPr lang="en-US"/>
              <a:t>When something is stored in an archive either physically or digitally, one of the things we are promising is to maintain the authenticity and trustworthiness of that item. </a:t>
            </a:r>
            <a:endParaRPr/>
          </a:p>
          <a:p>
            <a:pPr marL="0" lvl="0" indent="0" algn="l" rtl="0">
              <a:spcBef>
                <a:spcPts val="0"/>
              </a:spcBef>
              <a:spcAft>
                <a:spcPts val="0"/>
              </a:spcAft>
              <a:buNone/>
            </a:pPr>
            <a:endParaRPr/>
          </a:p>
          <a:p>
            <a:pPr marL="0" lvl="0" indent="0" algn="l" rtl="0">
              <a:spcBef>
                <a:spcPts val="0"/>
              </a:spcBef>
              <a:spcAft>
                <a:spcPts val="0"/>
              </a:spcAft>
              <a:buNone/>
            </a:pPr>
            <a:r>
              <a:rPr lang="en-US"/>
              <a:t>Physical items will obviously degrade or be damaged over time, but we are guaranteeing that the contents of that item will remain untampered with and that the document itself will remain a trustworthy record in our care. </a:t>
            </a:r>
            <a:endParaRPr/>
          </a:p>
          <a:p>
            <a:pPr marL="0" lvl="0" indent="0" algn="l" rtl="0">
              <a:spcBef>
                <a:spcPts val="0"/>
              </a:spcBef>
              <a:spcAft>
                <a:spcPts val="0"/>
              </a:spcAft>
              <a:buNone/>
            </a:pPr>
            <a:endParaRPr/>
          </a:p>
          <a:p>
            <a:pPr marL="0" lvl="0" indent="0" algn="l" rtl="0">
              <a:spcBef>
                <a:spcPts val="0"/>
              </a:spcBef>
              <a:spcAft>
                <a:spcPts val="0"/>
              </a:spcAft>
              <a:buNone/>
            </a:pPr>
            <a:r>
              <a:rPr lang="en-US"/>
              <a:t>For digital items in order to maintain that same trustworthiness and authenticity, it’s imperative that the file remain completely unchanged from the time it is created or accessioned for as long as we keep it and that we can prove it has not been changed.</a:t>
            </a:r>
            <a:endParaRPr/>
          </a:p>
          <a:p>
            <a:pPr marL="0" lvl="0" indent="0" algn="l" rtl="0">
              <a:spcBef>
                <a:spcPts val="0"/>
              </a:spcBef>
              <a:spcAft>
                <a:spcPts val="0"/>
              </a:spcAft>
              <a:buNone/>
            </a:pPr>
            <a:endParaRPr/>
          </a:p>
          <a:p>
            <a:pPr marL="0" lvl="0" indent="0" algn="l" rtl="0">
              <a:spcBef>
                <a:spcPts val="0"/>
              </a:spcBef>
              <a:spcAft>
                <a:spcPts val="0"/>
              </a:spcAft>
              <a:buNone/>
            </a:pPr>
            <a:r>
              <a:rPr lang="en-US"/>
              <a:t>This means that if we are compressing files, it should ideally be lossless so that no data is lost. That being said, storage is expensive and compromises have to be made, so if your choice is a lossy format that you can afford to preserver long term or a lossless file that you can’t commit to preserving, chose the lossy format</a:t>
            </a:r>
            <a:endParaRPr/>
          </a:p>
          <a:p>
            <a:pPr marL="0" lvl="0" indent="0" algn="l" rtl="0">
              <a:spcBef>
                <a:spcPts val="0"/>
              </a:spcBef>
              <a:spcAft>
                <a:spcPts val="0"/>
              </a:spcAft>
              <a:buNone/>
            </a:pPr>
            <a:endParaRPr/>
          </a:p>
          <a:p>
            <a:pPr marL="0" lvl="0" indent="0" algn="l" rtl="0">
              <a:spcBef>
                <a:spcPts val="0"/>
              </a:spcBef>
              <a:spcAft>
                <a:spcPts val="0"/>
              </a:spcAft>
              <a:buNone/>
            </a:pPr>
            <a:r>
              <a:rPr lang="en-US"/>
              <a:t>The main way though that we maintain the trustworthiness of digital records is through the creation of checksums and by regularly checking the files for fixity using those checksums.</a:t>
            </a:r>
            <a:endParaRPr/>
          </a:p>
        </p:txBody>
      </p:sp>
      <p:sp>
        <p:nvSpPr>
          <p:cNvPr id="952" name="Google Shape;952;g357d106b903_0_4458: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53" name="Google Shape;953;g357d106b903_0_4458: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357d106b903_0_45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10" name="Google Shape;1010;g357d106b903_0_45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011" name="Google Shape;1011;g357d106b903_0_451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g357d106b903_0_4516: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Checksums are essentially just a digital fingerprint created that provides us a unique identifier for the file. It’s created using an algorithm and every time you run that file through that algorithm it will give you back the same digital fingerprint.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if the file is changed in any way, even one 0 being switched to a 1, the checksum will no longer come back the same and you’ll know that the file is no longer exactly the same as when it was created. These checksums are used to verify the authenticity of our files in perpetuity.</a:t>
            </a:r>
          </a:p>
        </p:txBody>
      </p:sp>
      <p:sp>
        <p:nvSpPr>
          <p:cNvPr id="1013" name="Google Shape;1013;g357d106b903_0_4516: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14" name="Google Shape;1014;g357d106b903_0_4516: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357d106b903_0_455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50" name="Google Shape;1050;g357d106b903_0_455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051" name="Google Shape;1051;g357d106b903_0_455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g357d106b903_0_4554: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To briefly demonstrate how this works, here’s our face again</a:t>
            </a:r>
          </a:p>
        </p:txBody>
      </p:sp>
      <p:sp>
        <p:nvSpPr>
          <p:cNvPr id="1053" name="Google Shape;1053;g357d106b903_0_4554: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54" name="Google Shape;1054;g357d106b903_0_4554: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357d106b903_0_462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25" name="Google Shape;1125;g357d106b903_0_462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126" name="Google Shape;1126;g357d106b903_0_462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7" name="Google Shape;1127;g357d106b903_0_4626: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There are a lot of tools to create checksums, but this is a super simple online tool good for doing single files and I included a QR code if you are interested in checking it out</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Here you can see where I put in the file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then here you can see the unique identifier it came out with. Every time this file goes through this particular checksum algorithm it will come back with the exact same series of numbers and letters unless the file has changed in some way. If I sent you a copy of the file and you ran it  through it would also come back with the same identifier.</a:t>
            </a:r>
            <a:endParaRPr dirty="0"/>
          </a:p>
        </p:txBody>
      </p:sp>
      <p:sp>
        <p:nvSpPr>
          <p:cNvPr id="1128" name="Google Shape;1128;g357d106b903_0_4626: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29" name="Google Shape;1129;g357d106b903_0_4626: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357d106b903_0_468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86" name="Google Shape;1186;g357d106b903_0_468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187" name="Google Shape;1187;g357d106b903_0_468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357d106b903_0_468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checksum then acts as the identifying fingerprint for that file and we can run the file through again to check that the fingerprint is the same as often as we want which will verify that the file has remained unchanged</a:t>
            </a:r>
            <a:endParaRPr/>
          </a:p>
          <a:p>
            <a:pPr marL="0" lvl="0" indent="0" algn="l" rtl="0">
              <a:spcBef>
                <a:spcPts val="0"/>
              </a:spcBef>
              <a:spcAft>
                <a:spcPts val="0"/>
              </a:spcAft>
              <a:buNone/>
            </a:pPr>
            <a:endParaRPr/>
          </a:p>
          <a:p>
            <a:pPr marL="0" lvl="0" indent="0" algn="l" rtl="0">
              <a:spcBef>
                <a:spcPts val="0"/>
              </a:spcBef>
              <a:spcAft>
                <a:spcPts val="0"/>
              </a:spcAft>
              <a:buNone/>
            </a:pPr>
            <a:r>
              <a:rPr lang="en-US"/>
              <a:t>And then MD5 is just the name for the algorithm that I used for this particular checksum</a:t>
            </a:r>
            <a:endParaRPr/>
          </a:p>
        </p:txBody>
      </p:sp>
      <p:sp>
        <p:nvSpPr>
          <p:cNvPr id="1189" name="Google Shape;1189;g357d106b903_0_4683: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90" name="Google Shape;1190;g357d106b903_0_468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357d106b903_0_474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50" name="Google Shape;1250;g357d106b903_0_474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251" name="Google Shape;1251;g357d106b903_0_474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2" name="Google Shape;1252;g357d106b903_0_4745: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Now if I were to go in and change this file. In this case I went in and added </a:t>
            </a:r>
            <a:r>
              <a:rPr lang="en-US" dirty="0" err="1"/>
              <a:t>rosey</a:t>
            </a:r>
            <a:r>
              <a:rPr lang="en-US" dirty="0"/>
              <a:t> cheeks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file still has the same name so it appears to be the same file, even though we know it is not.</a:t>
            </a:r>
            <a:endParaRPr dirty="0"/>
          </a:p>
        </p:txBody>
      </p:sp>
      <p:sp>
        <p:nvSpPr>
          <p:cNvPr id="1253" name="Google Shape;1253;g357d106b903_0_4745: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54" name="Google Shape;1254;g357d106b903_0_4745: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357d106b903_0_484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52" name="Google Shape;1352;g357d106b903_0_484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353" name="Google Shape;1353;g357d106b903_0_484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4" name="Google Shape;1354;g357d106b903_0_4840: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If then I ran it through the checksum algorithm again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will come back with a completely different series of numbers and letters because this is no longer the exact same file as it was before even if I’m calling it the same thing</a:t>
            </a:r>
            <a:endParaRPr dirty="0"/>
          </a:p>
        </p:txBody>
      </p:sp>
      <p:sp>
        <p:nvSpPr>
          <p:cNvPr id="1355" name="Google Shape;1355;g357d106b903_0_4840: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56" name="Google Shape;1356;g357d106b903_0_4840: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357d106b903_0_49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23" name="Google Shape;1423;g357d106b903_0_49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424" name="Google Shape;1424;g357d106b903_0_491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5" name="Google Shape;1425;g357d106b903_0_4910: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 can see here looking at the checksums that from a file fixity standpoint these are now considered completely different objects</a:t>
            </a:r>
            <a:endParaRPr/>
          </a:p>
        </p:txBody>
      </p:sp>
      <p:sp>
        <p:nvSpPr>
          <p:cNvPr id="1426" name="Google Shape;1426;g357d106b903_0_4910: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27" name="Google Shape;1427;g357d106b903_0_4910: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357d106b903_0_574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68" name="Google Shape;1468;g357d106b903_0_574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469" name="Google Shape;1469;g357d106b903_0_574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0" name="Google Shape;1470;g357d106b903_0_5740: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Clr>
                <a:srgbClr val="222222"/>
              </a:buClr>
              <a:buSzPts val="1400"/>
              <a:buChar char="●"/>
            </a:pPr>
            <a:r>
              <a:rPr lang="en-US" sz="1400" dirty="0">
                <a:solidFill>
                  <a:srgbClr val="222222"/>
                </a:solidFill>
                <a:latin typeface="Arial"/>
                <a:ea typeface="Arial"/>
                <a:cs typeface="Arial"/>
                <a:sym typeface="Arial"/>
              </a:rPr>
              <a:t>Now because that was a lot of information for three core concepts, I did want to briefly go over what a basic digital preservation workflow looks like and how those core concepts fit into it.</a:t>
            </a:r>
            <a:endParaRPr sz="1400" dirty="0">
              <a:solidFill>
                <a:srgbClr val="222222"/>
              </a:solidFill>
              <a:latin typeface="Arial"/>
              <a:ea typeface="Arial"/>
              <a:cs typeface="Arial"/>
              <a:sym typeface="Arial"/>
            </a:endParaRPr>
          </a:p>
          <a:p>
            <a:pPr marL="0" lvl="0" indent="0" algn="l" rtl="0">
              <a:spcBef>
                <a:spcPts val="0"/>
              </a:spcBef>
              <a:spcAft>
                <a:spcPts val="0"/>
              </a:spcAft>
              <a:buNone/>
            </a:pPr>
            <a:endParaRPr sz="1800" dirty="0">
              <a:solidFill>
                <a:srgbClr val="000000"/>
              </a:solidFill>
              <a:latin typeface="Arial"/>
              <a:ea typeface="Arial"/>
              <a:cs typeface="Arial"/>
              <a:sym typeface="Arial"/>
            </a:endParaRPr>
          </a:p>
          <a:p>
            <a:pPr marL="0" lvl="0" indent="0" algn="l" rtl="0">
              <a:spcBef>
                <a:spcPts val="0"/>
              </a:spcBef>
              <a:spcAft>
                <a:spcPts val="0"/>
              </a:spcAft>
              <a:buNone/>
            </a:pPr>
            <a:endParaRPr dirty="0"/>
          </a:p>
        </p:txBody>
      </p:sp>
      <p:sp>
        <p:nvSpPr>
          <p:cNvPr id="1471" name="Google Shape;1471;g357d106b903_0_5740: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72" name="Google Shape;1472;g357d106b903_0_5740: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57d106b903_0_37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8" name="Google Shape;238;g357d106b903_0_37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39" name="Google Shape;239;g357d106b903_0_371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357d106b903_0_3712: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400" dirty="0">
                <a:latin typeface="Arial"/>
                <a:ea typeface="Arial"/>
                <a:cs typeface="Arial"/>
                <a:sym typeface="Arial"/>
              </a:rPr>
              <a:t>In this portion of our webinar I’m going to talk more about files and digital preservation. We don't have time to go incredibly depth on the finer details of digital preservation and digital forensics, but I want to give you a basic overview and do some </a:t>
            </a:r>
            <a:r>
              <a:rPr lang="en-US" sz="1400" dirty="0" err="1">
                <a:latin typeface="Arial"/>
                <a:ea typeface="Arial"/>
                <a:cs typeface="Arial"/>
                <a:sym typeface="Arial"/>
              </a:rPr>
              <a:t>dymistifying</a:t>
            </a:r>
            <a:r>
              <a:rPr lang="en-US" sz="1400" dirty="0">
                <a:latin typeface="Arial"/>
                <a:ea typeface="Arial"/>
                <a:cs typeface="Arial"/>
                <a:sym typeface="Arial"/>
              </a:rPr>
              <a:t> so you feel more confident getting started.</a:t>
            </a:r>
          </a:p>
          <a:p>
            <a:pPr marL="0" lvl="0" indent="0" algn="l" rtl="0">
              <a:lnSpc>
                <a:spcPct val="115000"/>
              </a:lnSpc>
              <a:spcBef>
                <a:spcPts val="0"/>
              </a:spcBef>
              <a:spcAft>
                <a:spcPts val="0"/>
              </a:spcAft>
              <a:buNone/>
            </a:pPr>
            <a:endParaRPr lang="en-US" sz="1400" dirty="0">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lang="en-US" sz="1400" dirty="0">
                <a:latin typeface="Calibri"/>
                <a:ea typeface="Calibri"/>
                <a:cs typeface="Calibri"/>
                <a:sym typeface="Calibri"/>
              </a:rPr>
              <a:t>Since SIUE has never had a digital archivist before me, a lot of my work here has been building a digital preservation program for SIUE from the ground up, so that's my background and I have that experience trying to do digital preservation at university without a lot of staffing.</a:t>
            </a:r>
          </a:p>
          <a:p>
            <a:pPr marL="0" lvl="0" indent="0" algn="l" rtl="0">
              <a:lnSpc>
                <a:spcPct val="115000"/>
              </a:lnSpc>
              <a:spcBef>
                <a:spcPts val="0"/>
              </a:spcBef>
              <a:spcAft>
                <a:spcPts val="0"/>
              </a:spcAft>
              <a:buNone/>
            </a:pPr>
            <a:endParaRPr lang="en-US" sz="1400" dirty="0">
              <a:latin typeface="Arial"/>
              <a:cs typeface="Arial"/>
              <a:sym typeface="Arial"/>
            </a:endParaRPr>
          </a:p>
        </p:txBody>
      </p:sp>
      <p:sp>
        <p:nvSpPr>
          <p:cNvPr id="241" name="Google Shape;241;g357d106b903_0_3712: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2" name="Google Shape;242;g357d106b903_0_3712: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357d106b903_0_507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02" name="Google Shape;1602;g357d106b903_0_507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603" name="Google Shape;1603;g357d106b903_0_507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4" name="Google Shape;1604;g357d106b903_0_5077: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114300" algn="l" rtl="0">
              <a:spcBef>
                <a:spcPts val="0"/>
              </a:spcBef>
              <a:spcAft>
                <a:spcPts val="0"/>
              </a:spcAft>
              <a:buClr>
                <a:srgbClr val="222222"/>
              </a:buClr>
              <a:buSzPts val="1800"/>
              <a:buFont typeface="Arial"/>
              <a:buChar char="•"/>
            </a:pPr>
            <a:r>
              <a:rPr lang="en-US" sz="1800" b="0" i="0" u="none" strike="noStrike" dirty="0">
                <a:solidFill>
                  <a:srgbClr val="222222"/>
                </a:solidFill>
                <a:latin typeface="Arial"/>
                <a:ea typeface="Arial"/>
                <a:cs typeface="Arial"/>
                <a:sym typeface="Arial"/>
              </a:rPr>
              <a:t>So in action, the way these concepts play out as part of a really basic digital preservation workflow is that first checksums are created as new files are either created as digital surrogates or accepted into the repository. If the files come with checksums or you can create them as you digitize that’s ideal, but if not we create them as they are accessioned. In the next section I’m going to give you a bunch of tools you can use to do this really simply and easily.</a:t>
            </a:r>
            <a:endParaRPr lang="en-US" sz="1800" dirty="0"/>
          </a:p>
          <a:p>
            <a:pPr marL="0" lvl="0" indent="0" algn="l" rtl="0">
              <a:spcBef>
                <a:spcPts val="0"/>
              </a:spcBef>
              <a:spcAft>
                <a:spcPts val="0"/>
              </a:spcAft>
              <a:buNone/>
            </a:pPr>
            <a:endParaRPr lang="en-US" sz="1800" dirty="0"/>
          </a:p>
          <a:p>
            <a:pPr marL="0" lvl="0" indent="-114300" algn="l" rtl="0">
              <a:spcBef>
                <a:spcPts val="0"/>
              </a:spcBef>
              <a:spcAft>
                <a:spcPts val="0"/>
              </a:spcAft>
              <a:buClr>
                <a:srgbClr val="222222"/>
              </a:buClr>
              <a:buSzPts val="1800"/>
              <a:buFont typeface="Arial"/>
              <a:buChar char="•"/>
            </a:pPr>
            <a:r>
              <a:rPr lang="en-US" sz="1800" b="0" i="0" u="none" strike="noStrike" dirty="0">
                <a:solidFill>
                  <a:srgbClr val="222222"/>
                </a:solidFill>
                <a:latin typeface="Arial"/>
                <a:ea typeface="Arial"/>
                <a:cs typeface="Arial"/>
                <a:sym typeface="Arial"/>
              </a:rPr>
              <a:t>Metadata is then created for the file or for the collection of files. And then if needed, the file is migrated into a more suitable preservation format as part of this ingest step.</a:t>
            </a:r>
            <a:endParaRPr lang="en-US" sz="1800" dirty="0"/>
          </a:p>
          <a:p>
            <a:pPr marL="0" lvl="0" indent="-114300" algn="l" rtl="0">
              <a:spcBef>
                <a:spcPts val="0"/>
              </a:spcBef>
              <a:spcAft>
                <a:spcPts val="0"/>
              </a:spcAft>
              <a:buClr>
                <a:srgbClr val="222222"/>
              </a:buClr>
              <a:buSzPts val="1800"/>
              <a:buFont typeface="Arial"/>
              <a:buChar char="•"/>
            </a:pPr>
            <a:endParaRPr lang="en-US" sz="1800" b="0" i="0" u="none" strike="noStrike" dirty="0">
              <a:solidFill>
                <a:srgbClr val="222222"/>
              </a:solidFill>
              <a:latin typeface="Arial"/>
              <a:ea typeface="Arial"/>
              <a:cs typeface="Arial"/>
              <a:sym typeface="Arial"/>
            </a:endParaRPr>
          </a:p>
          <a:p>
            <a:pPr marL="0" marR="0" lvl="0" indent="-114300" algn="l" defTabSz="914400" rtl="0" eaLnBrk="1" fontAlgn="auto" latinLnBrk="0" hangingPunct="1">
              <a:lnSpc>
                <a:spcPct val="100000"/>
              </a:lnSpc>
              <a:spcBef>
                <a:spcPts val="0"/>
              </a:spcBef>
              <a:spcAft>
                <a:spcPts val="0"/>
              </a:spcAft>
              <a:buClr>
                <a:srgbClr val="222222"/>
              </a:buClr>
              <a:buSzPts val="1800"/>
              <a:buFont typeface="Arial"/>
              <a:buChar char="•"/>
              <a:tabLst/>
              <a:defRPr/>
            </a:pPr>
            <a:r>
              <a:rPr lang="en-US" sz="1800" dirty="0">
                <a:solidFill>
                  <a:srgbClr val="222222"/>
                </a:solidFill>
                <a:latin typeface="Arial"/>
                <a:ea typeface="Arial"/>
                <a:cs typeface="Arial"/>
                <a:sym typeface="Arial"/>
              </a:rPr>
              <a:t>Next we</a:t>
            </a:r>
            <a:r>
              <a:rPr lang="en-US" sz="1800" b="0" i="0" u="none" strike="noStrike" dirty="0">
                <a:solidFill>
                  <a:srgbClr val="222222"/>
                </a:solidFill>
                <a:latin typeface="Arial"/>
                <a:ea typeface="Arial"/>
                <a:cs typeface="Arial"/>
                <a:sym typeface="Arial"/>
              </a:rPr>
              <a:t> </a:t>
            </a:r>
            <a:r>
              <a:rPr lang="en-US" sz="1800" dirty="0">
                <a:solidFill>
                  <a:srgbClr val="222222"/>
                </a:solidFill>
                <a:latin typeface="Arial"/>
                <a:ea typeface="Arial"/>
                <a:cs typeface="Arial"/>
                <a:sym typeface="Arial"/>
              </a:rPr>
              <a:t>would then</a:t>
            </a:r>
            <a:r>
              <a:rPr lang="en-US" sz="1800" b="0" i="0" u="none" strike="noStrike" dirty="0">
                <a:solidFill>
                  <a:srgbClr val="222222"/>
                </a:solidFill>
                <a:latin typeface="Arial"/>
                <a:ea typeface="Arial"/>
                <a:cs typeface="Arial"/>
                <a:sym typeface="Arial"/>
              </a:rPr>
              <a:t> make copies and store three of these identical preservation copies in different locations. This doesn’t have to be complicated. You could store one copy on the cloud in a google drive folder or </a:t>
            </a:r>
            <a:r>
              <a:rPr lang="en-US" sz="1800" b="0" i="0" u="none" strike="noStrike" dirty="0" err="1">
                <a:solidFill>
                  <a:srgbClr val="222222"/>
                </a:solidFill>
                <a:latin typeface="Arial"/>
                <a:ea typeface="Arial"/>
                <a:cs typeface="Arial"/>
                <a:sym typeface="Arial"/>
              </a:rPr>
              <a:t>sharepoint</a:t>
            </a:r>
            <a:r>
              <a:rPr lang="en-US" sz="1800" b="0" i="0" u="none" strike="noStrike" dirty="0">
                <a:solidFill>
                  <a:srgbClr val="222222"/>
                </a:solidFill>
                <a:latin typeface="Arial"/>
                <a:ea typeface="Arial"/>
                <a:cs typeface="Arial"/>
                <a:sym typeface="Arial"/>
              </a:rPr>
              <a:t>, one in an internal server or computer, and one on an external hard drive that you keep elsewhere</a:t>
            </a:r>
            <a:r>
              <a:rPr lang="en-US" sz="1800" dirty="0">
                <a:solidFill>
                  <a:srgbClr val="222222"/>
                </a:solidFill>
                <a:latin typeface="Arial"/>
                <a:ea typeface="Arial"/>
                <a:cs typeface="Arial"/>
                <a:sym typeface="Arial"/>
              </a:rPr>
              <a:t>.</a:t>
            </a:r>
            <a:endParaRPr lang="en-US" sz="1800" dirty="0"/>
          </a:p>
          <a:p>
            <a:pPr marL="0" lvl="0" indent="-114300" algn="l" rtl="0">
              <a:spcBef>
                <a:spcPts val="0"/>
              </a:spcBef>
              <a:spcAft>
                <a:spcPts val="0"/>
              </a:spcAft>
              <a:buClr>
                <a:srgbClr val="222222"/>
              </a:buClr>
              <a:buSzPts val="1800"/>
              <a:buFont typeface="Arial"/>
              <a:buChar char="•"/>
            </a:pPr>
            <a:endParaRPr lang="en-US" sz="1800" b="0" i="0" u="none" strike="noStrike" dirty="0">
              <a:solidFill>
                <a:srgbClr val="222222"/>
              </a:solidFill>
              <a:latin typeface="Arial"/>
              <a:ea typeface="Arial"/>
              <a:cs typeface="Arial"/>
              <a:sym typeface="Arial"/>
            </a:endParaRPr>
          </a:p>
          <a:p>
            <a:pPr marL="0" marR="0" lvl="0" indent="-114300" algn="l" defTabSz="914400" rtl="0" eaLnBrk="1" fontAlgn="auto" latinLnBrk="0" hangingPunct="1">
              <a:lnSpc>
                <a:spcPct val="100000"/>
              </a:lnSpc>
              <a:spcBef>
                <a:spcPts val="0"/>
              </a:spcBef>
              <a:spcAft>
                <a:spcPts val="0"/>
              </a:spcAft>
              <a:buClr>
                <a:srgbClr val="222222"/>
              </a:buClr>
              <a:buSzPts val="1800"/>
              <a:buFont typeface="Arial"/>
              <a:buChar char="•"/>
              <a:tabLst/>
              <a:defRPr/>
            </a:pPr>
            <a:r>
              <a:rPr lang="en-US" sz="1800" b="0" i="0" u="none" strike="noStrike" dirty="0">
                <a:solidFill>
                  <a:srgbClr val="222222"/>
                </a:solidFill>
                <a:latin typeface="Arial"/>
                <a:ea typeface="Arial"/>
                <a:cs typeface="Arial"/>
                <a:sym typeface="Arial"/>
              </a:rPr>
              <a:t>Then what you have to do is just to regularly check those files for fixity which just means checking the checksums to make sure the file hasn’t changed at all. This doesn’t have to be hard either, checking once every five years is still better than never checking and since you have three copies, the odds are much better that you will still be able to save the asset if one has succumbed to bit rot. </a:t>
            </a:r>
          </a:p>
          <a:p>
            <a:pPr marL="0" lvl="0" indent="-114300" algn="l" rtl="0">
              <a:spcBef>
                <a:spcPts val="0"/>
              </a:spcBef>
              <a:spcAft>
                <a:spcPts val="0"/>
              </a:spcAft>
              <a:buClr>
                <a:srgbClr val="222222"/>
              </a:buClr>
              <a:buSzPts val="1800"/>
              <a:buFont typeface="Arial"/>
              <a:buChar char="•"/>
            </a:pPr>
            <a:endParaRPr lang="en-US" sz="1800" b="0" i="0" u="none" strike="noStrike" dirty="0">
              <a:solidFill>
                <a:srgbClr val="222222"/>
              </a:solidFill>
              <a:latin typeface="Arial"/>
              <a:ea typeface="Arial"/>
              <a:cs typeface="Arial"/>
              <a:sym typeface="Arial"/>
            </a:endParaRPr>
          </a:p>
          <a:p>
            <a:pPr marL="0" lvl="0" indent="-114300" algn="l" rtl="0">
              <a:spcBef>
                <a:spcPts val="0"/>
              </a:spcBef>
              <a:spcAft>
                <a:spcPts val="0"/>
              </a:spcAft>
              <a:buClr>
                <a:srgbClr val="222222"/>
              </a:buClr>
              <a:buSzPts val="1800"/>
              <a:buFont typeface="Arial"/>
              <a:buChar char="•"/>
            </a:pPr>
            <a:r>
              <a:rPr lang="en-US" sz="1800" b="0" i="0" u="none" strike="noStrike" dirty="0">
                <a:solidFill>
                  <a:srgbClr val="222222"/>
                </a:solidFill>
                <a:latin typeface="Arial"/>
                <a:ea typeface="Arial"/>
                <a:cs typeface="Arial"/>
                <a:sym typeface="Arial"/>
              </a:rPr>
              <a:t>And then the final step that has to be done is to replace any files that don’t pass their fixity check with one of the other copies and to be ready to migrate file formats if the file format you are using is ever at risk of obsolescence. </a:t>
            </a:r>
            <a:endParaRPr dirty="0"/>
          </a:p>
          <a:p>
            <a:pPr marL="0" lvl="0" indent="0" algn="l" rtl="0">
              <a:spcBef>
                <a:spcPts val="0"/>
              </a:spcBef>
              <a:spcAft>
                <a:spcPts val="0"/>
              </a:spcAft>
              <a:buClr>
                <a:schemeClr val="dk1"/>
              </a:buClr>
              <a:buSzPts val="1800"/>
              <a:buFont typeface="Arial"/>
              <a:buNone/>
            </a:pPr>
            <a:endParaRPr sz="1800" b="0" i="0" u="none" strike="noStrike" dirty="0">
              <a:solidFill>
                <a:srgbClr val="222222"/>
              </a:solidFill>
              <a:latin typeface="Arial"/>
              <a:ea typeface="Arial"/>
              <a:cs typeface="Arial"/>
              <a:sym typeface="Arial"/>
            </a:endParaRPr>
          </a:p>
          <a:p>
            <a:pPr marL="0" lvl="0" indent="-114300" algn="l" rtl="0">
              <a:spcBef>
                <a:spcPts val="0"/>
              </a:spcBef>
              <a:spcAft>
                <a:spcPts val="0"/>
              </a:spcAft>
              <a:buClr>
                <a:srgbClr val="222222"/>
              </a:buClr>
              <a:buSzPts val="1800"/>
              <a:buFont typeface="Arial"/>
              <a:buChar char="•"/>
            </a:pPr>
            <a:r>
              <a:rPr lang="en-US" sz="1800" b="0" i="0" u="none" strike="noStrike" dirty="0">
                <a:solidFill>
                  <a:srgbClr val="222222"/>
                </a:solidFill>
                <a:latin typeface="Arial"/>
                <a:ea typeface="Arial"/>
                <a:cs typeface="Arial"/>
                <a:sym typeface="Arial"/>
              </a:rPr>
              <a:t>And that’s really it. That’s the very basics of a simple digital preservation workflow that anyone can do. </a:t>
            </a:r>
            <a:endParaRPr dirty="0"/>
          </a:p>
          <a:p>
            <a:pPr marL="0" lvl="0" indent="0" algn="l" rtl="0">
              <a:spcBef>
                <a:spcPts val="0"/>
              </a:spcBef>
              <a:spcAft>
                <a:spcPts val="0"/>
              </a:spcAft>
              <a:buClr>
                <a:schemeClr val="dk1"/>
              </a:buClr>
              <a:buSzPts val="1800"/>
              <a:buFont typeface="Arial"/>
              <a:buNone/>
            </a:pPr>
            <a:endParaRPr sz="1800" b="0" i="0" u="none" strike="noStrike" dirty="0">
              <a:solidFill>
                <a:srgbClr val="222222"/>
              </a:solidFill>
              <a:latin typeface="Arial"/>
              <a:ea typeface="Arial"/>
              <a:cs typeface="Arial"/>
              <a:sym typeface="Arial"/>
            </a:endParaRPr>
          </a:p>
          <a:p>
            <a:pPr marL="0" lvl="0" indent="-114300" algn="l" rtl="0">
              <a:spcBef>
                <a:spcPts val="0"/>
              </a:spcBef>
              <a:spcAft>
                <a:spcPts val="0"/>
              </a:spcAft>
              <a:buClr>
                <a:srgbClr val="222222"/>
              </a:buClr>
              <a:buSzPts val="1800"/>
              <a:buFont typeface="Arial"/>
              <a:buChar char="•"/>
            </a:pPr>
            <a:r>
              <a:rPr lang="en-US" sz="1800" b="0" i="0" u="none" strike="noStrike" dirty="0">
                <a:solidFill>
                  <a:srgbClr val="222222"/>
                </a:solidFill>
                <a:latin typeface="Arial"/>
                <a:ea typeface="Arial"/>
                <a:cs typeface="Arial"/>
                <a:sym typeface="Arial"/>
              </a:rPr>
              <a:t>Next I’m going to show you some tools that allow you to deal with files as a batch, but if you wanted to you could manually run every file through that browser checksum creator I showed you earlier and it would still work.</a:t>
            </a:r>
            <a:endParaRPr dirty="0"/>
          </a:p>
        </p:txBody>
      </p:sp>
      <p:sp>
        <p:nvSpPr>
          <p:cNvPr id="1605" name="Google Shape;1605;g357d106b903_0_5077: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06" name="Google Shape;1606;g357d106b903_0_5077: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357d106b903_0_584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52" name="Google Shape;1652;g357d106b903_0_584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653" name="Google Shape;1653;g357d106b903_0_584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g357d106b903_0_5842: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Clr>
                <a:srgbClr val="222222"/>
              </a:buClr>
              <a:buSzPts val="1400"/>
              <a:buChar char="●"/>
            </a:pPr>
            <a:r>
              <a:rPr lang="en-US" sz="1400" dirty="0">
                <a:solidFill>
                  <a:srgbClr val="222222"/>
                </a:solidFill>
                <a:latin typeface="Arial"/>
                <a:ea typeface="Arial"/>
                <a:cs typeface="Arial"/>
                <a:sym typeface="Arial"/>
              </a:rPr>
              <a:t>So as I just said, I lastly want to go over some of the tools you may want to consider when </a:t>
            </a:r>
            <a:r>
              <a:rPr lang="en-US" sz="1400" dirty="0" err="1">
                <a:solidFill>
                  <a:srgbClr val="222222"/>
                </a:solidFill>
                <a:latin typeface="Arial"/>
                <a:ea typeface="Arial"/>
                <a:cs typeface="Arial"/>
                <a:sym typeface="Arial"/>
              </a:rPr>
              <a:t>when</a:t>
            </a:r>
            <a:r>
              <a:rPr lang="en-US" sz="1400" dirty="0">
                <a:solidFill>
                  <a:srgbClr val="222222"/>
                </a:solidFill>
                <a:latin typeface="Arial"/>
                <a:ea typeface="Arial"/>
                <a:cs typeface="Arial"/>
                <a:sym typeface="Arial"/>
              </a:rPr>
              <a:t> putting together a simple Digital Preservation Program.</a:t>
            </a:r>
            <a:endParaRPr sz="1400" dirty="0">
              <a:solidFill>
                <a:srgbClr val="222222"/>
              </a:solidFill>
              <a:latin typeface="Arial"/>
              <a:ea typeface="Arial"/>
              <a:cs typeface="Arial"/>
              <a:sym typeface="Arial"/>
            </a:endParaRPr>
          </a:p>
          <a:p>
            <a:pPr marL="0" lvl="0" indent="0" algn="l" rtl="0">
              <a:lnSpc>
                <a:spcPct val="115000"/>
              </a:lnSpc>
              <a:spcBef>
                <a:spcPts val="0"/>
              </a:spcBef>
              <a:spcAft>
                <a:spcPts val="0"/>
              </a:spcAft>
              <a:buNone/>
            </a:pPr>
            <a:endParaRPr sz="1400" dirty="0">
              <a:solidFill>
                <a:srgbClr val="222222"/>
              </a:solidFill>
              <a:latin typeface="Arial"/>
              <a:ea typeface="Arial"/>
              <a:cs typeface="Arial"/>
              <a:sym typeface="Arial"/>
            </a:endParaRPr>
          </a:p>
          <a:p>
            <a:pPr marL="0" lvl="0" indent="0" algn="l" rtl="0">
              <a:spcBef>
                <a:spcPts val="0"/>
              </a:spcBef>
              <a:spcAft>
                <a:spcPts val="0"/>
              </a:spcAft>
              <a:buNone/>
            </a:pPr>
            <a:endParaRPr sz="1800" dirty="0">
              <a:solidFill>
                <a:srgbClr val="000000"/>
              </a:solidFill>
              <a:latin typeface="Arial"/>
              <a:ea typeface="Arial"/>
              <a:cs typeface="Arial"/>
              <a:sym typeface="Arial"/>
            </a:endParaRPr>
          </a:p>
        </p:txBody>
      </p:sp>
      <p:sp>
        <p:nvSpPr>
          <p:cNvPr id="1655" name="Google Shape;1655;g357d106b903_0_5842: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56" name="Google Shape;1656;g357d106b903_0_5842: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g357d106b903_0_516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92" name="Google Shape;1692;g357d106b903_0_516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693" name="Google Shape;1693;g357d106b903_0_516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4" name="Google Shape;1694;g357d106b903_0_5161: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22222"/>
              </a:buClr>
              <a:buSzPts val="1800"/>
              <a:buFont typeface="Arial"/>
              <a:buNone/>
            </a:pPr>
            <a:r>
              <a:rPr lang="en-US" sz="1800" b="0" i="0" u="none" strike="noStrike">
                <a:solidFill>
                  <a:srgbClr val="222222"/>
                </a:solidFill>
                <a:latin typeface="Arial"/>
                <a:ea typeface="Arial"/>
                <a:cs typeface="Arial"/>
                <a:sym typeface="Arial"/>
              </a:rPr>
              <a:t>The first thing that I think is important to note about enacting digital preservation </a:t>
            </a:r>
            <a:r>
              <a:rPr lang="en-US" sz="1800">
                <a:solidFill>
                  <a:srgbClr val="222222"/>
                </a:solidFill>
                <a:latin typeface="Arial"/>
                <a:ea typeface="Arial"/>
                <a:cs typeface="Arial"/>
                <a:sym typeface="Arial"/>
              </a:rPr>
              <a:t>principles</a:t>
            </a:r>
            <a:r>
              <a:rPr lang="en-US" sz="1800" b="0" i="0" u="none" strike="noStrike">
                <a:solidFill>
                  <a:srgbClr val="222222"/>
                </a:solidFill>
                <a:latin typeface="Arial"/>
                <a:ea typeface="Arial"/>
                <a:cs typeface="Arial"/>
                <a:sym typeface="Arial"/>
              </a:rPr>
              <a:t> is that digital preservation is not one size fits all and the solutions you use have to be catered to the needs and resources of the individual or institution.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rgbClr val="222222"/>
              </a:buClr>
              <a:buSzPts val="1800"/>
              <a:buFont typeface="Arial"/>
              <a:buNone/>
            </a:pPr>
            <a:r>
              <a:rPr lang="en-US" sz="1800" b="0" i="0" u="none" strike="noStrike">
                <a:solidFill>
                  <a:srgbClr val="222222"/>
                </a:solidFill>
                <a:latin typeface="Arial"/>
                <a:ea typeface="Arial"/>
                <a:cs typeface="Arial"/>
                <a:sym typeface="Arial"/>
              </a:rPr>
              <a:t>This is going to be very dependent on funding, staffing, specialized knowledge, and amount of materials.</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rgbClr val="222222"/>
              </a:buClr>
              <a:buSzPts val="1800"/>
              <a:buFont typeface="Arial"/>
              <a:buNone/>
            </a:pPr>
            <a:r>
              <a:rPr lang="en-US" sz="1800" b="0" i="0" u="none" strike="noStrike">
                <a:solidFill>
                  <a:srgbClr val="222222"/>
                </a:solidFill>
                <a:latin typeface="Arial"/>
                <a:ea typeface="Arial"/>
                <a:cs typeface="Arial"/>
                <a:sym typeface="Arial"/>
              </a:rPr>
              <a:t>I think it’s also really important to note that compromise is really normal and anything you can do to preserve files is good. Don’t expect yourself to be at the level of the Library of Congress or even a big school like UIUC. Focus instead on the realistic steps you can take given your unique situation and know that absolutely everyone else is also making compromises and focusing more on good practice rather than best practice, so don’t let the fear of not doing enough stop you from starting!</a:t>
            </a:r>
            <a:endParaRPr/>
          </a:p>
          <a:p>
            <a:pPr marL="0" lvl="0" indent="0" algn="l" rtl="0">
              <a:spcBef>
                <a:spcPts val="0"/>
              </a:spcBef>
              <a:spcAft>
                <a:spcPts val="0"/>
              </a:spcAft>
              <a:buNone/>
            </a:pPr>
            <a:endParaRPr/>
          </a:p>
        </p:txBody>
      </p:sp>
      <p:sp>
        <p:nvSpPr>
          <p:cNvPr id="1695" name="Google Shape;1695;g357d106b903_0_5161: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96" name="Google Shape;1696;g357d106b903_0_5161: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g357d106b903_0_519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25" name="Google Shape;1725;g357d106b903_0_519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726" name="Google Shape;1726;g357d106b903_0_519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7" name="Google Shape;1727;g357d106b903_0_5192: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22222"/>
              </a:buClr>
              <a:buSzPts val="1800"/>
              <a:buFont typeface="Arial"/>
              <a:buNone/>
            </a:pPr>
            <a:r>
              <a:rPr lang="en-US" sz="1200" b="0" i="0" u="none" strike="noStrike" dirty="0">
                <a:solidFill>
                  <a:srgbClr val="222222"/>
                </a:solidFill>
                <a:latin typeface="Arial"/>
                <a:ea typeface="Arial"/>
                <a:cs typeface="Arial"/>
                <a:sym typeface="Arial"/>
              </a:rPr>
              <a:t>Now as for tools and resources, I first want to point you to the Digital Preservation Coalition handbook which is a fantastic resource for going through shared vocabulary and walking you through all the basic and more advanced concepts of digital preservation.</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rgbClr val="222222"/>
              </a:buClr>
              <a:buSzPts val="1800"/>
              <a:buFont typeface="Arial"/>
              <a:buNone/>
            </a:pPr>
            <a:r>
              <a:rPr lang="en-US" sz="1200" b="0" i="0" u="none" strike="noStrike" dirty="0">
                <a:solidFill>
                  <a:srgbClr val="222222"/>
                </a:solidFill>
                <a:latin typeface="Arial"/>
                <a:ea typeface="Arial"/>
                <a:cs typeface="Arial"/>
                <a:sym typeface="Arial"/>
              </a:rPr>
              <a:t>Additionally, this </a:t>
            </a:r>
            <a:r>
              <a:rPr lang="en-US" sz="1200" b="0" i="0" u="none" strike="noStrike" dirty="0" err="1">
                <a:solidFill>
                  <a:srgbClr val="222222"/>
                </a:solidFill>
                <a:latin typeface="Arial"/>
                <a:ea typeface="Arial"/>
                <a:cs typeface="Arial"/>
                <a:sym typeface="Arial"/>
              </a:rPr>
              <a:t>DigiPres</a:t>
            </a:r>
            <a:r>
              <a:rPr lang="en-US" sz="1200" b="0" i="0" u="none" strike="noStrike" dirty="0">
                <a:solidFill>
                  <a:srgbClr val="222222"/>
                </a:solidFill>
                <a:latin typeface="Arial"/>
                <a:ea typeface="Arial"/>
                <a:cs typeface="Arial"/>
                <a:sym typeface="Arial"/>
              </a:rPr>
              <a:t> link is a compilation of tools, communities, and resources related to digital preservation that can be incredibly helpful.</a:t>
            </a:r>
          </a:p>
          <a:p>
            <a:pPr marL="0" marR="0" lvl="0" indent="0" algn="l" rtl="0">
              <a:lnSpc>
                <a:spcPct val="100000"/>
              </a:lnSpc>
              <a:spcBef>
                <a:spcPts val="0"/>
              </a:spcBef>
              <a:spcAft>
                <a:spcPts val="0"/>
              </a:spcAft>
              <a:buClr>
                <a:srgbClr val="222222"/>
              </a:buClr>
              <a:buSzPts val="1200"/>
              <a:buFont typeface="Arial"/>
              <a:buNone/>
            </a:pPr>
            <a:endParaRPr lang="en-US" sz="1200" b="0" i="0" u="none" strike="noStrike" dirty="0">
              <a:solidFill>
                <a:srgbClr val="222222"/>
              </a:solidFill>
              <a:latin typeface="Arial"/>
              <a:ea typeface="Arial"/>
              <a:cs typeface="Arial"/>
              <a:sym typeface="Arial"/>
            </a:endParaRPr>
          </a:p>
          <a:p>
            <a:pPr marL="0" marR="0" lvl="0" indent="0" algn="l" rtl="0">
              <a:lnSpc>
                <a:spcPct val="100000"/>
              </a:lnSpc>
              <a:spcBef>
                <a:spcPts val="0"/>
              </a:spcBef>
              <a:spcAft>
                <a:spcPts val="0"/>
              </a:spcAft>
              <a:buClr>
                <a:srgbClr val="222222"/>
              </a:buClr>
              <a:buSzPts val="1200"/>
              <a:buFont typeface="Arial"/>
              <a:buNone/>
            </a:pPr>
            <a:r>
              <a:rPr lang="en-US" sz="1200" b="0" i="0" u="none" strike="noStrike" dirty="0">
                <a:solidFill>
                  <a:srgbClr val="222222"/>
                </a:solidFill>
                <a:latin typeface="Arial"/>
                <a:ea typeface="Arial"/>
                <a:cs typeface="Arial"/>
                <a:sym typeface="Arial"/>
              </a:rPr>
              <a:t>Another resources to know about is </a:t>
            </a:r>
            <a:r>
              <a:rPr lang="en-US" dirty="0">
                <a:solidFill>
                  <a:srgbClr val="222222"/>
                </a:solidFill>
                <a:latin typeface="Arial"/>
                <a:ea typeface="Arial"/>
                <a:cs typeface="Arial"/>
                <a:sym typeface="Arial"/>
              </a:rPr>
              <a:t>Open archival information system</a:t>
            </a:r>
            <a:r>
              <a:rPr lang="en-US" sz="1200" b="0" i="0" u="none" strike="noStrike" dirty="0">
                <a:solidFill>
                  <a:srgbClr val="222222"/>
                </a:solidFill>
                <a:latin typeface="Arial"/>
                <a:ea typeface="Arial"/>
                <a:cs typeface="Arial"/>
                <a:sym typeface="Arial"/>
              </a:rPr>
              <a:t> Reference model which has been developed to guide digital preservation work.</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rgbClr val="222222"/>
              </a:buClr>
              <a:buSzPts val="1800"/>
              <a:buFont typeface="Arial"/>
              <a:buNone/>
            </a:pPr>
            <a:r>
              <a:rPr lang="en-US" sz="1800" b="0" i="0" u="none" strike="noStrike" dirty="0">
                <a:solidFill>
                  <a:srgbClr val="222222"/>
                </a:solidFill>
                <a:latin typeface="Arial"/>
                <a:ea typeface="Arial"/>
                <a:cs typeface="Arial"/>
                <a:sym typeface="Arial"/>
              </a:rPr>
              <a:t>OAIS is a framework and model that outlines the basic components and responsibilities of an archival system dedicated to preserving and providing access to digital information and provides us with common vocabulary to use when describing digital preservation concepts</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rgbClr val="222222"/>
              </a:buClr>
              <a:buSzPts val="1800"/>
              <a:buFont typeface="Arial"/>
              <a:buNone/>
            </a:pPr>
            <a:r>
              <a:rPr lang="en-US" sz="1800" b="0" i="0" u="none" strike="noStrike" dirty="0">
                <a:solidFill>
                  <a:srgbClr val="222222"/>
                </a:solidFill>
                <a:latin typeface="Arial"/>
                <a:ea typeface="Arial"/>
                <a:cs typeface="Arial"/>
                <a:sym typeface="Arial"/>
              </a:rPr>
              <a:t>While it serves as a great resource, it is intentionally general about how these components are to be accomplished which makes the standard flexible enough to be useful for almost any organization responsible for digital preservation. I will also warn that this isn’t a great first introduction to digital preservation as it can be a bit dense and overwhelming, so don’t think that you have to fully read and understand this model to get started with digital preservation work</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728" name="Google Shape;1728;g357d106b903_0_5192: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29" name="Google Shape;1729;g357d106b903_0_5192: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g357d106b903_0_524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79" name="Google Shape;1779;g357d106b903_0_524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780" name="Google Shape;1780;g357d106b903_0_524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1" name="Google Shape;1781;g357d106b903_0_524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222222"/>
              </a:buClr>
              <a:buSzPts val="1800"/>
              <a:buFont typeface="Arial"/>
              <a:buNone/>
              <a:tabLst/>
              <a:defRPr/>
            </a:pPr>
            <a:r>
              <a:rPr lang="en-US" sz="1800" b="0" i="0" u="none" strike="noStrike" dirty="0">
                <a:solidFill>
                  <a:srgbClr val="222222"/>
                </a:solidFill>
                <a:latin typeface="Arial"/>
                <a:ea typeface="Arial"/>
                <a:cs typeface="Arial"/>
                <a:sym typeface="Arial"/>
              </a:rPr>
              <a:t>Next I want to briefly go over a few tools you can use to create checksums. Online tools is the online tool I demonstrated earlier that allows you to create a checksum directly from your browser</a:t>
            </a:r>
            <a:endParaRPr lang="en-US" sz="1800" dirty="0"/>
          </a:p>
          <a:p>
            <a:pPr marL="0" marR="0" lvl="0" indent="0" algn="l" rtl="0">
              <a:lnSpc>
                <a:spcPct val="100000"/>
              </a:lnSpc>
              <a:spcBef>
                <a:spcPts val="0"/>
              </a:spcBef>
              <a:spcAft>
                <a:spcPts val="0"/>
              </a:spcAft>
              <a:buClr>
                <a:srgbClr val="222222"/>
              </a:buClr>
              <a:buSzPts val="1800"/>
              <a:buFont typeface="Arial"/>
              <a:buNone/>
            </a:pPr>
            <a:endParaRPr lang="en-US" sz="1800" b="0" i="0" u="none" strike="noStrike" dirty="0">
              <a:solidFill>
                <a:srgbClr val="222222"/>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222222"/>
              </a:buClr>
              <a:buSzPts val="1800"/>
              <a:buFont typeface="Arial"/>
              <a:buNone/>
              <a:tabLst/>
              <a:defRPr/>
            </a:pPr>
            <a:r>
              <a:rPr lang="en-US" sz="1800" b="0" i="0" u="none" strike="noStrike" dirty="0">
                <a:solidFill>
                  <a:srgbClr val="222222"/>
                </a:solidFill>
                <a:latin typeface="Arial"/>
                <a:ea typeface="Arial"/>
                <a:cs typeface="Arial"/>
                <a:sym typeface="Arial"/>
              </a:rPr>
              <a:t>Then the University of Minnesota Libraries has a really helpful </a:t>
            </a:r>
            <a:r>
              <a:rPr lang="en-US" sz="1800" b="0" i="0" u="none" strike="noStrike" dirty="0" err="1">
                <a:solidFill>
                  <a:srgbClr val="222222"/>
                </a:solidFill>
                <a:latin typeface="Arial"/>
                <a:ea typeface="Arial"/>
                <a:cs typeface="Arial"/>
                <a:sym typeface="Arial"/>
              </a:rPr>
              <a:t>LibGuide</a:t>
            </a:r>
            <a:r>
              <a:rPr lang="en-US" sz="1800" b="0" i="0" u="none" strike="noStrike" dirty="0">
                <a:solidFill>
                  <a:srgbClr val="222222"/>
                </a:solidFill>
                <a:latin typeface="Arial"/>
                <a:ea typeface="Arial"/>
                <a:cs typeface="Arial"/>
                <a:sym typeface="Arial"/>
              </a:rPr>
              <a:t> that goes over three commonly used tools that are use to create or validate checksums in bulk including DROID, which also serves as a file identification tool, Exact File, and </a:t>
            </a:r>
            <a:r>
              <a:rPr lang="en-US" sz="1800" b="0" i="0" u="none" strike="noStrike" dirty="0" err="1">
                <a:solidFill>
                  <a:srgbClr val="222222"/>
                </a:solidFill>
                <a:latin typeface="Arial"/>
                <a:ea typeface="Arial"/>
                <a:cs typeface="Arial"/>
                <a:sym typeface="Arial"/>
              </a:rPr>
              <a:t>HashMyFiles</a:t>
            </a:r>
            <a:r>
              <a:rPr lang="en-US" sz="1800" b="0" i="0" u="none" strike="noStrike" dirty="0">
                <a:solidFill>
                  <a:srgbClr val="222222"/>
                </a:solidFill>
                <a:latin typeface="Arial"/>
                <a:ea typeface="Arial"/>
                <a:cs typeface="Arial"/>
                <a:sym typeface="Arial"/>
              </a:rPr>
              <a:t>. This </a:t>
            </a:r>
            <a:r>
              <a:rPr lang="en-US" sz="1800" b="0" i="0" u="none" strike="noStrike" dirty="0" err="1">
                <a:solidFill>
                  <a:srgbClr val="222222"/>
                </a:solidFill>
                <a:latin typeface="Arial"/>
                <a:ea typeface="Arial"/>
                <a:cs typeface="Arial"/>
                <a:sym typeface="Arial"/>
              </a:rPr>
              <a:t>LibGuide</a:t>
            </a:r>
            <a:r>
              <a:rPr lang="en-US" sz="1800" b="0" i="0" u="none" strike="noStrike" dirty="0">
                <a:solidFill>
                  <a:srgbClr val="222222"/>
                </a:solidFill>
                <a:latin typeface="Arial"/>
                <a:ea typeface="Arial"/>
                <a:cs typeface="Arial"/>
                <a:sym typeface="Arial"/>
              </a:rPr>
              <a:t> is especially helpful as it contains guides to using these tools.</a:t>
            </a:r>
            <a:endParaRPr lang="en-US" sz="1800" dirty="0"/>
          </a:p>
          <a:p>
            <a:pPr marL="0" marR="0" lvl="0" indent="0" algn="l" rtl="0">
              <a:lnSpc>
                <a:spcPct val="100000"/>
              </a:lnSpc>
              <a:spcBef>
                <a:spcPts val="0"/>
              </a:spcBef>
              <a:spcAft>
                <a:spcPts val="0"/>
              </a:spcAft>
              <a:buClr>
                <a:srgbClr val="222222"/>
              </a:buClr>
              <a:buSzPts val="1800"/>
              <a:buFont typeface="Arial"/>
              <a:buNone/>
            </a:pPr>
            <a:endParaRPr lang="en-US" sz="1800" b="0" i="0" u="none" strike="noStrike" dirty="0">
              <a:solidFill>
                <a:srgbClr val="222222"/>
              </a:solidFill>
              <a:latin typeface="Arial"/>
              <a:ea typeface="Arial"/>
              <a:cs typeface="Arial"/>
              <a:sym typeface="Arial"/>
            </a:endParaRPr>
          </a:p>
          <a:p>
            <a:pPr marL="0" marR="0" lvl="0" indent="0" algn="l" rtl="0">
              <a:lnSpc>
                <a:spcPct val="100000"/>
              </a:lnSpc>
              <a:spcBef>
                <a:spcPts val="0"/>
              </a:spcBef>
              <a:spcAft>
                <a:spcPts val="0"/>
              </a:spcAft>
              <a:buClr>
                <a:srgbClr val="222222"/>
              </a:buClr>
              <a:buSzPts val="1800"/>
              <a:buFont typeface="Arial"/>
              <a:buNone/>
            </a:pPr>
            <a:r>
              <a:rPr lang="en-US" sz="1800" b="0" i="0" u="none" strike="noStrike" dirty="0">
                <a:solidFill>
                  <a:srgbClr val="222222"/>
                </a:solidFill>
                <a:latin typeface="Arial"/>
                <a:ea typeface="Arial"/>
                <a:cs typeface="Arial"/>
                <a:sym typeface="Arial"/>
              </a:rPr>
              <a:t>Finally, we have one that I personally like for its simplicity and ease called </a:t>
            </a:r>
            <a:r>
              <a:rPr lang="en-US" sz="1800" b="0" i="0" u="none" strike="noStrike" dirty="0" err="1">
                <a:solidFill>
                  <a:srgbClr val="222222"/>
                </a:solidFill>
                <a:latin typeface="Arial"/>
                <a:ea typeface="Arial"/>
                <a:cs typeface="Arial"/>
                <a:sym typeface="Arial"/>
              </a:rPr>
              <a:t>TeraCopy</a:t>
            </a:r>
            <a:r>
              <a:rPr lang="en-US" sz="1800" b="0" i="0" u="none" strike="noStrike" dirty="0">
                <a:solidFill>
                  <a:srgbClr val="222222"/>
                </a:solidFill>
                <a:latin typeface="Arial"/>
                <a:ea typeface="Arial"/>
                <a:cs typeface="Arial"/>
                <a:sym typeface="Arial"/>
              </a:rPr>
              <a:t>. </a:t>
            </a:r>
            <a:r>
              <a:rPr lang="en-US" sz="1800" b="0" i="0" u="none" strike="noStrike" dirty="0" err="1">
                <a:solidFill>
                  <a:srgbClr val="222222"/>
                </a:solidFill>
                <a:latin typeface="Arial"/>
                <a:ea typeface="Arial"/>
                <a:cs typeface="Arial"/>
                <a:sym typeface="Arial"/>
              </a:rPr>
              <a:t>TeraCopy</a:t>
            </a:r>
            <a:r>
              <a:rPr lang="en-US" sz="1800" b="0" i="0" u="none" strike="noStrike" dirty="0">
                <a:solidFill>
                  <a:srgbClr val="222222"/>
                </a:solidFill>
                <a:latin typeface="Arial"/>
                <a:ea typeface="Arial"/>
                <a:cs typeface="Arial"/>
                <a:sym typeface="Arial"/>
              </a:rPr>
              <a:t> is free and easy to download on windows or Mac and once installs, it acts in place of your computer’s built in move and copy functions to ensure files are always moved or copied safely by creating and validating checksums before and during file migrations as well as other features that make moving files safer and easier.</a:t>
            </a:r>
            <a:endParaRPr dirty="0"/>
          </a:p>
          <a:p>
            <a:pPr marL="0" lvl="0" indent="0" algn="l" rtl="0">
              <a:spcBef>
                <a:spcPts val="0"/>
              </a:spcBef>
              <a:spcAft>
                <a:spcPts val="0"/>
              </a:spcAft>
              <a:buNone/>
            </a:pPr>
            <a:endParaRPr dirty="0"/>
          </a:p>
        </p:txBody>
      </p:sp>
      <p:sp>
        <p:nvSpPr>
          <p:cNvPr id="1782" name="Google Shape;1782;g357d106b903_0_5243: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83" name="Google Shape;1783;g357d106b903_0_524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357d106b903_0_532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63" name="Google Shape;1863;g357d106b903_0_532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864" name="Google Shape;1864;g357d106b903_0_532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5" name="Google Shape;1865;g357d106b903_0_532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222222"/>
                </a:solidFill>
                <a:latin typeface="Arial"/>
                <a:ea typeface="Arial"/>
                <a:cs typeface="Arial"/>
                <a:sym typeface="Arial"/>
              </a:rPr>
              <a:t>Next I have some file migration tools which I’ll quickly go through. These all run on the command line so they are a bit higher barrier to entry, though they do all work really easily and smoothly once you learn how to use them. </a:t>
            </a:r>
            <a:r>
              <a:rPr lang="en-US" sz="1200" b="0" i="0" u="none" strike="noStrike" dirty="0" err="1">
                <a:solidFill>
                  <a:srgbClr val="222222"/>
                </a:solidFill>
                <a:latin typeface="Arial"/>
                <a:ea typeface="Arial"/>
                <a:cs typeface="Arial"/>
                <a:sym typeface="Arial"/>
              </a:rPr>
              <a:t>Pandoc</a:t>
            </a:r>
            <a:r>
              <a:rPr lang="en-US" sz="1200" b="0" i="0" u="none" strike="noStrike" dirty="0">
                <a:solidFill>
                  <a:srgbClr val="222222"/>
                </a:solidFill>
                <a:latin typeface="Arial"/>
                <a:ea typeface="Arial"/>
                <a:cs typeface="Arial"/>
                <a:sym typeface="Arial"/>
              </a:rPr>
              <a:t> is a universal document converter that can be installed on any major operating system</a:t>
            </a: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222222"/>
                </a:solidFill>
                <a:latin typeface="Arial"/>
                <a:ea typeface="Arial"/>
                <a:cs typeface="Arial"/>
                <a:sym typeface="Arial"/>
              </a:rPr>
              <a:t>Then we have </a:t>
            </a:r>
            <a:r>
              <a:rPr lang="en-US" sz="1200" b="0" i="0" u="none" strike="noStrike" dirty="0" err="1">
                <a:solidFill>
                  <a:srgbClr val="222222"/>
                </a:solidFill>
                <a:latin typeface="Arial"/>
                <a:ea typeface="Arial"/>
                <a:cs typeface="Arial"/>
                <a:sym typeface="Arial"/>
              </a:rPr>
              <a:t>Exiftool</a:t>
            </a:r>
            <a:r>
              <a:rPr lang="en-US" sz="1200" b="0" i="0" u="none" strike="noStrike" dirty="0">
                <a:solidFill>
                  <a:srgbClr val="222222"/>
                </a:solidFill>
                <a:latin typeface="Arial"/>
                <a:ea typeface="Arial"/>
                <a:cs typeface="Arial"/>
                <a:sym typeface="Arial"/>
              </a:rPr>
              <a:t> which can be used for image conversions and runs on mac or windows</a:t>
            </a: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err="1">
                <a:solidFill>
                  <a:srgbClr val="22423D"/>
                </a:solidFill>
                <a:latin typeface="Arial"/>
                <a:ea typeface="Arial"/>
                <a:cs typeface="Arial"/>
                <a:sym typeface="Arial"/>
              </a:rPr>
              <a:t>ImageMagick</a:t>
            </a:r>
            <a:r>
              <a:rPr lang="en-US" sz="1200" b="0" i="0" u="none" strike="noStrike" dirty="0">
                <a:solidFill>
                  <a:srgbClr val="22423D"/>
                </a:solidFill>
                <a:latin typeface="Arial"/>
                <a:ea typeface="Arial"/>
                <a:cs typeface="Arial"/>
                <a:sym typeface="Arial"/>
              </a:rPr>
              <a:t> which is also used for image conversions but runs on Windows or Linux rather than Mac</a:t>
            </a:r>
            <a:endParaRPr lang="en-US" dirty="0"/>
          </a:p>
          <a:p>
            <a:pPr marL="0" lvl="0" indent="0" algn="l" rtl="0">
              <a:spcBef>
                <a:spcPts val="0"/>
              </a:spcBef>
              <a:spcAft>
                <a:spcPts val="0"/>
              </a:spcAft>
              <a:buNone/>
            </a:pPr>
            <a:endParaRPr dirty="0"/>
          </a:p>
          <a:p>
            <a:pPr marL="0" lvl="0" indent="0" algn="l" rtl="0">
              <a:spcBef>
                <a:spcPts val="0"/>
              </a:spcBef>
              <a:spcAft>
                <a:spcPts val="0"/>
              </a:spcAft>
              <a:buNone/>
            </a:pPr>
            <a:r>
              <a:rPr lang="en-US" sz="1800" b="0" i="0" u="none" strike="noStrike" dirty="0">
                <a:solidFill>
                  <a:srgbClr val="22423D"/>
                </a:solidFill>
                <a:latin typeface="Arial"/>
                <a:ea typeface="Arial"/>
                <a:cs typeface="Arial"/>
                <a:sym typeface="Arial"/>
              </a:rPr>
              <a:t>And finally FFMPEG which runs on any operating system and can be used for video conversions as well as to decode, encode, and transcode audiovisual files</a:t>
            </a:r>
            <a:r>
              <a:rPr lang="en-US" dirty="0"/>
              <a:t>. </a:t>
            </a:r>
            <a:endParaRPr dirty="0"/>
          </a:p>
        </p:txBody>
      </p:sp>
      <p:sp>
        <p:nvSpPr>
          <p:cNvPr id="1866" name="Google Shape;1866;g357d106b903_0_5323: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67" name="Google Shape;1867;g357d106b903_0_532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357d106b903_0_538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26" name="Google Shape;1926;g357d106b903_0_538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927" name="Google Shape;1927;g357d106b903_0_538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8" name="Google Shape;1928;g357d106b903_0_538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22423D"/>
              </a:buClr>
              <a:buSzPts val="1800"/>
              <a:buFont typeface="Arial"/>
              <a:buNone/>
              <a:tabLst/>
              <a:defRPr/>
            </a:pPr>
            <a:r>
              <a:rPr lang="en-US" sz="1800" b="0" i="0" u="none" strike="noStrike" dirty="0">
                <a:solidFill>
                  <a:srgbClr val="22423D"/>
                </a:solidFill>
                <a:latin typeface="Arial"/>
                <a:ea typeface="Arial"/>
                <a:cs typeface="Arial"/>
                <a:sym typeface="Arial"/>
              </a:rPr>
              <a:t>If you don’t want to use a bunch of different tools and you want something more advanced that will do more things and is fully in line with the OAIS model, you can use </a:t>
            </a:r>
            <a:r>
              <a:rPr lang="en-US" sz="1800" b="0" i="0" u="none" strike="noStrike" dirty="0" err="1">
                <a:solidFill>
                  <a:srgbClr val="22423D"/>
                </a:solidFill>
                <a:latin typeface="Arial"/>
                <a:ea typeface="Arial"/>
                <a:cs typeface="Arial"/>
                <a:sym typeface="Arial"/>
              </a:rPr>
              <a:t>Archivematica</a:t>
            </a:r>
            <a:r>
              <a:rPr lang="en-US" sz="1800" b="0" i="0" u="none" strike="noStrike" dirty="0">
                <a:solidFill>
                  <a:srgbClr val="22423D"/>
                </a:solidFill>
                <a:latin typeface="Arial"/>
                <a:ea typeface="Arial"/>
                <a:cs typeface="Arial"/>
                <a:sym typeface="Arial"/>
              </a:rPr>
              <a:t> which is an open-source suite of software tools that allows users to fully process digital objects for digital preservation</a:t>
            </a:r>
            <a:endParaRPr lang="en-US" sz="1800" dirty="0"/>
          </a:p>
          <a:p>
            <a:pPr marL="0" marR="0" lvl="0" indent="0" algn="l" defTabSz="914400" rtl="0" eaLnBrk="1" fontAlgn="auto" latinLnBrk="0" hangingPunct="1">
              <a:lnSpc>
                <a:spcPct val="100000"/>
              </a:lnSpc>
              <a:spcBef>
                <a:spcPts val="0"/>
              </a:spcBef>
              <a:spcAft>
                <a:spcPts val="0"/>
              </a:spcAft>
              <a:buClr>
                <a:srgbClr val="22423D"/>
              </a:buClr>
              <a:buSzPts val="1800"/>
              <a:buFont typeface="Arial"/>
              <a:buNone/>
              <a:tabLst/>
              <a:defRPr/>
            </a:pPr>
            <a:endParaRPr lang="en-US" sz="1800" b="0" i="0" u="none" strike="noStrike" dirty="0">
              <a:solidFill>
                <a:srgbClr val="22423D"/>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22423D"/>
              </a:buClr>
              <a:buSzPts val="1800"/>
              <a:buFont typeface="Arial"/>
              <a:buNone/>
              <a:tabLst/>
              <a:defRPr/>
            </a:pPr>
            <a:r>
              <a:rPr lang="en-US" sz="1800" b="0" i="0" u="none" strike="noStrike" dirty="0">
                <a:solidFill>
                  <a:srgbClr val="22423D"/>
                </a:solidFill>
                <a:latin typeface="Arial"/>
                <a:ea typeface="Arial"/>
                <a:cs typeface="Arial"/>
                <a:sym typeface="Arial"/>
              </a:rPr>
              <a:t>The big pros of this are that it’s free, it has a lot of tools built into it, and it’s flexible</a:t>
            </a:r>
          </a:p>
          <a:p>
            <a:pPr marL="0" marR="0" lvl="0" indent="0" algn="l" rtl="0">
              <a:lnSpc>
                <a:spcPct val="100000"/>
              </a:lnSpc>
              <a:spcBef>
                <a:spcPts val="0"/>
              </a:spcBef>
              <a:spcAft>
                <a:spcPts val="0"/>
              </a:spcAft>
              <a:buClr>
                <a:srgbClr val="22423D"/>
              </a:buClr>
              <a:buSzPts val="1800"/>
              <a:buFont typeface="Arial"/>
              <a:buNone/>
            </a:pPr>
            <a:endParaRPr lang="en-US" sz="1800" b="0" i="0" u="none" strike="noStrike" dirty="0">
              <a:solidFill>
                <a:srgbClr val="22423D"/>
              </a:solidFill>
              <a:latin typeface="Arial"/>
              <a:ea typeface="Arial"/>
              <a:cs typeface="Arial"/>
              <a:sym typeface="Arial"/>
            </a:endParaRPr>
          </a:p>
          <a:p>
            <a:pPr marL="0" marR="0" lvl="0" indent="0" algn="l" rtl="0">
              <a:lnSpc>
                <a:spcPct val="100000"/>
              </a:lnSpc>
              <a:spcBef>
                <a:spcPts val="0"/>
              </a:spcBef>
              <a:spcAft>
                <a:spcPts val="0"/>
              </a:spcAft>
              <a:buClr>
                <a:srgbClr val="22423D"/>
              </a:buClr>
              <a:buSzPts val="1800"/>
              <a:buFont typeface="Arial"/>
              <a:buNone/>
            </a:pPr>
            <a:r>
              <a:rPr lang="en-US" sz="1800" b="0" i="0" u="none" strike="noStrike" dirty="0">
                <a:solidFill>
                  <a:srgbClr val="22423D"/>
                </a:solidFill>
                <a:latin typeface="Arial"/>
                <a:ea typeface="Arial"/>
                <a:cs typeface="Arial"/>
                <a:sym typeface="Arial"/>
              </a:rPr>
              <a:t>The cons are that it has a very high learning curve, it doesn’t provide any storage or access for the files, it simply packages them to be ready for ingest elsewhere, and it assumes a much more advanced level of digital preservation knowledge and thus presents a lot of barriers to entry. I wouldn</a:t>
            </a:r>
            <a:r>
              <a:rPr lang="en-US" sz="1800" dirty="0">
                <a:solidFill>
                  <a:srgbClr val="22423D"/>
                </a:solidFill>
                <a:latin typeface="Arial"/>
                <a:ea typeface="Arial"/>
                <a:cs typeface="Arial"/>
                <a:sym typeface="Arial"/>
              </a:rPr>
              <a:t>’t really suggest it for a small or new digital preservation program for that reason.</a:t>
            </a:r>
            <a:endParaRPr dirty="0"/>
          </a:p>
          <a:p>
            <a:pPr marL="0" lvl="0" indent="0" algn="l" rtl="0">
              <a:spcBef>
                <a:spcPts val="0"/>
              </a:spcBef>
              <a:spcAft>
                <a:spcPts val="0"/>
              </a:spcAft>
              <a:buNone/>
            </a:pPr>
            <a:endParaRPr dirty="0"/>
          </a:p>
        </p:txBody>
      </p:sp>
      <p:sp>
        <p:nvSpPr>
          <p:cNvPr id="1929" name="Google Shape;1929;g357d106b903_0_5383: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30" name="Google Shape;1930;g357d106b903_0_538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357d106b903_0_543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85" name="Google Shape;1985;g357d106b903_0_543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986" name="Google Shape;1986;g357d106b903_0_543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7" name="Google Shape;1987;g357d106b903_0_5439: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2423D"/>
              </a:buClr>
              <a:buSzPts val="1800"/>
              <a:buFont typeface="Arial"/>
              <a:buNone/>
            </a:pPr>
            <a:endParaRPr lang="en-US" sz="1800" b="0" i="0" u="none" strike="noStrike" dirty="0">
              <a:solidFill>
                <a:srgbClr val="22423D"/>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22423D"/>
              </a:buClr>
              <a:buSzPts val="1800"/>
              <a:buFont typeface="Arial"/>
              <a:buNone/>
              <a:tabLst/>
              <a:defRPr/>
            </a:pPr>
            <a:r>
              <a:rPr lang="en-US" sz="1800" b="0" i="0" u="none" strike="noStrike" dirty="0">
                <a:solidFill>
                  <a:srgbClr val="22423D"/>
                </a:solidFill>
                <a:latin typeface="Arial"/>
                <a:ea typeface="Arial"/>
                <a:cs typeface="Arial"/>
                <a:sym typeface="Arial"/>
              </a:rPr>
              <a:t>On the complete opposite side, you have paid digital preservation </a:t>
            </a:r>
            <a:r>
              <a:rPr lang="en-US" sz="1800" b="0" i="0" u="none" strike="noStrike" dirty="0" err="1">
                <a:solidFill>
                  <a:srgbClr val="22423D"/>
                </a:solidFill>
                <a:latin typeface="Arial"/>
                <a:ea typeface="Arial"/>
                <a:cs typeface="Arial"/>
                <a:sym typeface="Arial"/>
              </a:rPr>
              <a:t>softwares</a:t>
            </a:r>
            <a:r>
              <a:rPr lang="en-US" sz="1800" b="0" i="0" u="none" strike="noStrike" dirty="0">
                <a:solidFill>
                  <a:srgbClr val="22423D"/>
                </a:solidFill>
                <a:latin typeface="Arial"/>
                <a:ea typeface="Arial"/>
                <a:cs typeface="Arial"/>
                <a:sym typeface="Arial"/>
              </a:rPr>
              <a:t> such as </a:t>
            </a:r>
            <a:r>
              <a:rPr lang="en-US" sz="1800" b="0" i="0" u="none" strike="noStrike" dirty="0" err="1">
                <a:solidFill>
                  <a:srgbClr val="22423D"/>
                </a:solidFill>
                <a:latin typeface="Arial"/>
                <a:ea typeface="Arial"/>
                <a:cs typeface="Arial"/>
                <a:sym typeface="Arial"/>
              </a:rPr>
              <a:t>Preservica</a:t>
            </a:r>
            <a:r>
              <a:rPr lang="en-US" sz="1800" b="0" i="0" u="none" strike="noStrike" dirty="0">
                <a:solidFill>
                  <a:srgbClr val="22423D"/>
                </a:solidFill>
                <a:latin typeface="Arial"/>
                <a:ea typeface="Arial"/>
                <a:cs typeface="Arial"/>
                <a:sym typeface="Arial"/>
              </a:rPr>
              <a:t> and </a:t>
            </a:r>
            <a:r>
              <a:rPr lang="en-US" sz="1800" b="0" i="0" u="none" strike="noStrike" dirty="0" err="1">
                <a:solidFill>
                  <a:srgbClr val="22423D"/>
                </a:solidFill>
                <a:latin typeface="Arial"/>
                <a:ea typeface="Arial"/>
                <a:cs typeface="Arial"/>
                <a:sym typeface="Arial"/>
              </a:rPr>
              <a:t>Libnova</a:t>
            </a:r>
            <a:r>
              <a:rPr lang="en-US" sz="1800" b="0" i="0" u="none" strike="noStrike" dirty="0">
                <a:solidFill>
                  <a:srgbClr val="22423D"/>
                </a:solidFill>
                <a:latin typeface="Arial"/>
                <a:ea typeface="Arial"/>
                <a:cs typeface="Arial"/>
                <a:sym typeface="Arial"/>
              </a:rPr>
              <a:t> which you’ve likely heard of and I</a:t>
            </a:r>
            <a:r>
              <a:rPr lang="en-US" sz="1800" dirty="0">
                <a:solidFill>
                  <a:srgbClr val="22423D"/>
                </a:solidFill>
                <a:latin typeface="Arial"/>
                <a:ea typeface="Arial"/>
                <a:cs typeface="Arial"/>
                <a:sym typeface="Arial"/>
              </a:rPr>
              <a:t>’ll be doing a demo of </a:t>
            </a:r>
            <a:r>
              <a:rPr lang="en-US" sz="1800" dirty="0" err="1">
                <a:solidFill>
                  <a:srgbClr val="22423D"/>
                </a:solidFill>
                <a:latin typeface="Arial"/>
                <a:ea typeface="Arial"/>
                <a:cs typeface="Arial"/>
                <a:sym typeface="Arial"/>
              </a:rPr>
              <a:t>Preservica</a:t>
            </a:r>
            <a:r>
              <a:rPr lang="en-US" sz="1800" dirty="0">
                <a:solidFill>
                  <a:srgbClr val="22423D"/>
                </a:solidFill>
                <a:latin typeface="Arial"/>
                <a:ea typeface="Arial"/>
                <a:cs typeface="Arial"/>
                <a:sym typeface="Arial"/>
              </a:rPr>
              <a:t> tomorrow</a:t>
            </a:r>
            <a:endParaRPr lang="en-US" sz="1800" dirty="0"/>
          </a:p>
          <a:p>
            <a:pPr marL="0" marR="0" lvl="0" indent="0" algn="l" rtl="0">
              <a:lnSpc>
                <a:spcPct val="100000"/>
              </a:lnSpc>
              <a:spcBef>
                <a:spcPts val="0"/>
              </a:spcBef>
              <a:spcAft>
                <a:spcPts val="0"/>
              </a:spcAft>
              <a:buClr>
                <a:srgbClr val="22423D"/>
              </a:buClr>
              <a:buSzPts val="1800"/>
              <a:buFont typeface="Arial"/>
              <a:buNone/>
            </a:pPr>
            <a:endParaRPr lang="en-US" sz="1800" b="0" i="0" u="none" strike="noStrike" dirty="0">
              <a:solidFill>
                <a:srgbClr val="22423D"/>
              </a:solidFill>
              <a:latin typeface="Arial"/>
              <a:ea typeface="Arial"/>
              <a:cs typeface="Arial"/>
              <a:sym typeface="Arial"/>
            </a:endParaRPr>
          </a:p>
          <a:p>
            <a:pPr marL="0" marR="0" lvl="0" indent="0" algn="l" rtl="0">
              <a:lnSpc>
                <a:spcPct val="100000"/>
              </a:lnSpc>
              <a:spcBef>
                <a:spcPts val="0"/>
              </a:spcBef>
              <a:spcAft>
                <a:spcPts val="0"/>
              </a:spcAft>
              <a:buClr>
                <a:srgbClr val="22423D"/>
              </a:buClr>
              <a:buSzPts val="1800"/>
              <a:buFont typeface="Arial"/>
              <a:buNone/>
            </a:pPr>
            <a:r>
              <a:rPr lang="en-US" sz="1800" b="0" i="0" u="none" strike="noStrike" dirty="0">
                <a:solidFill>
                  <a:srgbClr val="22423D"/>
                </a:solidFill>
                <a:latin typeface="Arial"/>
                <a:ea typeface="Arial"/>
                <a:cs typeface="Arial"/>
                <a:sym typeface="Arial"/>
              </a:rPr>
              <a:t>There are a lot of pros to paid software such as these. Both </a:t>
            </a:r>
            <a:r>
              <a:rPr lang="en-US" sz="1800" b="0" i="0" u="none" strike="noStrike" dirty="0" err="1">
                <a:solidFill>
                  <a:srgbClr val="22423D"/>
                </a:solidFill>
                <a:latin typeface="Arial"/>
                <a:ea typeface="Arial"/>
                <a:cs typeface="Arial"/>
                <a:sym typeface="Arial"/>
              </a:rPr>
              <a:t>softwares</a:t>
            </a:r>
            <a:r>
              <a:rPr lang="en-US" sz="1800" b="0" i="0" u="none" strike="noStrike" dirty="0">
                <a:solidFill>
                  <a:srgbClr val="22423D"/>
                </a:solidFill>
                <a:latin typeface="Arial"/>
                <a:ea typeface="Arial"/>
                <a:cs typeface="Arial"/>
                <a:sym typeface="Arial"/>
              </a:rPr>
              <a:t> handle all aspects of active digital preservation for you following best practice guidelines. They create checksums and regularly check the files for fixity. They can identify most file types and will handle file migrations. They provide a viewer for files including some legacy file formats that you may not otherwise have the ability to read. And they store 3 preservation copies in </a:t>
            </a:r>
            <a:r>
              <a:rPr lang="en-US" sz="1800" b="0" i="0" u="none" strike="noStrike" dirty="0" err="1">
                <a:solidFill>
                  <a:srgbClr val="22423D"/>
                </a:solidFill>
                <a:latin typeface="Arial"/>
                <a:ea typeface="Arial"/>
                <a:cs typeface="Arial"/>
                <a:sym typeface="Arial"/>
              </a:rPr>
              <a:t>geodiverse</a:t>
            </a:r>
            <a:r>
              <a:rPr lang="en-US" sz="1800" b="0" i="0" u="none" strike="noStrike" dirty="0">
                <a:solidFill>
                  <a:srgbClr val="22423D"/>
                </a:solidFill>
                <a:latin typeface="Arial"/>
                <a:ea typeface="Arial"/>
                <a:cs typeface="Arial"/>
                <a:sym typeface="Arial"/>
              </a:rPr>
              <a:t> locations.</a:t>
            </a:r>
            <a:endParaRPr lang="en-US" sz="1800" dirty="0"/>
          </a:p>
          <a:p>
            <a:pPr marL="0" lvl="0" indent="0" algn="l" rtl="0">
              <a:spcBef>
                <a:spcPts val="0"/>
              </a:spcBef>
              <a:spcAft>
                <a:spcPts val="0"/>
              </a:spcAft>
              <a:buNone/>
            </a:pPr>
            <a:endParaRPr lang="en-US" sz="1800" dirty="0"/>
          </a:p>
          <a:p>
            <a:pPr marL="0" marR="0" lvl="0" indent="0" algn="l" rtl="0">
              <a:lnSpc>
                <a:spcPct val="100000"/>
              </a:lnSpc>
              <a:spcBef>
                <a:spcPts val="0"/>
              </a:spcBef>
              <a:spcAft>
                <a:spcPts val="0"/>
              </a:spcAft>
              <a:buClr>
                <a:srgbClr val="22423D"/>
              </a:buClr>
              <a:buSzPts val="1800"/>
              <a:buFont typeface="Arial"/>
              <a:buNone/>
            </a:pPr>
            <a:r>
              <a:rPr lang="en-US" sz="1800" b="0" i="0" u="none" strike="noStrike" dirty="0">
                <a:solidFill>
                  <a:srgbClr val="22423D"/>
                </a:solidFill>
                <a:latin typeface="Arial"/>
                <a:ea typeface="Arial"/>
                <a:cs typeface="Arial"/>
                <a:sym typeface="Arial"/>
              </a:rPr>
              <a:t>They also serve as an all-in-one preservation and access solution creating access copies for you and a portal with which to make those publicly available.</a:t>
            </a:r>
            <a:endParaRPr lang="en-US" sz="1800" dirty="0"/>
          </a:p>
          <a:p>
            <a:pPr marL="0" lvl="0" indent="0" algn="l" rtl="0">
              <a:spcBef>
                <a:spcPts val="0"/>
              </a:spcBef>
              <a:spcAft>
                <a:spcPts val="0"/>
              </a:spcAft>
              <a:buNone/>
            </a:pPr>
            <a:endParaRPr lang="en-US" sz="1800" dirty="0"/>
          </a:p>
          <a:p>
            <a:pPr marL="0" marR="0" lvl="0" indent="0" algn="l" rtl="0">
              <a:lnSpc>
                <a:spcPct val="100000"/>
              </a:lnSpc>
              <a:spcBef>
                <a:spcPts val="0"/>
              </a:spcBef>
              <a:spcAft>
                <a:spcPts val="0"/>
              </a:spcAft>
              <a:buClr>
                <a:srgbClr val="22423D"/>
              </a:buClr>
              <a:buSzPts val="1800"/>
              <a:buFont typeface="Arial"/>
              <a:buNone/>
            </a:pPr>
            <a:r>
              <a:rPr lang="en-US" sz="1800" b="0" i="0" u="none" strike="noStrike" dirty="0">
                <a:solidFill>
                  <a:srgbClr val="22423D"/>
                </a:solidFill>
                <a:latin typeface="Arial"/>
                <a:ea typeface="Arial"/>
                <a:cs typeface="Arial"/>
                <a:sym typeface="Arial"/>
              </a:rPr>
              <a:t>Additionally, they have really robust documentation and vendor provided support which means they require much less specialized knowledge up front to get started and to maintain them.</a:t>
            </a:r>
            <a:endParaRPr lang="en-US" sz="1800" dirty="0"/>
          </a:p>
          <a:p>
            <a:pPr marL="0" marR="0" lvl="0" indent="0" algn="l" rtl="0">
              <a:lnSpc>
                <a:spcPct val="100000"/>
              </a:lnSpc>
              <a:spcBef>
                <a:spcPts val="0"/>
              </a:spcBef>
              <a:spcAft>
                <a:spcPts val="0"/>
              </a:spcAft>
              <a:buClr>
                <a:srgbClr val="22423D"/>
              </a:buClr>
              <a:buSzPts val="1800"/>
              <a:buFont typeface="Arial"/>
              <a:buNone/>
            </a:pPr>
            <a:endParaRPr lang="en-US" sz="1800" b="0" i="0" u="none" strike="noStrike" dirty="0">
              <a:solidFill>
                <a:srgbClr val="22423D"/>
              </a:solidFill>
              <a:latin typeface="Arial"/>
              <a:ea typeface="Arial"/>
              <a:cs typeface="Arial"/>
              <a:sym typeface="Arial"/>
            </a:endParaRPr>
          </a:p>
          <a:p>
            <a:pPr marL="0" marR="0" lvl="0" indent="0" algn="l" rtl="0">
              <a:lnSpc>
                <a:spcPct val="100000"/>
              </a:lnSpc>
              <a:spcBef>
                <a:spcPts val="0"/>
              </a:spcBef>
              <a:spcAft>
                <a:spcPts val="0"/>
              </a:spcAft>
              <a:buClr>
                <a:srgbClr val="22423D"/>
              </a:buClr>
              <a:buSzPts val="1800"/>
              <a:buFont typeface="Arial"/>
              <a:buNone/>
            </a:pPr>
            <a:r>
              <a:rPr lang="en-US" sz="1800" b="0" i="0" u="none" strike="noStrike" dirty="0">
                <a:solidFill>
                  <a:srgbClr val="22423D"/>
                </a:solidFill>
                <a:latin typeface="Arial"/>
                <a:ea typeface="Arial"/>
                <a:cs typeface="Arial"/>
                <a:sym typeface="Arial"/>
              </a:rPr>
              <a:t>The cons are essentially the opposite of </a:t>
            </a:r>
            <a:r>
              <a:rPr lang="en-US" sz="1800" b="0" i="0" u="none" strike="noStrike" dirty="0" err="1">
                <a:solidFill>
                  <a:srgbClr val="22423D"/>
                </a:solidFill>
                <a:latin typeface="Arial"/>
                <a:ea typeface="Arial"/>
                <a:cs typeface="Arial"/>
                <a:sym typeface="Arial"/>
              </a:rPr>
              <a:t>Archivematica</a:t>
            </a:r>
            <a:r>
              <a:rPr lang="en-US" sz="1800" b="0" i="0" u="none" strike="noStrike" dirty="0">
                <a:solidFill>
                  <a:srgbClr val="22423D"/>
                </a:solidFill>
                <a:latin typeface="Arial"/>
                <a:ea typeface="Arial"/>
                <a:cs typeface="Arial"/>
                <a:sym typeface="Arial"/>
              </a:rPr>
              <a:t> in that they can be incredibly expensive, you have less control and flexibility, and it still takes a lot of work to set up and ingest even if it does have a lower barrier to entry. </a:t>
            </a:r>
            <a:endParaRPr dirty="0"/>
          </a:p>
          <a:p>
            <a:pPr marL="0" marR="0" lvl="0" indent="0" algn="l" rtl="0">
              <a:lnSpc>
                <a:spcPct val="100000"/>
              </a:lnSpc>
              <a:spcBef>
                <a:spcPts val="0"/>
              </a:spcBef>
              <a:spcAft>
                <a:spcPts val="0"/>
              </a:spcAft>
              <a:buClr>
                <a:schemeClr val="dk1"/>
              </a:buClr>
              <a:buSzPts val="1800"/>
              <a:buFont typeface="Calibri"/>
              <a:buNone/>
            </a:pPr>
            <a:endParaRPr sz="1800" b="0" i="0" u="none" strike="noStrike" dirty="0">
              <a:solidFill>
                <a:srgbClr val="22423D"/>
              </a:solidFill>
              <a:latin typeface="Arial"/>
              <a:ea typeface="Arial"/>
              <a:cs typeface="Arial"/>
              <a:sym typeface="Arial"/>
            </a:endParaRPr>
          </a:p>
          <a:p>
            <a:pPr marL="0" marR="0" lvl="0" indent="0" algn="l" rtl="0">
              <a:lnSpc>
                <a:spcPct val="100000"/>
              </a:lnSpc>
              <a:spcBef>
                <a:spcPts val="0"/>
              </a:spcBef>
              <a:spcAft>
                <a:spcPts val="0"/>
              </a:spcAft>
              <a:buClr>
                <a:srgbClr val="22423D"/>
              </a:buClr>
              <a:buSzPts val="1800"/>
              <a:buFont typeface="Arial"/>
              <a:buNone/>
            </a:pPr>
            <a:r>
              <a:rPr lang="en-US" sz="1800" b="0" i="0" u="none" strike="noStrike" dirty="0">
                <a:solidFill>
                  <a:srgbClr val="22423D"/>
                </a:solidFill>
                <a:latin typeface="Arial"/>
                <a:ea typeface="Arial"/>
                <a:cs typeface="Arial"/>
                <a:sym typeface="Arial"/>
              </a:rPr>
              <a:t>The exception to this is </a:t>
            </a:r>
            <a:r>
              <a:rPr lang="en-US" sz="1800" b="0" i="0" u="none" strike="noStrike" dirty="0" err="1">
                <a:solidFill>
                  <a:srgbClr val="22423D"/>
                </a:solidFill>
                <a:latin typeface="Arial"/>
                <a:ea typeface="Arial"/>
                <a:cs typeface="Arial"/>
                <a:sym typeface="Arial"/>
              </a:rPr>
              <a:t>Preservica</a:t>
            </a:r>
            <a:r>
              <a:rPr lang="en-US" sz="1800" b="0" i="0" u="none" strike="noStrike" dirty="0">
                <a:solidFill>
                  <a:srgbClr val="22423D"/>
                </a:solidFill>
                <a:latin typeface="Arial"/>
                <a:ea typeface="Arial"/>
                <a:cs typeface="Arial"/>
                <a:sym typeface="Arial"/>
              </a:rPr>
              <a:t> Starter which is a free, intro tier of </a:t>
            </a:r>
            <a:r>
              <a:rPr lang="en-US" sz="1800" b="0" i="0" u="none" strike="noStrike" dirty="0" err="1">
                <a:solidFill>
                  <a:srgbClr val="22423D"/>
                </a:solidFill>
                <a:latin typeface="Arial"/>
                <a:ea typeface="Arial"/>
                <a:cs typeface="Arial"/>
                <a:sym typeface="Arial"/>
              </a:rPr>
              <a:t>Preservica</a:t>
            </a:r>
            <a:r>
              <a:rPr lang="en-US" sz="1800" b="0" i="0" u="none" strike="noStrike" dirty="0">
                <a:solidFill>
                  <a:srgbClr val="22423D"/>
                </a:solidFill>
                <a:latin typeface="Arial"/>
                <a:ea typeface="Arial"/>
                <a:cs typeface="Arial"/>
                <a:sym typeface="Arial"/>
              </a:rPr>
              <a:t> aimed especially toward smaller institutions which has less customization and not a lot of storage, but can provide a really quick and easy solution for digital preservation if you don’t have many materials and don’t need or want a lot of flexibility. I'll go over that in more detail tomorrow though during the </a:t>
            </a:r>
            <a:r>
              <a:rPr lang="en-US" sz="1800" b="0" i="0" u="none" strike="noStrike" dirty="0" err="1">
                <a:solidFill>
                  <a:srgbClr val="22423D"/>
                </a:solidFill>
                <a:latin typeface="Arial"/>
                <a:ea typeface="Arial"/>
                <a:cs typeface="Arial"/>
                <a:sym typeface="Arial"/>
              </a:rPr>
              <a:t>preservica</a:t>
            </a:r>
            <a:r>
              <a:rPr lang="en-US" sz="1800" b="0" i="0" u="none" strike="noStrike" dirty="0">
                <a:solidFill>
                  <a:srgbClr val="22423D"/>
                </a:solidFill>
                <a:latin typeface="Arial"/>
                <a:ea typeface="Arial"/>
                <a:cs typeface="Arial"/>
                <a:sym typeface="Arial"/>
              </a:rPr>
              <a:t> demo</a:t>
            </a:r>
          </a:p>
        </p:txBody>
      </p:sp>
      <p:sp>
        <p:nvSpPr>
          <p:cNvPr id="1988" name="Google Shape;1988;g357d106b903_0_5439: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89" name="Google Shape;1989;g357d106b903_0_5439: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7"/>
        <p:cNvGrpSpPr/>
        <p:nvPr/>
      </p:nvGrpSpPr>
      <p:grpSpPr>
        <a:xfrm>
          <a:off x="0" y="0"/>
          <a:ext cx="0" cy="0"/>
          <a:chOff x="0" y="0"/>
          <a:chExt cx="0" cy="0"/>
        </a:xfrm>
      </p:grpSpPr>
      <p:sp>
        <p:nvSpPr>
          <p:cNvPr id="2008" name="Google Shape;2008;g357d106b903_0_546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09" name="Google Shape;2009;g357d106b903_0_546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010" name="Google Shape;2010;g357d106b903_0_546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g357d106b903_0_5462: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114300" algn="l" rtl="0">
              <a:spcBef>
                <a:spcPts val="0"/>
              </a:spcBef>
              <a:spcAft>
                <a:spcPts val="0"/>
              </a:spcAft>
              <a:buClr>
                <a:srgbClr val="22423D"/>
              </a:buClr>
              <a:buSzPts val="1800"/>
              <a:buFont typeface="Arial"/>
              <a:buChar char="•"/>
            </a:pPr>
            <a:r>
              <a:rPr lang="en-US" sz="1800" b="0" i="0" u="none" strike="noStrike" dirty="0">
                <a:solidFill>
                  <a:srgbClr val="22423D"/>
                </a:solidFill>
                <a:latin typeface="Arial"/>
                <a:ea typeface="Arial"/>
                <a:cs typeface="Arial"/>
                <a:sym typeface="Arial"/>
              </a:rPr>
              <a:t>That was all I had and I know I’m pretty much at time, but any quick questions I can take? Otherwise please feel free to contact me with any questions you might have later, I've included my email.</a:t>
            </a:r>
            <a:endParaRPr dirty="0"/>
          </a:p>
        </p:txBody>
      </p:sp>
      <p:sp>
        <p:nvSpPr>
          <p:cNvPr id="2012" name="Google Shape;2012;g357d106b903_0_5462: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13" name="Google Shape;2013;g357d106b903_0_5462: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7d106b903_0_372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1" name="Google Shape;251;g357d106b903_0_372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52" name="Google Shape;252;g357d106b903_0_372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357d106b903_0_3724: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114300" algn="l" rtl="0">
              <a:spcBef>
                <a:spcPts val="0"/>
              </a:spcBef>
              <a:spcAft>
                <a:spcPts val="0"/>
              </a:spcAft>
              <a:buClr>
                <a:srgbClr val="000000"/>
              </a:buClr>
              <a:buSzPts val="1800"/>
              <a:buFont typeface="Arial"/>
              <a:buChar char="•"/>
            </a:pPr>
            <a:r>
              <a:rPr lang="en-US" sz="1800" b="0" i="0" u="none" strike="noStrike" dirty="0">
                <a:solidFill>
                  <a:srgbClr val="000000"/>
                </a:solidFill>
                <a:latin typeface="Arial"/>
                <a:ea typeface="Arial"/>
                <a:cs typeface="Arial"/>
                <a:sym typeface="Arial"/>
              </a:rPr>
              <a:t>I’ll be going through what a file and a bit are.</a:t>
            </a:r>
            <a:endParaRPr dirty="0"/>
          </a:p>
          <a:p>
            <a:pPr marL="0" lvl="0" indent="-114300" algn="l" rtl="0">
              <a:spcBef>
                <a:spcPts val="0"/>
              </a:spcBef>
              <a:spcAft>
                <a:spcPts val="0"/>
              </a:spcAft>
              <a:buClr>
                <a:srgbClr val="000000"/>
              </a:buClr>
              <a:buSzPts val="1800"/>
              <a:buFont typeface="Arial"/>
              <a:buChar char="•"/>
            </a:pPr>
            <a:r>
              <a:rPr lang="en-US" sz="1800" b="0" i="0" u="none" strike="noStrike" dirty="0">
                <a:solidFill>
                  <a:srgbClr val="000000"/>
                </a:solidFill>
                <a:latin typeface="Arial"/>
                <a:ea typeface="Arial"/>
                <a:cs typeface="Arial"/>
                <a:sym typeface="Arial"/>
              </a:rPr>
              <a:t>I’ll be going over the basics of what digital preservation is and why it’s important, pairing it down to its most basic, </a:t>
            </a:r>
            <a:r>
              <a:rPr lang="en-US" sz="1800" dirty="0">
                <a:solidFill>
                  <a:srgbClr val="000000"/>
                </a:solidFill>
                <a:latin typeface="Arial"/>
                <a:ea typeface="Arial"/>
                <a:cs typeface="Arial"/>
                <a:sym typeface="Arial"/>
              </a:rPr>
              <a:t>core concepts</a:t>
            </a:r>
            <a:endParaRPr dirty="0"/>
          </a:p>
          <a:p>
            <a:pPr marL="0" lvl="0" indent="-114300" algn="l" rtl="0">
              <a:spcBef>
                <a:spcPts val="0"/>
              </a:spcBef>
              <a:spcAft>
                <a:spcPts val="0"/>
              </a:spcAft>
              <a:buClr>
                <a:srgbClr val="000000"/>
              </a:buClr>
              <a:buSzPts val="1800"/>
              <a:buFont typeface="Arial"/>
              <a:buChar char="•"/>
            </a:pPr>
            <a:r>
              <a:rPr lang="en-US" sz="1800" b="0" i="0" u="none" strike="noStrike" dirty="0">
                <a:solidFill>
                  <a:srgbClr val="000000"/>
                </a:solidFill>
                <a:latin typeface="Arial"/>
                <a:ea typeface="Arial"/>
                <a:cs typeface="Arial"/>
                <a:sym typeface="Arial"/>
              </a:rPr>
              <a:t>I'll show what a basic digital preservation workflow looks like and how the core concepts of digital preservation fit into that.</a:t>
            </a:r>
            <a:endParaRPr dirty="0"/>
          </a:p>
          <a:p>
            <a:pPr marL="0" lvl="0" indent="-114300" algn="l" rtl="0">
              <a:spcBef>
                <a:spcPts val="0"/>
              </a:spcBef>
              <a:spcAft>
                <a:spcPts val="0"/>
              </a:spcAft>
              <a:buClr>
                <a:srgbClr val="000000"/>
              </a:buClr>
              <a:buSzPts val="1800"/>
              <a:buFont typeface="Arial"/>
              <a:buChar char="•"/>
            </a:pPr>
            <a:r>
              <a:rPr lang="en-US" sz="1800" b="0" i="0" u="none" strike="noStrike" dirty="0">
                <a:solidFill>
                  <a:srgbClr val="000000"/>
                </a:solidFill>
                <a:latin typeface="Arial"/>
                <a:ea typeface="Arial"/>
                <a:cs typeface="Arial"/>
                <a:sym typeface="Arial"/>
              </a:rPr>
              <a:t>And finally I’ll show you some tools you can use and some examples for what a simple digital preservation program can look like.</a:t>
            </a:r>
            <a:endParaRPr sz="1800" b="0" i="0" u="none" strike="noStrike" dirty="0">
              <a:solidFill>
                <a:srgbClr val="000000"/>
              </a:solidFill>
              <a:latin typeface="Arial"/>
              <a:ea typeface="Arial"/>
              <a:cs typeface="Arial"/>
              <a:sym typeface="Arial"/>
            </a:endParaRPr>
          </a:p>
          <a:p>
            <a:pPr marL="0" lvl="0" indent="0" algn="l" rtl="0">
              <a:spcBef>
                <a:spcPts val="0"/>
              </a:spcBef>
              <a:spcAft>
                <a:spcPts val="0"/>
              </a:spcAft>
              <a:buNone/>
            </a:pPr>
            <a:endParaRPr sz="1800" dirty="0">
              <a:solidFill>
                <a:srgbClr val="000000"/>
              </a:solidFill>
              <a:latin typeface="Arial"/>
              <a:ea typeface="Arial"/>
              <a:cs typeface="Arial"/>
              <a:sym typeface="Arial"/>
            </a:endParaRPr>
          </a:p>
          <a:p>
            <a:pPr marL="0" lvl="0" indent="0" algn="l" rtl="0">
              <a:spcBef>
                <a:spcPts val="0"/>
              </a:spcBef>
              <a:spcAft>
                <a:spcPts val="0"/>
              </a:spcAft>
              <a:buNone/>
            </a:pPr>
            <a:r>
              <a:rPr lang="en-US" sz="1800" dirty="0">
                <a:solidFill>
                  <a:srgbClr val="000000"/>
                </a:solidFill>
                <a:latin typeface="Arial"/>
                <a:ea typeface="Arial"/>
                <a:cs typeface="Arial"/>
                <a:sym typeface="Arial"/>
              </a:rPr>
              <a:t>To begin though, I wanted to first start off really briefly with an overview of what a file is and how it’s made as I think that is really the basis </a:t>
            </a:r>
            <a:r>
              <a:rPr lang="en-US" sz="1400" dirty="0">
                <a:solidFill>
                  <a:srgbClr val="222222"/>
                </a:solidFill>
                <a:latin typeface="Arial"/>
                <a:ea typeface="Arial"/>
                <a:cs typeface="Arial"/>
                <a:sym typeface="Arial"/>
              </a:rPr>
              <a:t>of understanding digital preservation and why digital preservation is so important.</a:t>
            </a:r>
            <a:endParaRPr sz="1800" dirty="0">
              <a:solidFill>
                <a:srgbClr val="000000"/>
              </a:solidFill>
              <a:latin typeface="Arial"/>
              <a:ea typeface="Arial"/>
              <a:cs typeface="Arial"/>
              <a:sym typeface="Arial"/>
            </a:endParaRPr>
          </a:p>
          <a:p>
            <a:pPr marL="0" lvl="0" indent="0" algn="l" rtl="0">
              <a:spcBef>
                <a:spcPts val="0"/>
              </a:spcBef>
              <a:spcAft>
                <a:spcPts val="0"/>
              </a:spcAft>
              <a:buNone/>
            </a:pPr>
            <a:endParaRPr dirty="0"/>
          </a:p>
        </p:txBody>
      </p:sp>
      <p:sp>
        <p:nvSpPr>
          <p:cNvPr id="254" name="Google Shape;254;g357d106b903_0_3724: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5" name="Google Shape;255;g357d106b903_0_3724: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57d106b903_0_383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25" name="Google Shape;325;g357d106b903_0_383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26" name="Google Shape;326;g357d106b903_0_383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357d106b903_0_3830: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222222"/>
                </a:solidFill>
                <a:latin typeface="Arial"/>
                <a:ea typeface="Arial"/>
                <a:cs typeface="Arial"/>
                <a:sym typeface="Arial"/>
              </a:rPr>
              <a:t>So I’m sure you’ve all heard before that computers run on zeros and ones. All files, at their base, are just a bunch of ones and zeros that are then read or interpreted by the machine so that they display in the way that they should. While this is a simplification as most files are much more sophisticated than this, we’re going to look at a really simple example of how this works. Here we have a super basic picture of a face.</a:t>
            </a: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A very simple way this could be turned into a file is to have every white square represented by a 0 and every black square represented by a 1.</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Using this, you could put together a really simple file of 0s and 1s and as long as the computer knew to interpret the 0s and 1s that way, you can easily recreate this picture using this string of numbers.</a:t>
            </a:r>
            <a:endParaRPr dirty="0"/>
          </a:p>
        </p:txBody>
      </p:sp>
      <p:sp>
        <p:nvSpPr>
          <p:cNvPr id="328" name="Google Shape;328;g357d106b903_0_3830: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29" name="Google Shape;329;g357d106b903_0_3830: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7d106b903_0_389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2" name="Google Shape;402;g357d106b903_0_389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03" name="Google Shape;403;g357d106b903_0_389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357d106b903_0_3890: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So how would that work once you introduce more factors? Here we have the same face but now she is in color rather than black and white.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To turn this into a file, you’d just need to come up with a key for what numbers correspond to what colors. In this case there are 4 colors so they are each assigned a 2 digit identifier that uses 0 and 1. White is 00, black is 01, yellow is 10, and blue is 11</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You can see here how that correlates to the photos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then same thing that you can make that into a string of 0s and 1s that when decoded would make this picture</a:t>
            </a:r>
            <a:endParaRPr dirty="0"/>
          </a:p>
        </p:txBody>
      </p:sp>
      <p:sp>
        <p:nvSpPr>
          <p:cNvPr id="405" name="Google Shape;405;g357d106b903_0_3890: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6" name="Google Shape;406;g357d106b903_0_3890: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57d106b903_0_393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54" name="Google Shape;454;g357d106b903_0_393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55" name="Google Shape;455;g357d106b903_0_393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357d106b903_0_3934: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Now in order for the computer to decode this file it would need a few things, it would need to know the decoding legend of what number correspond to what color. It would also need to know how many numbers or bits as we call them represent each pixel. For instance in a photos with more colors we may need to represent each color with a 3 or even 4 digit number. In order to decode this the computer needs to know how many numbers correspond to each color pixel.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Additionally, it needs to know the height and width of the picture so that it doesn’t just make one giant line like this.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additional information about how to interpret the file would be included with the file, usually at the beginning, so that the computer can accurately display the file as it was intended.</a:t>
            </a:r>
            <a:endParaRPr dirty="0"/>
          </a:p>
        </p:txBody>
      </p:sp>
      <p:sp>
        <p:nvSpPr>
          <p:cNvPr id="457" name="Google Shape;457;g357d106b903_0_3934: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58" name="Google Shape;458;g357d106b903_0_3934: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357d106b903_0_397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99" name="Google Shape;499;g357d106b903_0_397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00" name="Google Shape;500;g357d106b903_0_397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357d106b903_0_3974: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Since modern files are very complex and there are many things to be interpreted, software is used to interpret files and file formats are added on as metadata to files to indicate how they should be interpret the files.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pdf and a jpeg and wav file all use the same 0s and 1s, but their format is the key to interpreting them and there are different </a:t>
            </a:r>
            <a:r>
              <a:rPr lang="en-US" dirty="0" err="1"/>
              <a:t>softwares</a:t>
            </a:r>
            <a:r>
              <a:rPr lang="en-US" dirty="0"/>
              <a:t> designed to decode different types of files.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That’s also why the file type is included at the end of a file name so that the computer knows what </a:t>
            </a:r>
            <a:r>
              <a:rPr lang="en-US" dirty="0" err="1"/>
              <a:t>softwares</a:t>
            </a:r>
            <a:r>
              <a:rPr lang="en-US" dirty="0"/>
              <a:t> to use to read it and so that the software knows which of its encoding schema to use to decode it.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instance your computer's photo viewer can open many types of photo formats, but only if it knows which file format it is so it knows the unique way to decode it.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While normally files come with a file extension, sometimes files get divorced from the metadata about their file type and then part of digital preservation is actually figuring out which file type it is so that you can open it.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Something else to be aware of with files is if it is who designed that file format and if it is open source or proprietary. Open formats are formats for which the documentation to interpret and read that file is freely available, documented, and can be used and implemented by anyone. Examples of this would be pdf or csv files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Proprietary file formats, on the other hand, were designs and are owned by a company and can usually only be opened using the software they have developed to open that file type such as </a:t>
            </a:r>
            <a:r>
              <a:rPr lang="en-US" dirty="0" err="1"/>
              <a:t>microsoft’s</a:t>
            </a:r>
            <a:r>
              <a:rPr lang="en-US" dirty="0"/>
              <a:t> excel or apple’s pages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While some companies have been really good with backward compatibility as they continue making improvements and changes to their file type such as </a:t>
            </a:r>
            <a:r>
              <a:rPr lang="en-US" dirty="0" err="1"/>
              <a:t>microsoft</a:t>
            </a:r>
            <a:r>
              <a:rPr lang="en-US" dirty="0"/>
              <a:t> with word in which word software maintains the ability to open any previous version of a word file, sometimes companies have chosen to discontinue file types forever which can essentially make them impossible to open unless someone can work to try and reverse engineer how that file was designed to be translated.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An example of this would be the Apple </a:t>
            </a:r>
            <a:r>
              <a:rPr lang="en-US" dirty="0" err="1"/>
              <a:t>Hypercard</a:t>
            </a:r>
            <a:r>
              <a:rPr lang="en-US" dirty="0"/>
              <a:t> which was a file format based on the concept of a stack of virtual cards designed to be somewhat similar to a rolodex card-filing device. The format was released in 1987 and was quite popular and well used in its heyday, but apple officially discontinued the file in 2004.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Now the only way to open a </a:t>
            </a:r>
            <a:r>
              <a:rPr lang="en-US" dirty="0" err="1"/>
              <a:t>hypercard</a:t>
            </a:r>
            <a:r>
              <a:rPr lang="en-US" dirty="0"/>
              <a:t> file is if you have an old  Macintosh that still has the software necessary to run it. Apple has refused to release the documentation for how the file can be interpreted, and so preservation of this file type has rested solely on legacy machines and on individuals trying to reverse engineer the file type as best they can. This can be tricky though because even though Apple isn’t supporting the file type anymore, they still own the rights to the format which can make it legally murky to even try to recreate the software needed to read the files.</a:t>
            </a:r>
            <a:endParaRPr dirty="0"/>
          </a:p>
        </p:txBody>
      </p:sp>
      <p:sp>
        <p:nvSpPr>
          <p:cNvPr id="502" name="Google Shape;502;g357d106b903_0_3974: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3" name="Google Shape;503;g357d106b903_0_3974: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57d106b903_0_407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0" name="Google Shape;600;g357d106b903_0_407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601" name="Google Shape;601;g357d106b903_0_407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g357d106b903_0_4070: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Something else to be aware of with files as it comes up a lot in digital preservation considerations is compression. Files that are storing a lot of information can get really big really fast. Think about how many pixels are used for each photo you take and how many zeros and ones it would take to represent that photo the way I showed you earlier.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Compression then is the use of algorithms to make a file smaller. There are many ways and types of algorithms to do this, but it's often done by reducing redundant information and reorganizing the data in a more efficient way so that it takes less bits to store the information.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Going back to our little face, you can see that there might be some more efficient ways to store this information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instance rather than storing each pixel as a 2 digit code, you could instead compress how you store pixels that are the same and next to each other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could instead tell the computer there are 6 yellows in the first row, 1 yellow, followed by 1 white, followed by 2 yellows, followed by 1 white, followed by 1 yellow in the second row, and so on and so forth.</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then if if you tell the computer ahead of time the dimensions of the photo, you can compress even further and just 6 across, 6 down, 7 yellow, 1 white, 2 yellow, 1 white, 2 yellow, 1 blue, </a:t>
            </a:r>
            <a:r>
              <a:rPr lang="en-US" dirty="0" err="1"/>
              <a:t>etc</a:t>
            </a:r>
            <a:r>
              <a:rPr lang="en-US" dirty="0"/>
              <a:t> until you have the whole picture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While it doesn’t save that much space in an example this simple, you can see how compression can make a huge difference in larger files.</a:t>
            </a:r>
            <a:endParaRPr dirty="0"/>
          </a:p>
        </p:txBody>
      </p:sp>
      <p:sp>
        <p:nvSpPr>
          <p:cNvPr id="603" name="Google Shape;603;g357d106b903_0_4070: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4" name="Google Shape;604;g357d106b903_0_4070: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20"/>
        <p:cNvGrpSpPr/>
        <p:nvPr/>
      </p:nvGrpSpPr>
      <p:grpSpPr>
        <a:xfrm>
          <a:off x="0" y="0"/>
          <a:ext cx="0" cy="0"/>
          <a:chOff x="0" y="0"/>
          <a:chExt cx="0" cy="0"/>
        </a:xfrm>
      </p:grpSpPr>
      <p:sp>
        <p:nvSpPr>
          <p:cNvPr id="21" name="Google Shape;21;p4"/>
          <p:cNvSpPr/>
          <p:nvPr/>
        </p:nvSpPr>
        <p:spPr>
          <a:xfrm>
            <a:off x="0" y="4895850"/>
            <a:ext cx="12192000" cy="1512888"/>
          </a:xfrm>
          <a:prstGeom prst="rect">
            <a:avLst/>
          </a:prstGeom>
          <a:solidFill>
            <a:srgbClr val="422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Arial"/>
                <a:ea typeface="Arial"/>
                <a:cs typeface="Arial"/>
                <a:sym typeface="Arial"/>
              </a:rPr>
              <a:t> </a:t>
            </a:r>
            <a:endParaRPr/>
          </a:p>
        </p:txBody>
      </p:sp>
      <p:sp>
        <p:nvSpPr>
          <p:cNvPr id="22" name="Google Shape;22;p4"/>
          <p:cNvSpPr>
            <a:spLocks noGrp="1"/>
          </p:cNvSpPr>
          <p:nvPr>
            <p:ph type="pic" idx="2"/>
          </p:nvPr>
        </p:nvSpPr>
        <p:spPr>
          <a:xfrm>
            <a:off x="0" y="1"/>
            <a:ext cx="12192000" cy="4895272"/>
          </a:xfrm>
          <a:prstGeom prst="rect">
            <a:avLst/>
          </a:prstGeom>
          <a:noFill/>
          <a:ln>
            <a:noFill/>
          </a:ln>
        </p:spPr>
      </p:sp>
      <p:sp>
        <p:nvSpPr>
          <p:cNvPr id="23" name="Google Shape;23;p4"/>
          <p:cNvSpPr txBox="1">
            <a:spLocks noGrp="1"/>
          </p:cNvSpPr>
          <p:nvPr>
            <p:ph type="title"/>
          </p:nvPr>
        </p:nvSpPr>
        <p:spPr>
          <a:xfrm>
            <a:off x="1339274" y="5323455"/>
            <a:ext cx="9698181"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SzPts val="1400"/>
              <a:buNone/>
              <a:defRPr sz="2800" b="1"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1339273" y="4504306"/>
            <a:ext cx="9987011" cy="819148"/>
          </a:xfrm>
          <a:prstGeom prst="rect">
            <a:avLst/>
          </a:prstGeom>
          <a:noFill/>
          <a:ln>
            <a:noFill/>
          </a:ln>
        </p:spPr>
        <p:txBody>
          <a:bodyPr spcFirstLastPara="1" wrap="square" lIns="91425" tIns="45700" rIns="91425" bIns="45700" anchor="b" anchorCtr="0">
            <a:normAutofit/>
          </a:bodyPr>
          <a:lstStyle>
            <a:lvl1pPr marL="457200" lvl="0" indent="-228600" algn="l">
              <a:spcBef>
                <a:spcPts val="320"/>
              </a:spcBef>
              <a:spcAft>
                <a:spcPts val="0"/>
              </a:spcAft>
              <a:buClr>
                <a:srgbClr val="D8D8D8"/>
              </a:buClr>
              <a:buSzPts val="1600"/>
              <a:buFont typeface="Arial"/>
              <a:buNone/>
              <a:defRPr sz="1600">
                <a:solidFill>
                  <a:srgbClr val="D8D8D8"/>
                </a:solidFill>
              </a:defRPr>
            </a:lvl1pPr>
            <a:lvl2pPr marL="914400" lvl="1" indent="-228600" algn="l">
              <a:spcBef>
                <a:spcPts val="360"/>
              </a:spcBef>
              <a:spcAft>
                <a:spcPts val="0"/>
              </a:spcAft>
              <a:buClr>
                <a:srgbClr val="998C9B"/>
              </a:buClr>
              <a:buSzPts val="1800"/>
              <a:buNone/>
              <a:defRPr sz="1800">
                <a:solidFill>
                  <a:srgbClr val="998C9B"/>
                </a:solidFill>
              </a:defRPr>
            </a:lvl2pPr>
            <a:lvl3pPr marL="1371600" lvl="2" indent="-228600" algn="l">
              <a:spcBef>
                <a:spcPts val="320"/>
              </a:spcBef>
              <a:spcAft>
                <a:spcPts val="0"/>
              </a:spcAft>
              <a:buClr>
                <a:srgbClr val="998C9B"/>
              </a:buClr>
              <a:buSzPts val="1600"/>
              <a:buNone/>
              <a:defRPr sz="1600">
                <a:solidFill>
                  <a:srgbClr val="998C9B"/>
                </a:solidFill>
              </a:defRPr>
            </a:lvl3pPr>
            <a:lvl4pPr marL="1828800" lvl="3" indent="-228600" algn="l">
              <a:spcBef>
                <a:spcPts val="280"/>
              </a:spcBef>
              <a:spcAft>
                <a:spcPts val="0"/>
              </a:spcAft>
              <a:buClr>
                <a:srgbClr val="998C9B"/>
              </a:buClr>
              <a:buSzPts val="1400"/>
              <a:buNone/>
              <a:defRPr sz="1400">
                <a:solidFill>
                  <a:srgbClr val="998C9B"/>
                </a:solidFill>
              </a:defRPr>
            </a:lvl4pPr>
            <a:lvl5pPr marL="2286000" lvl="4" indent="-228600" algn="l">
              <a:spcBef>
                <a:spcPts val="280"/>
              </a:spcBef>
              <a:spcAft>
                <a:spcPts val="0"/>
              </a:spcAft>
              <a:buClr>
                <a:srgbClr val="998C9B"/>
              </a:buClr>
              <a:buSzPts val="1400"/>
              <a:buNone/>
              <a:defRPr sz="1400">
                <a:solidFill>
                  <a:srgbClr val="998C9B"/>
                </a:solidFill>
              </a:defRPr>
            </a:lvl5pPr>
            <a:lvl6pPr marL="2743200" lvl="5" indent="-228600" algn="l">
              <a:spcBef>
                <a:spcPts val="280"/>
              </a:spcBef>
              <a:spcAft>
                <a:spcPts val="0"/>
              </a:spcAft>
              <a:buClr>
                <a:srgbClr val="998C9B"/>
              </a:buClr>
              <a:buSzPts val="1400"/>
              <a:buNone/>
              <a:defRPr sz="1400">
                <a:solidFill>
                  <a:srgbClr val="998C9B"/>
                </a:solidFill>
              </a:defRPr>
            </a:lvl6pPr>
            <a:lvl7pPr marL="3200400" lvl="6" indent="-228600" algn="l">
              <a:spcBef>
                <a:spcPts val="280"/>
              </a:spcBef>
              <a:spcAft>
                <a:spcPts val="0"/>
              </a:spcAft>
              <a:buClr>
                <a:srgbClr val="998C9B"/>
              </a:buClr>
              <a:buSzPts val="1400"/>
              <a:buNone/>
              <a:defRPr sz="1400">
                <a:solidFill>
                  <a:srgbClr val="998C9B"/>
                </a:solidFill>
              </a:defRPr>
            </a:lvl7pPr>
            <a:lvl8pPr marL="3657600" lvl="7" indent="-228600" algn="l">
              <a:spcBef>
                <a:spcPts val="280"/>
              </a:spcBef>
              <a:spcAft>
                <a:spcPts val="0"/>
              </a:spcAft>
              <a:buClr>
                <a:srgbClr val="998C9B"/>
              </a:buClr>
              <a:buSzPts val="1400"/>
              <a:buNone/>
              <a:defRPr sz="1400">
                <a:solidFill>
                  <a:srgbClr val="998C9B"/>
                </a:solidFill>
              </a:defRPr>
            </a:lvl8pPr>
            <a:lvl9pPr marL="4114800" lvl="8" indent="-228600" algn="l">
              <a:spcBef>
                <a:spcPts val="280"/>
              </a:spcBef>
              <a:spcAft>
                <a:spcPts val="0"/>
              </a:spcAft>
              <a:buClr>
                <a:srgbClr val="998C9B"/>
              </a:buClr>
              <a:buSzPts val="1400"/>
              <a:buNone/>
              <a:defRPr sz="1400">
                <a:solidFill>
                  <a:srgbClr val="998C9B"/>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6"/>
        <p:cNvGrpSpPr/>
        <p:nvPr/>
      </p:nvGrpSpPr>
      <p:grpSpPr>
        <a:xfrm>
          <a:off x="0" y="0"/>
          <a:ext cx="0" cy="0"/>
          <a:chOff x="0" y="0"/>
          <a:chExt cx="0" cy="0"/>
        </a:xfrm>
      </p:grpSpPr>
      <p:sp>
        <p:nvSpPr>
          <p:cNvPr id="77" name="Google Shape;77;p13"/>
          <p:cNvSpPr/>
          <p:nvPr/>
        </p:nvSpPr>
        <p:spPr>
          <a:xfrm>
            <a:off x="0" y="0"/>
            <a:ext cx="7495117" cy="6415088"/>
          </a:xfrm>
          <a:prstGeom prst="rect">
            <a:avLst/>
          </a:prstGeom>
          <a:solidFill>
            <a:srgbClr val="422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78" name="Google Shape;78;p13"/>
          <p:cNvSpPr txBox="1">
            <a:spLocks noGrp="1"/>
          </p:cNvSpPr>
          <p:nvPr>
            <p:ph type="title"/>
          </p:nvPr>
        </p:nvSpPr>
        <p:spPr>
          <a:xfrm>
            <a:off x="7798570" y="273051"/>
            <a:ext cx="4011084" cy="67367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body" idx="1"/>
          </p:nvPr>
        </p:nvSpPr>
        <p:spPr>
          <a:xfrm>
            <a:off x="366956" y="273051"/>
            <a:ext cx="6517793" cy="5853113"/>
          </a:xfrm>
          <a:prstGeom prst="rect">
            <a:avLst/>
          </a:prstGeom>
          <a:noFill/>
          <a:ln>
            <a:noFill/>
          </a:ln>
        </p:spPr>
        <p:txBody>
          <a:bodyPr spcFirstLastPara="1" wrap="square" lIns="91425" tIns="45700" rIns="91425" bIns="45700" anchor="t" anchorCtr="0">
            <a:noAutofit/>
          </a:bodyPr>
          <a:lstStyle>
            <a:lvl1pPr marL="457200" lvl="0" indent="-228600" algn="l">
              <a:spcBef>
                <a:spcPts val="520"/>
              </a:spcBef>
              <a:spcAft>
                <a:spcPts val="0"/>
              </a:spcAft>
              <a:buSzPts val="1400"/>
              <a:buNone/>
              <a:defRPr sz="2600" b="0" i="0" cap="none">
                <a:solidFill>
                  <a:schemeClr val="lt2"/>
                </a:solidFill>
                <a:latin typeface="Arial"/>
                <a:ea typeface="Arial"/>
                <a:cs typeface="Arial"/>
                <a:sym typeface="Arial"/>
              </a:defRPr>
            </a:lvl1pPr>
            <a:lvl2pPr marL="914400" lvl="1" indent="-228600" algn="l">
              <a:spcBef>
                <a:spcPts val="320"/>
              </a:spcBef>
              <a:spcAft>
                <a:spcPts val="0"/>
              </a:spcAft>
              <a:buClr>
                <a:schemeClr val="lt2"/>
              </a:buClr>
              <a:buSzPts val="1600"/>
              <a:buFont typeface="Arial"/>
              <a:buNone/>
              <a:defRPr sz="1600" b="0" i="0">
                <a:solidFill>
                  <a:schemeClr val="lt2"/>
                </a:solidFill>
                <a:latin typeface="Arial"/>
                <a:ea typeface="Arial"/>
                <a:cs typeface="Arial"/>
                <a:sym typeface="Arial"/>
              </a:defRPr>
            </a:lvl2pPr>
            <a:lvl3pPr marL="1371600" lvl="2" indent="-228600" algn="l">
              <a:spcBef>
                <a:spcPts val="500"/>
              </a:spcBef>
              <a:spcAft>
                <a:spcPts val="0"/>
              </a:spcAft>
              <a:buClr>
                <a:schemeClr val="lt2"/>
              </a:buClr>
              <a:buSzPts val="1200"/>
              <a:buFont typeface="Arial"/>
              <a:buNone/>
              <a:defRPr sz="1200" b="0" i="0">
                <a:solidFill>
                  <a:schemeClr val="lt2"/>
                </a:solidFill>
                <a:latin typeface="Arial"/>
                <a:ea typeface="Arial"/>
                <a:cs typeface="Arial"/>
                <a:sym typeface="Arial"/>
              </a:defRPr>
            </a:lvl3pPr>
            <a:lvl4pPr marL="1828800" lvl="3" indent="-355600" algn="l">
              <a:spcBef>
                <a:spcPts val="400"/>
              </a:spcBef>
              <a:spcAft>
                <a:spcPts val="0"/>
              </a:spcAft>
              <a:buClr>
                <a:schemeClr val="dk1"/>
              </a:buClr>
              <a:buSzPts val="2000"/>
              <a:buChar char="–"/>
              <a:defRPr sz="2000" b="0" i="0">
                <a:latin typeface="Arial"/>
                <a:ea typeface="Arial"/>
                <a:cs typeface="Arial"/>
                <a:sym typeface="Arial"/>
              </a:defRPr>
            </a:lvl4pPr>
            <a:lvl5pPr marL="2286000" lvl="4" indent="-355600" algn="l">
              <a:spcBef>
                <a:spcPts val="400"/>
              </a:spcBef>
              <a:spcAft>
                <a:spcPts val="0"/>
              </a:spcAft>
              <a:buClr>
                <a:schemeClr val="dk1"/>
              </a:buClr>
              <a:buSzPts val="2000"/>
              <a:buChar char="»"/>
              <a:defRPr sz="2000" b="0" i="0">
                <a:latin typeface="Arial"/>
                <a:ea typeface="Arial"/>
                <a:cs typeface="Arial"/>
                <a:sym typeface="Arial"/>
              </a:defRPr>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80" name="Google Shape;80;p13"/>
          <p:cNvSpPr txBox="1">
            <a:spLocks noGrp="1"/>
          </p:cNvSpPr>
          <p:nvPr>
            <p:ph type="body" idx="2"/>
          </p:nvPr>
        </p:nvSpPr>
        <p:spPr>
          <a:xfrm>
            <a:off x="7798570" y="1054105"/>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1"/>
        <p:cNvGrpSpPr/>
        <p:nvPr/>
      </p:nvGrpSpPr>
      <p:grpSpPr>
        <a:xfrm>
          <a:off x="0" y="0"/>
          <a:ext cx="0" cy="0"/>
          <a:chOff x="0" y="0"/>
          <a:chExt cx="0" cy="0"/>
        </a:xfrm>
      </p:grpSpPr>
      <p:sp>
        <p:nvSpPr>
          <p:cNvPr id="82" name="Google Shape;82;p14"/>
          <p:cNvSpPr/>
          <p:nvPr/>
        </p:nvSpPr>
        <p:spPr>
          <a:xfrm>
            <a:off x="1" y="0"/>
            <a:ext cx="9666817" cy="6415088"/>
          </a:xfrm>
          <a:prstGeom prst="rect">
            <a:avLst/>
          </a:prstGeom>
          <a:solidFill>
            <a:srgbClr val="422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83" name="Google Shape;83;p14"/>
          <p:cNvSpPr txBox="1">
            <a:spLocks noGrp="1"/>
          </p:cNvSpPr>
          <p:nvPr>
            <p:ph type="title"/>
          </p:nvPr>
        </p:nvSpPr>
        <p:spPr>
          <a:xfrm>
            <a:off x="609600" y="274639"/>
            <a:ext cx="8657552" cy="68363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2400" b="0" i="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4"/>
          <p:cNvSpPr txBox="1">
            <a:spLocks noGrp="1"/>
          </p:cNvSpPr>
          <p:nvPr>
            <p:ph type="body" idx="1"/>
          </p:nvPr>
        </p:nvSpPr>
        <p:spPr>
          <a:xfrm>
            <a:off x="609601" y="1154546"/>
            <a:ext cx="8657167" cy="4906530"/>
          </a:xfrm>
          <a:prstGeom prst="rect">
            <a:avLst/>
          </a:prstGeom>
          <a:noFill/>
          <a:ln>
            <a:noFill/>
          </a:ln>
        </p:spPr>
        <p:txBody>
          <a:bodyPr spcFirstLastPara="1" wrap="square" lIns="91425" tIns="45700" rIns="91425" bIns="45700" anchor="t" anchorCtr="0">
            <a:noAutofit/>
          </a:bodyPr>
          <a:lstStyle>
            <a:lvl1pPr marL="457200" lvl="0" indent="-228600" algn="l">
              <a:spcBef>
                <a:spcPts val="500"/>
              </a:spcBef>
              <a:spcAft>
                <a:spcPts val="0"/>
              </a:spcAft>
              <a:buSzPts val="1400"/>
              <a:buNone/>
              <a:defRPr>
                <a:solidFill>
                  <a:schemeClr val="lt2"/>
                </a:solidFill>
              </a:defRPr>
            </a:lvl1pPr>
            <a:lvl2pPr marL="914400" lvl="1" indent="-368300" algn="l">
              <a:spcBef>
                <a:spcPts val="440"/>
              </a:spcBef>
              <a:spcAft>
                <a:spcPts val="0"/>
              </a:spcAft>
              <a:buClr>
                <a:schemeClr val="lt2"/>
              </a:buClr>
              <a:buSzPts val="2200"/>
              <a:buChar char="–"/>
              <a:defRPr>
                <a:solidFill>
                  <a:schemeClr val="lt2"/>
                </a:solidFill>
              </a:defRPr>
            </a:lvl2pPr>
            <a:lvl3pPr marL="1371600" lvl="2" indent="-349250" algn="l">
              <a:spcBef>
                <a:spcPts val="380"/>
              </a:spcBef>
              <a:spcAft>
                <a:spcPts val="0"/>
              </a:spcAft>
              <a:buClr>
                <a:schemeClr val="lt2"/>
              </a:buClr>
              <a:buSzPts val="1900"/>
              <a:buChar char="•"/>
              <a:defRPr>
                <a:solidFill>
                  <a:schemeClr val="lt2"/>
                </a:solidFill>
              </a:defRPr>
            </a:lvl3pPr>
            <a:lvl4pPr marL="1828800" lvl="3" indent="-330200" algn="l">
              <a:spcBef>
                <a:spcPts val="320"/>
              </a:spcBef>
              <a:spcAft>
                <a:spcPts val="0"/>
              </a:spcAft>
              <a:buClr>
                <a:schemeClr val="lt2"/>
              </a:buClr>
              <a:buSzPts val="1600"/>
              <a:buChar char="–"/>
              <a:defRPr>
                <a:solidFill>
                  <a:schemeClr val="lt2"/>
                </a:solidFill>
              </a:defRPr>
            </a:lvl4pPr>
            <a:lvl5pPr marL="2286000" lvl="4" indent="-317500" algn="l">
              <a:spcBef>
                <a:spcPts val="280"/>
              </a:spcBef>
              <a:spcAft>
                <a:spcPts val="0"/>
              </a:spcAft>
              <a:buClr>
                <a:schemeClr val="lt2"/>
              </a:buClr>
              <a:buSzPts val="1400"/>
              <a:buChar char="»"/>
              <a:defRPr>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14"/>
          <p:cNvSpPr>
            <a:spLocks noGrp="1"/>
          </p:cNvSpPr>
          <p:nvPr>
            <p:ph type="pic" idx="2"/>
          </p:nvPr>
        </p:nvSpPr>
        <p:spPr>
          <a:xfrm>
            <a:off x="9774768" y="0"/>
            <a:ext cx="2417233" cy="1639888"/>
          </a:xfrm>
          <a:prstGeom prst="rect">
            <a:avLst/>
          </a:prstGeom>
          <a:noFill/>
          <a:ln>
            <a:noFill/>
          </a:ln>
        </p:spPr>
      </p:sp>
      <p:sp>
        <p:nvSpPr>
          <p:cNvPr id="86" name="Google Shape;86;p14"/>
          <p:cNvSpPr>
            <a:spLocks noGrp="1"/>
          </p:cNvSpPr>
          <p:nvPr>
            <p:ph type="pic" idx="3"/>
          </p:nvPr>
        </p:nvSpPr>
        <p:spPr>
          <a:xfrm>
            <a:off x="9774768" y="1708440"/>
            <a:ext cx="2417233" cy="2332038"/>
          </a:xfrm>
          <a:prstGeom prst="rect">
            <a:avLst/>
          </a:prstGeom>
          <a:noFill/>
          <a:ln>
            <a:noFill/>
          </a:ln>
        </p:spPr>
      </p:sp>
      <p:sp>
        <p:nvSpPr>
          <p:cNvPr id="87" name="Google Shape;87;p14"/>
          <p:cNvSpPr>
            <a:spLocks noGrp="1"/>
          </p:cNvSpPr>
          <p:nvPr>
            <p:ph type="pic" idx="4"/>
          </p:nvPr>
        </p:nvSpPr>
        <p:spPr>
          <a:xfrm>
            <a:off x="9774768" y="4122305"/>
            <a:ext cx="2417233" cy="2281238"/>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88"/>
        <p:cNvGrpSpPr/>
        <p:nvPr/>
      </p:nvGrpSpPr>
      <p:grpSpPr>
        <a:xfrm>
          <a:off x="0" y="0"/>
          <a:ext cx="0" cy="0"/>
          <a:chOff x="0" y="0"/>
          <a:chExt cx="0" cy="0"/>
        </a:xfrm>
      </p:grpSpPr>
      <p:sp>
        <p:nvSpPr>
          <p:cNvPr id="89" name="Google Shape;89;p15"/>
          <p:cNvSpPr/>
          <p:nvPr/>
        </p:nvSpPr>
        <p:spPr>
          <a:xfrm>
            <a:off x="6307667" y="0"/>
            <a:ext cx="5884333" cy="6415088"/>
          </a:xfrm>
          <a:prstGeom prst="rect">
            <a:avLst/>
          </a:prstGeom>
          <a:solidFill>
            <a:srgbClr val="5E60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90" name="Google Shape;90;p15"/>
          <p:cNvSpPr txBox="1">
            <a:spLocks noGrp="1"/>
          </p:cNvSpPr>
          <p:nvPr>
            <p:ph type="ctrTitle"/>
          </p:nvPr>
        </p:nvSpPr>
        <p:spPr>
          <a:xfrm>
            <a:off x="6581541" y="349638"/>
            <a:ext cx="5289673" cy="80004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24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5"/>
          <p:cNvSpPr txBox="1">
            <a:spLocks noGrp="1"/>
          </p:cNvSpPr>
          <p:nvPr>
            <p:ph type="body" idx="1"/>
          </p:nvPr>
        </p:nvSpPr>
        <p:spPr>
          <a:xfrm>
            <a:off x="6580718" y="1243263"/>
            <a:ext cx="5289549" cy="5013158"/>
          </a:xfrm>
          <a:prstGeom prst="rect">
            <a:avLst/>
          </a:prstGeom>
          <a:noFill/>
          <a:ln>
            <a:noFill/>
          </a:ln>
        </p:spPr>
        <p:txBody>
          <a:bodyPr spcFirstLastPara="1" wrap="square" lIns="91425" tIns="45700" rIns="91425" bIns="45700" anchor="t" anchorCtr="0">
            <a:noAutofit/>
          </a:bodyPr>
          <a:lstStyle>
            <a:lvl1pPr marL="457200" lvl="0" indent="-228600" algn="l">
              <a:spcBef>
                <a:spcPts val="500"/>
              </a:spcBef>
              <a:spcAft>
                <a:spcPts val="0"/>
              </a:spcAft>
              <a:buSzPts val="1400"/>
              <a:buNone/>
              <a:defRPr>
                <a:solidFill>
                  <a:schemeClr val="lt1"/>
                </a:solidFill>
              </a:defRPr>
            </a:lvl1pPr>
            <a:lvl2pPr marL="914400" lvl="1" indent="-368300" algn="l">
              <a:spcBef>
                <a:spcPts val="440"/>
              </a:spcBef>
              <a:spcAft>
                <a:spcPts val="0"/>
              </a:spcAft>
              <a:buClr>
                <a:schemeClr val="lt1"/>
              </a:buClr>
              <a:buSzPts val="2200"/>
              <a:buChar char="–"/>
              <a:defRPr>
                <a:solidFill>
                  <a:schemeClr val="lt1"/>
                </a:solidFill>
              </a:defRPr>
            </a:lvl2pPr>
            <a:lvl3pPr marL="1371600" lvl="2" indent="-349250" algn="l">
              <a:spcBef>
                <a:spcPts val="380"/>
              </a:spcBef>
              <a:spcAft>
                <a:spcPts val="0"/>
              </a:spcAft>
              <a:buClr>
                <a:schemeClr val="lt1"/>
              </a:buClr>
              <a:buSzPts val="1900"/>
              <a:buChar char="•"/>
              <a:defRPr>
                <a:solidFill>
                  <a:schemeClr val="lt1"/>
                </a:solidFill>
              </a:defRPr>
            </a:lvl3pPr>
            <a:lvl4pPr marL="1828800" lvl="3" indent="-330200" algn="l">
              <a:spcBef>
                <a:spcPts val="320"/>
              </a:spcBef>
              <a:spcAft>
                <a:spcPts val="0"/>
              </a:spcAft>
              <a:buClr>
                <a:schemeClr val="lt1"/>
              </a:buClr>
              <a:buSzPts val="1600"/>
              <a:buChar char="–"/>
              <a:defRPr>
                <a:solidFill>
                  <a:schemeClr val="lt1"/>
                </a:solidFill>
              </a:defRPr>
            </a:lvl4pPr>
            <a:lvl5pPr marL="2286000" lvl="4" indent="-317500" algn="l">
              <a:spcBef>
                <a:spcPts val="280"/>
              </a:spcBef>
              <a:spcAft>
                <a:spcPts val="0"/>
              </a:spcAft>
              <a:buClr>
                <a:schemeClr val="lt1"/>
              </a:buClr>
              <a:buSzPts val="14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 name="Google Shape;92;p15"/>
          <p:cNvSpPr>
            <a:spLocks noGrp="1"/>
          </p:cNvSpPr>
          <p:nvPr>
            <p:ph type="pic" idx="2"/>
          </p:nvPr>
        </p:nvSpPr>
        <p:spPr>
          <a:xfrm>
            <a:off x="0" y="0"/>
            <a:ext cx="6231467" cy="3247320"/>
          </a:xfrm>
          <a:prstGeom prst="rect">
            <a:avLst/>
          </a:prstGeom>
          <a:noFill/>
          <a:ln>
            <a:noFill/>
          </a:ln>
        </p:spPr>
      </p:sp>
      <p:sp>
        <p:nvSpPr>
          <p:cNvPr id="93" name="Google Shape;93;p15"/>
          <p:cNvSpPr>
            <a:spLocks noGrp="1"/>
          </p:cNvSpPr>
          <p:nvPr>
            <p:ph type="pic" idx="3"/>
          </p:nvPr>
        </p:nvSpPr>
        <p:spPr>
          <a:xfrm>
            <a:off x="0" y="3313124"/>
            <a:ext cx="6231467" cy="3100388"/>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94"/>
        <p:cNvGrpSpPr/>
        <p:nvPr/>
      </p:nvGrpSpPr>
      <p:grpSpPr>
        <a:xfrm>
          <a:off x="0" y="0"/>
          <a:ext cx="0" cy="0"/>
          <a:chOff x="0" y="0"/>
          <a:chExt cx="0" cy="0"/>
        </a:xfrm>
      </p:grpSpPr>
      <p:sp>
        <p:nvSpPr>
          <p:cNvPr id="95" name="Google Shape;95;p16"/>
          <p:cNvSpPr/>
          <p:nvPr/>
        </p:nvSpPr>
        <p:spPr>
          <a:xfrm>
            <a:off x="6307667" y="0"/>
            <a:ext cx="5884333" cy="64150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96" name="Google Shape;96;p16"/>
          <p:cNvSpPr txBox="1">
            <a:spLocks noGrp="1"/>
          </p:cNvSpPr>
          <p:nvPr>
            <p:ph type="ctrTitle"/>
          </p:nvPr>
        </p:nvSpPr>
        <p:spPr>
          <a:xfrm>
            <a:off x="6581541" y="349638"/>
            <a:ext cx="5289673" cy="80004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24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6"/>
          <p:cNvSpPr txBox="1">
            <a:spLocks noGrp="1"/>
          </p:cNvSpPr>
          <p:nvPr>
            <p:ph type="body" idx="1"/>
          </p:nvPr>
        </p:nvSpPr>
        <p:spPr>
          <a:xfrm>
            <a:off x="6580718" y="1243263"/>
            <a:ext cx="5289549" cy="5013158"/>
          </a:xfrm>
          <a:prstGeom prst="rect">
            <a:avLst/>
          </a:prstGeom>
          <a:noFill/>
          <a:ln>
            <a:noFill/>
          </a:ln>
        </p:spPr>
        <p:txBody>
          <a:bodyPr spcFirstLastPara="1" wrap="square" lIns="91425" tIns="45700" rIns="91425" bIns="45700" anchor="t" anchorCtr="0">
            <a:noAutofit/>
          </a:bodyPr>
          <a:lstStyle>
            <a:lvl1pPr marL="457200" lvl="0" indent="-228600" algn="l">
              <a:spcBef>
                <a:spcPts val="500"/>
              </a:spcBef>
              <a:spcAft>
                <a:spcPts val="0"/>
              </a:spcAft>
              <a:buSzPts val="1400"/>
              <a:buNone/>
              <a:defRPr>
                <a:solidFill>
                  <a:schemeClr val="lt1"/>
                </a:solidFill>
              </a:defRPr>
            </a:lvl1pPr>
            <a:lvl2pPr marL="914400" lvl="1" indent="-368300" algn="l">
              <a:spcBef>
                <a:spcPts val="440"/>
              </a:spcBef>
              <a:spcAft>
                <a:spcPts val="0"/>
              </a:spcAft>
              <a:buClr>
                <a:schemeClr val="lt1"/>
              </a:buClr>
              <a:buSzPts val="2200"/>
              <a:buChar char="–"/>
              <a:defRPr>
                <a:solidFill>
                  <a:schemeClr val="lt1"/>
                </a:solidFill>
              </a:defRPr>
            </a:lvl2pPr>
            <a:lvl3pPr marL="1371600" lvl="2" indent="-349250" algn="l">
              <a:spcBef>
                <a:spcPts val="380"/>
              </a:spcBef>
              <a:spcAft>
                <a:spcPts val="0"/>
              </a:spcAft>
              <a:buClr>
                <a:schemeClr val="lt1"/>
              </a:buClr>
              <a:buSzPts val="1900"/>
              <a:buChar char="•"/>
              <a:defRPr>
                <a:solidFill>
                  <a:schemeClr val="lt1"/>
                </a:solidFill>
              </a:defRPr>
            </a:lvl3pPr>
            <a:lvl4pPr marL="1828800" lvl="3" indent="-330200" algn="l">
              <a:spcBef>
                <a:spcPts val="320"/>
              </a:spcBef>
              <a:spcAft>
                <a:spcPts val="0"/>
              </a:spcAft>
              <a:buClr>
                <a:schemeClr val="lt1"/>
              </a:buClr>
              <a:buSzPts val="1600"/>
              <a:buChar char="–"/>
              <a:defRPr>
                <a:solidFill>
                  <a:schemeClr val="lt1"/>
                </a:solidFill>
              </a:defRPr>
            </a:lvl4pPr>
            <a:lvl5pPr marL="2286000" lvl="4" indent="-317500" algn="l">
              <a:spcBef>
                <a:spcPts val="280"/>
              </a:spcBef>
              <a:spcAft>
                <a:spcPts val="0"/>
              </a:spcAft>
              <a:buClr>
                <a:schemeClr val="lt1"/>
              </a:buClr>
              <a:buSzPts val="14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 name="Google Shape;98;p16"/>
          <p:cNvSpPr>
            <a:spLocks noGrp="1"/>
          </p:cNvSpPr>
          <p:nvPr>
            <p:ph type="pic" idx="2"/>
          </p:nvPr>
        </p:nvSpPr>
        <p:spPr>
          <a:xfrm>
            <a:off x="0" y="0"/>
            <a:ext cx="6231467" cy="3247320"/>
          </a:xfrm>
          <a:prstGeom prst="rect">
            <a:avLst/>
          </a:prstGeom>
          <a:noFill/>
          <a:ln>
            <a:noFill/>
          </a:ln>
        </p:spPr>
      </p:sp>
      <p:sp>
        <p:nvSpPr>
          <p:cNvPr id="99" name="Google Shape;99;p16"/>
          <p:cNvSpPr>
            <a:spLocks noGrp="1"/>
          </p:cNvSpPr>
          <p:nvPr>
            <p:ph type="pic" idx="3"/>
          </p:nvPr>
        </p:nvSpPr>
        <p:spPr>
          <a:xfrm>
            <a:off x="0" y="3313124"/>
            <a:ext cx="6231467" cy="3100388"/>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00"/>
        <p:cNvGrpSpPr/>
        <p:nvPr/>
      </p:nvGrpSpPr>
      <p:grpSpPr>
        <a:xfrm>
          <a:off x="0" y="0"/>
          <a:ext cx="0" cy="0"/>
          <a:chOff x="0" y="0"/>
          <a:chExt cx="0" cy="0"/>
        </a:xfrm>
      </p:grpSpPr>
      <p:sp>
        <p:nvSpPr>
          <p:cNvPr id="101" name="Google Shape;101;p17"/>
          <p:cNvSpPr/>
          <p:nvPr/>
        </p:nvSpPr>
        <p:spPr>
          <a:xfrm>
            <a:off x="6307667" y="0"/>
            <a:ext cx="5884333" cy="6415088"/>
          </a:xfrm>
          <a:prstGeom prst="rect">
            <a:avLst/>
          </a:prstGeom>
          <a:solidFill>
            <a:srgbClr val="0026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102" name="Google Shape;102;p17"/>
          <p:cNvSpPr txBox="1">
            <a:spLocks noGrp="1"/>
          </p:cNvSpPr>
          <p:nvPr>
            <p:ph type="ctrTitle"/>
          </p:nvPr>
        </p:nvSpPr>
        <p:spPr>
          <a:xfrm>
            <a:off x="6581541" y="349638"/>
            <a:ext cx="5289673" cy="80004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24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7"/>
          <p:cNvSpPr txBox="1">
            <a:spLocks noGrp="1"/>
          </p:cNvSpPr>
          <p:nvPr>
            <p:ph type="body" idx="1"/>
          </p:nvPr>
        </p:nvSpPr>
        <p:spPr>
          <a:xfrm>
            <a:off x="6580718" y="1243263"/>
            <a:ext cx="5289549" cy="5013158"/>
          </a:xfrm>
          <a:prstGeom prst="rect">
            <a:avLst/>
          </a:prstGeom>
          <a:noFill/>
          <a:ln>
            <a:noFill/>
          </a:ln>
        </p:spPr>
        <p:txBody>
          <a:bodyPr spcFirstLastPara="1" wrap="square" lIns="91425" tIns="45700" rIns="91425" bIns="45700" anchor="t" anchorCtr="0">
            <a:noAutofit/>
          </a:bodyPr>
          <a:lstStyle>
            <a:lvl1pPr marL="457200" lvl="0" indent="-228600" algn="l">
              <a:spcBef>
                <a:spcPts val="500"/>
              </a:spcBef>
              <a:spcAft>
                <a:spcPts val="0"/>
              </a:spcAft>
              <a:buSzPts val="1400"/>
              <a:buNone/>
              <a:defRPr>
                <a:solidFill>
                  <a:schemeClr val="lt1"/>
                </a:solidFill>
              </a:defRPr>
            </a:lvl1pPr>
            <a:lvl2pPr marL="914400" lvl="1" indent="-368300" algn="l">
              <a:spcBef>
                <a:spcPts val="440"/>
              </a:spcBef>
              <a:spcAft>
                <a:spcPts val="0"/>
              </a:spcAft>
              <a:buClr>
                <a:schemeClr val="lt1"/>
              </a:buClr>
              <a:buSzPts val="2200"/>
              <a:buChar char="–"/>
              <a:defRPr>
                <a:solidFill>
                  <a:schemeClr val="lt1"/>
                </a:solidFill>
              </a:defRPr>
            </a:lvl2pPr>
            <a:lvl3pPr marL="1371600" lvl="2" indent="-349250" algn="l">
              <a:spcBef>
                <a:spcPts val="380"/>
              </a:spcBef>
              <a:spcAft>
                <a:spcPts val="0"/>
              </a:spcAft>
              <a:buClr>
                <a:schemeClr val="lt1"/>
              </a:buClr>
              <a:buSzPts val="1900"/>
              <a:buChar char="•"/>
              <a:defRPr>
                <a:solidFill>
                  <a:schemeClr val="lt1"/>
                </a:solidFill>
              </a:defRPr>
            </a:lvl3pPr>
            <a:lvl4pPr marL="1828800" lvl="3" indent="-330200" algn="l">
              <a:spcBef>
                <a:spcPts val="320"/>
              </a:spcBef>
              <a:spcAft>
                <a:spcPts val="0"/>
              </a:spcAft>
              <a:buClr>
                <a:schemeClr val="lt1"/>
              </a:buClr>
              <a:buSzPts val="1600"/>
              <a:buChar char="–"/>
              <a:defRPr>
                <a:solidFill>
                  <a:schemeClr val="lt1"/>
                </a:solidFill>
              </a:defRPr>
            </a:lvl4pPr>
            <a:lvl5pPr marL="2286000" lvl="4" indent="-317500" algn="l">
              <a:spcBef>
                <a:spcPts val="280"/>
              </a:spcBef>
              <a:spcAft>
                <a:spcPts val="0"/>
              </a:spcAft>
              <a:buClr>
                <a:schemeClr val="lt1"/>
              </a:buClr>
              <a:buSzPts val="14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 name="Google Shape;104;p17"/>
          <p:cNvSpPr>
            <a:spLocks noGrp="1"/>
          </p:cNvSpPr>
          <p:nvPr>
            <p:ph type="pic" idx="2"/>
          </p:nvPr>
        </p:nvSpPr>
        <p:spPr>
          <a:xfrm>
            <a:off x="0" y="0"/>
            <a:ext cx="6231467" cy="3247320"/>
          </a:xfrm>
          <a:prstGeom prst="rect">
            <a:avLst/>
          </a:prstGeom>
          <a:noFill/>
          <a:ln>
            <a:noFill/>
          </a:ln>
        </p:spPr>
      </p:sp>
      <p:sp>
        <p:nvSpPr>
          <p:cNvPr id="105" name="Google Shape;105;p17"/>
          <p:cNvSpPr>
            <a:spLocks noGrp="1"/>
          </p:cNvSpPr>
          <p:nvPr>
            <p:ph type="pic" idx="3"/>
          </p:nvPr>
        </p:nvSpPr>
        <p:spPr>
          <a:xfrm>
            <a:off x="0" y="3313124"/>
            <a:ext cx="6231467" cy="3100388"/>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06"/>
        <p:cNvGrpSpPr/>
        <p:nvPr/>
      </p:nvGrpSpPr>
      <p:grpSpPr>
        <a:xfrm>
          <a:off x="0" y="0"/>
          <a:ext cx="0" cy="0"/>
          <a:chOff x="0" y="0"/>
          <a:chExt cx="0" cy="0"/>
        </a:xfrm>
      </p:grpSpPr>
      <p:sp>
        <p:nvSpPr>
          <p:cNvPr id="107" name="Google Shape;107;p18"/>
          <p:cNvSpPr/>
          <p:nvPr/>
        </p:nvSpPr>
        <p:spPr>
          <a:xfrm>
            <a:off x="6307667" y="0"/>
            <a:ext cx="5884333" cy="6415088"/>
          </a:xfrm>
          <a:prstGeom prst="rect">
            <a:avLst/>
          </a:prstGeom>
          <a:solidFill>
            <a:srgbClr val="0670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108" name="Google Shape;108;p18"/>
          <p:cNvSpPr txBox="1">
            <a:spLocks noGrp="1"/>
          </p:cNvSpPr>
          <p:nvPr>
            <p:ph type="ctrTitle"/>
          </p:nvPr>
        </p:nvSpPr>
        <p:spPr>
          <a:xfrm>
            <a:off x="6581541" y="349638"/>
            <a:ext cx="5289673" cy="80004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24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8"/>
          <p:cNvSpPr txBox="1">
            <a:spLocks noGrp="1"/>
          </p:cNvSpPr>
          <p:nvPr>
            <p:ph type="body" idx="1"/>
          </p:nvPr>
        </p:nvSpPr>
        <p:spPr>
          <a:xfrm>
            <a:off x="6580718" y="1243263"/>
            <a:ext cx="5289549" cy="5013158"/>
          </a:xfrm>
          <a:prstGeom prst="rect">
            <a:avLst/>
          </a:prstGeom>
          <a:noFill/>
          <a:ln>
            <a:noFill/>
          </a:ln>
        </p:spPr>
        <p:txBody>
          <a:bodyPr spcFirstLastPara="1" wrap="square" lIns="91425" tIns="45700" rIns="91425" bIns="45700" anchor="t" anchorCtr="0">
            <a:noAutofit/>
          </a:bodyPr>
          <a:lstStyle>
            <a:lvl1pPr marL="457200" lvl="0" indent="-228600" algn="l">
              <a:spcBef>
                <a:spcPts val="500"/>
              </a:spcBef>
              <a:spcAft>
                <a:spcPts val="0"/>
              </a:spcAft>
              <a:buSzPts val="1400"/>
              <a:buNone/>
              <a:defRPr>
                <a:solidFill>
                  <a:schemeClr val="lt1"/>
                </a:solidFill>
              </a:defRPr>
            </a:lvl1pPr>
            <a:lvl2pPr marL="914400" lvl="1" indent="-368300" algn="l">
              <a:spcBef>
                <a:spcPts val="440"/>
              </a:spcBef>
              <a:spcAft>
                <a:spcPts val="0"/>
              </a:spcAft>
              <a:buClr>
                <a:schemeClr val="lt1"/>
              </a:buClr>
              <a:buSzPts val="2200"/>
              <a:buChar char="–"/>
              <a:defRPr>
                <a:solidFill>
                  <a:schemeClr val="lt1"/>
                </a:solidFill>
              </a:defRPr>
            </a:lvl2pPr>
            <a:lvl3pPr marL="1371600" lvl="2" indent="-349250" algn="l">
              <a:spcBef>
                <a:spcPts val="380"/>
              </a:spcBef>
              <a:spcAft>
                <a:spcPts val="0"/>
              </a:spcAft>
              <a:buClr>
                <a:schemeClr val="lt1"/>
              </a:buClr>
              <a:buSzPts val="1900"/>
              <a:buChar char="•"/>
              <a:defRPr>
                <a:solidFill>
                  <a:schemeClr val="lt1"/>
                </a:solidFill>
              </a:defRPr>
            </a:lvl3pPr>
            <a:lvl4pPr marL="1828800" lvl="3" indent="-330200" algn="l">
              <a:spcBef>
                <a:spcPts val="320"/>
              </a:spcBef>
              <a:spcAft>
                <a:spcPts val="0"/>
              </a:spcAft>
              <a:buClr>
                <a:schemeClr val="lt1"/>
              </a:buClr>
              <a:buSzPts val="1600"/>
              <a:buChar char="–"/>
              <a:defRPr>
                <a:solidFill>
                  <a:schemeClr val="lt1"/>
                </a:solidFill>
              </a:defRPr>
            </a:lvl4pPr>
            <a:lvl5pPr marL="2286000" lvl="4" indent="-317500" algn="l">
              <a:spcBef>
                <a:spcPts val="280"/>
              </a:spcBef>
              <a:spcAft>
                <a:spcPts val="0"/>
              </a:spcAft>
              <a:buClr>
                <a:schemeClr val="lt1"/>
              </a:buClr>
              <a:buSzPts val="14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18"/>
          <p:cNvSpPr>
            <a:spLocks noGrp="1"/>
          </p:cNvSpPr>
          <p:nvPr>
            <p:ph type="pic" idx="2"/>
          </p:nvPr>
        </p:nvSpPr>
        <p:spPr>
          <a:xfrm>
            <a:off x="0" y="0"/>
            <a:ext cx="6231467" cy="3247320"/>
          </a:xfrm>
          <a:prstGeom prst="rect">
            <a:avLst/>
          </a:prstGeom>
          <a:noFill/>
          <a:ln>
            <a:noFill/>
          </a:ln>
        </p:spPr>
      </p:sp>
      <p:sp>
        <p:nvSpPr>
          <p:cNvPr id="111" name="Google Shape;111;p18"/>
          <p:cNvSpPr>
            <a:spLocks noGrp="1"/>
          </p:cNvSpPr>
          <p:nvPr>
            <p:ph type="pic" idx="3"/>
          </p:nvPr>
        </p:nvSpPr>
        <p:spPr>
          <a:xfrm>
            <a:off x="0" y="3313124"/>
            <a:ext cx="6231467" cy="3100388"/>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12"/>
        <p:cNvGrpSpPr/>
        <p:nvPr/>
      </p:nvGrpSpPr>
      <p:grpSpPr>
        <a:xfrm>
          <a:off x="0" y="0"/>
          <a:ext cx="0" cy="0"/>
          <a:chOff x="0" y="0"/>
          <a:chExt cx="0" cy="0"/>
        </a:xfrm>
      </p:grpSpPr>
      <p:sp>
        <p:nvSpPr>
          <p:cNvPr id="113" name="Google Shape;113;p19"/>
          <p:cNvSpPr/>
          <p:nvPr/>
        </p:nvSpPr>
        <p:spPr>
          <a:xfrm>
            <a:off x="6307667" y="0"/>
            <a:ext cx="5884333" cy="6415088"/>
          </a:xfrm>
          <a:prstGeom prst="rect">
            <a:avLst/>
          </a:prstGeom>
          <a:solidFill>
            <a:srgbClr val="422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114" name="Google Shape;114;p19"/>
          <p:cNvSpPr txBox="1">
            <a:spLocks noGrp="1"/>
          </p:cNvSpPr>
          <p:nvPr>
            <p:ph type="ctrTitle"/>
          </p:nvPr>
        </p:nvSpPr>
        <p:spPr>
          <a:xfrm>
            <a:off x="6581541" y="349638"/>
            <a:ext cx="5289673" cy="80004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24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9"/>
          <p:cNvSpPr txBox="1">
            <a:spLocks noGrp="1"/>
          </p:cNvSpPr>
          <p:nvPr>
            <p:ph type="body" idx="1"/>
          </p:nvPr>
        </p:nvSpPr>
        <p:spPr>
          <a:xfrm>
            <a:off x="6580718" y="1243263"/>
            <a:ext cx="5289549" cy="5013158"/>
          </a:xfrm>
          <a:prstGeom prst="rect">
            <a:avLst/>
          </a:prstGeom>
          <a:noFill/>
          <a:ln>
            <a:noFill/>
          </a:ln>
        </p:spPr>
        <p:txBody>
          <a:bodyPr spcFirstLastPara="1" wrap="square" lIns="91425" tIns="45700" rIns="91425" bIns="45700" anchor="t" anchorCtr="0">
            <a:noAutofit/>
          </a:bodyPr>
          <a:lstStyle>
            <a:lvl1pPr marL="457200" lvl="0" indent="-228600" algn="l">
              <a:spcBef>
                <a:spcPts val="500"/>
              </a:spcBef>
              <a:spcAft>
                <a:spcPts val="0"/>
              </a:spcAft>
              <a:buSzPts val="1400"/>
              <a:buNone/>
              <a:defRPr>
                <a:solidFill>
                  <a:schemeClr val="lt1"/>
                </a:solidFill>
              </a:defRPr>
            </a:lvl1pPr>
            <a:lvl2pPr marL="914400" lvl="1" indent="-368300" algn="l">
              <a:spcBef>
                <a:spcPts val="440"/>
              </a:spcBef>
              <a:spcAft>
                <a:spcPts val="0"/>
              </a:spcAft>
              <a:buClr>
                <a:schemeClr val="lt1"/>
              </a:buClr>
              <a:buSzPts val="2200"/>
              <a:buChar char="–"/>
              <a:defRPr>
                <a:solidFill>
                  <a:schemeClr val="lt1"/>
                </a:solidFill>
              </a:defRPr>
            </a:lvl2pPr>
            <a:lvl3pPr marL="1371600" lvl="2" indent="-349250" algn="l">
              <a:spcBef>
                <a:spcPts val="380"/>
              </a:spcBef>
              <a:spcAft>
                <a:spcPts val="0"/>
              </a:spcAft>
              <a:buClr>
                <a:schemeClr val="lt1"/>
              </a:buClr>
              <a:buSzPts val="1900"/>
              <a:buChar char="•"/>
              <a:defRPr>
                <a:solidFill>
                  <a:schemeClr val="lt1"/>
                </a:solidFill>
              </a:defRPr>
            </a:lvl3pPr>
            <a:lvl4pPr marL="1828800" lvl="3" indent="-330200" algn="l">
              <a:spcBef>
                <a:spcPts val="320"/>
              </a:spcBef>
              <a:spcAft>
                <a:spcPts val="0"/>
              </a:spcAft>
              <a:buClr>
                <a:schemeClr val="lt1"/>
              </a:buClr>
              <a:buSzPts val="1600"/>
              <a:buChar char="–"/>
              <a:defRPr>
                <a:solidFill>
                  <a:schemeClr val="lt1"/>
                </a:solidFill>
              </a:defRPr>
            </a:lvl4pPr>
            <a:lvl5pPr marL="2286000" lvl="4" indent="-317500" algn="l">
              <a:spcBef>
                <a:spcPts val="280"/>
              </a:spcBef>
              <a:spcAft>
                <a:spcPts val="0"/>
              </a:spcAft>
              <a:buClr>
                <a:schemeClr val="lt1"/>
              </a:buClr>
              <a:buSzPts val="14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 name="Google Shape;116;p19"/>
          <p:cNvSpPr>
            <a:spLocks noGrp="1"/>
          </p:cNvSpPr>
          <p:nvPr>
            <p:ph type="pic" idx="2"/>
          </p:nvPr>
        </p:nvSpPr>
        <p:spPr>
          <a:xfrm>
            <a:off x="0" y="0"/>
            <a:ext cx="6231467" cy="3247320"/>
          </a:xfrm>
          <a:prstGeom prst="rect">
            <a:avLst/>
          </a:prstGeom>
          <a:noFill/>
          <a:ln>
            <a:noFill/>
          </a:ln>
        </p:spPr>
      </p:sp>
      <p:sp>
        <p:nvSpPr>
          <p:cNvPr id="117" name="Google Shape;117;p19"/>
          <p:cNvSpPr>
            <a:spLocks noGrp="1"/>
          </p:cNvSpPr>
          <p:nvPr>
            <p:ph type="pic" idx="3"/>
          </p:nvPr>
        </p:nvSpPr>
        <p:spPr>
          <a:xfrm>
            <a:off x="0" y="3313124"/>
            <a:ext cx="6231467" cy="3100388"/>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18"/>
        <p:cNvGrpSpPr/>
        <p:nvPr/>
      </p:nvGrpSpPr>
      <p:grpSpPr>
        <a:xfrm>
          <a:off x="0" y="0"/>
          <a:ext cx="0" cy="0"/>
          <a:chOff x="0" y="0"/>
          <a:chExt cx="0" cy="0"/>
        </a:xfrm>
      </p:grpSpPr>
      <p:sp>
        <p:nvSpPr>
          <p:cNvPr id="119" name="Google Shape;119;p20"/>
          <p:cNvSpPr/>
          <p:nvPr/>
        </p:nvSpPr>
        <p:spPr>
          <a:xfrm>
            <a:off x="0" y="-9525"/>
            <a:ext cx="12192000" cy="381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120" name="Google Shape;120;p20"/>
          <p:cNvSpPr txBox="1">
            <a:spLocks noGrp="1"/>
          </p:cNvSpPr>
          <p:nvPr>
            <p:ph type="body" idx="1"/>
          </p:nvPr>
        </p:nvSpPr>
        <p:spPr>
          <a:xfrm>
            <a:off x="416077" y="759030"/>
            <a:ext cx="6311076" cy="5440879"/>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1" name="Google Shape;121;p20"/>
          <p:cNvSpPr txBox="1">
            <a:spLocks noGrp="1"/>
          </p:cNvSpPr>
          <p:nvPr>
            <p:ph type="title"/>
          </p:nvPr>
        </p:nvSpPr>
        <p:spPr>
          <a:xfrm>
            <a:off x="307220" y="-94785"/>
            <a:ext cx="10972800" cy="60279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16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0"/>
          <p:cNvSpPr>
            <a:spLocks noGrp="1"/>
          </p:cNvSpPr>
          <p:nvPr>
            <p:ph type="chart" idx="2"/>
          </p:nvPr>
        </p:nvSpPr>
        <p:spPr>
          <a:xfrm>
            <a:off x="6881284" y="758826"/>
            <a:ext cx="5018616" cy="2473325"/>
          </a:xfrm>
          <a:prstGeom prst="rect">
            <a:avLst/>
          </a:prstGeom>
          <a:noFill/>
          <a:ln>
            <a:noFill/>
          </a:ln>
        </p:spPr>
        <p:txBody>
          <a:bodyPr spcFirstLastPara="1" wrap="square" lIns="91425" tIns="45700" rIns="91425" bIns="45700" anchor="t" anchorCtr="0">
            <a:normAutofit/>
          </a:bodyPr>
          <a:lstStyle>
            <a:lvl1pPr marR="0" lvl="0" algn="l" rtl="0">
              <a:spcBef>
                <a:spcPts val="500"/>
              </a:spcBef>
              <a:spcAft>
                <a:spcPts val="0"/>
              </a:spcAft>
              <a:buSzPts val="1400"/>
              <a:buNone/>
              <a:defRPr sz="2500" b="0" i="0" u="none" strike="noStrike" cap="none">
                <a:solidFill>
                  <a:schemeClr val="dk1"/>
                </a:solidFill>
                <a:latin typeface="Arial"/>
                <a:ea typeface="Arial"/>
                <a:cs typeface="Arial"/>
                <a:sym typeface="Arial"/>
              </a:defRPr>
            </a:lvl1pPr>
            <a:lvl2pPr marR="0" lvl="1" algn="l" rtl="0">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spcBef>
                <a:spcPts val="38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3" name="Google Shape;123;p20"/>
          <p:cNvSpPr>
            <a:spLocks noGrp="1"/>
          </p:cNvSpPr>
          <p:nvPr>
            <p:ph type="pic" idx="3"/>
          </p:nvPr>
        </p:nvSpPr>
        <p:spPr>
          <a:xfrm>
            <a:off x="6881284" y="3394076"/>
            <a:ext cx="5018616" cy="2805113"/>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24"/>
        <p:cNvGrpSpPr/>
        <p:nvPr/>
      </p:nvGrpSpPr>
      <p:grpSpPr>
        <a:xfrm>
          <a:off x="0" y="0"/>
          <a:ext cx="0" cy="0"/>
          <a:chOff x="0" y="0"/>
          <a:chExt cx="0" cy="0"/>
        </a:xfrm>
      </p:grpSpPr>
      <p:sp>
        <p:nvSpPr>
          <p:cNvPr id="125" name="Google Shape;125;p21"/>
          <p:cNvSpPr/>
          <p:nvPr/>
        </p:nvSpPr>
        <p:spPr>
          <a:xfrm>
            <a:off x="0" y="-9525"/>
            <a:ext cx="12192000" cy="381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126" name="Google Shape;126;p21"/>
          <p:cNvSpPr txBox="1">
            <a:spLocks noGrp="1"/>
          </p:cNvSpPr>
          <p:nvPr>
            <p:ph type="body" idx="1"/>
          </p:nvPr>
        </p:nvSpPr>
        <p:spPr>
          <a:xfrm>
            <a:off x="416077" y="5369701"/>
            <a:ext cx="11329500" cy="864845"/>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7" name="Google Shape;127;p21"/>
          <p:cNvSpPr txBox="1">
            <a:spLocks noGrp="1"/>
          </p:cNvSpPr>
          <p:nvPr>
            <p:ph type="title"/>
          </p:nvPr>
        </p:nvSpPr>
        <p:spPr>
          <a:xfrm>
            <a:off x="307220" y="-94785"/>
            <a:ext cx="10972800" cy="60279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16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1"/>
          <p:cNvSpPr>
            <a:spLocks noGrp="1"/>
          </p:cNvSpPr>
          <p:nvPr>
            <p:ph type="chart" idx="2"/>
          </p:nvPr>
        </p:nvSpPr>
        <p:spPr>
          <a:xfrm>
            <a:off x="416077" y="1004888"/>
            <a:ext cx="11329308" cy="4144962"/>
          </a:xfrm>
          <a:prstGeom prst="rect">
            <a:avLst/>
          </a:prstGeom>
          <a:noFill/>
          <a:ln>
            <a:noFill/>
          </a:ln>
        </p:spPr>
        <p:txBody>
          <a:bodyPr spcFirstLastPara="1" wrap="square" lIns="91425" tIns="45700" rIns="91425" bIns="45700" anchor="t" anchorCtr="0">
            <a:normAutofit/>
          </a:bodyPr>
          <a:lstStyle>
            <a:lvl1pPr marR="0" lvl="0" algn="l" rtl="0">
              <a:spcBef>
                <a:spcPts val="500"/>
              </a:spcBef>
              <a:spcAft>
                <a:spcPts val="0"/>
              </a:spcAft>
              <a:buSzPts val="1400"/>
              <a:buNone/>
              <a:defRPr sz="2500" b="0" i="0" u="none" strike="noStrike" cap="none">
                <a:solidFill>
                  <a:schemeClr val="dk1"/>
                </a:solidFill>
                <a:latin typeface="Arial"/>
                <a:ea typeface="Arial"/>
                <a:cs typeface="Arial"/>
                <a:sym typeface="Arial"/>
              </a:defRPr>
            </a:lvl1pPr>
            <a:lvl2pPr marR="0" lvl="1" algn="l" rtl="0">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spcBef>
                <a:spcPts val="38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29"/>
        <p:cNvGrpSpPr/>
        <p:nvPr/>
      </p:nvGrpSpPr>
      <p:grpSpPr>
        <a:xfrm>
          <a:off x="0" y="0"/>
          <a:ext cx="0" cy="0"/>
          <a:chOff x="0" y="0"/>
          <a:chExt cx="0" cy="0"/>
        </a:xfrm>
      </p:grpSpPr>
      <p:sp>
        <p:nvSpPr>
          <p:cNvPr id="130" name="Google Shape;130;p22"/>
          <p:cNvSpPr>
            <a:spLocks noGrp="1"/>
          </p:cNvSpPr>
          <p:nvPr>
            <p:ph type="pic" idx="2"/>
          </p:nvPr>
        </p:nvSpPr>
        <p:spPr>
          <a:xfrm>
            <a:off x="0" y="1"/>
            <a:ext cx="5988051" cy="6384925"/>
          </a:xfrm>
          <a:prstGeom prst="rect">
            <a:avLst/>
          </a:prstGeom>
          <a:noFill/>
          <a:ln>
            <a:noFill/>
          </a:ln>
        </p:spPr>
      </p:sp>
      <p:sp>
        <p:nvSpPr>
          <p:cNvPr id="131" name="Google Shape;131;p22"/>
          <p:cNvSpPr>
            <a:spLocks noGrp="1"/>
          </p:cNvSpPr>
          <p:nvPr>
            <p:ph type="pic" idx="3"/>
          </p:nvPr>
        </p:nvSpPr>
        <p:spPr>
          <a:xfrm>
            <a:off x="6096001" y="0"/>
            <a:ext cx="6096000" cy="3290888"/>
          </a:xfrm>
          <a:prstGeom prst="rect">
            <a:avLst/>
          </a:prstGeom>
          <a:noFill/>
          <a:ln>
            <a:noFill/>
          </a:ln>
        </p:spPr>
      </p:sp>
      <p:sp>
        <p:nvSpPr>
          <p:cNvPr id="132" name="Google Shape;132;p22"/>
          <p:cNvSpPr>
            <a:spLocks noGrp="1"/>
          </p:cNvSpPr>
          <p:nvPr>
            <p:ph type="pic" idx="4"/>
          </p:nvPr>
        </p:nvSpPr>
        <p:spPr>
          <a:xfrm>
            <a:off x="6096000" y="3371998"/>
            <a:ext cx="6096000" cy="3012927"/>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5"/>
        <p:cNvGrpSpPr/>
        <p:nvPr/>
      </p:nvGrpSpPr>
      <p:grpSpPr>
        <a:xfrm>
          <a:off x="0" y="0"/>
          <a:ext cx="0" cy="0"/>
          <a:chOff x="0" y="0"/>
          <a:chExt cx="0" cy="0"/>
        </a:xfrm>
      </p:grpSpPr>
      <p:sp>
        <p:nvSpPr>
          <p:cNvPr id="26" name="Google Shape;26;p5"/>
          <p:cNvSpPr/>
          <p:nvPr/>
        </p:nvSpPr>
        <p:spPr>
          <a:xfrm>
            <a:off x="0" y="-9525"/>
            <a:ext cx="12192000" cy="381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27" name="Google Shape;27;p5"/>
          <p:cNvSpPr txBox="1">
            <a:spLocks noGrp="1"/>
          </p:cNvSpPr>
          <p:nvPr>
            <p:ph type="body" idx="1"/>
          </p:nvPr>
        </p:nvSpPr>
        <p:spPr>
          <a:xfrm>
            <a:off x="416077" y="1397001"/>
            <a:ext cx="11329500" cy="3763818"/>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5"/>
          <p:cNvSpPr txBox="1">
            <a:spLocks noGrp="1"/>
          </p:cNvSpPr>
          <p:nvPr>
            <p:ph type="title"/>
          </p:nvPr>
        </p:nvSpPr>
        <p:spPr>
          <a:xfrm>
            <a:off x="307220" y="-94785"/>
            <a:ext cx="10972800" cy="60279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16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9"/>
        <p:cNvGrpSpPr/>
        <p:nvPr/>
      </p:nvGrpSpPr>
      <p:grpSpPr>
        <a:xfrm>
          <a:off x="0" y="0"/>
          <a:ext cx="0" cy="0"/>
          <a:chOff x="0" y="0"/>
          <a:chExt cx="0" cy="0"/>
        </a:xfrm>
      </p:grpSpPr>
      <p:sp>
        <p:nvSpPr>
          <p:cNvPr id="140" name="Google Shape;140;g357d106b903_0_5480"/>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41" name="Google Shape;141;g357d106b903_0_5480"/>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42" name="Google Shape;142;g357d106b903_0_5480"/>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3"/>
        <p:cNvGrpSpPr/>
        <p:nvPr/>
      </p:nvGrpSpPr>
      <p:grpSpPr>
        <a:xfrm>
          <a:off x="0" y="0"/>
          <a:ext cx="0" cy="0"/>
          <a:chOff x="0" y="0"/>
          <a:chExt cx="0" cy="0"/>
        </a:xfrm>
      </p:grpSpPr>
      <p:sp>
        <p:nvSpPr>
          <p:cNvPr id="144" name="Google Shape;144;g357d106b903_0_5484"/>
          <p:cNvSpPr txBox="1">
            <a:spLocks noGrp="1"/>
          </p:cNvSpPr>
          <p:nvPr>
            <p:ph type="ctrTitle"/>
          </p:nvPr>
        </p:nvSpPr>
        <p:spPr>
          <a:xfrm>
            <a:off x="457200" y="1420283"/>
            <a:ext cx="5181600" cy="9801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45" name="Google Shape;145;g357d106b903_0_5484"/>
          <p:cNvSpPr txBox="1">
            <a:spLocks noGrp="1"/>
          </p:cNvSpPr>
          <p:nvPr>
            <p:ph type="subTitle" idx="1"/>
          </p:nvPr>
        </p:nvSpPr>
        <p:spPr>
          <a:xfrm>
            <a:off x="914400" y="2590800"/>
            <a:ext cx="4267200" cy="1168500"/>
          </a:xfrm>
          <a:prstGeom prst="rect">
            <a:avLst/>
          </a:prstGeom>
          <a:noFill/>
          <a:ln>
            <a:noFill/>
          </a:ln>
        </p:spPr>
        <p:txBody>
          <a:bodyPr spcFirstLastPara="1" wrap="square" lIns="60950" tIns="30475" rIns="60950" bIns="30475" anchor="t" anchorCtr="0">
            <a:normAutofit/>
          </a:bodyPr>
          <a:lstStyle>
            <a:lvl1pPr lvl="0" algn="ctr">
              <a:spcBef>
                <a:spcPts val="400"/>
              </a:spcBef>
              <a:spcAft>
                <a:spcPts val="0"/>
              </a:spcAft>
              <a:buClr>
                <a:srgbClr val="888888"/>
              </a:buClr>
              <a:buSzPts val="2100"/>
              <a:buNone/>
              <a:defRPr>
                <a:solidFill>
                  <a:srgbClr val="888888"/>
                </a:solidFill>
              </a:defRPr>
            </a:lvl1pPr>
            <a:lvl2pPr lvl="1" algn="ctr">
              <a:spcBef>
                <a:spcPts val="400"/>
              </a:spcBef>
              <a:spcAft>
                <a:spcPts val="0"/>
              </a:spcAft>
              <a:buClr>
                <a:srgbClr val="888888"/>
              </a:buClr>
              <a:buSzPts val="1900"/>
              <a:buNone/>
              <a:defRPr>
                <a:solidFill>
                  <a:srgbClr val="888888"/>
                </a:solidFill>
              </a:defRPr>
            </a:lvl2pPr>
            <a:lvl3pPr lvl="2" algn="ctr">
              <a:spcBef>
                <a:spcPts val="300"/>
              </a:spcBef>
              <a:spcAft>
                <a:spcPts val="0"/>
              </a:spcAft>
              <a:buClr>
                <a:srgbClr val="888888"/>
              </a:buClr>
              <a:buSzPts val="1600"/>
              <a:buNone/>
              <a:defRPr>
                <a:solidFill>
                  <a:srgbClr val="888888"/>
                </a:solidFill>
              </a:defRPr>
            </a:lvl3pPr>
            <a:lvl4pPr lvl="3" algn="ctr">
              <a:spcBef>
                <a:spcPts val="300"/>
              </a:spcBef>
              <a:spcAft>
                <a:spcPts val="0"/>
              </a:spcAft>
              <a:buClr>
                <a:srgbClr val="888888"/>
              </a:buClr>
              <a:buSzPts val="1300"/>
              <a:buNone/>
              <a:defRPr>
                <a:solidFill>
                  <a:srgbClr val="888888"/>
                </a:solidFill>
              </a:defRPr>
            </a:lvl4pPr>
            <a:lvl5pPr lvl="4" algn="ctr">
              <a:spcBef>
                <a:spcPts val="300"/>
              </a:spcBef>
              <a:spcAft>
                <a:spcPts val="0"/>
              </a:spcAft>
              <a:buClr>
                <a:srgbClr val="888888"/>
              </a:buClr>
              <a:buSzPts val="1300"/>
              <a:buNone/>
              <a:defRPr>
                <a:solidFill>
                  <a:srgbClr val="888888"/>
                </a:solidFill>
              </a:defRPr>
            </a:lvl5pPr>
            <a:lvl6pPr lvl="5" algn="ctr">
              <a:spcBef>
                <a:spcPts val="300"/>
              </a:spcBef>
              <a:spcAft>
                <a:spcPts val="0"/>
              </a:spcAft>
              <a:buClr>
                <a:srgbClr val="888888"/>
              </a:buClr>
              <a:buSzPts val="1300"/>
              <a:buNone/>
              <a:defRPr>
                <a:solidFill>
                  <a:srgbClr val="888888"/>
                </a:solidFill>
              </a:defRPr>
            </a:lvl6pPr>
            <a:lvl7pPr lvl="6" algn="ctr">
              <a:spcBef>
                <a:spcPts val="300"/>
              </a:spcBef>
              <a:spcAft>
                <a:spcPts val="0"/>
              </a:spcAft>
              <a:buClr>
                <a:srgbClr val="888888"/>
              </a:buClr>
              <a:buSzPts val="1300"/>
              <a:buNone/>
              <a:defRPr>
                <a:solidFill>
                  <a:srgbClr val="888888"/>
                </a:solidFill>
              </a:defRPr>
            </a:lvl7pPr>
            <a:lvl8pPr lvl="7" algn="ctr">
              <a:spcBef>
                <a:spcPts val="300"/>
              </a:spcBef>
              <a:spcAft>
                <a:spcPts val="0"/>
              </a:spcAft>
              <a:buClr>
                <a:srgbClr val="888888"/>
              </a:buClr>
              <a:buSzPts val="1300"/>
              <a:buNone/>
              <a:defRPr>
                <a:solidFill>
                  <a:srgbClr val="888888"/>
                </a:solidFill>
              </a:defRPr>
            </a:lvl8pPr>
            <a:lvl9pPr lvl="8" algn="ctr">
              <a:spcBef>
                <a:spcPts val="300"/>
              </a:spcBef>
              <a:spcAft>
                <a:spcPts val="0"/>
              </a:spcAft>
              <a:buClr>
                <a:srgbClr val="888888"/>
              </a:buClr>
              <a:buSzPts val="1300"/>
              <a:buNone/>
              <a:defRPr>
                <a:solidFill>
                  <a:srgbClr val="888888"/>
                </a:solidFill>
              </a:defRPr>
            </a:lvl9pPr>
          </a:lstStyle>
          <a:p>
            <a:endParaRPr/>
          </a:p>
        </p:txBody>
      </p:sp>
      <p:sp>
        <p:nvSpPr>
          <p:cNvPr id="146" name="Google Shape;146;g357d106b903_0_548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47" name="Google Shape;147;g357d106b903_0_548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48" name="Google Shape;148;g357d106b903_0_548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9"/>
        <p:cNvGrpSpPr/>
        <p:nvPr/>
      </p:nvGrpSpPr>
      <p:grpSpPr>
        <a:xfrm>
          <a:off x="0" y="0"/>
          <a:ext cx="0" cy="0"/>
          <a:chOff x="0" y="0"/>
          <a:chExt cx="0" cy="0"/>
        </a:xfrm>
      </p:grpSpPr>
      <p:sp>
        <p:nvSpPr>
          <p:cNvPr id="150" name="Google Shape;150;g357d106b903_0_5490"/>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51" name="Google Shape;151;g357d106b903_0_5490"/>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152" name="Google Shape;152;g357d106b903_0_5490"/>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53" name="Google Shape;153;g357d106b903_0_5490"/>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54" name="Google Shape;154;g357d106b903_0_5490"/>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5"/>
        <p:cNvGrpSpPr/>
        <p:nvPr/>
      </p:nvGrpSpPr>
      <p:grpSpPr>
        <a:xfrm>
          <a:off x="0" y="0"/>
          <a:ext cx="0" cy="0"/>
          <a:chOff x="0" y="0"/>
          <a:chExt cx="0" cy="0"/>
        </a:xfrm>
      </p:grpSpPr>
      <p:sp>
        <p:nvSpPr>
          <p:cNvPr id="156" name="Google Shape;156;g357d106b903_0_5496"/>
          <p:cNvSpPr txBox="1">
            <a:spLocks noGrp="1"/>
          </p:cNvSpPr>
          <p:nvPr>
            <p:ph type="title"/>
          </p:nvPr>
        </p:nvSpPr>
        <p:spPr>
          <a:xfrm>
            <a:off x="481542" y="2937933"/>
            <a:ext cx="5181600" cy="908100"/>
          </a:xfrm>
          <a:prstGeom prst="rect">
            <a:avLst/>
          </a:prstGeom>
          <a:noFill/>
          <a:ln>
            <a:noFill/>
          </a:ln>
        </p:spPr>
        <p:txBody>
          <a:bodyPr spcFirstLastPara="1" wrap="square" lIns="60950" tIns="30475" rIns="60950" bIns="30475" anchor="t" anchorCtr="0">
            <a:normAutofit/>
          </a:bodyPr>
          <a:lstStyle>
            <a:lvl1pPr lvl="0" algn="l">
              <a:spcBef>
                <a:spcPts val="0"/>
              </a:spcBef>
              <a:spcAft>
                <a:spcPts val="0"/>
              </a:spcAft>
              <a:buClr>
                <a:schemeClr val="dk1"/>
              </a:buClr>
              <a:buSzPts val="2700"/>
              <a:buFont typeface="Calibri"/>
              <a:buNone/>
              <a:defRPr sz="2700" b="1" cap="none"/>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57" name="Google Shape;157;g357d106b903_0_5496"/>
          <p:cNvSpPr txBox="1">
            <a:spLocks noGrp="1"/>
          </p:cNvSpPr>
          <p:nvPr>
            <p:ph type="body" idx="1"/>
          </p:nvPr>
        </p:nvSpPr>
        <p:spPr>
          <a:xfrm>
            <a:off x="481542" y="1937809"/>
            <a:ext cx="5181600" cy="1000200"/>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rgbClr val="888888"/>
              </a:buClr>
              <a:buSzPts val="1300"/>
              <a:buNone/>
              <a:defRPr sz="1300">
                <a:solidFill>
                  <a:srgbClr val="888888"/>
                </a:solidFill>
              </a:defRPr>
            </a:lvl1pPr>
            <a:lvl2pPr marL="914400" lvl="1" indent="-228600" algn="l">
              <a:spcBef>
                <a:spcPts val="200"/>
              </a:spcBef>
              <a:spcAft>
                <a:spcPts val="0"/>
              </a:spcAft>
              <a:buClr>
                <a:srgbClr val="888888"/>
              </a:buClr>
              <a:buSzPts val="1200"/>
              <a:buNone/>
              <a:defRPr sz="1200">
                <a:solidFill>
                  <a:srgbClr val="888888"/>
                </a:solidFill>
              </a:defRPr>
            </a:lvl2pPr>
            <a:lvl3pPr marL="1371600" lvl="2" indent="-228600" algn="l">
              <a:spcBef>
                <a:spcPts val="200"/>
              </a:spcBef>
              <a:spcAft>
                <a:spcPts val="0"/>
              </a:spcAft>
              <a:buClr>
                <a:srgbClr val="888888"/>
              </a:buClr>
              <a:buSzPts val="1100"/>
              <a:buNone/>
              <a:defRPr sz="1100">
                <a:solidFill>
                  <a:srgbClr val="888888"/>
                </a:solidFill>
              </a:defRPr>
            </a:lvl3pPr>
            <a:lvl4pPr marL="1828800" lvl="3" indent="-228600" algn="l">
              <a:spcBef>
                <a:spcPts val="200"/>
              </a:spcBef>
              <a:spcAft>
                <a:spcPts val="0"/>
              </a:spcAft>
              <a:buClr>
                <a:srgbClr val="888888"/>
              </a:buClr>
              <a:buSzPts val="900"/>
              <a:buNone/>
              <a:defRPr sz="900">
                <a:solidFill>
                  <a:srgbClr val="888888"/>
                </a:solidFill>
              </a:defRPr>
            </a:lvl4pPr>
            <a:lvl5pPr marL="2286000" lvl="4" indent="-228600" algn="l">
              <a:spcBef>
                <a:spcPts val="200"/>
              </a:spcBef>
              <a:spcAft>
                <a:spcPts val="0"/>
              </a:spcAft>
              <a:buClr>
                <a:srgbClr val="888888"/>
              </a:buClr>
              <a:buSzPts val="900"/>
              <a:buNone/>
              <a:defRPr sz="900">
                <a:solidFill>
                  <a:srgbClr val="888888"/>
                </a:solidFill>
              </a:defRPr>
            </a:lvl5pPr>
            <a:lvl6pPr marL="2743200" lvl="5" indent="-228600" algn="l">
              <a:spcBef>
                <a:spcPts val="200"/>
              </a:spcBef>
              <a:spcAft>
                <a:spcPts val="0"/>
              </a:spcAft>
              <a:buClr>
                <a:srgbClr val="888888"/>
              </a:buClr>
              <a:buSzPts val="900"/>
              <a:buNone/>
              <a:defRPr sz="900">
                <a:solidFill>
                  <a:srgbClr val="888888"/>
                </a:solidFill>
              </a:defRPr>
            </a:lvl6pPr>
            <a:lvl7pPr marL="3200400" lvl="6" indent="-228600" algn="l">
              <a:spcBef>
                <a:spcPts val="200"/>
              </a:spcBef>
              <a:spcAft>
                <a:spcPts val="0"/>
              </a:spcAft>
              <a:buClr>
                <a:srgbClr val="888888"/>
              </a:buClr>
              <a:buSzPts val="900"/>
              <a:buNone/>
              <a:defRPr sz="900">
                <a:solidFill>
                  <a:srgbClr val="888888"/>
                </a:solidFill>
              </a:defRPr>
            </a:lvl7pPr>
            <a:lvl8pPr marL="3657600" lvl="7" indent="-228600" algn="l">
              <a:spcBef>
                <a:spcPts val="200"/>
              </a:spcBef>
              <a:spcAft>
                <a:spcPts val="0"/>
              </a:spcAft>
              <a:buClr>
                <a:srgbClr val="888888"/>
              </a:buClr>
              <a:buSzPts val="900"/>
              <a:buNone/>
              <a:defRPr sz="900">
                <a:solidFill>
                  <a:srgbClr val="888888"/>
                </a:solidFill>
              </a:defRPr>
            </a:lvl8pPr>
            <a:lvl9pPr marL="4114800" lvl="8" indent="-228600" algn="l">
              <a:spcBef>
                <a:spcPts val="200"/>
              </a:spcBef>
              <a:spcAft>
                <a:spcPts val="0"/>
              </a:spcAft>
              <a:buClr>
                <a:srgbClr val="888888"/>
              </a:buClr>
              <a:buSzPts val="900"/>
              <a:buNone/>
              <a:defRPr sz="900">
                <a:solidFill>
                  <a:srgbClr val="888888"/>
                </a:solidFill>
              </a:defRPr>
            </a:lvl9pPr>
          </a:lstStyle>
          <a:p>
            <a:endParaRPr/>
          </a:p>
        </p:txBody>
      </p:sp>
      <p:sp>
        <p:nvSpPr>
          <p:cNvPr id="158" name="Google Shape;158;g357d106b903_0_5496"/>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59" name="Google Shape;159;g357d106b903_0_5496"/>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60" name="Google Shape;160;g357d106b903_0_5496"/>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1"/>
        <p:cNvGrpSpPr/>
        <p:nvPr/>
      </p:nvGrpSpPr>
      <p:grpSpPr>
        <a:xfrm>
          <a:off x="0" y="0"/>
          <a:ext cx="0" cy="0"/>
          <a:chOff x="0" y="0"/>
          <a:chExt cx="0" cy="0"/>
        </a:xfrm>
      </p:grpSpPr>
      <p:sp>
        <p:nvSpPr>
          <p:cNvPr id="162" name="Google Shape;162;g357d106b903_0_5502"/>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63" name="Google Shape;163;g357d106b903_0_5502"/>
          <p:cNvSpPr txBox="1">
            <a:spLocks noGrp="1"/>
          </p:cNvSpPr>
          <p:nvPr>
            <p:ph type="body" idx="1"/>
          </p:nvPr>
        </p:nvSpPr>
        <p:spPr>
          <a:xfrm>
            <a:off x="304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a:spcBef>
                <a:spcPts val="400"/>
              </a:spcBef>
              <a:spcAft>
                <a:spcPts val="0"/>
              </a:spcAft>
              <a:buClr>
                <a:schemeClr val="dk1"/>
              </a:buClr>
              <a:buSzPts val="1900"/>
              <a:buChar char="•"/>
              <a:defRPr sz="1900"/>
            </a:lvl1pPr>
            <a:lvl2pPr marL="914400" lvl="1" indent="-330200" algn="l">
              <a:spcBef>
                <a:spcPts val="300"/>
              </a:spcBef>
              <a:spcAft>
                <a:spcPts val="0"/>
              </a:spcAft>
              <a:buClr>
                <a:schemeClr val="dk1"/>
              </a:buClr>
              <a:buSzPts val="1600"/>
              <a:buChar char="–"/>
              <a:defRPr sz="1600"/>
            </a:lvl2pPr>
            <a:lvl3pPr marL="1371600" lvl="2" indent="-311150" algn="l">
              <a:spcBef>
                <a:spcPts val="300"/>
              </a:spcBef>
              <a:spcAft>
                <a:spcPts val="0"/>
              </a:spcAft>
              <a:buClr>
                <a:schemeClr val="dk1"/>
              </a:buClr>
              <a:buSzPts val="1300"/>
              <a:buChar char="•"/>
              <a:defRPr sz="13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164" name="Google Shape;164;g357d106b903_0_5502"/>
          <p:cNvSpPr txBox="1">
            <a:spLocks noGrp="1"/>
          </p:cNvSpPr>
          <p:nvPr>
            <p:ph type="body" idx="2"/>
          </p:nvPr>
        </p:nvSpPr>
        <p:spPr>
          <a:xfrm>
            <a:off x="3098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a:spcBef>
                <a:spcPts val="400"/>
              </a:spcBef>
              <a:spcAft>
                <a:spcPts val="0"/>
              </a:spcAft>
              <a:buClr>
                <a:schemeClr val="dk1"/>
              </a:buClr>
              <a:buSzPts val="1900"/>
              <a:buChar char="•"/>
              <a:defRPr sz="1900"/>
            </a:lvl1pPr>
            <a:lvl2pPr marL="914400" lvl="1" indent="-330200" algn="l">
              <a:spcBef>
                <a:spcPts val="300"/>
              </a:spcBef>
              <a:spcAft>
                <a:spcPts val="0"/>
              </a:spcAft>
              <a:buClr>
                <a:schemeClr val="dk1"/>
              </a:buClr>
              <a:buSzPts val="1600"/>
              <a:buChar char="–"/>
              <a:defRPr sz="1600"/>
            </a:lvl2pPr>
            <a:lvl3pPr marL="1371600" lvl="2" indent="-311150" algn="l">
              <a:spcBef>
                <a:spcPts val="300"/>
              </a:spcBef>
              <a:spcAft>
                <a:spcPts val="0"/>
              </a:spcAft>
              <a:buClr>
                <a:schemeClr val="dk1"/>
              </a:buClr>
              <a:buSzPts val="1300"/>
              <a:buChar char="•"/>
              <a:defRPr sz="13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165" name="Google Shape;165;g357d106b903_0_5502"/>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66" name="Google Shape;166;g357d106b903_0_5502"/>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67" name="Google Shape;167;g357d106b903_0_5502"/>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8"/>
        <p:cNvGrpSpPr/>
        <p:nvPr/>
      </p:nvGrpSpPr>
      <p:grpSpPr>
        <a:xfrm>
          <a:off x="0" y="0"/>
          <a:ext cx="0" cy="0"/>
          <a:chOff x="0" y="0"/>
          <a:chExt cx="0" cy="0"/>
        </a:xfrm>
      </p:grpSpPr>
      <p:sp>
        <p:nvSpPr>
          <p:cNvPr id="169" name="Google Shape;169;g357d106b903_0_5509"/>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2900"/>
              <a:buFont typeface="Calibri"/>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70" name="Google Shape;170;g357d106b903_0_5509"/>
          <p:cNvSpPr txBox="1">
            <a:spLocks noGrp="1"/>
          </p:cNvSpPr>
          <p:nvPr>
            <p:ph type="body" idx="1"/>
          </p:nvPr>
        </p:nvSpPr>
        <p:spPr>
          <a:xfrm>
            <a:off x="304800" y="1023409"/>
            <a:ext cx="2693400" cy="426600"/>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chemeClr val="dk1"/>
              </a:buClr>
              <a:buSzPts val="1600"/>
              <a:buNone/>
              <a:defRPr sz="1600" b="1"/>
            </a:lvl1pPr>
            <a:lvl2pPr marL="914400" lvl="1" indent="-228600" algn="l">
              <a:spcBef>
                <a:spcPts val="300"/>
              </a:spcBef>
              <a:spcAft>
                <a:spcPts val="0"/>
              </a:spcAft>
              <a:buClr>
                <a:schemeClr val="dk1"/>
              </a:buClr>
              <a:buSzPts val="1300"/>
              <a:buNone/>
              <a:defRPr sz="1300" b="1"/>
            </a:lvl2pPr>
            <a:lvl3pPr marL="1371600" lvl="2" indent="-228600" algn="l">
              <a:spcBef>
                <a:spcPts val="200"/>
              </a:spcBef>
              <a:spcAft>
                <a:spcPts val="0"/>
              </a:spcAft>
              <a:buClr>
                <a:schemeClr val="dk1"/>
              </a:buClr>
              <a:buSzPts val="1200"/>
              <a:buNone/>
              <a:defRPr sz="1200" b="1"/>
            </a:lvl3pPr>
            <a:lvl4pPr marL="1828800" lvl="3" indent="-228600" algn="l">
              <a:spcBef>
                <a:spcPts val="200"/>
              </a:spcBef>
              <a:spcAft>
                <a:spcPts val="0"/>
              </a:spcAft>
              <a:buClr>
                <a:schemeClr val="dk1"/>
              </a:buClr>
              <a:buSzPts val="1100"/>
              <a:buNone/>
              <a:defRPr sz="1100" b="1"/>
            </a:lvl4pPr>
            <a:lvl5pPr marL="2286000" lvl="4" indent="-228600" algn="l">
              <a:spcBef>
                <a:spcPts val="200"/>
              </a:spcBef>
              <a:spcAft>
                <a:spcPts val="0"/>
              </a:spcAft>
              <a:buClr>
                <a:schemeClr val="dk1"/>
              </a:buClr>
              <a:buSzPts val="1100"/>
              <a:buNone/>
              <a:defRPr sz="1100" b="1"/>
            </a:lvl5pPr>
            <a:lvl6pPr marL="2743200" lvl="5" indent="-228600" algn="l">
              <a:spcBef>
                <a:spcPts val="200"/>
              </a:spcBef>
              <a:spcAft>
                <a:spcPts val="0"/>
              </a:spcAft>
              <a:buClr>
                <a:schemeClr val="dk1"/>
              </a:buClr>
              <a:buSzPts val="1100"/>
              <a:buNone/>
              <a:defRPr sz="1100" b="1"/>
            </a:lvl6pPr>
            <a:lvl7pPr marL="3200400" lvl="6" indent="-228600" algn="l">
              <a:spcBef>
                <a:spcPts val="200"/>
              </a:spcBef>
              <a:spcAft>
                <a:spcPts val="0"/>
              </a:spcAft>
              <a:buClr>
                <a:schemeClr val="dk1"/>
              </a:buClr>
              <a:buSzPts val="1100"/>
              <a:buNone/>
              <a:defRPr sz="1100" b="1"/>
            </a:lvl7pPr>
            <a:lvl8pPr marL="3657600" lvl="7" indent="-228600" algn="l">
              <a:spcBef>
                <a:spcPts val="200"/>
              </a:spcBef>
              <a:spcAft>
                <a:spcPts val="0"/>
              </a:spcAft>
              <a:buClr>
                <a:schemeClr val="dk1"/>
              </a:buClr>
              <a:buSzPts val="1100"/>
              <a:buNone/>
              <a:defRPr sz="1100" b="1"/>
            </a:lvl8pPr>
            <a:lvl9pPr marL="4114800" lvl="8" indent="-228600" algn="l">
              <a:spcBef>
                <a:spcPts val="200"/>
              </a:spcBef>
              <a:spcAft>
                <a:spcPts val="0"/>
              </a:spcAft>
              <a:buClr>
                <a:schemeClr val="dk1"/>
              </a:buClr>
              <a:buSzPts val="1100"/>
              <a:buNone/>
              <a:defRPr sz="1100" b="1"/>
            </a:lvl9pPr>
          </a:lstStyle>
          <a:p>
            <a:endParaRPr/>
          </a:p>
        </p:txBody>
      </p:sp>
      <p:sp>
        <p:nvSpPr>
          <p:cNvPr id="171" name="Google Shape;171;g357d106b903_0_5509"/>
          <p:cNvSpPr txBox="1">
            <a:spLocks noGrp="1"/>
          </p:cNvSpPr>
          <p:nvPr>
            <p:ph type="body" idx="2"/>
          </p:nvPr>
        </p:nvSpPr>
        <p:spPr>
          <a:xfrm>
            <a:off x="304800" y="1449917"/>
            <a:ext cx="2693400" cy="2634300"/>
          </a:xfrm>
          <a:prstGeom prst="rect">
            <a:avLst/>
          </a:prstGeom>
          <a:noFill/>
          <a:ln>
            <a:noFill/>
          </a:ln>
        </p:spPr>
        <p:txBody>
          <a:bodyPr spcFirstLastPara="1" wrap="square" lIns="60950" tIns="30475" rIns="60950" bIns="30475" anchor="t" anchorCtr="0">
            <a:normAutofit/>
          </a:bodyPr>
          <a:lstStyle>
            <a:lvl1pPr marL="457200" lvl="0" indent="-330200" algn="l">
              <a:spcBef>
                <a:spcPts val="300"/>
              </a:spcBef>
              <a:spcAft>
                <a:spcPts val="0"/>
              </a:spcAft>
              <a:buClr>
                <a:schemeClr val="dk1"/>
              </a:buClr>
              <a:buSzPts val="1600"/>
              <a:buChar char="•"/>
              <a:defRPr sz="1600"/>
            </a:lvl1pPr>
            <a:lvl2pPr marL="914400" lvl="1" indent="-311150" algn="l">
              <a:spcBef>
                <a:spcPts val="300"/>
              </a:spcBef>
              <a:spcAft>
                <a:spcPts val="0"/>
              </a:spcAft>
              <a:buClr>
                <a:schemeClr val="dk1"/>
              </a:buClr>
              <a:buSzPts val="1300"/>
              <a:buChar char="–"/>
              <a:defRPr sz="1300"/>
            </a:lvl2pPr>
            <a:lvl3pPr marL="1371600" lvl="2" indent="-304800" algn="l">
              <a:spcBef>
                <a:spcPts val="200"/>
              </a:spcBef>
              <a:spcAft>
                <a:spcPts val="0"/>
              </a:spcAft>
              <a:buClr>
                <a:schemeClr val="dk1"/>
              </a:buClr>
              <a:buSzPts val="1200"/>
              <a:buChar char="•"/>
              <a:defRPr sz="1200"/>
            </a:lvl3pPr>
            <a:lvl4pPr marL="1828800" lvl="3" indent="-298450" algn="l">
              <a:spcBef>
                <a:spcPts val="200"/>
              </a:spcBef>
              <a:spcAft>
                <a:spcPts val="0"/>
              </a:spcAft>
              <a:buClr>
                <a:schemeClr val="dk1"/>
              </a:buClr>
              <a:buSzPts val="1100"/>
              <a:buChar char="–"/>
              <a:defRPr sz="1100"/>
            </a:lvl4pPr>
            <a:lvl5pPr marL="2286000" lvl="4" indent="-298450" algn="l">
              <a:spcBef>
                <a:spcPts val="200"/>
              </a:spcBef>
              <a:spcAft>
                <a:spcPts val="0"/>
              </a:spcAft>
              <a:buClr>
                <a:schemeClr val="dk1"/>
              </a:buClr>
              <a:buSzPts val="1100"/>
              <a:buChar char="»"/>
              <a:defRPr sz="1100"/>
            </a:lvl5pPr>
            <a:lvl6pPr marL="2743200" lvl="5" indent="-298450" algn="l">
              <a:spcBef>
                <a:spcPts val="200"/>
              </a:spcBef>
              <a:spcAft>
                <a:spcPts val="0"/>
              </a:spcAft>
              <a:buClr>
                <a:schemeClr val="dk1"/>
              </a:buClr>
              <a:buSzPts val="1100"/>
              <a:buChar char="•"/>
              <a:defRPr sz="1100"/>
            </a:lvl6pPr>
            <a:lvl7pPr marL="3200400" lvl="6" indent="-298450" algn="l">
              <a:spcBef>
                <a:spcPts val="200"/>
              </a:spcBef>
              <a:spcAft>
                <a:spcPts val="0"/>
              </a:spcAft>
              <a:buClr>
                <a:schemeClr val="dk1"/>
              </a:buClr>
              <a:buSzPts val="1100"/>
              <a:buChar char="•"/>
              <a:defRPr sz="1100"/>
            </a:lvl7pPr>
            <a:lvl8pPr marL="3657600" lvl="7" indent="-298450" algn="l">
              <a:spcBef>
                <a:spcPts val="200"/>
              </a:spcBef>
              <a:spcAft>
                <a:spcPts val="0"/>
              </a:spcAft>
              <a:buClr>
                <a:schemeClr val="dk1"/>
              </a:buClr>
              <a:buSzPts val="1100"/>
              <a:buChar char="•"/>
              <a:defRPr sz="1100"/>
            </a:lvl8pPr>
            <a:lvl9pPr marL="4114800" lvl="8" indent="-298450" algn="l">
              <a:spcBef>
                <a:spcPts val="200"/>
              </a:spcBef>
              <a:spcAft>
                <a:spcPts val="0"/>
              </a:spcAft>
              <a:buClr>
                <a:schemeClr val="dk1"/>
              </a:buClr>
              <a:buSzPts val="1100"/>
              <a:buChar char="•"/>
              <a:defRPr sz="1100"/>
            </a:lvl9pPr>
          </a:lstStyle>
          <a:p>
            <a:endParaRPr/>
          </a:p>
        </p:txBody>
      </p:sp>
      <p:sp>
        <p:nvSpPr>
          <p:cNvPr id="172" name="Google Shape;172;g357d106b903_0_5509"/>
          <p:cNvSpPr txBox="1">
            <a:spLocks noGrp="1"/>
          </p:cNvSpPr>
          <p:nvPr>
            <p:ph type="body" idx="3"/>
          </p:nvPr>
        </p:nvSpPr>
        <p:spPr>
          <a:xfrm>
            <a:off x="3096683" y="1023409"/>
            <a:ext cx="2694600" cy="426600"/>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chemeClr val="dk1"/>
              </a:buClr>
              <a:buSzPts val="1600"/>
              <a:buNone/>
              <a:defRPr sz="1600" b="1"/>
            </a:lvl1pPr>
            <a:lvl2pPr marL="914400" lvl="1" indent="-228600" algn="l">
              <a:spcBef>
                <a:spcPts val="300"/>
              </a:spcBef>
              <a:spcAft>
                <a:spcPts val="0"/>
              </a:spcAft>
              <a:buClr>
                <a:schemeClr val="dk1"/>
              </a:buClr>
              <a:buSzPts val="1300"/>
              <a:buNone/>
              <a:defRPr sz="1300" b="1"/>
            </a:lvl2pPr>
            <a:lvl3pPr marL="1371600" lvl="2" indent="-228600" algn="l">
              <a:spcBef>
                <a:spcPts val="200"/>
              </a:spcBef>
              <a:spcAft>
                <a:spcPts val="0"/>
              </a:spcAft>
              <a:buClr>
                <a:schemeClr val="dk1"/>
              </a:buClr>
              <a:buSzPts val="1200"/>
              <a:buNone/>
              <a:defRPr sz="1200" b="1"/>
            </a:lvl3pPr>
            <a:lvl4pPr marL="1828800" lvl="3" indent="-228600" algn="l">
              <a:spcBef>
                <a:spcPts val="200"/>
              </a:spcBef>
              <a:spcAft>
                <a:spcPts val="0"/>
              </a:spcAft>
              <a:buClr>
                <a:schemeClr val="dk1"/>
              </a:buClr>
              <a:buSzPts val="1100"/>
              <a:buNone/>
              <a:defRPr sz="1100" b="1"/>
            </a:lvl4pPr>
            <a:lvl5pPr marL="2286000" lvl="4" indent="-228600" algn="l">
              <a:spcBef>
                <a:spcPts val="200"/>
              </a:spcBef>
              <a:spcAft>
                <a:spcPts val="0"/>
              </a:spcAft>
              <a:buClr>
                <a:schemeClr val="dk1"/>
              </a:buClr>
              <a:buSzPts val="1100"/>
              <a:buNone/>
              <a:defRPr sz="1100" b="1"/>
            </a:lvl5pPr>
            <a:lvl6pPr marL="2743200" lvl="5" indent="-228600" algn="l">
              <a:spcBef>
                <a:spcPts val="200"/>
              </a:spcBef>
              <a:spcAft>
                <a:spcPts val="0"/>
              </a:spcAft>
              <a:buClr>
                <a:schemeClr val="dk1"/>
              </a:buClr>
              <a:buSzPts val="1100"/>
              <a:buNone/>
              <a:defRPr sz="1100" b="1"/>
            </a:lvl6pPr>
            <a:lvl7pPr marL="3200400" lvl="6" indent="-228600" algn="l">
              <a:spcBef>
                <a:spcPts val="200"/>
              </a:spcBef>
              <a:spcAft>
                <a:spcPts val="0"/>
              </a:spcAft>
              <a:buClr>
                <a:schemeClr val="dk1"/>
              </a:buClr>
              <a:buSzPts val="1100"/>
              <a:buNone/>
              <a:defRPr sz="1100" b="1"/>
            </a:lvl7pPr>
            <a:lvl8pPr marL="3657600" lvl="7" indent="-228600" algn="l">
              <a:spcBef>
                <a:spcPts val="200"/>
              </a:spcBef>
              <a:spcAft>
                <a:spcPts val="0"/>
              </a:spcAft>
              <a:buClr>
                <a:schemeClr val="dk1"/>
              </a:buClr>
              <a:buSzPts val="1100"/>
              <a:buNone/>
              <a:defRPr sz="1100" b="1"/>
            </a:lvl8pPr>
            <a:lvl9pPr marL="4114800" lvl="8" indent="-228600" algn="l">
              <a:spcBef>
                <a:spcPts val="200"/>
              </a:spcBef>
              <a:spcAft>
                <a:spcPts val="0"/>
              </a:spcAft>
              <a:buClr>
                <a:schemeClr val="dk1"/>
              </a:buClr>
              <a:buSzPts val="1100"/>
              <a:buNone/>
              <a:defRPr sz="1100" b="1"/>
            </a:lvl9pPr>
          </a:lstStyle>
          <a:p>
            <a:endParaRPr/>
          </a:p>
        </p:txBody>
      </p:sp>
      <p:sp>
        <p:nvSpPr>
          <p:cNvPr id="173" name="Google Shape;173;g357d106b903_0_5509"/>
          <p:cNvSpPr txBox="1">
            <a:spLocks noGrp="1"/>
          </p:cNvSpPr>
          <p:nvPr>
            <p:ph type="body" idx="4"/>
          </p:nvPr>
        </p:nvSpPr>
        <p:spPr>
          <a:xfrm>
            <a:off x="3096683" y="1449917"/>
            <a:ext cx="2694600" cy="2634300"/>
          </a:xfrm>
          <a:prstGeom prst="rect">
            <a:avLst/>
          </a:prstGeom>
          <a:noFill/>
          <a:ln>
            <a:noFill/>
          </a:ln>
        </p:spPr>
        <p:txBody>
          <a:bodyPr spcFirstLastPara="1" wrap="square" lIns="60950" tIns="30475" rIns="60950" bIns="30475" anchor="t" anchorCtr="0">
            <a:normAutofit/>
          </a:bodyPr>
          <a:lstStyle>
            <a:lvl1pPr marL="457200" lvl="0" indent="-330200" algn="l">
              <a:spcBef>
                <a:spcPts val="300"/>
              </a:spcBef>
              <a:spcAft>
                <a:spcPts val="0"/>
              </a:spcAft>
              <a:buClr>
                <a:schemeClr val="dk1"/>
              </a:buClr>
              <a:buSzPts val="1600"/>
              <a:buChar char="•"/>
              <a:defRPr sz="1600"/>
            </a:lvl1pPr>
            <a:lvl2pPr marL="914400" lvl="1" indent="-311150" algn="l">
              <a:spcBef>
                <a:spcPts val="300"/>
              </a:spcBef>
              <a:spcAft>
                <a:spcPts val="0"/>
              </a:spcAft>
              <a:buClr>
                <a:schemeClr val="dk1"/>
              </a:buClr>
              <a:buSzPts val="1300"/>
              <a:buChar char="–"/>
              <a:defRPr sz="1300"/>
            </a:lvl2pPr>
            <a:lvl3pPr marL="1371600" lvl="2" indent="-304800" algn="l">
              <a:spcBef>
                <a:spcPts val="200"/>
              </a:spcBef>
              <a:spcAft>
                <a:spcPts val="0"/>
              </a:spcAft>
              <a:buClr>
                <a:schemeClr val="dk1"/>
              </a:buClr>
              <a:buSzPts val="1200"/>
              <a:buChar char="•"/>
              <a:defRPr sz="1200"/>
            </a:lvl3pPr>
            <a:lvl4pPr marL="1828800" lvl="3" indent="-298450" algn="l">
              <a:spcBef>
                <a:spcPts val="200"/>
              </a:spcBef>
              <a:spcAft>
                <a:spcPts val="0"/>
              </a:spcAft>
              <a:buClr>
                <a:schemeClr val="dk1"/>
              </a:buClr>
              <a:buSzPts val="1100"/>
              <a:buChar char="–"/>
              <a:defRPr sz="1100"/>
            </a:lvl4pPr>
            <a:lvl5pPr marL="2286000" lvl="4" indent="-298450" algn="l">
              <a:spcBef>
                <a:spcPts val="200"/>
              </a:spcBef>
              <a:spcAft>
                <a:spcPts val="0"/>
              </a:spcAft>
              <a:buClr>
                <a:schemeClr val="dk1"/>
              </a:buClr>
              <a:buSzPts val="1100"/>
              <a:buChar char="»"/>
              <a:defRPr sz="1100"/>
            </a:lvl5pPr>
            <a:lvl6pPr marL="2743200" lvl="5" indent="-298450" algn="l">
              <a:spcBef>
                <a:spcPts val="200"/>
              </a:spcBef>
              <a:spcAft>
                <a:spcPts val="0"/>
              </a:spcAft>
              <a:buClr>
                <a:schemeClr val="dk1"/>
              </a:buClr>
              <a:buSzPts val="1100"/>
              <a:buChar char="•"/>
              <a:defRPr sz="1100"/>
            </a:lvl6pPr>
            <a:lvl7pPr marL="3200400" lvl="6" indent="-298450" algn="l">
              <a:spcBef>
                <a:spcPts val="200"/>
              </a:spcBef>
              <a:spcAft>
                <a:spcPts val="0"/>
              </a:spcAft>
              <a:buClr>
                <a:schemeClr val="dk1"/>
              </a:buClr>
              <a:buSzPts val="1100"/>
              <a:buChar char="•"/>
              <a:defRPr sz="1100"/>
            </a:lvl7pPr>
            <a:lvl8pPr marL="3657600" lvl="7" indent="-298450" algn="l">
              <a:spcBef>
                <a:spcPts val="200"/>
              </a:spcBef>
              <a:spcAft>
                <a:spcPts val="0"/>
              </a:spcAft>
              <a:buClr>
                <a:schemeClr val="dk1"/>
              </a:buClr>
              <a:buSzPts val="1100"/>
              <a:buChar char="•"/>
              <a:defRPr sz="1100"/>
            </a:lvl8pPr>
            <a:lvl9pPr marL="4114800" lvl="8" indent="-298450" algn="l">
              <a:spcBef>
                <a:spcPts val="200"/>
              </a:spcBef>
              <a:spcAft>
                <a:spcPts val="0"/>
              </a:spcAft>
              <a:buClr>
                <a:schemeClr val="dk1"/>
              </a:buClr>
              <a:buSzPts val="1100"/>
              <a:buChar char="•"/>
              <a:defRPr sz="1100"/>
            </a:lvl9pPr>
          </a:lstStyle>
          <a:p>
            <a:endParaRPr/>
          </a:p>
        </p:txBody>
      </p:sp>
      <p:sp>
        <p:nvSpPr>
          <p:cNvPr id="174" name="Google Shape;174;g357d106b903_0_5509"/>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75" name="Google Shape;175;g357d106b903_0_5509"/>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76" name="Google Shape;176;g357d106b903_0_5509"/>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7"/>
        <p:cNvGrpSpPr/>
        <p:nvPr/>
      </p:nvGrpSpPr>
      <p:grpSpPr>
        <a:xfrm>
          <a:off x="0" y="0"/>
          <a:ext cx="0" cy="0"/>
          <a:chOff x="0" y="0"/>
          <a:chExt cx="0" cy="0"/>
        </a:xfrm>
      </p:grpSpPr>
      <p:sp>
        <p:nvSpPr>
          <p:cNvPr id="178" name="Google Shape;178;g357d106b903_0_5518"/>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79" name="Google Shape;179;g357d106b903_0_551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80" name="Google Shape;180;g357d106b903_0_551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81" name="Google Shape;181;g357d106b903_0_551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2"/>
        <p:cNvGrpSpPr/>
        <p:nvPr/>
      </p:nvGrpSpPr>
      <p:grpSpPr>
        <a:xfrm>
          <a:off x="0" y="0"/>
          <a:ext cx="0" cy="0"/>
          <a:chOff x="0" y="0"/>
          <a:chExt cx="0" cy="0"/>
        </a:xfrm>
      </p:grpSpPr>
      <p:sp>
        <p:nvSpPr>
          <p:cNvPr id="183" name="Google Shape;183;g357d106b903_0_5523"/>
          <p:cNvSpPr txBox="1">
            <a:spLocks noGrp="1"/>
          </p:cNvSpPr>
          <p:nvPr>
            <p:ph type="title"/>
          </p:nvPr>
        </p:nvSpPr>
        <p:spPr>
          <a:xfrm>
            <a:off x="304800" y="182033"/>
            <a:ext cx="2005500" cy="774900"/>
          </a:xfrm>
          <a:prstGeom prst="rect">
            <a:avLst/>
          </a:prstGeom>
          <a:noFill/>
          <a:ln>
            <a:noFill/>
          </a:ln>
        </p:spPr>
        <p:txBody>
          <a:bodyPr spcFirstLastPara="1" wrap="square" lIns="60950" tIns="30475" rIns="60950" bIns="30475" anchor="b" anchorCtr="0">
            <a:normAutofit/>
          </a:bodyPr>
          <a:lstStyle>
            <a:lvl1pPr lvl="0" algn="l">
              <a:spcBef>
                <a:spcPts val="0"/>
              </a:spcBef>
              <a:spcAft>
                <a:spcPts val="0"/>
              </a:spcAft>
              <a:buClr>
                <a:schemeClr val="dk1"/>
              </a:buClr>
              <a:buSzPts val="1300"/>
              <a:buFont typeface="Calibri"/>
              <a:buNone/>
              <a:defRPr sz="1300" b="1"/>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84" name="Google Shape;184;g357d106b903_0_5523"/>
          <p:cNvSpPr txBox="1">
            <a:spLocks noGrp="1"/>
          </p:cNvSpPr>
          <p:nvPr>
            <p:ph type="body" idx="1"/>
          </p:nvPr>
        </p:nvSpPr>
        <p:spPr>
          <a:xfrm>
            <a:off x="2383367" y="182033"/>
            <a:ext cx="3407700" cy="3902100"/>
          </a:xfrm>
          <a:prstGeom prst="rect">
            <a:avLst/>
          </a:prstGeom>
          <a:noFill/>
          <a:ln>
            <a:noFill/>
          </a:ln>
        </p:spPr>
        <p:txBody>
          <a:bodyPr spcFirstLastPara="1" wrap="square" lIns="60950" tIns="30475" rIns="60950" bIns="30475" anchor="t" anchorCtr="0">
            <a:normAutofit/>
          </a:bodyPr>
          <a:lstStyle>
            <a:lvl1pPr marL="457200" lvl="0" indent="-361950" algn="l">
              <a:spcBef>
                <a:spcPts val="400"/>
              </a:spcBef>
              <a:spcAft>
                <a:spcPts val="0"/>
              </a:spcAft>
              <a:buClr>
                <a:schemeClr val="dk1"/>
              </a:buClr>
              <a:buSzPts val="2100"/>
              <a:buChar char="•"/>
              <a:defRPr sz="2100"/>
            </a:lvl1pPr>
            <a:lvl2pPr marL="914400" lvl="1" indent="-349250" algn="l">
              <a:spcBef>
                <a:spcPts val="400"/>
              </a:spcBef>
              <a:spcAft>
                <a:spcPts val="0"/>
              </a:spcAft>
              <a:buClr>
                <a:schemeClr val="dk1"/>
              </a:buClr>
              <a:buSzPts val="1900"/>
              <a:buChar char="–"/>
              <a:defRPr sz="1900"/>
            </a:lvl2pPr>
            <a:lvl3pPr marL="1371600" lvl="2" indent="-330200" algn="l">
              <a:spcBef>
                <a:spcPts val="300"/>
              </a:spcBef>
              <a:spcAft>
                <a:spcPts val="0"/>
              </a:spcAft>
              <a:buClr>
                <a:schemeClr val="dk1"/>
              </a:buClr>
              <a:buSzPts val="1600"/>
              <a:buChar char="•"/>
              <a:defRPr sz="1600"/>
            </a:lvl3pPr>
            <a:lvl4pPr marL="1828800" lvl="3" indent="-311150" algn="l">
              <a:spcBef>
                <a:spcPts val="300"/>
              </a:spcBef>
              <a:spcAft>
                <a:spcPts val="0"/>
              </a:spcAft>
              <a:buClr>
                <a:schemeClr val="dk1"/>
              </a:buClr>
              <a:buSzPts val="1300"/>
              <a:buChar char="–"/>
              <a:defRPr sz="1300"/>
            </a:lvl4pPr>
            <a:lvl5pPr marL="2286000" lvl="4" indent="-311150" algn="l">
              <a:spcBef>
                <a:spcPts val="300"/>
              </a:spcBef>
              <a:spcAft>
                <a:spcPts val="0"/>
              </a:spcAft>
              <a:buClr>
                <a:schemeClr val="dk1"/>
              </a:buClr>
              <a:buSzPts val="1300"/>
              <a:buChar char="»"/>
              <a:defRPr sz="1300"/>
            </a:lvl5pPr>
            <a:lvl6pPr marL="2743200" lvl="5" indent="-311150" algn="l">
              <a:spcBef>
                <a:spcPts val="300"/>
              </a:spcBef>
              <a:spcAft>
                <a:spcPts val="0"/>
              </a:spcAft>
              <a:buClr>
                <a:schemeClr val="dk1"/>
              </a:buClr>
              <a:buSzPts val="1300"/>
              <a:buChar char="•"/>
              <a:defRPr sz="1300"/>
            </a:lvl6pPr>
            <a:lvl7pPr marL="3200400" lvl="6" indent="-311150" algn="l">
              <a:spcBef>
                <a:spcPts val="300"/>
              </a:spcBef>
              <a:spcAft>
                <a:spcPts val="0"/>
              </a:spcAft>
              <a:buClr>
                <a:schemeClr val="dk1"/>
              </a:buClr>
              <a:buSzPts val="1300"/>
              <a:buChar char="•"/>
              <a:defRPr sz="1300"/>
            </a:lvl7pPr>
            <a:lvl8pPr marL="3657600" lvl="7" indent="-311150" algn="l">
              <a:spcBef>
                <a:spcPts val="300"/>
              </a:spcBef>
              <a:spcAft>
                <a:spcPts val="0"/>
              </a:spcAft>
              <a:buClr>
                <a:schemeClr val="dk1"/>
              </a:buClr>
              <a:buSzPts val="1300"/>
              <a:buChar char="•"/>
              <a:defRPr sz="1300"/>
            </a:lvl8pPr>
            <a:lvl9pPr marL="4114800" lvl="8" indent="-311150" algn="l">
              <a:spcBef>
                <a:spcPts val="300"/>
              </a:spcBef>
              <a:spcAft>
                <a:spcPts val="0"/>
              </a:spcAft>
              <a:buClr>
                <a:schemeClr val="dk1"/>
              </a:buClr>
              <a:buSzPts val="1300"/>
              <a:buChar char="•"/>
              <a:defRPr sz="1300"/>
            </a:lvl9pPr>
          </a:lstStyle>
          <a:p>
            <a:endParaRPr/>
          </a:p>
        </p:txBody>
      </p:sp>
      <p:sp>
        <p:nvSpPr>
          <p:cNvPr id="185" name="Google Shape;185;g357d106b903_0_5523"/>
          <p:cNvSpPr txBox="1">
            <a:spLocks noGrp="1"/>
          </p:cNvSpPr>
          <p:nvPr>
            <p:ph type="body" idx="2"/>
          </p:nvPr>
        </p:nvSpPr>
        <p:spPr>
          <a:xfrm>
            <a:off x="304800" y="956733"/>
            <a:ext cx="2005500" cy="3127500"/>
          </a:xfrm>
          <a:prstGeom prst="rect">
            <a:avLst/>
          </a:prstGeom>
          <a:noFill/>
          <a:ln>
            <a:noFill/>
          </a:ln>
        </p:spPr>
        <p:txBody>
          <a:bodyPr spcFirstLastPara="1" wrap="square" lIns="60950" tIns="30475" rIns="60950" bIns="30475" anchor="t" anchorCtr="0">
            <a:normAutofit/>
          </a:bodyPr>
          <a:lstStyle>
            <a:lvl1pPr marL="457200" lvl="0" indent="-228600" algn="l">
              <a:spcBef>
                <a:spcPts val="200"/>
              </a:spcBef>
              <a:spcAft>
                <a:spcPts val="0"/>
              </a:spcAft>
              <a:buClr>
                <a:schemeClr val="dk1"/>
              </a:buClr>
              <a:buSzPts val="900"/>
              <a:buNone/>
              <a:defRPr sz="900"/>
            </a:lvl1pPr>
            <a:lvl2pPr marL="914400" lvl="1" indent="-228600" algn="l">
              <a:spcBef>
                <a:spcPts val="200"/>
              </a:spcBef>
              <a:spcAft>
                <a:spcPts val="0"/>
              </a:spcAft>
              <a:buClr>
                <a:schemeClr val="dk1"/>
              </a:buClr>
              <a:buSzPts val="800"/>
              <a:buNone/>
              <a:defRPr sz="800"/>
            </a:lvl2pPr>
            <a:lvl3pPr marL="1371600" lvl="2" indent="-228600" algn="l">
              <a:spcBef>
                <a:spcPts val="100"/>
              </a:spcBef>
              <a:spcAft>
                <a:spcPts val="0"/>
              </a:spcAft>
              <a:buClr>
                <a:schemeClr val="dk1"/>
              </a:buClr>
              <a:buSzPts val="700"/>
              <a:buNone/>
              <a:defRPr sz="700"/>
            </a:lvl3pPr>
            <a:lvl4pPr marL="1828800" lvl="3" indent="-228600" algn="l">
              <a:spcBef>
                <a:spcPts val="100"/>
              </a:spcBef>
              <a:spcAft>
                <a:spcPts val="0"/>
              </a:spcAft>
              <a:buClr>
                <a:schemeClr val="dk1"/>
              </a:buClr>
              <a:buSzPts val="600"/>
              <a:buNone/>
              <a:defRPr sz="600"/>
            </a:lvl4pPr>
            <a:lvl5pPr marL="2286000" lvl="4" indent="-228600" algn="l">
              <a:spcBef>
                <a:spcPts val="100"/>
              </a:spcBef>
              <a:spcAft>
                <a:spcPts val="0"/>
              </a:spcAft>
              <a:buClr>
                <a:schemeClr val="dk1"/>
              </a:buClr>
              <a:buSzPts val="600"/>
              <a:buNone/>
              <a:defRPr sz="600"/>
            </a:lvl5pPr>
            <a:lvl6pPr marL="2743200" lvl="5" indent="-228600" algn="l">
              <a:spcBef>
                <a:spcPts val="100"/>
              </a:spcBef>
              <a:spcAft>
                <a:spcPts val="0"/>
              </a:spcAft>
              <a:buClr>
                <a:schemeClr val="dk1"/>
              </a:buClr>
              <a:buSzPts val="600"/>
              <a:buNone/>
              <a:defRPr sz="600"/>
            </a:lvl6pPr>
            <a:lvl7pPr marL="3200400" lvl="6" indent="-228600" algn="l">
              <a:spcBef>
                <a:spcPts val="100"/>
              </a:spcBef>
              <a:spcAft>
                <a:spcPts val="0"/>
              </a:spcAft>
              <a:buClr>
                <a:schemeClr val="dk1"/>
              </a:buClr>
              <a:buSzPts val="600"/>
              <a:buNone/>
              <a:defRPr sz="600"/>
            </a:lvl7pPr>
            <a:lvl8pPr marL="3657600" lvl="7" indent="-228600" algn="l">
              <a:spcBef>
                <a:spcPts val="100"/>
              </a:spcBef>
              <a:spcAft>
                <a:spcPts val="0"/>
              </a:spcAft>
              <a:buClr>
                <a:schemeClr val="dk1"/>
              </a:buClr>
              <a:buSzPts val="600"/>
              <a:buNone/>
              <a:defRPr sz="600"/>
            </a:lvl8pPr>
            <a:lvl9pPr marL="4114800" lvl="8" indent="-228600" algn="l">
              <a:spcBef>
                <a:spcPts val="100"/>
              </a:spcBef>
              <a:spcAft>
                <a:spcPts val="0"/>
              </a:spcAft>
              <a:buClr>
                <a:schemeClr val="dk1"/>
              </a:buClr>
              <a:buSzPts val="600"/>
              <a:buNone/>
              <a:defRPr sz="600"/>
            </a:lvl9pPr>
          </a:lstStyle>
          <a:p>
            <a:endParaRPr/>
          </a:p>
        </p:txBody>
      </p:sp>
      <p:sp>
        <p:nvSpPr>
          <p:cNvPr id="186" name="Google Shape;186;g357d106b903_0_5523"/>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87" name="Google Shape;187;g357d106b903_0_5523"/>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88" name="Google Shape;188;g357d106b903_0_5523"/>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9"/>
        <p:cNvGrpSpPr/>
        <p:nvPr/>
      </p:nvGrpSpPr>
      <p:grpSpPr>
        <a:xfrm>
          <a:off x="0" y="0"/>
          <a:ext cx="0" cy="0"/>
          <a:chOff x="0" y="0"/>
          <a:chExt cx="0" cy="0"/>
        </a:xfrm>
      </p:grpSpPr>
      <p:sp>
        <p:nvSpPr>
          <p:cNvPr id="190" name="Google Shape;190;g357d106b903_0_5530"/>
          <p:cNvSpPr txBox="1">
            <a:spLocks noGrp="1"/>
          </p:cNvSpPr>
          <p:nvPr>
            <p:ph type="title"/>
          </p:nvPr>
        </p:nvSpPr>
        <p:spPr>
          <a:xfrm>
            <a:off x="1194859" y="3200400"/>
            <a:ext cx="3657600" cy="377700"/>
          </a:xfrm>
          <a:prstGeom prst="rect">
            <a:avLst/>
          </a:prstGeom>
          <a:noFill/>
          <a:ln>
            <a:noFill/>
          </a:ln>
        </p:spPr>
        <p:txBody>
          <a:bodyPr spcFirstLastPara="1" wrap="square" lIns="60950" tIns="30475" rIns="60950" bIns="30475" anchor="b" anchorCtr="0">
            <a:normAutofit/>
          </a:bodyPr>
          <a:lstStyle>
            <a:lvl1pPr lvl="0" algn="l">
              <a:spcBef>
                <a:spcPts val="0"/>
              </a:spcBef>
              <a:spcAft>
                <a:spcPts val="0"/>
              </a:spcAft>
              <a:buClr>
                <a:schemeClr val="dk1"/>
              </a:buClr>
              <a:buSzPts val="1300"/>
              <a:buFont typeface="Calibri"/>
              <a:buNone/>
              <a:defRPr sz="1300" b="1"/>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91" name="Google Shape;191;g357d106b903_0_5530"/>
          <p:cNvSpPr>
            <a:spLocks noGrp="1"/>
          </p:cNvSpPr>
          <p:nvPr>
            <p:ph type="pic" idx="2"/>
          </p:nvPr>
        </p:nvSpPr>
        <p:spPr>
          <a:xfrm>
            <a:off x="1194859" y="408517"/>
            <a:ext cx="3657600" cy="2743200"/>
          </a:xfrm>
          <a:prstGeom prst="rect">
            <a:avLst/>
          </a:prstGeom>
          <a:noFill/>
          <a:ln>
            <a:noFill/>
          </a:ln>
        </p:spPr>
      </p:sp>
      <p:sp>
        <p:nvSpPr>
          <p:cNvPr id="192" name="Google Shape;192;g357d106b903_0_5530"/>
          <p:cNvSpPr txBox="1">
            <a:spLocks noGrp="1"/>
          </p:cNvSpPr>
          <p:nvPr>
            <p:ph type="body" idx="1"/>
          </p:nvPr>
        </p:nvSpPr>
        <p:spPr>
          <a:xfrm>
            <a:off x="1194859" y="3578225"/>
            <a:ext cx="3657600" cy="536700"/>
          </a:xfrm>
          <a:prstGeom prst="rect">
            <a:avLst/>
          </a:prstGeom>
          <a:noFill/>
          <a:ln>
            <a:noFill/>
          </a:ln>
        </p:spPr>
        <p:txBody>
          <a:bodyPr spcFirstLastPara="1" wrap="square" lIns="60950" tIns="30475" rIns="60950" bIns="30475" anchor="t" anchorCtr="0">
            <a:normAutofit/>
          </a:bodyPr>
          <a:lstStyle>
            <a:lvl1pPr marL="457200" lvl="0" indent="-228600" algn="l">
              <a:spcBef>
                <a:spcPts val="200"/>
              </a:spcBef>
              <a:spcAft>
                <a:spcPts val="0"/>
              </a:spcAft>
              <a:buClr>
                <a:schemeClr val="dk1"/>
              </a:buClr>
              <a:buSzPts val="900"/>
              <a:buNone/>
              <a:defRPr sz="900"/>
            </a:lvl1pPr>
            <a:lvl2pPr marL="914400" lvl="1" indent="-228600" algn="l">
              <a:spcBef>
                <a:spcPts val="200"/>
              </a:spcBef>
              <a:spcAft>
                <a:spcPts val="0"/>
              </a:spcAft>
              <a:buClr>
                <a:schemeClr val="dk1"/>
              </a:buClr>
              <a:buSzPts val="800"/>
              <a:buNone/>
              <a:defRPr sz="800"/>
            </a:lvl2pPr>
            <a:lvl3pPr marL="1371600" lvl="2" indent="-228600" algn="l">
              <a:spcBef>
                <a:spcPts val="100"/>
              </a:spcBef>
              <a:spcAft>
                <a:spcPts val="0"/>
              </a:spcAft>
              <a:buClr>
                <a:schemeClr val="dk1"/>
              </a:buClr>
              <a:buSzPts val="700"/>
              <a:buNone/>
              <a:defRPr sz="700"/>
            </a:lvl3pPr>
            <a:lvl4pPr marL="1828800" lvl="3" indent="-228600" algn="l">
              <a:spcBef>
                <a:spcPts val="100"/>
              </a:spcBef>
              <a:spcAft>
                <a:spcPts val="0"/>
              </a:spcAft>
              <a:buClr>
                <a:schemeClr val="dk1"/>
              </a:buClr>
              <a:buSzPts val="600"/>
              <a:buNone/>
              <a:defRPr sz="600"/>
            </a:lvl4pPr>
            <a:lvl5pPr marL="2286000" lvl="4" indent="-228600" algn="l">
              <a:spcBef>
                <a:spcPts val="100"/>
              </a:spcBef>
              <a:spcAft>
                <a:spcPts val="0"/>
              </a:spcAft>
              <a:buClr>
                <a:schemeClr val="dk1"/>
              </a:buClr>
              <a:buSzPts val="600"/>
              <a:buNone/>
              <a:defRPr sz="600"/>
            </a:lvl5pPr>
            <a:lvl6pPr marL="2743200" lvl="5" indent="-228600" algn="l">
              <a:spcBef>
                <a:spcPts val="100"/>
              </a:spcBef>
              <a:spcAft>
                <a:spcPts val="0"/>
              </a:spcAft>
              <a:buClr>
                <a:schemeClr val="dk1"/>
              </a:buClr>
              <a:buSzPts val="600"/>
              <a:buNone/>
              <a:defRPr sz="600"/>
            </a:lvl6pPr>
            <a:lvl7pPr marL="3200400" lvl="6" indent="-228600" algn="l">
              <a:spcBef>
                <a:spcPts val="100"/>
              </a:spcBef>
              <a:spcAft>
                <a:spcPts val="0"/>
              </a:spcAft>
              <a:buClr>
                <a:schemeClr val="dk1"/>
              </a:buClr>
              <a:buSzPts val="600"/>
              <a:buNone/>
              <a:defRPr sz="600"/>
            </a:lvl7pPr>
            <a:lvl8pPr marL="3657600" lvl="7" indent="-228600" algn="l">
              <a:spcBef>
                <a:spcPts val="100"/>
              </a:spcBef>
              <a:spcAft>
                <a:spcPts val="0"/>
              </a:spcAft>
              <a:buClr>
                <a:schemeClr val="dk1"/>
              </a:buClr>
              <a:buSzPts val="600"/>
              <a:buNone/>
              <a:defRPr sz="600"/>
            </a:lvl8pPr>
            <a:lvl9pPr marL="4114800" lvl="8" indent="-228600" algn="l">
              <a:spcBef>
                <a:spcPts val="100"/>
              </a:spcBef>
              <a:spcAft>
                <a:spcPts val="0"/>
              </a:spcAft>
              <a:buClr>
                <a:schemeClr val="dk1"/>
              </a:buClr>
              <a:buSzPts val="600"/>
              <a:buNone/>
              <a:defRPr sz="600"/>
            </a:lvl9pPr>
          </a:lstStyle>
          <a:p>
            <a:endParaRPr/>
          </a:p>
        </p:txBody>
      </p:sp>
      <p:sp>
        <p:nvSpPr>
          <p:cNvPr id="193" name="Google Shape;193;g357d106b903_0_5530"/>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94" name="Google Shape;194;g357d106b903_0_5530"/>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95" name="Google Shape;195;g357d106b903_0_5530"/>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6"/>
        <p:cNvGrpSpPr/>
        <p:nvPr/>
      </p:nvGrpSpPr>
      <p:grpSpPr>
        <a:xfrm>
          <a:off x="0" y="0"/>
          <a:ext cx="0" cy="0"/>
          <a:chOff x="0" y="0"/>
          <a:chExt cx="0" cy="0"/>
        </a:xfrm>
      </p:grpSpPr>
      <p:sp>
        <p:nvSpPr>
          <p:cNvPr id="197" name="Google Shape;197;g357d106b903_0_5537"/>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98" name="Google Shape;198;g357d106b903_0_5537"/>
          <p:cNvSpPr txBox="1">
            <a:spLocks noGrp="1"/>
          </p:cNvSpPr>
          <p:nvPr>
            <p:ph type="body" idx="1"/>
          </p:nvPr>
        </p:nvSpPr>
        <p:spPr>
          <a:xfrm rot="5400000">
            <a:off x="1539300" y="-167700"/>
            <a:ext cx="3017400" cy="54864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199" name="Google Shape;199;g357d106b903_0_553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00" name="Google Shape;200;g357d106b903_0_553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01" name="Google Shape;201;g357d106b903_0_553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6"/>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1" name="Google Shape;31;p6" descr="largepurplelogo-transparent.png"/>
          <p:cNvPicPr preferRelativeResize="0"/>
          <p:nvPr/>
        </p:nvPicPr>
        <p:blipFill rotWithShape="1">
          <a:blip r:embed="rId2">
            <a:alphaModFix/>
          </a:blip>
          <a:srcRect/>
          <a:stretch/>
        </p:blipFill>
        <p:spPr>
          <a:xfrm>
            <a:off x="4415367" y="1358901"/>
            <a:ext cx="3092451" cy="2322513"/>
          </a:xfrm>
          <a:prstGeom prst="rect">
            <a:avLst/>
          </a:prstGeom>
          <a:noFill/>
          <a:ln>
            <a:noFill/>
          </a:ln>
        </p:spPr>
      </p:pic>
      <p:pic>
        <p:nvPicPr>
          <p:cNvPr id="32" name="Google Shape;32;p6"/>
          <p:cNvPicPr preferRelativeResize="0"/>
          <p:nvPr/>
        </p:nvPicPr>
        <p:blipFill rotWithShape="1">
          <a:blip r:embed="rId3">
            <a:alphaModFix/>
          </a:blip>
          <a:srcRect/>
          <a:stretch/>
        </p:blipFill>
        <p:spPr>
          <a:xfrm>
            <a:off x="0" y="6477001"/>
            <a:ext cx="12192000" cy="161925"/>
          </a:xfrm>
          <a:prstGeom prst="rect">
            <a:avLst/>
          </a:prstGeom>
          <a:noFill/>
          <a:ln>
            <a:noFill/>
          </a:ln>
        </p:spPr>
      </p:pic>
      <p:pic>
        <p:nvPicPr>
          <p:cNvPr id="33" name="Google Shape;33;p6" descr="CARLI2.png"/>
          <p:cNvPicPr preferRelativeResize="0"/>
          <p:nvPr/>
        </p:nvPicPr>
        <p:blipFill rotWithShape="1">
          <a:blip r:embed="rId4">
            <a:alphaModFix/>
          </a:blip>
          <a:srcRect/>
          <a:stretch/>
        </p:blipFill>
        <p:spPr>
          <a:xfrm>
            <a:off x="4451351" y="3906838"/>
            <a:ext cx="2984500" cy="463550"/>
          </a:xfrm>
          <a:prstGeom prst="rect">
            <a:avLst/>
          </a:prstGeom>
          <a:noFill/>
          <a:ln>
            <a:noFill/>
          </a:ln>
        </p:spPr>
      </p:pic>
      <p:sp>
        <p:nvSpPr>
          <p:cNvPr id="34" name="Google Shape;34;p6"/>
          <p:cNvSpPr txBox="1">
            <a:spLocks noGrp="1"/>
          </p:cNvSpPr>
          <p:nvPr>
            <p:ph type="ctrTitle"/>
          </p:nvPr>
        </p:nvSpPr>
        <p:spPr>
          <a:xfrm>
            <a:off x="914400" y="4919196"/>
            <a:ext cx="10363200" cy="107929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ubTitle" idx="1"/>
          </p:nvPr>
        </p:nvSpPr>
        <p:spPr>
          <a:xfrm>
            <a:off x="1828800" y="5740694"/>
            <a:ext cx="8534400" cy="987225"/>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chemeClr val="lt2"/>
              </a:buClr>
              <a:buSzPts val="2400"/>
              <a:buFont typeface="Arial"/>
              <a:buNone/>
              <a:defRPr sz="2400">
                <a:solidFill>
                  <a:schemeClr val="lt2"/>
                </a:solidFill>
              </a:defRPr>
            </a:lvl1pPr>
            <a:lvl2pPr lvl="1" algn="ctr">
              <a:spcBef>
                <a:spcPts val="440"/>
              </a:spcBef>
              <a:spcAft>
                <a:spcPts val="0"/>
              </a:spcAft>
              <a:buClr>
                <a:srgbClr val="998C9B"/>
              </a:buClr>
              <a:buSzPts val="2200"/>
              <a:buNone/>
              <a:defRPr>
                <a:solidFill>
                  <a:srgbClr val="998C9B"/>
                </a:solidFill>
              </a:defRPr>
            </a:lvl2pPr>
            <a:lvl3pPr lvl="2" algn="ctr">
              <a:spcBef>
                <a:spcPts val="380"/>
              </a:spcBef>
              <a:spcAft>
                <a:spcPts val="0"/>
              </a:spcAft>
              <a:buClr>
                <a:srgbClr val="998C9B"/>
              </a:buClr>
              <a:buSzPts val="1900"/>
              <a:buNone/>
              <a:defRPr>
                <a:solidFill>
                  <a:srgbClr val="998C9B"/>
                </a:solidFill>
              </a:defRPr>
            </a:lvl3pPr>
            <a:lvl4pPr lvl="3" algn="ctr">
              <a:spcBef>
                <a:spcPts val="320"/>
              </a:spcBef>
              <a:spcAft>
                <a:spcPts val="0"/>
              </a:spcAft>
              <a:buClr>
                <a:srgbClr val="998C9B"/>
              </a:buClr>
              <a:buSzPts val="1600"/>
              <a:buNone/>
              <a:defRPr>
                <a:solidFill>
                  <a:srgbClr val="998C9B"/>
                </a:solidFill>
              </a:defRPr>
            </a:lvl4pPr>
            <a:lvl5pPr lvl="4" algn="ctr">
              <a:spcBef>
                <a:spcPts val="280"/>
              </a:spcBef>
              <a:spcAft>
                <a:spcPts val="0"/>
              </a:spcAft>
              <a:buClr>
                <a:srgbClr val="998C9B"/>
              </a:buClr>
              <a:buSzPts val="1400"/>
              <a:buNone/>
              <a:defRPr>
                <a:solidFill>
                  <a:srgbClr val="998C9B"/>
                </a:solidFill>
              </a:defRPr>
            </a:lvl5pPr>
            <a:lvl6pPr lvl="5" algn="ctr">
              <a:spcBef>
                <a:spcPts val="400"/>
              </a:spcBef>
              <a:spcAft>
                <a:spcPts val="0"/>
              </a:spcAft>
              <a:buClr>
                <a:srgbClr val="998C9B"/>
              </a:buClr>
              <a:buSzPts val="2000"/>
              <a:buNone/>
              <a:defRPr>
                <a:solidFill>
                  <a:srgbClr val="998C9B"/>
                </a:solidFill>
              </a:defRPr>
            </a:lvl6pPr>
            <a:lvl7pPr lvl="6" algn="ctr">
              <a:spcBef>
                <a:spcPts val="400"/>
              </a:spcBef>
              <a:spcAft>
                <a:spcPts val="0"/>
              </a:spcAft>
              <a:buClr>
                <a:srgbClr val="998C9B"/>
              </a:buClr>
              <a:buSzPts val="2000"/>
              <a:buNone/>
              <a:defRPr>
                <a:solidFill>
                  <a:srgbClr val="998C9B"/>
                </a:solidFill>
              </a:defRPr>
            </a:lvl7pPr>
            <a:lvl8pPr lvl="7" algn="ctr">
              <a:spcBef>
                <a:spcPts val="400"/>
              </a:spcBef>
              <a:spcAft>
                <a:spcPts val="0"/>
              </a:spcAft>
              <a:buClr>
                <a:srgbClr val="998C9B"/>
              </a:buClr>
              <a:buSzPts val="2000"/>
              <a:buNone/>
              <a:defRPr>
                <a:solidFill>
                  <a:srgbClr val="998C9B"/>
                </a:solidFill>
              </a:defRPr>
            </a:lvl8pPr>
            <a:lvl9pPr lvl="8" algn="ctr">
              <a:spcBef>
                <a:spcPts val="400"/>
              </a:spcBef>
              <a:spcAft>
                <a:spcPts val="0"/>
              </a:spcAft>
              <a:buClr>
                <a:srgbClr val="998C9B"/>
              </a:buClr>
              <a:buSzPts val="2000"/>
              <a:buNone/>
              <a:defRPr>
                <a:solidFill>
                  <a:srgbClr val="998C9B"/>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2"/>
        <p:cNvGrpSpPr/>
        <p:nvPr/>
      </p:nvGrpSpPr>
      <p:grpSpPr>
        <a:xfrm>
          <a:off x="0" y="0"/>
          <a:ext cx="0" cy="0"/>
          <a:chOff x="0" y="0"/>
          <a:chExt cx="0" cy="0"/>
        </a:xfrm>
      </p:grpSpPr>
      <p:sp>
        <p:nvSpPr>
          <p:cNvPr id="203" name="Google Shape;203;g357d106b903_0_5543"/>
          <p:cNvSpPr txBox="1">
            <a:spLocks noGrp="1"/>
          </p:cNvSpPr>
          <p:nvPr>
            <p:ph type="title"/>
          </p:nvPr>
        </p:nvSpPr>
        <p:spPr>
          <a:xfrm rot="5400000">
            <a:off x="3154950" y="1447742"/>
            <a:ext cx="3900900" cy="13716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04" name="Google Shape;204;g357d106b903_0_5543"/>
          <p:cNvSpPr txBox="1">
            <a:spLocks noGrp="1"/>
          </p:cNvSpPr>
          <p:nvPr>
            <p:ph type="body" idx="1"/>
          </p:nvPr>
        </p:nvSpPr>
        <p:spPr>
          <a:xfrm rot="5400000">
            <a:off x="361000" y="126992"/>
            <a:ext cx="3900900" cy="40131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205" name="Google Shape;205;g357d106b903_0_5543"/>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06" name="Google Shape;206;g357d106b903_0_5543"/>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07" name="Google Shape;207;g357d106b903_0_5543"/>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208"/>
        <p:cNvGrpSpPr/>
        <p:nvPr/>
      </p:nvGrpSpPr>
      <p:grpSpPr>
        <a:xfrm>
          <a:off x="0" y="0"/>
          <a:ext cx="0" cy="0"/>
          <a:chOff x="0" y="0"/>
          <a:chExt cx="0" cy="0"/>
        </a:xfrm>
      </p:grpSpPr>
      <p:sp>
        <p:nvSpPr>
          <p:cNvPr id="209" name="Google Shape;209;g357d106b903_0_5549"/>
          <p:cNvSpPr/>
          <p:nvPr/>
        </p:nvSpPr>
        <p:spPr>
          <a:xfrm>
            <a:off x="0" y="4895850"/>
            <a:ext cx="12192000" cy="1512900"/>
          </a:xfrm>
          <a:prstGeom prst="rect">
            <a:avLst/>
          </a:prstGeom>
          <a:solidFill>
            <a:srgbClr val="422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Arial"/>
                <a:ea typeface="Arial"/>
                <a:cs typeface="Arial"/>
                <a:sym typeface="Arial"/>
              </a:rPr>
              <a:t> </a:t>
            </a:r>
            <a:endParaRPr sz="1400"/>
          </a:p>
        </p:txBody>
      </p:sp>
      <p:sp>
        <p:nvSpPr>
          <p:cNvPr id="210" name="Google Shape;210;g357d106b903_0_5549"/>
          <p:cNvSpPr>
            <a:spLocks noGrp="1"/>
          </p:cNvSpPr>
          <p:nvPr>
            <p:ph type="pic" idx="2"/>
          </p:nvPr>
        </p:nvSpPr>
        <p:spPr>
          <a:xfrm>
            <a:off x="0" y="1"/>
            <a:ext cx="12192000" cy="4895400"/>
          </a:xfrm>
          <a:prstGeom prst="rect">
            <a:avLst/>
          </a:prstGeom>
          <a:noFill/>
          <a:ln>
            <a:noFill/>
          </a:ln>
        </p:spPr>
      </p:sp>
      <p:sp>
        <p:nvSpPr>
          <p:cNvPr id="211" name="Google Shape;211;g357d106b903_0_5549"/>
          <p:cNvSpPr txBox="1">
            <a:spLocks noGrp="1"/>
          </p:cNvSpPr>
          <p:nvPr>
            <p:ph type="title"/>
          </p:nvPr>
        </p:nvSpPr>
        <p:spPr>
          <a:xfrm>
            <a:off x="1339274" y="5323455"/>
            <a:ext cx="9698100" cy="13620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SzPts val="2900"/>
              <a:buNone/>
              <a:defRPr sz="2800" b="1" cap="none">
                <a:solidFill>
                  <a:schemeClr val="lt2"/>
                </a:solidFill>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12" name="Google Shape;212;g357d106b903_0_5549"/>
          <p:cNvSpPr txBox="1">
            <a:spLocks noGrp="1"/>
          </p:cNvSpPr>
          <p:nvPr>
            <p:ph type="body" idx="1"/>
          </p:nvPr>
        </p:nvSpPr>
        <p:spPr>
          <a:xfrm>
            <a:off x="1339273" y="4504306"/>
            <a:ext cx="9987000" cy="819000"/>
          </a:xfrm>
          <a:prstGeom prst="rect">
            <a:avLst/>
          </a:prstGeom>
          <a:noFill/>
          <a:ln>
            <a:noFill/>
          </a:ln>
        </p:spPr>
        <p:txBody>
          <a:bodyPr spcFirstLastPara="1" wrap="square" lIns="91425" tIns="45700" rIns="91425" bIns="45700" anchor="b" anchorCtr="0">
            <a:normAutofit/>
          </a:bodyPr>
          <a:lstStyle>
            <a:lvl1pPr marL="457200" lvl="0" indent="-228600" algn="l">
              <a:spcBef>
                <a:spcPts val="300"/>
              </a:spcBef>
              <a:spcAft>
                <a:spcPts val="0"/>
              </a:spcAft>
              <a:buClr>
                <a:srgbClr val="D8D8D8"/>
              </a:buClr>
              <a:buSzPts val="1600"/>
              <a:buFont typeface="Arial"/>
              <a:buNone/>
              <a:defRPr sz="1600">
                <a:solidFill>
                  <a:srgbClr val="D8D8D8"/>
                </a:solidFill>
              </a:defRPr>
            </a:lvl1pPr>
            <a:lvl2pPr marL="914400" lvl="1" indent="-228600" algn="l">
              <a:spcBef>
                <a:spcPts val="300"/>
              </a:spcBef>
              <a:spcAft>
                <a:spcPts val="0"/>
              </a:spcAft>
              <a:buClr>
                <a:srgbClr val="998C9B"/>
              </a:buClr>
              <a:buSzPts val="1800"/>
              <a:buNone/>
              <a:defRPr sz="1800">
                <a:solidFill>
                  <a:srgbClr val="998C9B"/>
                </a:solidFill>
              </a:defRPr>
            </a:lvl2pPr>
            <a:lvl3pPr marL="1371600" lvl="2" indent="-228600" algn="l">
              <a:spcBef>
                <a:spcPts val="300"/>
              </a:spcBef>
              <a:spcAft>
                <a:spcPts val="0"/>
              </a:spcAft>
              <a:buClr>
                <a:srgbClr val="998C9B"/>
              </a:buClr>
              <a:buSzPts val="1600"/>
              <a:buNone/>
              <a:defRPr sz="1600">
                <a:solidFill>
                  <a:srgbClr val="998C9B"/>
                </a:solidFill>
              </a:defRPr>
            </a:lvl3pPr>
            <a:lvl4pPr marL="1828800" lvl="3" indent="-228600" algn="l">
              <a:spcBef>
                <a:spcPts val="300"/>
              </a:spcBef>
              <a:spcAft>
                <a:spcPts val="0"/>
              </a:spcAft>
              <a:buClr>
                <a:srgbClr val="998C9B"/>
              </a:buClr>
              <a:buSzPts val="1400"/>
              <a:buNone/>
              <a:defRPr sz="1400">
                <a:solidFill>
                  <a:srgbClr val="998C9B"/>
                </a:solidFill>
              </a:defRPr>
            </a:lvl4pPr>
            <a:lvl5pPr marL="2286000" lvl="4" indent="-228600" algn="l">
              <a:spcBef>
                <a:spcPts val="300"/>
              </a:spcBef>
              <a:spcAft>
                <a:spcPts val="0"/>
              </a:spcAft>
              <a:buClr>
                <a:srgbClr val="998C9B"/>
              </a:buClr>
              <a:buSzPts val="1400"/>
              <a:buNone/>
              <a:defRPr sz="1400">
                <a:solidFill>
                  <a:srgbClr val="998C9B"/>
                </a:solidFill>
              </a:defRPr>
            </a:lvl5pPr>
            <a:lvl6pPr marL="2743200" lvl="5" indent="-228600" algn="l">
              <a:spcBef>
                <a:spcPts val="300"/>
              </a:spcBef>
              <a:spcAft>
                <a:spcPts val="0"/>
              </a:spcAft>
              <a:buClr>
                <a:srgbClr val="998C9B"/>
              </a:buClr>
              <a:buSzPts val="1400"/>
              <a:buNone/>
              <a:defRPr sz="1400">
                <a:solidFill>
                  <a:srgbClr val="998C9B"/>
                </a:solidFill>
              </a:defRPr>
            </a:lvl6pPr>
            <a:lvl7pPr marL="3200400" lvl="6" indent="-228600" algn="l">
              <a:spcBef>
                <a:spcPts val="300"/>
              </a:spcBef>
              <a:spcAft>
                <a:spcPts val="0"/>
              </a:spcAft>
              <a:buClr>
                <a:srgbClr val="998C9B"/>
              </a:buClr>
              <a:buSzPts val="1400"/>
              <a:buNone/>
              <a:defRPr sz="1400">
                <a:solidFill>
                  <a:srgbClr val="998C9B"/>
                </a:solidFill>
              </a:defRPr>
            </a:lvl7pPr>
            <a:lvl8pPr marL="3657600" lvl="7" indent="-228600" algn="l">
              <a:spcBef>
                <a:spcPts val="300"/>
              </a:spcBef>
              <a:spcAft>
                <a:spcPts val="0"/>
              </a:spcAft>
              <a:buClr>
                <a:srgbClr val="998C9B"/>
              </a:buClr>
              <a:buSzPts val="1400"/>
              <a:buNone/>
              <a:defRPr sz="1400">
                <a:solidFill>
                  <a:srgbClr val="998C9B"/>
                </a:solidFill>
              </a:defRPr>
            </a:lvl8pPr>
            <a:lvl9pPr marL="4114800" lvl="8" indent="-228600" algn="l">
              <a:spcBef>
                <a:spcPts val="300"/>
              </a:spcBef>
              <a:spcAft>
                <a:spcPts val="0"/>
              </a:spcAft>
              <a:buClr>
                <a:srgbClr val="998C9B"/>
              </a:buClr>
              <a:buSzPts val="1400"/>
              <a:buNone/>
              <a:defRPr sz="1400">
                <a:solidFill>
                  <a:srgbClr val="998C9B"/>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13"/>
        <p:cNvGrpSpPr/>
        <p:nvPr/>
      </p:nvGrpSpPr>
      <p:grpSpPr>
        <a:xfrm>
          <a:off x="0" y="0"/>
          <a:ext cx="0" cy="0"/>
          <a:chOff x="0" y="0"/>
          <a:chExt cx="0" cy="0"/>
        </a:xfrm>
      </p:grpSpPr>
      <p:sp>
        <p:nvSpPr>
          <p:cNvPr id="214" name="Google Shape;214;g357d106b903_0_5554"/>
          <p:cNvSpPr/>
          <p:nvPr/>
        </p:nvSpPr>
        <p:spPr>
          <a:xfrm>
            <a:off x="0" y="-9525"/>
            <a:ext cx="12192000" cy="381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sz="1400"/>
          </a:p>
        </p:txBody>
      </p:sp>
      <p:sp>
        <p:nvSpPr>
          <p:cNvPr id="215" name="Google Shape;215;g357d106b903_0_5554"/>
          <p:cNvSpPr txBox="1">
            <a:spLocks noGrp="1"/>
          </p:cNvSpPr>
          <p:nvPr>
            <p:ph type="body" idx="1"/>
          </p:nvPr>
        </p:nvSpPr>
        <p:spPr>
          <a:xfrm>
            <a:off x="416077" y="1397001"/>
            <a:ext cx="11329500" cy="3763800"/>
          </a:xfrm>
          <a:prstGeom prst="rect">
            <a:avLst/>
          </a:prstGeom>
          <a:noFill/>
          <a:ln>
            <a:noFill/>
          </a:ln>
        </p:spPr>
        <p:txBody>
          <a:bodyPr spcFirstLastPara="1" wrap="square" lIns="91425" tIns="45700" rIns="91425" bIns="45700" anchor="t" anchorCtr="0">
            <a:normAutofit/>
          </a:bodyPr>
          <a:lstStyle>
            <a:lvl1pPr marL="457200" lvl="0" indent="-228600" algn="l">
              <a:spcBef>
                <a:spcPts val="300"/>
              </a:spcBef>
              <a:spcAft>
                <a:spcPts val="0"/>
              </a:spcAft>
              <a:buSzPts val="2100"/>
              <a:buNone/>
              <a:defRPr/>
            </a:lvl1pPr>
            <a:lvl2pPr marL="914400" lvl="1" indent="-342900" algn="l">
              <a:spcBef>
                <a:spcPts val="3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00"/>
              </a:spcBef>
              <a:spcAft>
                <a:spcPts val="0"/>
              </a:spcAft>
              <a:buClr>
                <a:schemeClr val="dk1"/>
              </a:buClr>
              <a:buSzPts val="1800"/>
              <a:buChar char="•"/>
              <a:defRPr/>
            </a:lvl6pPr>
            <a:lvl7pPr marL="3200400" lvl="6" indent="-342900" algn="l">
              <a:spcBef>
                <a:spcPts val="300"/>
              </a:spcBef>
              <a:spcAft>
                <a:spcPts val="0"/>
              </a:spcAft>
              <a:buClr>
                <a:schemeClr val="dk1"/>
              </a:buClr>
              <a:buSzPts val="1800"/>
              <a:buChar char="•"/>
              <a:defRPr/>
            </a:lvl7pPr>
            <a:lvl8pPr marL="3657600" lvl="7" indent="-342900" algn="l">
              <a:spcBef>
                <a:spcPts val="300"/>
              </a:spcBef>
              <a:spcAft>
                <a:spcPts val="0"/>
              </a:spcAft>
              <a:buClr>
                <a:schemeClr val="dk1"/>
              </a:buClr>
              <a:buSzPts val="1800"/>
              <a:buChar char="•"/>
              <a:defRPr/>
            </a:lvl8pPr>
            <a:lvl9pPr marL="4114800" lvl="8" indent="-342900" algn="l">
              <a:spcBef>
                <a:spcPts val="300"/>
              </a:spcBef>
              <a:spcAft>
                <a:spcPts val="0"/>
              </a:spcAft>
              <a:buClr>
                <a:schemeClr val="dk1"/>
              </a:buClr>
              <a:buSzPts val="1800"/>
              <a:buChar char="•"/>
              <a:defRPr/>
            </a:lvl9pPr>
          </a:lstStyle>
          <a:p>
            <a:endParaRPr/>
          </a:p>
        </p:txBody>
      </p:sp>
      <p:sp>
        <p:nvSpPr>
          <p:cNvPr id="216" name="Google Shape;216;g357d106b903_0_5554"/>
          <p:cNvSpPr txBox="1">
            <a:spLocks noGrp="1"/>
          </p:cNvSpPr>
          <p:nvPr>
            <p:ph type="title"/>
          </p:nvPr>
        </p:nvSpPr>
        <p:spPr>
          <a:xfrm>
            <a:off x="307220" y="-94785"/>
            <a:ext cx="10972800" cy="6027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900"/>
              <a:buNone/>
              <a:defRPr sz="1600" cap="none">
                <a:solidFill>
                  <a:schemeClr val="lt2"/>
                </a:solidFill>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6"/>
        <p:cNvGrpSpPr/>
        <p:nvPr/>
      </p:nvGrpSpPr>
      <p:grpSpPr>
        <a:xfrm>
          <a:off x="0" y="0"/>
          <a:ext cx="0" cy="0"/>
          <a:chOff x="0" y="0"/>
          <a:chExt cx="0" cy="0"/>
        </a:xfrm>
      </p:grpSpPr>
      <p:sp>
        <p:nvSpPr>
          <p:cNvPr id="37" name="Google Shape;37;p7"/>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 name="Google Shape;38;p7" descr="largepurplelogo-transparent.png"/>
          <p:cNvPicPr preferRelativeResize="0"/>
          <p:nvPr/>
        </p:nvPicPr>
        <p:blipFill rotWithShape="1">
          <a:blip r:embed="rId2">
            <a:alphaModFix/>
          </a:blip>
          <a:srcRect/>
          <a:stretch/>
        </p:blipFill>
        <p:spPr>
          <a:xfrm>
            <a:off x="13026" y="9770"/>
            <a:ext cx="7810500" cy="5868987"/>
          </a:xfrm>
          <a:prstGeom prst="rect">
            <a:avLst/>
          </a:prstGeom>
          <a:noFill/>
          <a:ln>
            <a:noFill/>
          </a:ln>
        </p:spPr>
      </p:pic>
      <p:pic>
        <p:nvPicPr>
          <p:cNvPr id="39" name="Google Shape;39;p7" descr="eResources-stacked-white.png"/>
          <p:cNvPicPr preferRelativeResize="0"/>
          <p:nvPr/>
        </p:nvPicPr>
        <p:blipFill rotWithShape="1">
          <a:blip r:embed="rId3">
            <a:alphaModFix/>
          </a:blip>
          <a:srcRect/>
          <a:stretch/>
        </p:blipFill>
        <p:spPr>
          <a:xfrm>
            <a:off x="2713567" y="2741614"/>
            <a:ext cx="6741584" cy="955675"/>
          </a:xfrm>
          <a:prstGeom prst="rect">
            <a:avLst/>
          </a:prstGeom>
          <a:noFill/>
          <a:ln>
            <a:noFill/>
          </a:ln>
        </p:spPr>
      </p:pic>
      <p:sp>
        <p:nvSpPr>
          <p:cNvPr id="40" name="Google Shape;40;p7"/>
          <p:cNvSpPr/>
          <p:nvPr/>
        </p:nvSpPr>
        <p:spPr>
          <a:xfrm>
            <a:off x="0" y="6646864"/>
            <a:ext cx="12192000" cy="2111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7"/>
          <p:cNvSpPr txBox="1">
            <a:spLocks noGrp="1"/>
          </p:cNvSpPr>
          <p:nvPr>
            <p:ph type="ctrTitle"/>
          </p:nvPr>
        </p:nvSpPr>
        <p:spPr>
          <a:xfrm>
            <a:off x="914400" y="4919196"/>
            <a:ext cx="10363200" cy="107929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
          <p:cNvSpPr txBox="1">
            <a:spLocks noGrp="1"/>
          </p:cNvSpPr>
          <p:nvPr>
            <p:ph type="subTitle" idx="1"/>
          </p:nvPr>
        </p:nvSpPr>
        <p:spPr>
          <a:xfrm>
            <a:off x="1828800" y="5740694"/>
            <a:ext cx="8534400" cy="987225"/>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chemeClr val="lt2"/>
              </a:buClr>
              <a:buSzPts val="2400"/>
              <a:buFont typeface="Arial"/>
              <a:buNone/>
              <a:defRPr sz="2400">
                <a:solidFill>
                  <a:schemeClr val="lt2"/>
                </a:solidFill>
              </a:defRPr>
            </a:lvl1pPr>
            <a:lvl2pPr lvl="1" algn="ctr">
              <a:spcBef>
                <a:spcPts val="440"/>
              </a:spcBef>
              <a:spcAft>
                <a:spcPts val="0"/>
              </a:spcAft>
              <a:buClr>
                <a:srgbClr val="998C9B"/>
              </a:buClr>
              <a:buSzPts val="2200"/>
              <a:buNone/>
              <a:defRPr>
                <a:solidFill>
                  <a:srgbClr val="998C9B"/>
                </a:solidFill>
              </a:defRPr>
            </a:lvl2pPr>
            <a:lvl3pPr lvl="2" algn="ctr">
              <a:spcBef>
                <a:spcPts val="380"/>
              </a:spcBef>
              <a:spcAft>
                <a:spcPts val="0"/>
              </a:spcAft>
              <a:buClr>
                <a:srgbClr val="998C9B"/>
              </a:buClr>
              <a:buSzPts val="1900"/>
              <a:buNone/>
              <a:defRPr>
                <a:solidFill>
                  <a:srgbClr val="998C9B"/>
                </a:solidFill>
              </a:defRPr>
            </a:lvl3pPr>
            <a:lvl4pPr lvl="3" algn="ctr">
              <a:spcBef>
                <a:spcPts val="320"/>
              </a:spcBef>
              <a:spcAft>
                <a:spcPts val="0"/>
              </a:spcAft>
              <a:buClr>
                <a:srgbClr val="998C9B"/>
              </a:buClr>
              <a:buSzPts val="1600"/>
              <a:buNone/>
              <a:defRPr>
                <a:solidFill>
                  <a:srgbClr val="998C9B"/>
                </a:solidFill>
              </a:defRPr>
            </a:lvl4pPr>
            <a:lvl5pPr lvl="4" algn="ctr">
              <a:spcBef>
                <a:spcPts val="280"/>
              </a:spcBef>
              <a:spcAft>
                <a:spcPts val="0"/>
              </a:spcAft>
              <a:buClr>
                <a:srgbClr val="998C9B"/>
              </a:buClr>
              <a:buSzPts val="1400"/>
              <a:buNone/>
              <a:defRPr>
                <a:solidFill>
                  <a:srgbClr val="998C9B"/>
                </a:solidFill>
              </a:defRPr>
            </a:lvl5pPr>
            <a:lvl6pPr lvl="5" algn="ctr">
              <a:spcBef>
                <a:spcPts val="400"/>
              </a:spcBef>
              <a:spcAft>
                <a:spcPts val="0"/>
              </a:spcAft>
              <a:buClr>
                <a:srgbClr val="998C9B"/>
              </a:buClr>
              <a:buSzPts val="2000"/>
              <a:buNone/>
              <a:defRPr>
                <a:solidFill>
                  <a:srgbClr val="998C9B"/>
                </a:solidFill>
              </a:defRPr>
            </a:lvl6pPr>
            <a:lvl7pPr lvl="6" algn="ctr">
              <a:spcBef>
                <a:spcPts val="400"/>
              </a:spcBef>
              <a:spcAft>
                <a:spcPts val="0"/>
              </a:spcAft>
              <a:buClr>
                <a:srgbClr val="998C9B"/>
              </a:buClr>
              <a:buSzPts val="2000"/>
              <a:buNone/>
              <a:defRPr>
                <a:solidFill>
                  <a:srgbClr val="998C9B"/>
                </a:solidFill>
              </a:defRPr>
            </a:lvl7pPr>
            <a:lvl8pPr lvl="7" algn="ctr">
              <a:spcBef>
                <a:spcPts val="400"/>
              </a:spcBef>
              <a:spcAft>
                <a:spcPts val="0"/>
              </a:spcAft>
              <a:buClr>
                <a:srgbClr val="998C9B"/>
              </a:buClr>
              <a:buSzPts val="2000"/>
              <a:buNone/>
              <a:defRPr>
                <a:solidFill>
                  <a:srgbClr val="998C9B"/>
                </a:solidFill>
              </a:defRPr>
            </a:lvl8pPr>
            <a:lvl9pPr lvl="8" algn="ctr">
              <a:spcBef>
                <a:spcPts val="400"/>
              </a:spcBef>
              <a:spcAft>
                <a:spcPts val="0"/>
              </a:spcAft>
              <a:buClr>
                <a:srgbClr val="998C9B"/>
              </a:buClr>
              <a:buSzPts val="2000"/>
              <a:buNone/>
              <a:defRPr>
                <a:solidFill>
                  <a:srgbClr val="998C9B"/>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3"/>
        <p:cNvGrpSpPr/>
        <p:nvPr/>
      </p:nvGrpSpPr>
      <p:grpSpPr>
        <a:xfrm>
          <a:off x="0" y="0"/>
          <a:ext cx="0" cy="0"/>
          <a:chOff x="0" y="0"/>
          <a:chExt cx="0" cy="0"/>
        </a:xfrm>
      </p:grpSpPr>
      <p:sp>
        <p:nvSpPr>
          <p:cNvPr id="44" name="Google Shape;44;p8"/>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5" name="Google Shape;45;p8" descr="largepurplelogo-transparent.png"/>
          <p:cNvPicPr preferRelativeResize="0"/>
          <p:nvPr/>
        </p:nvPicPr>
        <p:blipFill rotWithShape="1">
          <a:blip r:embed="rId2">
            <a:alphaModFix/>
          </a:blip>
          <a:srcRect/>
          <a:stretch/>
        </p:blipFill>
        <p:spPr>
          <a:xfrm>
            <a:off x="14334" y="12274"/>
            <a:ext cx="7810500" cy="5868987"/>
          </a:xfrm>
          <a:prstGeom prst="rect">
            <a:avLst/>
          </a:prstGeom>
          <a:noFill/>
          <a:ln>
            <a:noFill/>
          </a:ln>
        </p:spPr>
      </p:pic>
      <p:sp>
        <p:nvSpPr>
          <p:cNvPr id="46" name="Google Shape;46;p8"/>
          <p:cNvSpPr/>
          <p:nvPr/>
        </p:nvSpPr>
        <p:spPr>
          <a:xfrm>
            <a:off x="0" y="6646864"/>
            <a:ext cx="12192000" cy="2111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7" name="Google Shape;47;p8" descr="iShare-stacked-white.png"/>
          <p:cNvPicPr preferRelativeResize="0"/>
          <p:nvPr/>
        </p:nvPicPr>
        <p:blipFill rotWithShape="1">
          <a:blip r:embed="rId3">
            <a:alphaModFix/>
          </a:blip>
          <a:srcRect/>
          <a:stretch/>
        </p:blipFill>
        <p:spPr>
          <a:xfrm>
            <a:off x="3594101" y="2725738"/>
            <a:ext cx="4567767" cy="971550"/>
          </a:xfrm>
          <a:prstGeom prst="rect">
            <a:avLst/>
          </a:prstGeom>
          <a:noFill/>
          <a:ln>
            <a:noFill/>
          </a:ln>
        </p:spPr>
      </p:pic>
      <p:sp>
        <p:nvSpPr>
          <p:cNvPr id="48" name="Google Shape;48;p8"/>
          <p:cNvSpPr txBox="1">
            <a:spLocks noGrp="1"/>
          </p:cNvSpPr>
          <p:nvPr>
            <p:ph type="ctrTitle"/>
          </p:nvPr>
        </p:nvSpPr>
        <p:spPr>
          <a:xfrm>
            <a:off x="914400" y="4919196"/>
            <a:ext cx="10363200" cy="107929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ubTitle" idx="1"/>
          </p:nvPr>
        </p:nvSpPr>
        <p:spPr>
          <a:xfrm>
            <a:off x="1828800" y="5740694"/>
            <a:ext cx="8534400" cy="987225"/>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chemeClr val="lt2"/>
              </a:buClr>
              <a:buSzPts val="2400"/>
              <a:buFont typeface="Arial"/>
              <a:buNone/>
              <a:defRPr sz="2400">
                <a:solidFill>
                  <a:schemeClr val="lt2"/>
                </a:solidFill>
              </a:defRPr>
            </a:lvl1pPr>
            <a:lvl2pPr lvl="1" algn="ctr">
              <a:spcBef>
                <a:spcPts val="440"/>
              </a:spcBef>
              <a:spcAft>
                <a:spcPts val="0"/>
              </a:spcAft>
              <a:buClr>
                <a:srgbClr val="998C9B"/>
              </a:buClr>
              <a:buSzPts val="2200"/>
              <a:buNone/>
              <a:defRPr>
                <a:solidFill>
                  <a:srgbClr val="998C9B"/>
                </a:solidFill>
              </a:defRPr>
            </a:lvl2pPr>
            <a:lvl3pPr lvl="2" algn="ctr">
              <a:spcBef>
                <a:spcPts val="380"/>
              </a:spcBef>
              <a:spcAft>
                <a:spcPts val="0"/>
              </a:spcAft>
              <a:buClr>
                <a:srgbClr val="998C9B"/>
              </a:buClr>
              <a:buSzPts val="1900"/>
              <a:buNone/>
              <a:defRPr>
                <a:solidFill>
                  <a:srgbClr val="998C9B"/>
                </a:solidFill>
              </a:defRPr>
            </a:lvl3pPr>
            <a:lvl4pPr lvl="3" algn="ctr">
              <a:spcBef>
                <a:spcPts val="320"/>
              </a:spcBef>
              <a:spcAft>
                <a:spcPts val="0"/>
              </a:spcAft>
              <a:buClr>
                <a:srgbClr val="998C9B"/>
              </a:buClr>
              <a:buSzPts val="1600"/>
              <a:buNone/>
              <a:defRPr>
                <a:solidFill>
                  <a:srgbClr val="998C9B"/>
                </a:solidFill>
              </a:defRPr>
            </a:lvl4pPr>
            <a:lvl5pPr lvl="4" algn="ctr">
              <a:spcBef>
                <a:spcPts val="280"/>
              </a:spcBef>
              <a:spcAft>
                <a:spcPts val="0"/>
              </a:spcAft>
              <a:buClr>
                <a:srgbClr val="998C9B"/>
              </a:buClr>
              <a:buSzPts val="1400"/>
              <a:buNone/>
              <a:defRPr>
                <a:solidFill>
                  <a:srgbClr val="998C9B"/>
                </a:solidFill>
              </a:defRPr>
            </a:lvl5pPr>
            <a:lvl6pPr lvl="5" algn="ctr">
              <a:spcBef>
                <a:spcPts val="400"/>
              </a:spcBef>
              <a:spcAft>
                <a:spcPts val="0"/>
              </a:spcAft>
              <a:buClr>
                <a:srgbClr val="998C9B"/>
              </a:buClr>
              <a:buSzPts val="2000"/>
              <a:buNone/>
              <a:defRPr>
                <a:solidFill>
                  <a:srgbClr val="998C9B"/>
                </a:solidFill>
              </a:defRPr>
            </a:lvl6pPr>
            <a:lvl7pPr lvl="6" algn="ctr">
              <a:spcBef>
                <a:spcPts val="400"/>
              </a:spcBef>
              <a:spcAft>
                <a:spcPts val="0"/>
              </a:spcAft>
              <a:buClr>
                <a:srgbClr val="998C9B"/>
              </a:buClr>
              <a:buSzPts val="2000"/>
              <a:buNone/>
              <a:defRPr>
                <a:solidFill>
                  <a:srgbClr val="998C9B"/>
                </a:solidFill>
              </a:defRPr>
            </a:lvl7pPr>
            <a:lvl8pPr lvl="7" algn="ctr">
              <a:spcBef>
                <a:spcPts val="400"/>
              </a:spcBef>
              <a:spcAft>
                <a:spcPts val="0"/>
              </a:spcAft>
              <a:buClr>
                <a:srgbClr val="998C9B"/>
              </a:buClr>
              <a:buSzPts val="2000"/>
              <a:buNone/>
              <a:defRPr>
                <a:solidFill>
                  <a:srgbClr val="998C9B"/>
                </a:solidFill>
              </a:defRPr>
            </a:lvl8pPr>
            <a:lvl9pPr lvl="8" algn="ctr">
              <a:spcBef>
                <a:spcPts val="400"/>
              </a:spcBef>
              <a:spcAft>
                <a:spcPts val="0"/>
              </a:spcAft>
              <a:buClr>
                <a:srgbClr val="998C9B"/>
              </a:buClr>
              <a:buSzPts val="2000"/>
              <a:buNone/>
              <a:defRPr>
                <a:solidFill>
                  <a:srgbClr val="998C9B"/>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50"/>
        <p:cNvGrpSpPr/>
        <p:nvPr/>
      </p:nvGrpSpPr>
      <p:grpSpPr>
        <a:xfrm>
          <a:off x="0" y="0"/>
          <a:ext cx="0" cy="0"/>
          <a:chOff x="0" y="0"/>
          <a:chExt cx="0" cy="0"/>
        </a:xfrm>
      </p:grpSpPr>
      <p:sp>
        <p:nvSpPr>
          <p:cNvPr id="51" name="Google Shape;51;p9"/>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2" name="Google Shape;52;p9" descr="largepurplelogo-transparent.png"/>
          <p:cNvPicPr preferRelativeResize="0"/>
          <p:nvPr/>
        </p:nvPicPr>
        <p:blipFill rotWithShape="1">
          <a:blip r:embed="rId2">
            <a:alphaModFix/>
          </a:blip>
          <a:srcRect/>
          <a:stretch/>
        </p:blipFill>
        <p:spPr>
          <a:xfrm>
            <a:off x="-11719" y="-19538"/>
            <a:ext cx="7810500" cy="5868987"/>
          </a:xfrm>
          <a:prstGeom prst="rect">
            <a:avLst/>
          </a:prstGeom>
          <a:noFill/>
          <a:ln>
            <a:noFill/>
          </a:ln>
        </p:spPr>
      </p:pic>
      <p:sp>
        <p:nvSpPr>
          <p:cNvPr id="53" name="Google Shape;53;p9"/>
          <p:cNvSpPr/>
          <p:nvPr/>
        </p:nvSpPr>
        <p:spPr>
          <a:xfrm>
            <a:off x="0" y="6646864"/>
            <a:ext cx="12192000" cy="2111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4" name="Google Shape;54;p9" descr="CollectionsManagement-stacked-white.png"/>
          <p:cNvPicPr preferRelativeResize="0"/>
          <p:nvPr/>
        </p:nvPicPr>
        <p:blipFill rotWithShape="1">
          <a:blip r:embed="rId3">
            <a:alphaModFix/>
          </a:blip>
          <a:srcRect/>
          <a:stretch/>
        </p:blipFill>
        <p:spPr>
          <a:xfrm>
            <a:off x="372534" y="2882901"/>
            <a:ext cx="11345333" cy="930275"/>
          </a:xfrm>
          <a:prstGeom prst="rect">
            <a:avLst/>
          </a:prstGeom>
          <a:noFill/>
          <a:ln>
            <a:noFill/>
          </a:ln>
        </p:spPr>
      </p:pic>
      <p:sp>
        <p:nvSpPr>
          <p:cNvPr id="55" name="Google Shape;55;p9"/>
          <p:cNvSpPr txBox="1">
            <a:spLocks noGrp="1"/>
          </p:cNvSpPr>
          <p:nvPr>
            <p:ph type="ctrTitle"/>
          </p:nvPr>
        </p:nvSpPr>
        <p:spPr>
          <a:xfrm>
            <a:off x="914400" y="4919196"/>
            <a:ext cx="10363200" cy="107929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subTitle" idx="1"/>
          </p:nvPr>
        </p:nvSpPr>
        <p:spPr>
          <a:xfrm>
            <a:off x="1828800" y="5740694"/>
            <a:ext cx="8534400" cy="987225"/>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chemeClr val="lt2"/>
              </a:buClr>
              <a:buSzPts val="2400"/>
              <a:buFont typeface="Arial"/>
              <a:buNone/>
              <a:defRPr sz="2400">
                <a:solidFill>
                  <a:schemeClr val="lt2"/>
                </a:solidFill>
              </a:defRPr>
            </a:lvl1pPr>
            <a:lvl2pPr lvl="1" algn="ctr">
              <a:spcBef>
                <a:spcPts val="440"/>
              </a:spcBef>
              <a:spcAft>
                <a:spcPts val="0"/>
              </a:spcAft>
              <a:buClr>
                <a:srgbClr val="998C9B"/>
              </a:buClr>
              <a:buSzPts val="2200"/>
              <a:buNone/>
              <a:defRPr>
                <a:solidFill>
                  <a:srgbClr val="998C9B"/>
                </a:solidFill>
              </a:defRPr>
            </a:lvl2pPr>
            <a:lvl3pPr lvl="2" algn="ctr">
              <a:spcBef>
                <a:spcPts val="380"/>
              </a:spcBef>
              <a:spcAft>
                <a:spcPts val="0"/>
              </a:spcAft>
              <a:buClr>
                <a:srgbClr val="998C9B"/>
              </a:buClr>
              <a:buSzPts val="1900"/>
              <a:buNone/>
              <a:defRPr>
                <a:solidFill>
                  <a:srgbClr val="998C9B"/>
                </a:solidFill>
              </a:defRPr>
            </a:lvl3pPr>
            <a:lvl4pPr lvl="3" algn="ctr">
              <a:spcBef>
                <a:spcPts val="320"/>
              </a:spcBef>
              <a:spcAft>
                <a:spcPts val="0"/>
              </a:spcAft>
              <a:buClr>
                <a:srgbClr val="998C9B"/>
              </a:buClr>
              <a:buSzPts val="1600"/>
              <a:buNone/>
              <a:defRPr>
                <a:solidFill>
                  <a:srgbClr val="998C9B"/>
                </a:solidFill>
              </a:defRPr>
            </a:lvl4pPr>
            <a:lvl5pPr lvl="4" algn="ctr">
              <a:spcBef>
                <a:spcPts val="280"/>
              </a:spcBef>
              <a:spcAft>
                <a:spcPts val="0"/>
              </a:spcAft>
              <a:buClr>
                <a:srgbClr val="998C9B"/>
              </a:buClr>
              <a:buSzPts val="1400"/>
              <a:buNone/>
              <a:defRPr>
                <a:solidFill>
                  <a:srgbClr val="998C9B"/>
                </a:solidFill>
              </a:defRPr>
            </a:lvl5pPr>
            <a:lvl6pPr lvl="5" algn="ctr">
              <a:spcBef>
                <a:spcPts val="400"/>
              </a:spcBef>
              <a:spcAft>
                <a:spcPts val="0"/>
              </a:spcAft>
              <a:buClr>
                <a:srgbClr val="998C9B"/>
              </a:buClr>
              <a:buSzPts val="2000"/>
              <a:buNone/>
              <a:defRPr>
                <a:solidFill>
                  <a:srgbClr val="998C9B"/>
                </a:solidFill>
              </a:defRPr>
            </a:lvl6pPr>
            <a:lvl7pPr lvl="6" algn="ctr">
              <a:spcBef>
                <a:spcPts val="400"/>
              </a:spcBef>
              <a:spcAft>
                <a:spcPts val="0"/>
              </a:spcAft>
              <a:buClr>
                <a:srgbClr val="998C9B"/>
              </a:buClr>
              <a:buSzPts val="2000"/>
              <a:buNone/>
              <a:defRPr>
                <a:solidFill>
                  <a:srgbClr val="998C9B"/>
                </a:solidFill>
              </a:defRPr>
            </a:lvl7pPr>
            <a:lvl8pPr lvl="7" algn="ctr">
              <a:spcBef>
                <a:spcPts val="400"/>
              </a:spcBef>
              <a:spcAft>
                <a:spcPts val="0"/>
              </a:spcAft>
              <a:buClr>
                <a:srgbClr val="998C9B"/>
              </a:buClr>
              <a:buSzPts val="2000"/>
              <a:buNone/>
              <a:defRPr>
                <a:solidFill>
                  <a:srgbClr val="998C9B"/>
                </a:solidFill>
              </a:defRPr>
            </a:lvl8pPr>
            <a:lvl9pPr lvl="8" algn="ctr">
              <a:spcBef>
                <a:spcPts val="400"/>
              </a:spcBef>
              <a:spcAft>
                <a:spcPts val="0"/>
              </a:spcAft>
              <a:buClr>
                <a:srgbClr val="998C9B"/>
              </a:buClr>
              <a:buSzPts val="2000"/>
              <a:buNone/>
              <a:defRPr>
                <a:solidFill>
                  <a:srgbClr val="998C9B"/>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57"/>
        <p:cNvGrpSpPr/>
        <p:nvPr/>
      </p:nvGrpSpPr>
      <p:grpSpPr>
        <a:xfrm>
          <a:off x="0" y="0"/>
          <a:ext cx="0" cy="0"/>
          <a:chOff x="0" y="0"/>
          <a:chExt cx="0" cy="0"/>
        </a:xfrm>
      </p:grpSpPr>
      <p:sp>
        <p:nvSpPr>
          <p:cNvPr id="58" name="Google Shape;58;p10"/>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9" name="Google Shape;59;p10" descr="largepurplelogo-transparent.png"/>
          <p:cNvPicPr preferRelativeResize="0"/>
          <p:nvPr/>
        </p:nvPicPr>
        <p:blipFill rotWithShape="1">
          <a:blip r:embed="rId2">
            <a:alphaModFix/>
          </a:blip>
          <a:srcRect/>
          <a:stretch/>
        </p:blipFill>
        <p:spPr>
          <a:xfrm>
            <a:off x="8326" y="12992"/>
            <a:ext cx="7810500" cy="5868987"/>
          </a:xfrm>
          <a:prstGeom prst="rect">
            <a:avLst/>
          </a:prstGeom>
          <a:noFill/>
          <a:ln>
            <a:noFill/>
          </a:ln>
        </p:spPr>
      </p:pic>
      <p:sp>
        <p:nvSpPr>
          <p:cNvPr id="60" name="Google Shape;60;p10"/>
          <p:cNvSpPr/>
          <p:nvPr/>
        </p:nvSpPr>
        <p:spPr>
          <a:xfrm>
            <a:off x="0" y="6646864"/>
            <a:ext cx="12192000" cy="2111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1" name="Google Shape;61;p10" descr="DigitalCollections-stacked-white.png"/>
          <p:cNvPicPr preferRelativeResize="0"/>
          <p:nvPr/>
        </p:nvPicPr>
        <p:blipFill rotWithShape="1">
          <a:blip r:embed="rId3">
            <a:alphaModFix/>
          </a:blip>
          <a:srcRect/>
          <a:stretch/>
        </p:blipFill>
        <p:spPr>
          <a:xfrm>
            <a:off x="1320800" y="2792414"/>
            <a:ext cx="9550400" cy="1036637"/>
          </a:xfrm>
          <a:prstGeom prst="rect">
            <a:avLst/>
          </a:prstGeom>
          <a:noFill/>
          <a:ln>
            <a:noFill/>
          </a:ln>
        </p:spPr>
      </p:pic>
      <p:sp>
        <p:nvSpPr>
          <p:cNvPr id="62" name="Google Shape;62;p10"/>
          <p:cNvSpPr txBox="1">
            <a:spLocks noGrp="1"/>
          </p:cNvSpPr>
          <p:nvPr>
            <p:ph type="ctrTitle"/>
          </p:nvPr>
        </p:nvSpPr>
        <p:spPr>
          <a:xfrm>
            <a:off x="914400" y="4919196"/>
            <a:ext cx="10363200" cy="107929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subTitle" idx="1"/>
          </p:nvPr>
        </p:nvSpPr>
        <p:spPr>
          <a:xfrm>
            <a:off x="1828800" y="5740694"/>
            <a:ext cx="8534400" cy="987225"/>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chemeClr val="lt2"/>
              </a:buClr>
              <a:buSzPts val="2400"/>
              <a:buFont typeface="Arial"/>
              <a:buNone/>
              <a:defRPr sz="2400">
                <a:solidFill>
                  <a:schemeClr val="lt2"/>
                </a:solidFill>
              </a:defRPr>
            </a:lvl1pPr>
            <a:lvl2pPr lvl="1" algn="ctr">
              <a:spcBef>
                <a:spcPts val="440"/>
              </a:spcBef>
              <a:spcAft>
                <a:spcPts val="0"/>
              </a:spcAft>
              <a:buClr>
                <a:srgbClr val="998C9B"/>
              </a:buClr>
              <a:buSzPts val="2200"/>
              <a:buNone/>
              <a:defRPr>
                <a:solidFill>
                  <a:srgbClr val="998C9B"/>
                </a:solidFill>
              </a:defRPr>
            </a:lvl2pPr>
            <a:lvl3pPr lvl="2" algn="ctr">
              <a:spcBef>
                <a:spcPts val="380"/>
              </a:spcBef>
              <a:spcAft>
                <a:spcPts val="0"/>
              </a:spcAft>
              <a:buClr>
                <a:srgbClr val="998C9B"/>
              </a:buClr>
              <a:buSzPts val="1900"/>
              <a:buNone/>
              <a:defRPr>
                <a:solidFill>
                  <a:srgbClr val="998C9B"/>
                </a:solidFill>
              </a:defRPr>
            </a:lvl3pPr>
            <a:lvl4pPr lvl="3" algn="ctr">
              <a:spcBef>
                <a:spcPts val="320"/>
              </a:spcBef>
              <a:spcAft>
                <a:spcPts val="0"/>
              </a:spcAft>
              <a:buClr>
                <a:srgbClr val="998C9B"/>
              </a:buClr>
              <a:buSzPts val="1600"/>
              <a:buNone/>
              <a:defRPr>
                <a:solidFill>
                  <a:srgbClr val="998C9B"/>
                </a:solidFill>
              </a:defRPr>
            </a:lvl4pPr>
            <a:lvl5pPr lvl="4" algn="ctr">
              <a:spcBef>
                <a:spcPts val="280"/>
              </a:spcBef>
              <a:spcAft>
                <a:spcPts val="0"/>
              </a:spcAft>
              <a:buClr>
                <a:srgbClr val="998C9B"/>
              </a:buClr>
              <a:buSzPts val="1400"/>
              <a:buNone/>
              <a:defRPr>
                <a:solidFill>
                  <a:srgbClr val="998C9B"/>
                </a:solidFill>
              </a:defRPr>
            </a:lvl5pPr>
            <a:lvl6pPr lvl="5" algn="ctr">
              <a:spcBef>
                <a:spcPts val="400"/>
              </a:spcBef>
              <a:spcAft>
                <a:spcPts val="0"/>
              </a:spcAft>
              <a:buClr>
                <a:srgbClr val="998C9B"/>
              </a:buClr>
              <a:buSzPts val="2000"/>
              <a:buNone/>
              <a:defRPr>
                <a:solidFill>
                  <a:srgbClr val="998C9B"/>
                </a:solidFill>
              </a:defRPr>
            </a:lvl6pPr>
            <a:lvl7pPr lvl="6" algn="ctr">
              <a:spcBef>
                <a:spcPts val="400"/>
              </a:spcBef>
              <a:spcAft>
                <a:spcPts val="0"/>
              </a:spcAft>
              <a:buClr>
                <a:srgbClr val="998C9B"/>
              </a:buClr>
              <a:buSzPts val="2000"/>
              <a:buNone/>
              <a:defRPr>
                <a:solidFill>
                  <a:srgbClr val="998C9B"/>
                </a:solidFill>
              </a:defRPr>
            </a:lvl7pPr>
            <a:lvl8pPr lvl="7" algn="ctr">
              <a:spcBef>
                <a:spcPts val="400"/>
              </a:spcBef>
              <a:spcAft>
                <a:spcPts val="0"/>
              </a:spcAft>
              <a:buClr>
                <a:srgbClr val="998C9B"/>
              </a:buClr>
              <a:buSzPts val="2000"/>
              <a:buNone/>
              <a:defRPr>
                <a:solidFill>
                  <a:srgbClr val="998C9B"/>
                </a:solidFill>
              </a:defRPr>
            </a:lvl8pPr>
            <a:lvl9pPr lvl="8" algn="ctr">
              <a:spcBef>
                <a:spcPts val="400"/>
              </a:spcBef>
              <a:spcAft>
                <a:spcPts val="0"/>
              </a:spcAft>
              <a:buClr>
                <a:srgbClr val="998C9B"/>
              </a:buClr>
              <a:buSzPts val="2000"/>
              <a:buNone/>
              <a:defRPr>
                <a:solidFill>
                  <a:srgbClr val="998C9B"/>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64"/>
        <p:cNvGrpSpPr/>
        <p:nvPr/>
      </p:nvGrpSpPr>
      <p:grpSpPr>
        <a:xfrm>
          <a:off x="0" y="0"/>
          <a:ext cx="0" cy="0"/>
          <a:chOff x="0" y="0"/>
          <a:chExt cx="0" cy="0"/>
        </a:xfrm>
      </p:grpSpPr>
      <p:sp>
        <p:nvSpPr>
          <p:cNvPr id="65" name="Google Shape;65;p11"/>
          <p:cNvSpPr/>
          <p:nvPr/>
        </p:nvSpPr>
        <p:spPr>
          <a:xfrm>
            <a:off x="0" y="0"/>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6" name="Google Shape;66;p11" descr="largepurplelogo-transparent.png"/>
          <p:cNvPicPr preferRelativeResize="0"/>
          <p:nvPr/>
        </p:nvPicPr>
        <p:blipFill rotWithShape="1">
          <a:blip r:embed="rId2">
            <a:alphaModFix/>
          </a:blip>
          <a:srcRect/>
          <a:stretch/>
        </p:blipFill>
        <p:spPr>
          <a:xfrm>
            <a:off x="1315" y="22043"/>
            <a:ext cx="7810500" cy="5868987"/>
          </a:xfrm>
          <a:prstGeom prst="rect">
            <a:avLst/>
          </a:prstGeom>
          <a:noFill/>
          <a:ln>
            <a:noFill/>
          </a:ln>
        </p:spPr>
      </p:pic>
      <p:sp>
        <p:nvSpPr>
          <p:cNvPr id="67" name="Google Shape;67;p11"/>
          <p:cNvSpPr/>
          <p:nvPr/>
        </p:nvSpPr>
        <p:spPr>
          <a:xfrm>
            <a:off x="0" y="6646864"/>
            <a:ext cx="12192000" cy="2111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 name="Google Shape;68;p11"/>
          <p:cNvSpPr txBox="1">
            <a:spLocks noGrp="1"/>
          </p:cNvSpPr>
          <p:nvPr>
            <p:ph type="ctrTitle"/>
          </p:nvPr>
        </p:nvSpPr>
        <p:spPr>
          <a:xfrm>
            <a:off x="914400" y="4919196"/>
            <a:ext cx="10363200" cy="107929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subTitle" idx="1"/>
          </p:nvPr>
        </p:nvSpPr>
        <p:spPr>
          <a:xfrm>
            <a:off x="1828800" y="5740694"/>
            <a:ext cx="8534400" cy="987225"/>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chemeClr val="lt2"/>
              </a:buClr>
              <a:buSzPts val="2400"/>
              <a:buFont typeface="Arial"/>
              <a:buNone/>
              <a:defRPr sz="2400">
                <a:solidFill>
                  <a:schemeClr val="lt2"/>
                </a:solidFill>
              </a:defRPr>
            </a:lvl1pPr>
            <a:lvl2pPr lvl="1" algn="ctr">
              <a:spcBef>
                <a:spcPts val="440"/>
              </a:spcBef>
              <a:spcAft>
                <a:spcPts val="0"/>
              </a:spcAft>
              <a:buClr>
                <a:srgbClr val="998C9B"/>
              </a:buClr>
              <a:buSzPts val="2200"/>
              <a:buNone/>
              <a:defRPr>
                <a:solidFill>
                  <a:srgbClr val="998C9B"/>
                </a:solidFill>
              </a:defRPr>
            </a:lvl2pPr>
            <a:lvl3pPr lvl="2" algn="ctr">
              <a:spcBef>
                <a:spcPts val="380"/>
              </a:spcBef>
              <a:spcAft>
                <a:spcPts val="0"/>
              </a:spcAft>
              <a:buClr>
                <a:srgbClr val="998C9B"/>
              </a:buClr>
              <a:buSzPts val="1900"/>
              <a:buNone/>
              <a:defRPr>
                <a:solidFill>
                  <a:srgbClr val="998C9B"/>
                </a:solidFill>
              </a:defRPr>
            </a:lvl3pPr>
            <a:lvl4pPr lvl="3" algn="ctr">
              <a:spcBef>
                <a:spcPts val="320"/>
              </a:spcBef>
              <a:spcAft>
                <a:spcPts val="0"/>
              </a:spcAft>
              <a:buClr>
                <a:srgbClr val="998C9B"/>
              </a:buClr>
              <a:buSzPts val="1600"/>
              <a:buNone/>
              <a:defRPr>
                <a:solidFill>
                  <a:srgbClr val="998C9B"/>
                </a:solidFill>
              </a:defRPr>
            </a:lvl4pPr>
            <a:lvl5pPr lvl="4" algn="ctr">
              <a:spcBef>
                <a:spcPts val="280"/>
              </a:spcBef>
              <a:spcAft>
                <a:spcPts val="0"/>
              </a:spcAft>
              <a:buClr>
                <a:srgbClr val="998C9B"/>
              </a:buClr>
              <a:buSzPts val="1400"/>
              <a:buNone/>
              <a:defRPr>
                <a:solidFill>
                  <a:srgbClr val="998C9B"/>
                </a:solidFill>
              </a:defRPr>
            </a:lvl5pPr>
            <a:lvl6pPr lvl="5" algn="ctr">
              <a:spcBef>
                <a:spcPts val="400"/>
              </a:spcBef>
              <a:spcAft>
                <a:spcPts val="0"/>
              </a:spcAft>
              <a:buClr>
                <a:srgbClr val="998C9B"/>
              </a:buClr>
              <a:buSzPts val="2000"/>
              <a:buNone/>
              <a:defRPr>
                <a:solidFill>
                  <a:srgbClr val="998C9B"/>
                </a:solidFill>
              </a:defRPr>
            </a:lvl6pPr>
            <a:lvl7pPr lvl="6" algn="ctr">
              <a:spcBef>
                <a:spcPts val="400"/>
              </a:spcBef>
              <a:spcAft>
                <a:spcPts val="0"/>
              </a:spcAft>
              <a:buClr>
                <a:srgbClr val="998C9B"/>
              </a:buClr>
              <a:buSzPts val="2000"/>
              <a:buNone/>
              <a:defRPr>
                <a:solidFill>
                  <a:srgbClr val="998C9B"/>
                </a:solidFill>
              </a:defRPr>
            </a:lvl7pPr>
            <a:lvl8pPr lvl="7" algn="ctr">
              <a:spcBef>
                <a:spcPts val="400"/>
              </a:spcBef>
              <a:spcAft>
                <a:spcPts val="0"/>
              </a:spcAft>
              <a:buClr>
                <a:srgbClr val="998C9B"/>
              </a:buClr>
              <a:buSzPts val="2000"/>
              <a:buNone/>
              <a:defRPr>
                <a:solidFill>
                  <a:srgbClr val="998C9B"/>
                </a:solidFill>
              </a:defRPr>
            </a:lvl8pPr>
            <a:lvl9pPr lvl="8" algn="ctr">
              <a:spcBef>
                <a:spcPts val="400"/>
              </a:spcBef>
              <a:spcAft>
                <a:spcPts val="0"/>
              </a:spcAft>
              <a:buClr>
                <a:srgbClr val="998C9B"/>
              </a:buClr>
              <a:buSzPts val="2000"/>
              <a:buNone/>
              <a:defRPr>
                <a:solidFill>
                  <a:srgbClr val="998C9B"/>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70"/>
        <p:cNvGrpSpPr/>
        <p:nvPr/>
      </p:nvGrpSpPr>
      <p:grpSpPr>
        <a:xfrm>
          <a:off x="0" y="0"/>
          <a:ext cx="0" cy="0"/>
          <a:chOff x="0" y="0"/>
          <a:chExt cx="0" cy="0"/>
        </a:xfrm>
      </p:grpSpPr>
      <p:sp>
        <p:nvSpPr>
          <p:cNvPr id="71" name="Google Shape;71;p12"/>
          <p:cNvSpPr/>
          <p:nvPr/>
        </p:nvSpPr>
        <p:spPr>
          <a:xfrm>
            <a:off x="0" y="-9525"/>
            <a:ext cx="12192000" cy="381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72" name="Google Shape;72;p12"/>
          <p:cNvSpPr txBox="1">
            <a:spLocks noGrp="1"/>
          </p:cNvSpPr>
          <p:nvPr>
            <p:ph type="title"/>
          </p:nvPr>
        </p:nvSpPr>
        <p:spPr>
          <a:xfrm>
            <a:off x="307220" y="-94785"/>
            <a:ext cx="10972800" cy="60279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16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body" idx="1"/>
          </p:nvPr>
        </p:nvSpPr>
        <p:spPr>
          <a:xfrm>
            <a:off x="306917" y="634996"/>
            <a:ext cx="5635143" cy="4860925"/>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 name="Google Shape;74;p12"/>
          <p:cNvSpPr txBox="1">
            <a:spLocks noGrp="1"/>
          </p:cNvSpPr>
          <p:nvPr>
            <p:ph type="body" idx="2"/>
          </p:nvPr>
        </p:nvSpPr>
        <p:spPr>
          <a:xfrm>
            <a:off x="6096001" y="634996"/>
            <a:ext cx="5710767" cy="4860925"/>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2"/>
          <p:cNvSpPr txBox="1">
            <a:spLocks noGrp="1"/>
          </p:cNvSpPr>
          <p:nvPr>
            <p:ph type="body" idx="3"/>
          </p:nvPr>
        </p:nvSpPr>
        <p:spPr>
          <a:xfrm>
            <a:off x="306918" y="5599113"/>
            <a:ext cx="11499849" cy="6350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chemeClr val="dk1"/>
                </a:solidFill>
                <a:latin typeface="Arial"/>
                <a:ea typeface="Arial"/>
                <a:cs typeface="Arial"/>
                <a:sym typeface="Arial"/>
              </a:defRPr>
            </a:lvl9pPr>
          </a:lstStyle>
          <a:p>
            <a:endParaRPr/>
          </a:p>
        </p:txBody>
      </p:sp>
      <p:sp>
        <p:nvSpPr>
          <p:cNvPr id="11" name="Google Shape;11;p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00"/>
              </a:spcBef>
              <a:spcAft>
                <a:spcPts val="0"/>
              </a:spcAft>
              <a:buSzPts val="1400"/>
              <a:buNone/>
              <a:defRPr sz="2500" b="0" i="0" u="none" strike="noStrike" cap="none">
                <a:solidFill>
                  <a:schemeClr val="dk1"/>
                </a:solidFill>
                <a:latin typeface="Arial"/>
                <a:ea typeface="Arial"/>
                <a:cs typeface="Arial"/>
                <a:sym typeface="Arial"/>
              </a:defRPr>
            </a:lvl1pPr>
            <a:lvl2pPr marL="914400" marR="0" lvl="1" indent="-368300" algn="l" rtl="0">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9250" algn="l" rtl="0">
              <a:spcBef>
                <a:spcPts val="38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grpSp>
        <p:nvGrpSpPr>
          <p:cNvPr id="12" name="Google Shape;12;p3"/>
          <p:cNvGrpSpPr/>
          <p:nvPr/>
        </p:nvGrpSpPr>
        <p:grpSpPr>
          <a:xfrm>
            <a:off x="1" y="6450776"/>
            <a:ext cx="12203936" cy="415057"/>
            <a:chOff x="126124" y="6360379"/>
            <a:chExt cx="9091992" cy="504457"/>
          </a:xfrm>
        </p:grpSpPr>
        <p:sp>
          <p:nvSpPr>
            <p:cNvPr id="13" name="Google Shape;13;p3"/>
            <p:cNvSpPr/>
            <p:nvPr/>
          </p:nvSpPr>
          <p:spPr>
            <a:xfrm>
              <a:off x="126124" y="6363184"/>
              <a:ext cx="8680743" cy="50165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4" name="Google Shape;14;p3"/>
            <p:cNvGrpSpPr/>
            <p:nvPr/>
          </p:nvGrpSpPr>
          <p:grpSpPr>
            <a:xfrm>
              <a:off x="8817821" y="6360379"/>
              <a:ext cx="400295" cy="501650"/>
              <a:chOff x="-682839" y="6360379"/>
              <a:chExt cx="8484472" cy="501650"/>
            </a:xfrm>
          </p:grpSpPr>
          <p:sp>
            <p:nvSpPr>
              <p:cNvPr id="15" name="Google Shape;15;p3"/>
              <p:cNvSpPr/>
              <p:nvPr/>
            </p:nvSpPr>
            <p:spPr>
              <a:xfrm>
                <a:off x="6321173" y="6360379"/>
                <a:ext cx="1480460" cy="50165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3"/>
              <p:cNvSpPr/>
              <p:nvPr/>
            </p:nvSpPr>
            <p:spPr>
              <a:xfrm>
                <a:off x="4572123" y="6360379"/>
                <a:ext cx="1480439" cy="5016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3"/>
              <p:cNvSpPr/>
              <p:nvPr/>
            </p:nvSpPr>
            <p:spPr>
              <a:xfrm>
                <a:off x="2789407" y="6360379"/>
                <a:ext cx="1514105" cy="50165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3"/>
              <p:cNvSpPr/>
              <p:nvPr/>
            </p:nvSpPr>
            <p:spPr>
              <a:xfrm>
                <a:off x="1040335" y="6360379"/>
                <a:ext cx="1480460" cy="50165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 name="Google Shape;19;p3"/>
              <p:cNvSpPr/>
              <p:nvPr/>
            </p:nvSpPr>
            <p:spPr>
              <a:xfrm>
                <a:off x="-682839" y="6360379"/>
                <a:ext cx="1480439" cy="50165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g357d106b903_0_5474"/>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marR="0" lvl="0" algn="ctr">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35" name="Google Shape;135;g357d106b903_0_5474"/>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marR="0" lvl="0" indent="-361950" algn="l">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36" name="Google Shape;136;g357d106b903_0_547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137" name="Google Shape;137;g357d106b903_0_547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138" name="Google Shape;138;g357d106b903_0_547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spcBef>
                <a:spcPts val="0"/>
              </a:spcBef>
              <a:buNone/>
              <a:defRPr sz="800" b="0" i="0" u="none" strike="noStrike" cap="none">
                <a:solidFill>
                  <a:srgbClr val="888888"/>
                </a:solidFill>
                <a:latin typeface="Calibri"/>
                <a:ea typeface="Calibri"/>
                <a:cs typeface="Calibri"/>
                <a:sym typeface="Calibri"/>
              </a:defRPr>
            </a:lvl1pPr>
            <a:lvl2pPr marL="0" marR="0" lvl="1" indent="0" algn="r">
              <a:spcBef>
                <a:spcPts val="0"/>
              </a:spcBef>
              <a:buNone/>
              <a:defRPr sz="800" b="0" i="0" u="none" strike="noStrike" cap="none">
                <a:solidFill>
                  <a:srgbClr val="888888"/>
                </a:solidFill>
                <a:latin typeface="Calibri"/>
                <a:ea typeface="Calibri"/>
                <a:cs typeface="Calibri"/>
                <a:sym typeface="Calibri"/>
              </a:defRPr>
            </a:lvl2pPr>
            <a:lvl3pPr marL="0" marR="0" lvl="2" indent="0" algn="r">
              <a:spcBef>
                <a:spcPts val="0"/>
              </a:spcBef>
              <a:buNone/>
              <a:defRPr sz="800" b="0" i="0" u="none" strike="noStrike" cap="none">
                <a:solidFill>
                  <a:srgbClr val="888888"/>
                </a:solidFill>
                <a:latin typeface="Calibri"/>
                <a:ea typeface="Calibri"/>
                <a:cs typeface="Calibri"/>
                <a:sym typeface="Calibri"/>
              </a:defRPr>
            </a:lvl3pPr>
            <a:lvl4pPr marL="0" marR="0" lvl="3" indent="0" algn="r">
              <a:spcBef>
                <a:spcPts val="0"/>
              </a:spcBef>
              <a:buNone/>
              <a:defRPr sz="800" b="0" i="0" u="none" strike="noStrike" cap="none">
                <a:solidFill>
                  <a:srgbClr val="888888"/>
                </a:solidFill>
                <a:latin typeface="Calibri"/>
                <a:ea typeface="Calibri"/>
                <a:cs typeface="Calibri"/>
                <a:sym typeface="Calibri"/>
              </a:defRPr>
            </a:lvl4pPr>
            <a:lvl5pPr marL="0" marR="0" lvl="4" indent="0" algn="r">
              <a:spcBef>
                <a:spcPts val="0"/>
              </a:spcBef>
              <a:buNone/>
              <a:defRPr sz="800" b="0" i="0" u="none" strike="noStrike" cap="none">
                <a:solidFill>
                  <a:srgbClr val="888888"/>
                </a:solidFill>
                <a:latin typeface="Calibri"/>
                <a:ea typeface="Calibri"/>
                <a:cs typeface="Calibri"/>
                <a:sym typeface="Calibri"/>
              </a:defRPr>
            </a:lvl5pPr>
            <a:lvl6pPr marL="0" marR="0" lvl="5" indent="0" algn="r">
              <a:spcBef>
                <a:spcPts val="0"/>
              </a:spcBef>
              <a:buNone/>
              <a:defRPr sz="800" b="0" i="0" u="none" strike="noStrike" cap="none">
                <a:solidFill>
                  <a:srgbClr val="888888"/>
                </a:solidFill>
                <a:latin typeface="Calibri"/>
                <a:ea typeface="Calibri"/>
                <a:cs typeface="Calibri"/>
                <a:sym typeface="Calibri"/>
              </a:defRPr>
            </a:lvl6pPr>
            <a:lvl7pPr marL="0" marR="0" lvl="6" indent="0" algn="r">
              <a:spcBef>
                <a:spcPts val="0"/>
              </a:spcBef>
              <a:buNone/>
              <a:defRPr sz="800" b="0" i="0" u="none" strike="noStrike" cap="none">
                <a:solidFill>
                  <a:srgbClr val="888888"/>
                </a:solidFill>
                <a:latin typeface="Calibri"/>
                <a:ea typeface="Calibri"/>
                <a:cs typeface="Calibri"/>
                <a:sym typeface="Calibri"/>
              </a:defRPr>
            </a:lvl7pPr>
            <a:lvl8pPr marL="0" marR="0" lvl="7" indent="0" algn="r">
              <a:spcBef>
                <a:spcPts val="0"/>
              </a:spcBef>
              <a:buNone/>
              <a:defRPr sz="800" b="0" i="0" u="none" strike="noStrike" cap="none">
                <a:solidFill>
                  <a:srgbClr val="888888"/>
                </a:solidFill>
                <a:latin typeface="Calibri"/>
                <a:ea typeface="Calibri"/>
                <a:cs typeface="Calibri"/>
                <a:sym typeface="Calibri"/>
              </a:defRPr>
            </a:lvl8pPr>
            <a:lvl9pPr marL="0" marR="0" lvl="8" indent="0" algn="r">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s://creativecommons.org/public-domain/cc0/" TargetMode="Externa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35.jp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35.jp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37.jp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38.jp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39.jp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40.jp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39.jp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9.jpg"/><Relationship Id="rId4" Type="http://schemas.openxmlformats.org/officeDocument/2006/relationships/image" Target="../media/image48.png"/><Relationship Id="rId9" Type="http://schemas.openxmlformats.org/officeDocument/2006/relationships/image" Target="../media/image39.jpg"/></Relationships>
</file>

<file path=ppt/slides/_rels/slide27.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28.png"/><Relationship Id="rId7"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9.jpg"/><Relationship Id="rId4" Type="http://schemas.openxmlformats.org/officeDocument/2006/relationships/image" Target="../media/image48.png"/><Relationship Id="rId9" Type="http://schemas.openxmlformats.org/officeDocument/2006/relationships/image" Target="../media/image39.jpg"/></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9.png"/><Relationship Id="rId7"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hyperlink" Target="https://doi.org/10.7207/twr14-02" TargetMode="External"/><Relationship Id="rId5" Type="http://schemas.openxmlformats.org/officeDocument/2006/relationships/image" Target="../media/image15.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image" Target="../media/image16.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220"/>
        <p:cNvGrpSpPr/>
        <p:nvPr/>
      </p:nvGrpSpPr>
      <p:grpSpPr>
        <a:xfrm>
          <a:off x="0" y="0"/>
          <a:ext cx="0" cy="0"/>
          <a:chOff x="0" y="0"/>
          <a:chExt cx="0" cy="0"/>
        </a:xfrm>
      </p:grpSpPr>
      <p:sp>
        <p:nvSpPr>
          <p:cNvPr id="221" name="Google Shape;221;p1"/>
          <p:cNvSpPr txBox="1">
            <a:spLocks noGrp="1"/>
          </p:cNvSpPr>
          <p:nvPr>
            <p:ph type="title"/>
          </p:nvPr>
        </p:nvSpPr>
        <p:spPr>
          <a:xfrm>
            <a:off x="0" y="5231005"/>
            <a:ext cx="12150018" cy="17270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2000">
                <a:solidFill>
                  <a:schemeClr val="lt1"/>
                </a:solidFill>
              </a:rPr>
              <a:t>BUILDING DIGITAL ARCHIVES WITH MINIMAL STAFFING: DIGITAL PRESERVATION</a:t>
            </a:r>
            <a:br>
              <a:rPr lang="en-US" sz="2000">
                <a:solidFill>
                  <a:schemeClr val="lt1"/>
                </a:solidFill>
              </a:rPr>
            </a:br>
            <a:br>
              <a:rPr lang="en-US" sz="2000">
                <a:solidFill>
                  <a:schemeClr val="lt1"/>
                </a:solidFill>
              </a:rPr>
            </a:br>
            <a:r>
              <a:rPr lang="en-US" sz="1600">
                <a:solidFill>
                  <a:srgbClr val="F2F2F2"/>
                </a:solidFill>
              </a:rPr>
              <a:t>PRESENTER: MARCELLA LEES, SOUTHERN ILLINOIS UNIVERSITY EDWARDSVILLE</a:t>
            </a:r>
            <a:endParaRPr sz="1600">
              <a:solidFill>
                <a:srgbClr val="F2F2F2"/>
              </a:solidFill>
            </a:endParaRPr>
          </a:p>
        </p:txBody>
      </p:sp>
      <p:sp>
        <p:nvSpPr>
          <p:cNvPr id="222" name="Google Shape;222;p1"/>
          <p:cNvSpPr txBox="1"/>
          <p:nvPr/>
        </p:nvSpPr>
        <p:spPr>
          <a:xfrm>
            <a:off x="2227908" y="6523340"/>
            <a:ext cx="773373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1" i="0" u="none" strike="noStrike" cap="none">
                <a:solidFill>
                  <a:srgbClr val="FFFFFF"/>
                </a:solidFill>
                <a:latin typeface="Arial"/>
                <a:ea typeface="Arial"/>
                <a:cs typeface="Arial"/>
                <a:sym typeface="Arial"/>
              </a:rPr>
              <a:t>Zoom’s live transcript is available on the Show Captions menu.</a:t>
            </a:r>
            <a:endParaRPr/>
          </a:p>
          <a:p>
            <a:pPr marL="0" marR="0" lvl="0" indent="0" algn="ctr" rtl="0">
              <a:lnSpc>
                <a:spcPct val="100000"/>
              </a:lnSpc>
              <a:spcBef>
                <a:spcPts val="0"/>
              </a:spcBef>
              <a:spcAft>
                <a:spcPts val="0"/>
              </a:spcAft>
              <a:buClr>
                <a:srgbClr val="FFFFFF"/>
              </a:buClr>
              <a:buSzPts val="2000"/>
              <a:buFont typeface="Geo"/>
              <a:buNone/>
            </a:pPr>
            <a:r>
              <a:rPr lang="en-US" sz="2000" b="1" i="0" u="none" strike="noStrike" cap="none">
                <a:solidFill>
                  <a:srgbClr val="FFFFFF"/>
                </a:solidFill>
                <a:latin typeface="Geo"/>
                <a:ea typeface="Geo"/>
                <a:cs typeface="Geo"/>
                <a:sym typeface="Geo"/>
              </a:rPr>
              <a:t> </a:t>
            </a:r>
            <a:endParaRPr/>
          </a:p>
        </p:txBody>
      </p:sp>
      <p:sp>
        <p:nvSpPr>
          <p:cNvPr id="223" name="Google Shape;223;p1"/>
          <p:cNvSpPr/>
          <p:nvPr/>
        </p:nvSpPr>
        <p:spPr>
          <a:xfrm>
            <a:off x="1524000" y="1"/>
            <a:ext cx="9144000" cy="970642"/>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rgbClr val="FFFFFF"/>
              </a:solidFill>
              <a:latin typeface="Times New Roman"/>
              <a:ea typeface="Times New Roman"/>
              <a:cs typeface="Times New Roman"/>
              <a:sym typeface="Times New Roman"/>
            </a:endParaRPr>
          </a:p>
        </p:txBody>
      </p:sp>
      <p:pic>
        <p:nvPicPr>
          <p:cNvPr id="224" name="Google Shape;224;p1" descr="Swirled circle in teal, blue, and orange with the words professional development alliance of library consortia."/>
          <p:cNvPicPr preferRelativeResize="0"/>
          <p:nvPr/>
        </p:nvPicPr>
        <p:blipFill rotWithShape="1">
          <a:blip r:embed="rId3">
            <a:alphaModFix/>
          </a:blip>
          <a:srcRect/>
          <a:stretch/>
        </p:blipFill>
        <p:spPr>
          <a:xfrm>
            <a:off x="9723765" y="10023"/>
            <a:ext cx="2446019" cy="970642"/>
          </a:xfrm>
          <a:prstGeom prst="rect">
            <a:avLst/>
          </a:prstGeom>
          <a:noFill/>
          <a:ln>
            <a:noFill/>
          </a:ln>
        </p:spPr>
      </p:pic>
      <p:pic>
        <p:nvPicPr>
          <p:cNvPr id="225" name="Google Shape;225;p1" descr="Tilted hashtag in purple, green, teal, blue, blue, and olive with the words in purple CARLI: Consortium of Academic and Research Libraries in Illinois.&#10;"/>
          <p:cNvPicPr preferRelativeResize="0"/>
          <p:nvPr/>
        </p:nvPicPr>
        <p:blipFill rotWithShape="1">
          <a:blip r:embed="rId4">
            <a:alphaModFix/>
          </a:blip>
          <a:srcRect/>
          <a:stretch/>
        </p:blipFill>
        <p:spPr>
          <a:xfrm>
            <a:off x="19766" y="10022"/>
            <a:ext cx="5214795" cy="960621"/>
          </a:xfrm>
          <a:prstGeom prst="rect">
            <a:avLst/>
          </a:prstGeom>
          <a:noFill/>
          <a:ln>
            <a:noFill/>
          </a:ln>
        </p:spPr>
      </p:pic>
      <p:sp>
        <p:nvSpPr>
          <p:cNvPr id="226" name="Google Shape;226;p1"/>
          <p:cNvSpPr txBox="1"/>
          <p:nvPr/>
        </p:nvSpPr>
        <p:spPr>
          <a:xfrm>
            <a:off x="8932128" y="4473364"/>
            <a:ext cx="266705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dk2"/>
                </a:solidFill>
                <a:latin typeface="Arial"/>
                <a:ea typeface="Arial"/>
                <a:cs typeface="Arial"/>
                <a:sym typeface="Arial"/>
              </a:rPr>
              <a:t>"SIUE Digitization Lab" by Marcella Lees used under </a:t>
            </a:r>
            <a:r>
              <a:rPr lang="en-US" sz="1200" b="0" i="0" u="sng" strike="noStrike" cap="none">
                <a:solidFill>
                  <a:schemeClr val="dk2"/>
                </a:solidFill>
                <a:latin typeface="Arial"/>
                <a:ea typeface="Arial"/>
                <a:cs typeface="Arial"/>
                <a:sym typeface="Arial"/>
                <a:hlinkClick r:id="rId5">
                  <a:extLst>
                    <a:ext uri="{A12FA001-AC4F-418D-AE19-62706E023703}">
                      <ahyp:hlinkClr xmlns:ahyp="http://schemas.microsoft.com/office/drawing/2018/hyperlinkcolor" val="tx"/>
                    </a:ext>
                  </a:extLst>
                </a:hlinkClick>
              </a:rPr>
              <a:t>CC0</a:t>
            </a:r>
            <a:r>
              <a:rPr lang="en-US" sz="1200" b="0" i="0" u="none" strike="noStrike" cap="none">
                <a:solidFill>
                  <a:schemeClr val="dk2"/>
                </a:solidFill>
                <a:latin typeface="Arial"/>
                <a:ea typeface="Arial"/>
                <a:cs typeface="Arial"/>
                <a:sym typeface="Arial"/>
              </a:rPr>
              <a:t>   </a:t>
            </a:r>
            <a:endParaRPr/>
          </a:p>
        </p:txBody>
      </p:sp>
      <p:pic>
        <p:nvPicPr>
          <p:cNvPr id="227" name="Google Shape;227;p1" descr="Digital scanners, computer, and multiple computer screens in a corner of a room."/>
          <p:cNvPicPr preferRelativeResize="0"/>
          <p:nvPr/>
        </p:nvPicPr>
        <p:blipFill rotWithShape="1">
          <a:blip r:embed="rId6">
            <a:alphaModFix/>
          </a:blip>
          <a:srcRect/>
          <a:stretch/>
        </p:blipFill>
        <p:spPr>
          <a:xfrm>
            <a:off x="3027398" y="1004096"/>
            <a:ext cx="5170140" cy="387974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690"/>
        <p:cNvGrpSpPr/>
        <p:nvPr/>
      </p:nvGrpSpPr>
      <p:grpSpPr>
        <a:xfrm>
          <a:off x="0" y="0"/>
          <a:ext cx="0" cy="0"/>
          <a:chOff x="0" y="0"/>
          <a:chExt cx="0" cy="0"/>
        </a:xfrm>
      </p:grpSpPr>
      <p:sp>
        <p:nvSpPr>
          <p:cNvPr id="691" name="Google Shape;691;g357d106b903_0_4151"/>
          <p:cNvSpPr txBox="1"/>
          <p:nvPr/>
        </p:nvSpPr>
        <p:spPr>
          <a:xfrm>
            <a:off x="819869" y="836678"/>
            <a:ext cx="11150700" cy="685500"/>
          </a:xfrm>
          <a:prstGeom prst="rect">
            <a:avLst/>
          </a:prstGeom>
          <a:noFill/>
          <a:ln>
            <a:noFill/>
          </a:ln>
        </p:spPr>
        <p:txBody>
          <a:bodyPr spcFirstLastPara="1" wrap="square" lIns="0" tIns="0" rIns="0" bIns="0" anchor="t" anchorCtr="0">
            <a:spAutoFit/>
          </a:bodyPr>
          <a:lstStyle/>
          <a:p>
            <a:pPr marL="0" marR="0" lvl="0" indent="0" algn="l" rtl="0">
              <a:lnSpc>
                <a:spcPct val="84016"/>
              </a:lnSpc>
              <a:spcBef>
                <a:spcPts val="0"/>
              </a:spcBef>
              <a:spcAft>
                <a:spcPts val="0"/>
              </a:spcAft>
              <a:buNone/>
            </a:pPr>
            <a:r>
              <a:rPr lang="en-US" sz="5300" i="1">
                <a:solidFill>
                  <a:srgbClr val="22423D"/>
                </a:solidFill>
                <a:latin typeface="Arial"/>
                <a:ea typeface="Arial"/>
                <a:cs typeface="Arial"/>
                <a:sym typeface="Arial"/>
              </a:rPr>
              <a:t>What is a File?</a:t>
            </a:r>
            <a:endParaRPr sz="900"/>
          </a:p>
        </p:txBody>
      </p:sp>
      <p:sp>
        <p:nvSpPr>
          <p:cNvPr id="692" name="Google Shape;692;g357d106b903_0_4151">
            <a:extLst>
              <a:ext uri="{C183D7F6-B498-43B3-948B-1728B52AA6E4}">
                <adec:decorative xmlns:adec="http://schemas.microsoft.com/office/drawing/2017/decorative" val="1"/>
              </a:ext>
            </a:extLst>
          </p:cNvPr>
          <p:cNvSpPr/>
          <p:nvPr/>
        </p:nvSpPr>
        <p:spPr>
          <a:xfrm>
            <a:off x="10690721" y="-1013523"/>
            <a:ext cx="1632996" cy="2746629"/>
          </a:xfrm>
          <a:custGeom>
            <a:avLst/>
            <a:gdLst/>
            <a:ahLst/>
            <a:cxnLst/>
            <a:rect l="l" t="t" r="r" b="b"/>
            <a:pathLst>
              <a:path w="2446436" h="4114800" extrusionOk="0">
                <a:moveTo>
                  <a:pt x="0" y="0"/>
                </a:moveTo>
                <a:lnTo>
                  <a:pt x="2446436" y="0"/>
                </a:lnTo>
                <a:lnTo>
                  <a:pt x="2446436" y="4114800"/>
                </a:lnTo>
                <a:lnTo>
                  <a:pt x="0" y="4114800"/>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93" name="Google Shape;693;g357d106b903_0_4151">
            <a:extLst>
              <a:ext uri="{C183D7F6-B498-43B3-948B-1728B52AA6E4}">
                <adec:decorative xmlns:adec="http://schemas.microsoft.com/office/drawing/2017/decorative" val="1"/>
              </a:ext>
            </a:extLst>
          </p:cNvPr>
          <p:cNvSpPr/>
          <p:nvPr/>
        </p:nvSpPr>
        <p:spPr>
          <a:xfrm>
            <a:off x="-918701" y="5444455"/>
            <a:ext cx="3213012" cy="3666300"/>
          </a:xfrm>
          <a:custGeom>
            <a:avLst/>
            <a:gdLst/>
            <a:ahLst/>
            <a:cxnLst/>
            <a:rect l="l" t="t" r="r" b="b"/>
            <a:pathLst>
              <a:path w="4813501" h="5492584" extrusionOk="0">
                <a:moveTo>
                  <a:pt x="0" y="0"/>
                </a:moveTo>
                <a:lnTo>
                  <a:pt x="4813502" y="0"/>
                </a:lnTo>
                <a:lnTo>
                  <a:pt x="4813502" y="5492584"/>
                </a:lnTo>
                <a:lnTo>
                  <a:pt x="0" y="5492584"/>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94" name="Google Shape;694;g357d106b903_0_4151">
            <a:extLst>
              <a:ext uri="{C183D7F6-B498-43B3-948B-1728B52AA6E4}">
                <adec:decorative xmlns:adec="http://schemas.microsoft.com/office/drawing/2017/decorative" val="1"/>
              </a:ext>
            </a:extLst>
          </p:cNvPr>
          <p:cNvSpPr/>
          <p:nvPr/>
        </p:nvSpPr>
        <p:spPr>
          <a:xfrm>
            <a:off x="1995431" y="1729677"/>
            <a:ext cx="201695" cy="256096"/>
          </a:xfrm>
          <a:custGeom>
            <a:avLst/>
            <a:gdLst/>
            <a:ahLst/>
            <a:cxnLst/>
            <a:rect l="l" t="t" r="r" b="b"/>
            <a:pathLst>
              <a:path w="302165" h="383665" extrusionOk="0">
                <a:moveTo>
                  <a:pt x="0" y="0"/>
                </a:moveTo>
                <a:lnTo>
                  <a:pt x="302165" y="0"/>
                </a:lnTo>
                <a:lnTo>
                  <a:pt x="302165" y="383665"/>
                </a:lnTo>
                <a:lnTo>
                  <a:pt x="0" y="383665"/>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95" name="Google Shape;695;g357d106b903_0_4151">
            <a:extLst>
              <a:ext uri="{C183D7F6-B498-43B3-948B-1728B52AA6E4}">
                <adec:decorative xmlns:adec="http://schemas.microsoft.com/office/drawing/2017/decorative" val="1"/>
              </a:ext>
            </a:extLst>
          </p:cNvPr>
          <p:cNvSpPr/>
          <p:nvPr/>
        </p:nvSpPr>
        <p:spPr>
          <a:xfrm>
            <a:off x="1995431" y="2567023"/>
            <a:ext cx="201695" cy="256096"/>
          </a:xfrm>
          <a:custGeom>
            <a:avLst/>
            <a:gdLst/>
            <a:ahLst/>
            <a:cxnLst/>
            <a:rect l="l" t="t" r="r" b="b"/>
            <a:pathLst>
              <a:path w="302165" h="383665" extrusionOk="0">
                <a:moveTo>
                  <a:pt x="0" y="0"/>
                </a:moveTo>
                <a:lnTo>
                  <a:pt x="302165" y="0"/>
                </a:lnTo>
                <a:lnTo>
                  <a:pt x="302165" y="383664"/>
                </a:lnTo>
                <a:lnTo>
                  <a:pt x="0" y="383664"/>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96" name="Google Shape;696;g357d106b903_0_4151" descr="A screenshot of the same cat picture pulled up in photoshop with the image size, dimensions, width, height, and resolution displayed. The Resolution is 72."/>
          <p:cNvSpPr/>
          <p:nvPr/>
        </p:nvSpPr>
        <p:spPr>
          <a:xfrm>
            <a:off x="5039961" y="3349991"/>
            <a:ext cx="6237731" cy="3134460"/>
          </a:xfrm>
          <a:custGeom>
            <a:avLst/>
            <a:gdLst/>
            <a:ahLst/>
            <a:cxnLst/>
            <a:rect l="l" t="t" r="r" b="b"/>
            <a:pathLst>
              <a:path w="9344915" h="4695820" extrusionOk="0">
                <a:moveTo>
                  <a:pt x="0" y="0"/>
                </a:moveTo>
                <a:lnTo>
                  <a:pt x="9344915" y="0"/>
                </a:lnTo>
                <a:lnTo>
                  <a:pt x="9344915" y="4695820"/>
                </a:lnTo>
                <a:lnTo>
                  <a:pt x="0" y="4695820"/>
                </a:lnTo>
                <a:lnTo>
                  <a:pt x="0" y="0"/>
                </a:lnTo>
                <a:close/>
              </a:path>
            </a:pathLst>
          </a:custGeom>
          <a:blipFill rotWithShape="1">
            <a:blip r:embed="rId6">
              <a:alphaModFix/>
            </a:blip>
            <a:stretch>
              <a:fillRect/>
            </a:stretch>
          </a:blipFill>
          <a:ln w="38100" cap="sq" cmpd="sng">
            <a:solidFill>
              <a:srgbClr val="000000"/>
            </a:solidFill>
            <a:prstDash val="solid"/>
            <a:miter lim="8000"/>
            <a:headEnd type="none" w="sm" len="sm"/>
            <a:tailEnd type="none" w="sm" len="sm"/>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97" name="Google Shape;697;g357d106b903_0_4151"/>
          <p:cNvSpPr txBox="1"/>
          <p:nvPr/>
        </p:nvSpPr>
        <p:spPr>
          <a:xfrm>
            <a:off x="2355412" y="1716977"/>
            <a:ext cx="73203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b="1">
                <a:solidFill>
                  <a:srgbClr val="22423D"/>
                </a:solidFill>
                <a:latin typeface="Arial"/>
                <a:ea typeface="Arial"/>
                <a:cs typeface="Arial"/>
                <a:sym typeface="Arial"/>
              </a:rPr>
              <a:t>LOSSLESS COMPRESSION</a:t>
            </a:r>
            <a:endParaRPr sz="900"/>
          </a:p>
        </p:txBody>
      </p:sp>
      <p:sp>
        <p:nvSpPr>
          <p:cNvPr id="698" name="Google Shape;698;g357d106b903_0_4151"/>
          <p:cNvSpPr txBox="1"/>
          <p:nvPr/>
        </p:nvSpPr>
        <p:spPr>
          <a:xfrm>
            <a:off x="2355412" y="2089427"/>
            <a:ext cx="8589900" cy="2925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Preserves all original data</a:t>
            </a:r>
            <a:endParaRPr sz="900"/>
          </a:p>
        </p:txBody>
      </p:sp>
      <p:sp>
        <p:nvSpPr>
          <p:cNvPr id="699" name="Google Shape;699;g357d106b903_0_4151"/>
          <p:cNvSpPr txBox="1"/>
          <p:nvPr/>
        </p:nvSpPr>
        <p:spPr>
          <a:xfrm>
            <a:off x="2355412" y="2554323"/>
            <a:ext cx="73203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b="1">
                <a:solidFill>
                  <a:srgbClr val="22423D"/>
                </a:solidFill>
                <a:latin typeface="Arial"/>
                <a:ea typeface="Arial"/>
                <a:cs typeface="Arial"/>
                <a:sym typeface="Arial"/>
              </a:rPr>
              <a:t>LOSSY COMPRESSION</a:t>
            </a:r>
            <a:endParaRPr sz="900"/>
          </a:p>
        </p:txBody>
      </p:sp>
      <p:sp>
        <p:nvSpPr>
          <p:cNvPr id="700" name="Google Shape;700;g357d106b903_0_4151"/>
          <p:cNvSpPr txBox="1"/>
          <p:nvPr/>
        </p:nvSpPr>
        <p:spPr>
          <a:xfrm>
            <a:off x="2355412" y="2926773"/>
            <a:ext cx="8589900" cy="2925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Reduces files size by discarding some data</a:t>
            </a:r>
            <a:endParaRPr sz="900"/>
          </a:p>
        </p:txBody>
      </p:sp>
      <p:sp>
        <p:nvSpPr>
          <p:cNvPr id="701" name="Google Shape;701;g357d106b903_0_4151" descr="A photo of a cat."/>
          <p:cNvSpPr/>
          <p:nvPr/>
        </p:nvSpPr>
        <p:spPr>
          <a:xfrm>
            <a:off x="1400583" y="3367952"/>
            <a:ext cx="3163088" cy="3098553"/>
          </a:xfrm>
          <a:custGeom>
            <a:avLst/>
            <a:gdLst/>
            <a:ahLst/>
            <a:cxnLst/>
            <a:rect l="l" t="t" r="r" b="b"/>
            <a:pathLst>
              <a:path w="4738709" h="4642027" extrusionOk="0">
                <a:moveTo>
                  <a:pt x="0" y="0"/>
                </a:moveTo>
                <a:lnTo>
                  <a:pt x="4738710" y="0"/>
                </a:lnTo>
                <a:lnTo>
                  <a:pt x="4738710" y="4642028"/>
                </a:lnTo>
                <a:lnTo>
                  <a:pt x="0" y="4642028"/>
                </a:lnTo>
                <a:lnTo>
                  <a:pt x="0" y="0"/>
                </a:lnTo>
                <a:close/>
              </a:path>
            </a:pathLst>
          </a:custGeom>
          <a:blipFill rotWithShape="1">
            <a:blip r:embed="rId7">
              <a:alphaModFix/>
            </a:blip>
            <a:stretch>
              <a:fillRect l="-37668" t="-48646" r="-102485" b="-35217"/>
            </a:stretch>
          </a:blipFill>
          <a:ln w="38100" cap="sq" cmpd="sng">
            <a:solidFill>
              <a:srgbClr val="000000"/>
            </a:solidFill>
            <a:prstDash val="solid"/>
            <a:miter lim="8000"/>
            <a:headEnd type="none" w="sm" len="sm"/>
            <a:tailEnd type="none" w="sm" len="sm"/>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 name="Google Shape;682;g357d106b903_0_4133">
            <a:extLst>
              <a:ext uri="{FF2B5EF4-FFF2-40B4-BE49-F238E27FC236}">
                <a16:creationId xmlns:a16="http://schemas.microsoft.com/office/drawing/2014/main" id="{0C147E2A-CAD2-39EB-1E51-3F2AF6DCAC24}"/>
              </a:ext>
            </a:extLst>
          </p:cNvPr>
          <p:cNvSpPr txBox="1"/>
          <p:nvPr/>
        </p:nvSpPr>
        <p:spPr>
          <a:xfrm>
            <a:off x="3515123" y="6558625"/>
            <a:ext cx="4232100" cy="231000"/>
          </a:xfrm>
          <a:prstGeom prst="rect">
            <a:avLst/>
          </a:prstGeom>
          <a:noFill/>
          <a:ln>
            <a:noFill/>
          </a:ln>
        </p:spPr>
        <p:txBody>
          <a:bodyPr spcFirstLastPara="1" wrap="square" lIns="0" tIns="0" rIns="0" bIns="0" anchor="t" anchorCtr="0">
            <a:spAutoFit/>
          </a:bodyPr>
          <a:lstStyle/>
          <a:p>
            <a:pPr marL="0" marR="0" lvl="0" indent="0" algn="ctr" rtl="0">
              <a:lnSpc>
                <a:spcPct val="140035"/>
              </a:lnSpc>
              <a:spcBef>
                <a:spcPts val="0"/>
              </a:spcBef>
              <a:spcAft>
                <a:spcPts val="0"/>
              </a:spcAft>
              <a:buNone/>
            </a:pPr>
            <a:r>
              <a:rPr lang="en-US" sz="1500" dirty="0">
                <a:solidFill>
                  <a:srgbClr val="22423D"/>
                </a:solidFill>
                <a:latin typeface="Arial"/>
                <a:ea typeface="Arial"/>
                <a:cs typeface="Arial"/>
                <a:sym typeface="Arial"/>
              </a:rPr>
              <a:t>"Tiger" by Marcella Lees. CC BY-SA 4.0  </a:t>
            </a:r>
            <a:endParaRPr sz="900" dirty="0"/>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709"/>
        <p:cNvGrpSpPr/>
        <p:nvPr/>
      </p:nvGrpSpPr>
      <p:grpSpPr>
        <a:xfrm>
          <a:off x="0" y="0"/>
          <a:ext cx="0" cy="0"/>
          <a:chOff x="0" y="0"/>
          <a:chExt cx="0" cy="0"/>
        </a:xfrm>
      </p:grpSpPr>
      <p:sp>
        <p:nvSpPr>
          <p:cNvPr id="710" name="Google Shape;710;g357d106b903_0_5640">
            <a:extLst>
              <a:ext uri="{C183D7F6-B498-43B3-948B-1728B52AA6E4}">
                <adec:decorative xmlns:adec="http://schemas.microsoft.com/office/drawing/2017/decorative" val="1"/>
              </a:ext>
            </a:extLst>
          </p:cNvPr>
          <p:cNvSpPr/>
          <p:nvPr/>
        </p:nvSpPr>
        <p:spPr>
          <a:xfrm>
            <a:off x="10690721" y="-1013523"/>
            <a:ext cx="1632996" cy="2746629"/>
          </a:xfrm>
          <a:custGeom>
            <a:avLst/>
            <a:gdLst/>
            <a:ahLst/>
            <a:cxnLst/>
            <a:rect l="l" t="t" r="r" b="b"/>
            <a:pathLst>
              <a:path w="2446436" h="4114800" extrusionOk="0">
                <a:moveTo>
                  <a:pt x="0" y="0"/>
                </a:moveTo>
                <a:lnTo>
                  <a:pt x="2446436" y="0"/>
                </a:lnTo>
                <a:lnTo>
                  <a:pt x="2446436" y="4114800"/>
                </a:lnTo>
                <a:lnTo>
                  <a:pt x="0" y="4114800"/>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1" name="Google Shape;711;g357d106b903_0_5640">
            <a:extLst>
              <a:ext uri="{C183D7F6-B498-43B3-948B-1728B52AA6E4}">
                <adec:decorative xmlns:adec="http://schemas.microsoft.com/office/drawing/2017/decorative" val="1"/>
              </a:ext>
            </a:extLst>
          </p:cNvPr>
          <p:cNvSpPr/>
          <p:nvPr/>
        </p:nvSpPr>
        <p:spPr>
          <a:xfrm>
            <a:off x="-918701" y="5444455"/>
            <a:ext cx="3213012" cy="3666300"/>
          </a:xfrm>
          <a:custGeom>
            <a:avLst/>
            <a:gdLst/>
            <a:ahLst/>
            <a:cxnLst/>
            <a:rect l="l" t="t" r="r" b="b"/>
            <a:pathLst>
              <a:path w="4813501" h="5492584" extrusionOk="0">
                <a:moveTo>
                  <a:pt x="0" y="0"/>
                </a:moveTo>
                <a:lnTo>
                  <a:pt x="4813502" y="0"/>
                </a:lnTo>
                <a:lnTo>
                  <a:pt x="4813502" y="5492584"/>
                </a:lnTo>
                <a:lnTo>
                  <a:pt x="0" y="5492584"/>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2" name="Google Shape;712;g357d106b903_0_5640"/>
          <p:cNvSpPr txBox="1"/>
          <p:nvPr/>
        </p:nvSpPr>
        <p:spPr>
          <a:xfrm>
            <a:off x="551598" y="4911850"/>
            <a:ext cx="21795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b="1">
                <a:solidFill>
                  <a:srgbClr val="22423D"/>
                </a:solidFill>
                <a:latin typeface="Arial"/>
                <a:ea typeface="Arial"/>
                <a:cs typeface="Arial"/>
                <a:sym typeface="Arial"/>
              </a:rPr>
              <a:t>ORIGINAL PHOTO</a:t>
            </a:r>
            <a:endParaRPr sz="900"/>
          </a:p>
        </p:txBody>
      </p:sp>
      <p:sp>
        <p:nvSpPr>
          <p:cNvPr id="713" name="Google Shape;713;g357d106b903_0_5640" descr="A screenshot of the same cat picture pulled up in photoshop with the image size, dimensions, width, height, and resolution displayed. The Resolution is 72."/>
          <p:cNvSpPr/>
          <p:nvPr/>
        </p:nvSpPr>
        <p:spPr>
          <a:xfrm>
            <a:off x="5039949" y="3350001"/>
            <a:ext cx="6938599" cy="3416209"/>
          </a:xfrm>
          <a:custGeom>
            <a:avLst/>
            <a:gdLst/>
            <a:ahLst/>
            <a:cxnLst/>
            <a:rect l="l" t="t" r="r" b="b"/>
            <a:pathLst>
              <a:path w="9344915" h="4695820" extrusionOk="0">
                <a:moveTo>
                  <a:pt x="0" y="0"/>
                </a:moveTo>
                <a:lnTo>
                  <a:pt x="9344915" y="0"/>
                </a:lnTo>
                <a:lnTo>
                  <a:pt x="9344915" y="4695820"/>
                </a:lnTo>
                <a:lnTo>
                  <a:pt x="0" y="4695820"/>
                </a:lnTo>
                <a:lnTo>
                  <a:pt x="0" y="0"/>
                </a:lnTo>
                <a:close/>
              </a:path>
            </a:pathLst>
          </a:custGeom>
          <a:blipFill rotWithShape="1">
            <a:blip r:embed="rId5">
              <a:alphaModFix/>
            </a:blip>
            <a:stretch>
              <a:fillRect/>
            </a:stretch>
          </a:blipFill>
          <a:ln w="38100" cap="sq" cmpd="sng">
            <a:solidFill>
              <a:srgbClr val="000000"/>
            </a:solidFill>
            <a:prstDash val="solid"/>
            <a:miter lim="8000"/>
            <a:headEnd type="none" w="sm" len="sm"/>
            <a:tailEnd type="none" w="sm" len="sm"/>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4" name="Google Shape;714;g357d106b903_0_5640">
            <a:extLst>
              <a:ext uri="{C183D7F6-B498-43B3-948B-1728B52AA6E4}">
                <adec:decorative xmlns:adec="http://schemas.microsoft.com/office/drawing/2017/decorative" val="1"/>
              </a:ext>
            </a:extLst>
          </p:cNvPr>
          <p:cNvSpPr/>
          <p:nvPr/>
        </p:nvSpPr>
        <p:spPr>
          <a:xfrm>
            <a:off x="8660200" y="5208500"/>
            <a:ext cx="1632900" cy="292500"/>
          </a:xfrm>
          <a:prstGeom prst="rect">
            <a:avLst/>
          </a:prstGeom>
          <a:noFill/>
          <a:ln w="76200" cap="flat" cmpd="sng">
            <a:solidFill>
              <a:srgbClr val="CAEBD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15" name="Google Shape;715;g357d106b903_0_5640" descr="Arrow pointing from the words &quot;Original Photo&quot; to the screenshot of the not grainy cat picture pulled up in photoshop with a resolution of 72.">
            <a:extLst>
              <a:ext uri="{C183D7F6-B498-43B3-948B-1728B52AA6E4}">
                <adec:decorative xmlns:adec="http://schemas.microsoft.com/office/drawing/2017/decorative" val="0"/>
              </a:ext>
            </a:extLst>
          </p:cNvPr>
          <p:cNvSpPr/>
          <p:nvPr/>
        </p:nvSpPr>
        <p:spPr>
          <a:xfrm>
            <a:off x="2891025" y="4492025"/>
            <a:ext cx="1989000" cy="1237500"/>
          </a:xfrm>
          <a:prstGeom prst="rightArrow">
            <a:avLst>
              <a:gd name="adj1" fmla="val 50000"/>
              <a:gd name="adj2" fmla="val 50000"/>
            </a:avLst>
          </a:prstGeom>
          <a:solidFill>
            <a:srgbClr val="CAEBDA">
              <a:alpha val="98820"/>
            </a:srgbClr>
          </a:solidFill>
          <a:ln w="9525" cap="flat" cmpd="sng">
            <a:solidFill>
              <a:srgbClr val="CAEBD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16" name="Google Shape;716;g357d106b903_0_5640" descr="A screenshot of the same cat picture but much grainier pulled up in photoshop with the image size, dimensions, width, height, and resolution displayed. The Resolution is 10."/>
          <p:cNvSpPr/>
          <p:nvPr/>
        </p:nvSpPr>
        <p:spPr>
          <a:xfrm>
            <a:off x="1" y="0"/>
            <a:ext cx="6936056" cy="3308166"/>
          </a:xfrm>
          <a:custGeom>
            <a:avLst/>
            <a:gdLst/>
            <a:ahLst/>
            <a:cxnLst/>
            <a:rect l="l" t="t" r="r" b="b"/>
            <a:pathLst>
              <a:path w="14301146" h="7172176" extrusionOk="0">
                <a:moveTo>
                  <a:pt x="0" y="0"/>
                </a:moveTo>
                <a:lnTo>
                  <a:pt x="14301146" y="0"/>
                </a:lnTo>
                <a:lnTo>
                  <a:pt x="14301146" y="7172176"/>
                </a:lnTo>
                <a:lnTo>
                  <a:pt x="0" y="7172176"/>
                </a:lnTo>
                <a:lnTo>
                  <a:pt x="0" y="0"/>
                </a:lnTo>
                <a:close/>
              </a:path>
            </a:pathLst>
          </a:custGeom>
          <a:blipFill rotWithShape="1">
            <a:blip r:embed="rId6">
              <a:alphaModFix/>
            </a:blip>
            <a:stretch>
              <a:fillRect/>
            </a:stretch>
          </a:blipFill>
          <a:ln w="38100" cap="sq" cmpd="sng">
            <a:solidFill>
              <a:srgbClr val="000000"/>
            </a:solidFill>
            <a:prstDash val="solid"/>
            <a:miter lim="8000"/>
            <a:headEnd type="none" w="sm" len="sm"/>
            <a:tailEnd type="none" w="sm" len="sm"/>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7" name="Google Shape;717;g357d106b903_0_5640"/>
          <p:cNvSpPr txBox="1"/>
          <p:nvPr/>
        </p:nvSpPr>
        <p:spPr>
          <a:xfrm>
            <a:off x="9121476" y="1733100"/>
            <a:ext cx="27042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b="1">
                <a:solidFill>
                  <a:srgbClr val="22423D"/>
                </a:solidFill>
              </a:rPr>
              <a:t>COMPRESSED</a:t>
            </a:r>
            <a:r>
              <a:rPr lang="en-US" sz="1900" b="1">
                <a:solidFill>
                  <a:srgbClr val="22423D"/>
                </a:solidFill>
                <a:latin typeface="Arial"/>
                <a:ea typeface="Arial"/>
                <a:cs typeface="Arial"/>
                <a:sym typeface="Arial"/>
              </a:rPr>
              <a:t> PHOTO</a:t>
            </a:r>
            <a:endParaRPr sz="900"/>
          </a:p>
        </p:txBody>
      </p:sp>
      <p:sp>
        <p:nvSpPr>
          <p:cNvPr id="718" name="Google Shape;718;g357d106b903_0_5640" descr="Arrow pointing from the words &quot;Compressed Photo&quot; to the screenshot of the grainy cat picture pulled up in photoshop with a resolution of 10."/>
          <p:cNvSpPr/>
          <p:nvPr/>
        </p:nvSpPr>
        <p:spPr>
          <a:xfrm rot="10800000">
            <a:off x="7018119" y="1187105"/>
            <a:ext cx="1989000" cy="1237500"/>
          </a:xfrm>
          <a:prstGeom prst="rightArrow">
            <a:avLst>
              <a:gd name="adj1" fmla="val 50000"/>
              <a:gd name="adj2" fmla="val 50000"/>
            </a:avLst>
          </a:prstGeom>
          <a:solidFill>
            <a:srgbClr val="CAEBDA">
              <a:alpha val="98820"/>
            </a:srgbClr>
          </a:solidFill>
          <a:ln w="9525" cap="flat" cmpd="sng">
            <a:solidFill>
              <a:srgbClr val="CAEBD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19" name="Google Shape;719;g357d106b903_0_5640">
            <a:extLst>
              <a:ext uri="{C183D7F6-B498-43B3-948B-1728B52AA6E4}">
                <adec:decorative xmlns:adec="http://schemas.microsoft.com/office/drawing/2017/decorative" val="1"/>
              </a:ext>
            </a:extLst>
          </p:cNvPr>
          <p:cNvSpPr/>
          <p:nvPr/>
        </p:nvSpPr>
        <p:spPr>
          <a:xfrm>
            <a:off x="3650275" y="1780150"/>
            <a:ext cx="1632900" cy="292500"/>
          </a:xfrm>
          <a:prstGeom prst="rect">
            <a:avLst/>
          </a:prstGeom>
          <a:noFill/>
          <a:ln w="76200" cap="flat" cmpd="sng">
            <a:solidFill>
              <a:srgbClr val="CAEBD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15"/>
                                        </p:tgtEl>
                                        <p:attrNameLst>
                                          <p:attrName>style.visibility</p:attrName>
                                        </p:attrNameLst>
                                      </p:cBhvr>
                                      <p:to>
                                        <p:strVal val="visible"/>
                                      </p:to>
                                    </p:set>
                                    <p:anim calcmode="lin" valueType="num">
                                      <p:cBhvr additive="base">
                                        <p:cTn id="7" dur="1000"/>
                                        <p:tgtEl>
                                          <p:spTgt spid="71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712"/>
                                        </p:tgtEl>
                                        <p:attrNameLst>
                                          <p:attrName>style.visibility</p:attrName>
                                        </p:attrNameLst>
                                      </p:cBhvr>
                                      <p:to>
                                        <p:strVal val="visible"/>
                                      </p:to>
                                    </p:set>
                                    <p:anim calcmode="lin" valueType="num">
                                      <p:cBhvr additive="base">
                                        <p:cTn id="10" dur="1000"/>
                                        <p:tgtEl>
                                          <p:spTgt spid="712"/>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716"/>
                                        </p:tgtEl>
                                        <p:attrNameLst>
                                          <p:attrName>style.visibility</p:attrName>
                                        </p:attrNameLst>
                                      </p:cBhvr>
                                      <p:to>
                                        <p:strVal val="visible"/>
                                      </p:to>
                                    </p:set>
                                    <p:anim calcmode="lin" valueType="num">
                                      <p:cBhvr additive="base">
                                        <p:cTn id="15" dur="1000"/>
                                        <p:tgtEl>
                                          <p:spTgt spid="716"/>
                                        </p:tgtEl>
                                        <p:attrNameLst>
                                          <p:attrName>ppt_x</p:attrName>
                                        </p:attrNameLst>
                                      </p:cBhvr>
                                      <p:tavLst>
                                        <p:tav tm="0">
                                          <p:val>
                                            <p:strVal val="#ppt_x+1"/>
                                          </p:val>
                                        </p:tav>
                                        <p:tav tm="100000">
                                          <p:val>
                                            <p:strVal val="#ppt_x"/>
                                          </p:val>
                                        </p:tav>
                                      </p:tavLst>
                                    </p:anim>
                                  </p:childTnLst>
                                </p:cTn>
                              </p:par>
                              <p:par>
                                <p:cTn id="16" presetID="2" presetClass="entr" presetSubtype="2" fill="hold" nodeType="withEffect">
                                  <p:stCondLst>
                                    <p:cond delay="0"/>
                                  </p:stCondLst>
                                  <p:childTnLst>
                                    <p:set>
                                      <p:cBhvr>
                                        <p:cTn id="17" dur="1" fill="hold">
                                          <p:stCondLst>
                                            <p:cond delay="0"/>
                                          </p:stCondLst>
                                        </p:cTn>
                                        <p:tgtEl>
                                          <p:spTgt spid="719"/>
                                        </p:tgtEl>
                                        <p:attrNameLst>
                                          <p:attrName>style.visibility</p:attrName>
                                        </p:attrNameLst>
                                      </p:cBhvr>
                                      <p:to>
                                        <p:strVal val="visible"/>
                                      </p:to>
                                    </p:set>
                                    <p:anim calcmode="lin" valueType="num">
                                      <p:cBhvr additive="base">
                                        <p:cTn id="18" dur="1000"/>
                                        <p:tgtEl>
                                          <p:spTgt spid="719"/>
                                        </p:tgtEl>
                                        <p:attrNameLst>
                                          <p:attrName>ppt_x</p:attrName>
                                        </p:attrNameLst>
                                      </p:cBhvr>
                                      <p:tavLst>
                                        <p:tav tm="0">
                                          <p:val>
                                            <p:strVal val="#ppt_x+1"/>
                                          </p:val>
                                        </p:tav>
                                        <p:tav tm="100000">
                                          <p:val>
                                            <p:strVal val="#ppt_x"/>
                                          </p:val>
                                        </p:tav>
                                      </p:tavLst>
                                    </p:anim>
                                  </p:childTnLst>
                                </p:cTn>
                              </p:par>
                            </p:childTnLst>
                          </p:cTn>
                        </p:par>
                        <p:par>
                          <p:cTn id="19" fill="hold">
                            <p:stCondLst>
                              <p:cond delay="1000"/>
                            </p:stCondLst>
                            <p:childTnLst>
                              <p:par>
                                <p:cTn id="20" presetID="2" presetClass="entr" presetSubtype="2" fill="hold" nodeType="afterEffect">
                                  <p:stCondLst>
                                    <p:cond delay="0"/>
                                  </p:stCondLst>
                                  <p:childTnLst>
                                    <p:set>
                                      <p:cBhvr>
                                        <p:cTn id="21" dur="1" fill="hold">
                                          <p:stCondLst>
                                            <p:cond delay="0"/>
                                          </p:stCondLst>
                                        </p:cTn>
                                        <p:tgtEl>
                                          <p:spTgt spid="718"/>
                                        </p:tgtEl>
                                        <p:attrNameLst>
                                          <p:attrName>style.visibility</p:attrName>
                                        </p:attrNameLst>
                                      </p:cBhvr>
                                      <p:to>
                                        <p:strVal val="visible"/>
                                      </p:to>
                                    </p:set>
                                    <p:anim calcmode="lin" valueType="num">
                                      <p:cBhvr additive="base">
                                        <p:cTn id="22" dur="1000"/>
                                        <p:tgtEl>
                                          <p:spTgt spid="718"/>
                                        </p:tgtEl>
                                        <p:attrNameLst>
                                          <p:attrName>ppt_x</p:attrName>
                                        </p:attrNameLst>
                                      </p:cBhvr>
                                      <p:tavLst>
                                        <p:tav tm="0">
                                          <p:val>
                                            <p:strVal val="#ppt_x+1"/>
                                          </p:val>
                                        </p:tav>
                                        <p:tav tm="100000">
                                          <p:val>
                                            <p:strVal val="#ppt_x"/>
                                          </p:val>
                                        </p:tav>
                                      </p:tavLst>
                                    </p:anim>
                                  </p:childTnLst>
                                </p:cTn>
                              </p:par>
                              <p:par>
                                <p:cTn id="23" presetID="2" presetClass="entr" presetSubtype="2" fill="hold" nodeType="withEffect">
                                  <p:stCondLst>
                                    <p:cond delay="0"/>
                                  </p:stCondLst>
                                  <p:childTnLst>
                                    <p:set>
                                      <p:cBhvr>
                                        <p:cTn id="24" dur="1" fill="hold">
                                          <p:stCondLst>
                                            <p:cond delay="0"/>
                                          </p:stCondLst>
                                        </p:cTn>
                                        <p:tgtEl>
                                          <p:spTgt spid="717"/>
                                        </p:tgtEl>
                                        <p:attrNameLst>
                                          <p:attrName>style.visibility</p:attrName>
                                        </p:attrNameLst>
                                      </p:cBhvr>
                                      <p:to>
                                        <p:strVal val="visible"/>
                                      </p:to>
                                    </p:set>
                                    <p:anim calcmode="lin" valueType="num">
                                      <p:cBhvr additive="base">
                                        <p:cTn id="25" dur="1000"/>
                                        <p:tgtEl>
                                          <p:spTgt spid="71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739"/>
        <p:cNvGrpSpPr/>
        <p:nvPr/>
      </p:nvGrpSpPr>
      <p:grpSpPr>
        <a:xfrm>
          <a:off x="0" y="0"/>
          <a:ext cx="0" cy="0"/>
          <a:chOff x="0" y="0"/>
          <a:chExt cx="0" cy="0"/>
        </a:xfrm>
      </p:grpSpPr>
      <p:sp>
        <p:nvSpPr>
          <p:cNvPr id="742" name="Google Shape;742;g357d106b903_0_4219" descr="A pixelated version of the same cat picture."/>
          <p:cNvSpPr/>
          <p:nvPr/>
        </p:nvSpPr>
        <p:spPr>
          <a:xfrm>
            <a:off x="5544845" y="0"/>
            <a:ext cx="6655464" cy="6866573"/>
          </a:xfrm>
          <a:custGeom>
            <a:avLst/>
            <a:gdLst/>
            <a:ahLst/>
            <a:cxnLst/>
            <a:rect l="l" t="t" r="r" b="b"/>
            <a:pathLst>
              <a:path w="9970733" h="10287000" extrusionOk="0">
                <a:moveTo>
                  <a:pt x="0" y="0"/>
                </a:moveTo>
                <a:lnTo>
                  <a:pt x="9970733" y="0"/>
                </a:lnTo>
                <a:lnTo>
                  <a:pt x="9970733" y="10287000"/>
                </a:lnTo>
                <a:lnTo>
                  <a:pt x="0" y="10287000"/>
                </a:lnTo>
                <a:lnTo>
                  <a:pt x="0" y="0"/>
                </a:lnTo>
                <a:close/>
              </a:path>
            </a:pathLst>
          </a:custGeom>
          <a:blipFill rotWithShape="1">
            <a:blip r:embed="rId3">
              <a:alphaModFix/>
            </a:blip>
            <a:stretch>
              <a:fillRect/>
            </a:stretch>
          </a:blipFill>
          <a:ln w="38100" cap="sq" cmpd="sng">
            <a:solidFill>
              <a:srgbClr val="000000"/>
            </a:solidFill>
            <a:prstDash val="solid"/>
            <a:miter lim="8000"/>
            <a:headEnd type="none" w="sm" len="sm"/>
            <a:tailEnd type="none" w="sm" len="sm"/>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3" name="Google Shape;743;g357d106b903_0_4219" descr="The same cat picture as before."/>
          <p:cNvSpPr/>
          <p:nvPr/>
        </p:nvSpPr>
        <p:spPr>
          <a:xfrm>
            <a:off x="0" y="954115"/>
            <a:ext cx="5551776" cy="5438506"/>
          </a:xfrm>
          <a:custGeom>
            <a:avLst/>
            <a:gdLst/>
            <a:ahLst/>
            <a:cxnLst/>
            <a:rect l="l" t="t" r="r" b="b"/>
            <a:pathLst>
              <a:path w="8317267" h="8147574" extrusionOk="0">
                <a:moveTo>
                  <a:pt x="0" y="0"/>
                </a:moveTo>
                <a:lnTo>
                  <a:pt x="8317267" y="0"/>
                </a:lnTo>
                <a:lnTo>
                  <a:pt x="8317267" y="8147574"/>
                </a:lnTo>
                <a:lnTo>
                  <a:pt x="0" y="8147574"/>
                </a:lnTo>
                <a:lnTo>
                  <a:pt x="0" y="0"/>
                </a:lnTo>
                <a:close/>
              </a:path>
            </a:pathLst>
          </a:custGeom>
          <a:blipFill rotWithShape="1">
            <a:blip r:embed="rId4">
              <a:alphaModFix/>
            </a:blip>
            <a:stretch>
              <a:fillRect l="-37668" t="-48646" r="-102485" b="-35217"/>
            </a:stretch>
          </a:blipFill>
          <a:ln w="38100" cap="sq" cmpd="sng">
            <a:solidFill>
              <a:srgbClr val="000000"/>
            </a:solidFill>
            <a:prstDash val="solid"/>
            <a:miter lim="8000"/>
            <a:headEnd type="none" w="sm" len="sm"/>
            <a:tailEnd type="none" w="sm" len="sm"/>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4" name="Google Shape;744;g357d106b903_0_4219"/>
          <p:cNvSpPr txBox="1"/>
          <p:nvPr/>
        </p:nvSpPr>
        <p:spPr>
          <a:xfrm>
            <a:off x="1100760" y="6470700"/>
            <a:ext cx="3343500" cy="554100"/>
          </a:xfrm>
          <a:prstGeom prst="rect">
            <a:avLst/>
          </a:prstGeom>
          <a:noFill/>
          <a:ln>
            <a:noFill/>
          </a:ln>
        </p:spPr>
        <p:txBody>
          <a:bodyPr spcFirstLastPara="1" wrap="square" lIns="0" tIns="0" rIns="0" bIns="0" anchor="t" anchorCtr="0">
            <a:spAutoFit/>
          </a:bodyPr>
          <a:lstStyle/>
          <a:p>
            <a:pPr marL="0" marR="0" lvl="0" indent="0" algn="ctr" rtl="0">
              <a:lnSpc>
                <a:spcPct val="140035"/>
              </a:lnSpc>
              <a:spcBef>
                <a:spcPts val="0"/>
              </a:spcBef>
              <a:spcAft>
                <a:spcPts val="0"/>
              </a:spcAft>
              <a:buNone/>
            </a:pPr>
            <a:r>
              <a:rPr lang="en-US" sz="1500">
                <a:solidFill>
                  <a:srgbClr val="22423D"/>
                </a:solidFill>
                <a:latin typeface="Arial"/>
                <a:ea typeface="Arial"/>
                <a:cs typeface="Arial"/>
                <a:sym typeface="Arial"/>
              </a:rPr>
              <a:t>"Tiger" by Marcella Lees. CC BY-SA 4.0  </a:t>
            </a:r>
            <a:endParaRPr sz="900"/>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752"/>
        <p:cNvGrpSpPr/>
        <p:nvPr/>
      </p:nvGrpSpPr>
      <p:grpSpPr>
        <a:xfrm>
          <a:off x="0" y="0"/>
          <a:ext cx="0" cy="0"/>
          <a:chOff x="0" y="0"/>
          <a:chExt cx="0" cy="0"/>
        </a:xfrm>
      </p:grpSpPr>
      <p:sp>
        <p:nvSpPr>
          <p:cNvPr id="753" name="Google Shape;753;g357d106b903_0_5673"/>
          <p:cNvSpPr/>
          <p:nvPr/>
        </p:nvSpPr>
        <p:spPr>
          <a:xfrm>
            <a:off x="9887253" y="-2057400"/>
            <a:ext cx="3639283" cy="5493258"/>
          </a:xfrm>
          <a:custGeom>
            <a:avLst/>
            <a:gdLst/>
            <a:ahLst/>
            <a:cxnLst/>
            <a:rect l="l" t="t" r="r" b="b"/>
            <a:pathLst>
              <a:path w="5452110" h="8229600" extrusionOk="0">
                <a:moveTo>
                  <a:pt x="0" y="0"/>
                </a:moveTo>
                <a:lnTo>
                  <a:pt x="5452110" y="0"/>
                </a:lnTo>
                <a:lnTo>
                  <a:pt x="5452110" y="8229600"/>
                </a:lnTo>
                <a:lnTo>
                  <a:pt x="0" y="8229600"/>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4" name="Google Shape;754;g357d106b903_0_5673"/>
          <p:cNvSpPr/>
          <p:nvPr/>
        </p:nvSpPr>
        <p:spPr>
          <a:xfrm>
            <a:off x="-1556234" y="5518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5" name="Google Shape;755;g357d106b903_0_5673"/>
          <p:cNvSpPr/>
          <p:nvPr/>
        </p:nvSpPr>
        <p:spPr>
          <a:xfrm>
            <a:off x="-1499084" y="5391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5">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756" name="Google Shape;756;g357d106b903_0_5673">
            <a:extLst>
              <a:ext uri="{C183D7F6-B498-43B3-948B-1728B52AA6E4}">
                <adec:decorative xmlns:adec="http://schemas.microsoft.com/office/drawing/2017/decorative" val="1"/>
              </a:ext>
            </a:extLst>
          </p:cNvPr>
          <p:cNvGrpSpPr/>
          <p:nvPr/>
        </p:nvGrpSpPr>
        <p:grpSpPr>
          <a:xfrm>
            <a:off x="6190511" y="2254467"/>
            <a:ext cx="2841600" cy="3039036"/>
            <a:chOff x="0" y="0"/>
            <a:chExt cx="5683200" cy="6078072"/>
          </a:xfrm>
        </p:grpSpPr>
        <p:sp>
          <p:nvSpPr>
            <p:cNvPr id="757" name="Google Shape;757;g357d106b903_0_5673"/>
            <p:cNvSpPr/>
            <p:nvPr/>
          </p:nvSpPr>
          <p:spPr>
            <a:xfrm>
              <a:off x="1620446" y="0"/>
              <a:ext cx="2447053" cy="2447053"/>
            </a:xfrm>
            <a:custGeom>
              <a:avLst/>
              <a:gdLst/>
              <a:ahLst/>
              <a:cxnLst/>
              <a:rect l="l" t="t" r="r" b="b"/>
              <a:pathLst>
                <a:path w="2447053" h="2447053" extrusionOk="0">
                  <a:moveTo>
                    <a:pt x="0" y="0"/>
                  </a:moveTo>
                  <a:lnTo>
                    <a:pt x="2447053" y="0"/>
                  </a:lnTo>
                  <a:lnTo>
                    <a:pt x="2447053"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8" name="Google Shape;758;g357d106b903_0_5673"/>
            <p:cNvSpPr/>
            <p:nvPr/>
          </p:nvSpPr>
          <p:spPr>
            <a:xfrm>
              <a:off x="2251279" y="622085"/>
              <a:ext cx="1185387" cy="1202883"/>
            </a:xfrm>
            <a:custGeom>
              <a:avLst/>
              <a:gdLst/>
              <a:ahLst/>
              <a:cxnLst/>
              <a:rect l="l" t="t" r="r" b="b"/>
              <a:pathLst>
                <a:path w="1185387" h="1202883" extrusionOk="0">
                  <a:moveTo>
                    <a:pt x="0" y="0"/>
                  </a:moveTo>
                  <a:lnTo>
                    <a:pt x="1185387" y="0"/>
                  </a:lnTo>
                  <a:lnTo>
                    <a:pt x="1185387" y="1202883"/>
                  </a:lnTo>
                  <a:lnTo>
                    <a:pt x="0" y="1202883"/>
                  </a:lnTo>
                  <a:lnTo>
                    <a:pt x="0" y="0"/>
                  </a:lnTo>
                  <a:close/>
                </a:path>
              </a:pathLst>
            </a:custGeom>
            <a:blipFill rotWithShape="1">
              <a:blip r:embed="rId7">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9" name="Google Shape;759;g357d106b903_0_5673"/>
            <p:cNvSpPr txBox="1"/>
            <p:nvPr/>
          </p:nvSpPr>
          <p:spPr>
            <a:xfrm>
              <a:off x="0" y="4457772"/>
              <a:ext cx="5683200" cy="1620300"/>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a:solidFill>
                    <a:srgbClr val="231F20"/>
                  </a:solidFill>
                  <a:latin typeface="Arial"/>
                  <a:ea typeface="Arial"/>
                  <a:cs typeface="Arial"/>
                  <a:sym typeface="Arial"/>
                </a:rPr>
                <a:t>What a basic digital preservation workflow looks like and how the core concepts fit into it.</a:t>
              </a:r>
              <a:endParaRPr sz="1000"/>
            </a:p>
          </p:txBody>
        </p:sp>
        <p:grpSp>
          <p:nvGrpSpPr>
            <p:cNvPr id="760" name="Google Shape;760;g357d106b903_0_5673"/>
            <p:cNvGrpSpPr/>
            <p:nvPr/>
          </p:nvGrpSpPr>
          <p:grpSpPr>
            <a:xfrm>
              <a:off x="671741" y="2129687"/>
              <a:ext cx="4336709" cy="2875661"/>
              <a:chOff x="0" y="-123807"/>
              <a:chExt cx="870913" cy="577500"/>
            </a:xfrm>
          </p:grpSpPr>
          <p:sp>
            <p:nvSpPr>
              <p:cNvPr id="761" name="Google Shape;761;g357d106b903_0_5673"/>
              <p:cNvSpPr/>
              <p:nvPr/>
            </p:nvSpPr>
            <p:spPr>
              <a:xfrm>
                <a:off x="0" y="0"/>
                <a:ext cx="870410" cy="329887"/>
              </a:xfrm>
              <a:custGeom>
                <a:avLst/>
                <a:gdLst/>
                <a:ahLst/>
                <a:cxnLst/>
                <a:rect l="l" t="t" r="r" b="b"/>
                <a:pathLst>
                  <a:path w="870410" h="329887" extrusionOk="0">
                    <a:moveTo>
                      <a:pt x="42869" y="0"/>
                    </a:moveTo>
                    <a:lnTo>
                      <a:pt x="827541" y="0"/>
                    </a:lnTo>
                    <a:cubicBezTo>
                      <a:pt x="851217" y="0"/>
                      <a:pt x="870410" y="19193"/>
                      <a:pt x="870410" y="42869"/>
                    </a:cubicBezTo>
                    <a:lnTo>
                      <a:pt x="870410" y="287017"/>
                    </a:lnTo>
                    <a:cubicBezTo>
                      <a:pt x="870410" y="310693"/>
                      <a:pt x="851217" y="329887"/>
                      <a:pt x="827541" y="329887"/>
                    </a:cubicBezTo>
                    <a:lnTo>
                      <a:pt x="42869" y="329887"/>
                    </a:lnTo>
                    <a:cubicBezTo>
                      <a:pt x="31500" y="329887"/>
                      <a:pt x="20596" y="325370"/>
                      <a:pt x="12556" y="317330"/>
                    </a:cubicBezTo>
                    <a:cubicBezTo>
                      <a:pt x="4517" y="309291"/>
                      <a:pt x="0" y="298387"/>
                      <a:pt x="0" y="287017"/>
                    </a:cubicBezTo>
                    <a:lnTo>
                      <a:pt x="0" y="42869"/>
                    </a:lnTo>
                    <a:cubicBezTo>
                      <a:pt x="0" y="19193"/>
                      <a:pt x="19193" y="0"/>
                      <a:pt x="42869" y="0"/>
                    </a:cubicBez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62" name="Google Shape;762;g357d106b903_0_5673"/>
              <p:cNvSpPr txBox="1"/>
              <p:nvPr/>
            </p:nvSpPr>
            <p:spPr>
              <a:xfrm>
                <a:off x="613" y="-123807"/>
                <a:ext cx="870300" cy="577500"/>
              </a:xfrm>
              <a:prstGeom prst="rect">
                <a:avLst/>
              </a:prstGeom>
              <a:noFill/>
              <a:ln>
                <a:noFill/>
              </a:ln>
            </p:spPr>
            <p:txBody>
              <a:bodyPr spcFirstLastPara="1" wrap="square" lIns="33875" tIns="33875" rIns="33875" bIns="33875" anchor="ctr" anchorCtr="0">
                <a:noAutofit/>
              </a:bodyPr>
              <a:lstStyle/>
              <a:p>
                <a:pPr marL="0" marR="0" lvl="0" indent="0" algn="ctr" rtl="0">
                  <a:lnSpc>
                    <a:spcPct val="220998"/>
                  </a:lnSpc>
                  <a:spcBef>
                    <a:spcPts val="0"/>
                  </a:spcBef>
                  <a:spcAft>
                    <a:spcPts val="0"/>
                  </a:spcAft>
                  <a:buNone/>
                </a:pPr>
                <a:r>
                  <a:rPr lang="en-US" sz="1700" b="1">
                    <a:solidFill>
                      <a:srgbClr val="000000"/>
                    </a:solidFill>
                    <a:latin typeface="Arial"/>
                    <a:ea typeface="Arial"/>
                    <a:cs typeface="Arial"/>
                    <a:sym typeface="Arial"/>
                  </a:rPr>
                  <a:t>3. Workflow</a:t>
                </a:r>
                <a:endParaRPr sz="900"/>
              </a:p>
            </p:txBody>
          </p:sp>
        </p:grpSp>
      </p:grpSp>
      <p:grpSp>
        <p:nvGrpSpPr>
          <p:cNvPr id="763" name="Google Shape;763;g357d106b903_0_5673">
            <a:extLst>
              <a:ext uri="{C183D7F6-B498-43B3-948B-1728B52AA6E4}">
                <adec:decorative xmlns:adec="http://schemas.microsoft.com/office/drawing/2017/decorative" val="1"/>
              </a:ext>
            </a:extLst>
          </p:cNvPr>
          <p:cNvGrpSpPr/>
          <p:nvPr/>
        </p:nvGrpSpPr>
        <p:grpSpPr>
          <a:xfrm>
            <a:off x="9222592" y="2254467"/>
            <a:ext cx="2841600" cy="2741736"/>
            <a:chOff x="0" y="0"/>
            <a:chExt cx="5683200" cy="5483472"/>
          </a:xfrm>
        </p:grpSpPr>
        <p:grpSp>
          <p:nvGrpSpPr>
            <p:cNvPr id="764" name="Google Shape;764;g357d106b903_0_5673"/>
            <p:cNvGrpSpPr/>
            <p:nvPr/>
          </p:nvGrpSpPr>
          <p:grpSpPr>
            <a:xfrm>
              <a:off x="674459" y="2129687"/>
              <a:ext cx="4334207" cy="2875661"/>
              <a:chOff x="0" y="-123807"/>
              <a:chExt cx="870410" cy="577500"/>
            </a:xfrm>
          </p:grpSpPr>
          <p:sp>
            <p:nvSpPr>
              <p:cNvPr id="765" name="Google Shape;765;g357d106b903_0_5673"/>
              <p:cNvSpPr/>
              <p:nvPr/>
            </p:nvSpPr>
            <p:spPr>
              <a:xfrm>
                <a:off x="0" y="0"/>
                <a:ext cx="870410" cy="329887"/>
              </a:xfrm>
              <a:custGeom>
                <a:avLst/>
                <a:gdLst/>
                <a:ahLst/>
                <a:cxnLst/>
                <a:rect l="l" t="t" r="r" b="b"/>
                <a:pathLst>
                  <a:path w="870410" h="329887" extrusionOk="0">
                    <a:moveTo>
                      <a:pt x="42869" y="0"/>
                    </a:moveTo>
                    <a:lnTo>
                      <a:pt x="827541" y="0"/>
                    </a:lnTo>
                    <a:cubicBezTo>
                      <a:pt x="851217" y="0"/>
                      <a:pt x="870410" y="19193"/>
                      <a:pt x="870410" y="42869"/>
                    </a:cubicBezTo>
                    <a:lnTo>
                      <a:pt x="870410" y="287017"/>
                    </a:lnTo>
                    <a:cubicBezTo>
                      <a:pt x="870410" y="310693"/>
                      <a:pt x="851217" y="329887"/>
                      <a:pt x="827541" y="329887"/>
                    </a:cubicBezTo>
                    <a:lnTo>
                      <a:pt x="42869" y="329887"/>
                    </a:lnTo>
                    <a:cubicBezTo>
                      <a:pt x="31500" y="329887"/>
                      <a:pt x="20596" y="325370"/>
                      <a:pt x="12556" y="317330"/>
                    </a:cubicBezTo>
                    <a:cubicBezTo>
                      <a:pt x="4517" y="309291"/>
                      <a:pt x="0" y="298387"/>
                      <a:pt x="0" y="287017"/>
                    </a:cubicBezTo>
                    <a:lnTo>
                      <a:pt x="0" y="42869"/>
                    </a:lnTo>
                    <a:cubicBezTo>
                      <a:pt x="0" y="19193"/>
                      <a:pt x="19193" y="0"/>
                      <a:pt x="42869" y="0"/>
                    </a:cubicBez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66" name="Google Shape;766;g357d106b903_0_5673"/>
              <p:cNvSpPr txBox="1"/>
              <p:nvPr/>
            </p:nvSpPr>
            <p:spPr>
              <a:xfrm>
                <a:off x="65" y="-123807"/>
                <a:ext cx="870300" cy="577500"/>
              </a:xfrm>
              <a:prstGeom prst="rect">
                <a:avLst/>
              </a:prstGeom>
              <a:noFill/>
              <a:ln>
                <a:noFill/>
              </a:ln>
            </p:spPr>
            <p:txBody>
              <a:bodyPr spcFirstLastPara="1" wrap="square" lIns="33875" tIns="33875" rIns="33875" bIns="33875" anchor="ctr" anchorCtr="0">
                <a:noAutofit/>
              </a:bodyPr>
              <a:lstStyle/>
              <a:p>
                <a:pPr marL="0" marR="0" lvl="0" indent="0" algn="ctr" rtl="0">
                  <a:lnSpc>
                    <a:spcPct val="100000"/>
                  </a:lnSpc>
                  <a:spcBef>
                    <a:spcPts val="0"/>
                  </a:spcBef>
                  <a:spcAft>
                    <a:spcPts val="0"/>
                  </a:spcAft>
                  <a:buNone/>
                </a:pPr>
                <a:r>
                  <a:rPr lang="en-US" sz="1700" b="1"/>
                  <a:t>4.</a:t>
                </a:r>
                <a:r>
                  <a:rPr lang="en-US" sz="1700" b="1">
                    <a:solidFill>
                      <a:srgbClr val="000000"/>
                    </a:solidFill>
                    <a:latin typeface="Arial"/>
                    <a:ea typeface="Arial"/>
                    <a:cs typeface="Arial"/>
                    <a:sym typeface="Arial"/>
                  </a:rPr>
                  <a:t> Enacting DigiPres Principals</a:t>
                </a:r>
                <a:endParaRPr sz="900"/>
              </a:p>
            </p:txBody>
          </p:sp>
        </p:grpSp>
        <p:sp>
          <p:nvSpPr>
            <p:cNvPr id="767" name="Google Shape;767;g357d106b903_0_5673"/>
            <p:cNvSpPr/>
            <p:nvPr/>
          </p:nvSpPr>
          <p:spPr>
            <a:xfrm>
              <a:off x="1618054" y="0"/>
              <a:ext cx="2447053" cy="2447053"/>
            </a:xfrm>
            <a:custGeom>
              <a:avLst/>
              <a:gdLst/>
              <a:ahLst/>
              <a:cxnLst/>
              <a:rect l="l" t="t" r="r" b="b"/>
              <a:pathLst>
                <a:path w="2447053" h="2447053" extrusionOk="0">
                  <a:moveTo>
                    <a:pt x="0" y="0"/>
                  </a:moveTo>
                  <a:lnTo>
                    <a:pt x="2447054" y="0"/>
                  </a:lnTo>
                  <a:lnTo>
                    <a:pt x="2447054"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68" name="Google Shape;768;g357d106b903_0_5673"/>
            <p:cNvSpPr/>
            <p:nvPr/>
          </p:nvSpPr>
          <p:spPr>
            <a:xfrm>
              <a:off x="2201126" y="521833"/>
              <a:ext cx="1280910" cy="1403387"/>
            </a:xfrm>
            <a:custGeom>
              <a:avLst/>
              <a:gdLst/>
              <a:ahLst/>
              <a:cxnLst/>
              <a:rect l="l" t="t" r="r" b="b"/>
              <a:pathLst>
                <a:path w="1280910" h="1403387" extrusionOk="0">
                  <a:moveTo>
                    <a:pt x="0" y="0"/>
                  </a:moveTo>
                  <a:lnTo>
                    <a:pt x="1280910" y="0"/>
                  </a:lnTo>
                  <a:lnTo>
                    <a:pt x="1280910" y="1403387"/>
                  </a:lnTo>
                  <a:lnTo>
                    <a:pt x="0" y="1403387"/>
                  </a:lnTo>
                  <a:lnTo>
                    <a:pt x="0" y="0"/>
                  </a:lnTo>
                  <a:close/>
                </a:path>
              </a:pathLst>
            </a:custGeom>
            <a:blipFill rotWithShape="1">
              <a:blip r:embed="rId8">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69" name="Google Shape;769;g357d106b903_0_5673"/>
            <p:cNvSpPr txBox="1"/>
            <p:nvPr/>
          </p:nvSpPr>
          <p:spPr>
            <a:xfrm>
              <a:off x="0" y="4457772"/>
              <a:ext cx="5683200" cy="1025700"/>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a:solidFill>
                    <a:srgbClr val="231F20"/>
                  </a:solidFill>
                  <a:latin typeface="Arial"/>
                  <a:ea typeface="Arial"/>
                  <a:cs typeface="Arial"/>
                  <a:sym typeface="Arial"/>
                </a:rPr>
                <a:t>Tools and resources you can use to get started with digital preservation.</a:t>
              </a:r>
              <a:endParaRPr sz="1000"/>
            </a:p>
          </p:txBody>
        </p:sp>
      </p:grpSp>
      <p:grpSp>
        <p:nvGrpSpPr>
          <p:cNvPr id="771" name="Google Shape;771;g357d106b903_0_5673"/>
          <p:cNvGrpSpPr/>
          <p:nvPr/>
        </p:nvGrpSpPr>
        <p:grpSpPr>
          <a:xfrm>
            <a:off x="3495661" y="3319311"/>
            <a:ext cx="2167717" cy="1437831"/>
            <a:chOff x="0" y="-123807"/>
            <a:chExt cx="870656" cy="577500"/>
          </a:xfrm>
        </p:grpSpPr>
        <p:sp>
          <p:nvSpPr>
            <p:cNvPr id="772" name="Google Shape;772;g357d106b903_0_5673"/>
            <p:cNvSpPr/>
            <p:nvPr/>
          </p:nvSpPr>
          <p:spPr>
            <a:xfrm>
              <a:off x="0" y="0"/>
              <a:ext cx="870410" cy="329887"/>
            </a:xfrm>
            <a:custGeom>
              <a:avLst/>
              <a:gdLst/>
              <a:ahLst/>
              <a:cxnLst/>
              <a:rect l="l" t="t" r="r" b="b"/>
              <a:pathLst>
                <a:path w="870410" h="329887" extrusionOk="0">
                  <a:moveTo>
                    <a:pt x="42869" y="0"/>
                  </a:moveTo>
                  <a:lnTo>
                    <a:pt x="827541" y="0"/>
                  </a:lnTo>
                  <a:cubicBezTo>
                    <a:pt x="851217" y="0"/>
                    <a:pt x="870410" y="19193"/>
                    <a:pt x="870410" y="42869"/>
                  </a:cubicBezTo>
                  <a:lnTo>
                    <a:pt x="870410" y="287017"/>
                  </a:lnTo>
                  <a:cubicBezTo>
                    <a:pt x="870410" y="310693"/>
                    <a:pt x="851217" y="329887"/>
                    <a:pt x="827541" y="329887"/>
                  </a:cubicBezTo>
                  <a:lnTo>
                    <a:pt x="42869" y="329887"/>
                  </a:lnTo>
                  <a:cubicBezTo>
                    <a:pt x="31500" y="329887"/>
                    <a:pt x="20596" y="325370"/>
                    <a:pt x="12556" y="317330"/>
                  </a:cubicBezTo>
                  <a:cubicBezTo>
                    <a:pt x="4517" y="309291"/>
                    <a:pt x="0" y="298387"/>
                    <a:pt x="0" y="287017"/>
                  </a:cubicBezTo>
                  <a:lnTo>
                    <a:pt x="0" y="42869"/>
                  </a:lnTo>
                  <a:cubicBezTo>
                    <a:pt x="0" y="19193"/>
                    <a:pt x="19193" y="0"/>
                    <a:pt x="42869" y="0"/>
                  </a:cubicBez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73" name="Google Shape;773;g357d106b903_0_5673"/>
            <p:cNvSpPr txBox="1"/>
            <p:nvPr/>
          </p:nvSpPr>
          <p:spPr>
            <a:xfrm>
              <a:off x="356" y="-123807"/>
              <a:ext cx="870300" cy="577500"/>
            </a:xfrm>
            <a:prstGeom prst="rect">
              <a:avLst/>
            </a:prstGeom>
            <a:noFill/>
            <a:ln>
              <a:noFill/>
            </a:ln>
          </p:spPr>
          <p:txBody>
            <a:bodyPr spcFirstLastPara="1" wrap="square" lIns="33875" tIns="33875" rIns="33875" bIns="33875" anchor="ctr" anchorCtr="0">
              <a:noAutofit/>
            </a:bodyPr>
            <a:lstStyle/>
            <a:p>
              <a:pPr marL="0" marR="0" lvl="0" indent="0" algn="ctr" rtl="0">
                <a:lnSpc>
                  <a:spcPct val="100000"/>
                </a:lnSpc>
                <a:spcBef>
                  <a:spcPts val="0"/>
                </a:spcBef>
                <a:spcAft>
                  <a:spcPts val="0"/>
                </a:spcAft>
                <a:buNone/>
              </a:pPr>
              <a:r>
                <a:rPr lang="en-US" sz="1700" b="1" dirty="0">
                  <a:solidFill>
                    <a:srgbClr val="000000"/>
                  </a:solidFill>
                  <a:latin typeface="Arial"/>
                  <a:ea typeface="Arial"/>
                  <a:cs typeface="Arial"/>
                  <a:sym typeface="Arial"/>
                </a:rPr>
                <a:t>2. Core </a:t>
              </a:r>
              <a:r>
                <a:rPr lang="en-US" sz="1700" b="1" dirty="0" err="1">
                  <a:solidFill>
                    <a:srgbClr val="000000"/>
                  </a:solidFill>
                  <a:latin typeface="Arial"/>
                  <a:ea typeface="Arial"/>
                  <a:cs typeface="Arial"/>
                  <a:sym typeface="Arial"/>
                </a:rPr>
                <a:t>DigiPres</a:t>
              </a:r>
              <a:endParaRPr sz="900" dirty="0"/>
            </a:p>
            <a:p>
              <a:pPr marL="0" marR="0" lvl="0" indent="0" algn="ctr" rtl="0">
                <a:lnSpc>
                  <a:spcPct val="100000"/>
                </a:lnSpc>
                <a:spcBef>
                  <a:spcPts val="0"/>
                </a:spcBef>
                <a:spcAft>
                  <a:spcPts val="0"/>
                </a:spcAft>
                <a:buNone/>
              </a:pPr>
              <a:r>
                <a:rPr lang="en-US" sz="1700" b="1" dirty="0">
                  <a:solidFill>
                    <a:srgbClr val="000000"/>
                  </a:solidFill>
                  <a:latin typeface="Arial"/>
                  <a:ea typeface="Arial"/>
                  <a:cs typeface="Arial"/>
                  <a:sym typeface="Arial"/>
                </a:rPr>
                <a:t>Concepts</a:t>
              </a:r>
              <a:endParaRPr sz="900" dirty="0"/>
            </a:p>
          </p:txBody>
        </p:sp>
      </p:grpSp>
      <p:sp>
        <p:nvSpPr>
          <p:cNvPr id="774" name="Google Shape;774;g357d106b903_0_5673"/>
          <p:cNvSpPr/>
          <p:nvPr/>
        </p:nvSpPr>
        <p:spPr>
          <a:xfrm>
            <a:off x="3967458" y="2254467"/>
            <a:ext cx="1223527" cy="1223527"/>
          </a:xfrm>
          <a:custGeom>
            <a:avLst/>
            <a:gdLst/>
            <a:ahLst/>
            <a:cxnLst/>
            <a:rect l="l" t="t" r="r" b="b"/>
            <a:pathLst>
              <a:path w="2447053" h="2447053" extrusionOk="0">
                <a:moveTo>
                  <a:pt x="0" y="0"/>
                </a:moveTo>
                <a:lnTo>
                  <a:pt x="2447054" y="0"/>
                </a:lnTo>
                <a:lnTo>
                  <a:pt x="2447054"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75" name="Google Shape;775;g357d106b903_0_5673">
            <a:extLst>
              <a:ext uri="{C183D7F6-B498-43B3-948B-1728B52AA6E4}">
                <adec:decorative xmlns:adec="http://schemas.microsoft.com/office/drawing/2017/decorative" val="1"/>
              </a:ext>
            </a:extLst>
          </p:cNvPr>
          <p:cNvSpPr/>
          <p:nvPr/>
        </p:nvSpPr>
        <p:spPr>
          <a:xfrm>
            <a:off x="4020170" y="2313190"/>
            <a:ext cx="1118104" cy="1118104"/>
          </a:xfrm>
          <a:custGeom>
            <a:avLst/>
            <a:gdLst/>
            <a:ahLst/>
            <a:cxnLst/>
            <a:rect l="l" t="t" r="r" b="b"/>
            <a:pathLst>
              <a:path w="2236208" h="2236208" extrusionOk="0">
                <a:moveTo>
                  <a:pt x="0" y="0"/>
                </a:moveTo>
                <a:lnTo>
                  <a:pt x="2236208" y="0"/>
                </a:lnTo>
                <a:lnTo>
                  <a:pt x="2236208" y="2236208"/>
                </a:lnTo>
                <a:lnTo>
                  <a:pt x="0" y="2236208"/>
                </a:lnTo>
                <a:lnTo>
                  <a:pt x="0" y="0"/>
                </a:lnTo>
                <a:close/>
              </a:path>
            </a:pathLst>
          </a:custGeom>
          <a:blipFill rotWithShape="1">
            <a:blip r:embed="rId9">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76" name="Google Shape;776;g357d106b903_0_5673"/>
          <p:cNvSpPr txBox="1"/>
          <p:nvPr/>
        </p:nvSpPr>
        <p:spPr>
          <a:xfrm>
            <a:off x="3158431" y="4483353"/>
            <a:ext cx="2841600" cy="810150"/>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a:solidFill>
                  <a:srgbClr val="231F20"/>
                </a:solidFill>
                <a:latin typeface="Arial"/>
                <a:ea typeface="Arial"/>
                <a:cs typeface="Arial"/>
                <a:sym typeface="Arial"/>
              </a:rPr>
              <a:t>Overview of what digital preservation is and why it’s important.</a:t>
            </a:r>
            <a:endParaRPr sz="1000"/>
          </a:p>
        </p:txBody>
      </p:sp>
      <p:grpSp>
        <p:nvGrpSpPr>
          <p:cNvPr id="777" name="Google Shape;777;g357d106b903_0_5673">
            <a:extLst>
              <a:ext uri="{C183D7F6-B498-43B3-948B-1728B52AA6E4}">
                <adec:decorative xmlns:adec="http://schemas.microsoft.com/office/drawing/2017/decorative" val="1"/>
              </a:ext>
            </a:extLst>
          </p:cNvPr>
          <p:cNvGrpSpPr/>
          <p:nvPr/>
        </p:nvGrpSpPr>
        <p:grpSpPr>
          <a:xfrm>
            <a:off x="127827" y="2254467"/>
            <a:ext cx="2841600" cy="2741736"/>
            <a:chOff x="0" y="0"/>
            <a:chExt cx="5683200" cy="5483472"/>
          </a:xfrm>
        </p:grpSpPr>
        <p:grpSp>
          <p:nvGrpSpPr>
            <p:cNvPr id="778" name="Google Shape;778;g357d106b903_0_5673"/>
            <p:cNvGrpSpPr/>
            <p:nvPr/>
          </p:nvGrpSpPr>
          <p:grpSpPr>
            <a:xfrm>
              <a:off x="582401" y="2129687"/>
              <a:ext cx="4340525" cy="2875661"/>
              <a:chOff x="-723" y="-123807"/>
              <a:chExt cx="871679" cy="577500"/>
            </a:xfrm>
          </p:grpSpPr>
          <p:sp>
            <p:nvSpPr>
              <p:cNvPr id="779" name="Google Shape;779;g357d106b903_0_5673"/>
              <p:cNvSpPr/>
              <p:nvPr/>
            </p:nvSpPr>
            <p:spPr>
              <a:xfrm>
                <a:off x="0" y="0"/>
                <a:ext cx="870956" cy="329887"/>
              </a:xfrm>
              <a:custGeom>
                <a:avLst/>
                <a:gdLst/>
                <a:ahLst/>
                <a:cxnLst/>
                <a:rect l="l" t="t" r="r" b="b"/>
                <a:pathLst>
                  <a:path w="870956" h="329887" extrusionOk="0">
                    <a:moveTo>
                      <a:pt x="42842" y="0"/>
                    </a:moveTo>
                    <a:lnTo>
                      <a:pt x="828114" y="0"/>
                    </a:lnTo>
                    <a:cubicBezTo>
                      <a:pt x="851775" y="0"/>
                      <a:pt x="870956" y="19181"/>
                      <a:pt x="870956" y="42842"/>
                    </a:cubicBezTo>
                    <a:lnTo>
                      <a:pt x="870956" y="287044"/>
                    </a:lnTo>
                    <a:cubicBezTo>
                      <a:pt x="870956" y="310705"/>
                      <a:pt x="851775" y="329887"/>
                      <a:pt x="828114" y="329887"/>
                    </a:cubicBezTo>
                    <a:lnTo>
                      <a:pt x="42842" y="329887"/>
                    </a:lnTo>
                    <a:cubicBezTo>
                      <a:pt x="19181" y="329887"/>
                      <a:pt x="0" y="310705"/>
                      <a:pt x="0" y="287044"/>
                    </a:cubicBezTo>
                    <a:lnTo>
                      <a:pt x="0" y="42842"/>
                    </a:lnTo>
                    <a:cubicBezTo>
                      <a:pt x="0" y="19181"/>
                      <a:pt x="19181" y="0"/>
                      <a:pt x="42842" y="0"/>
                    </a:cubicBez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80" name="Google Shape;780;g357d106b903_0_5673"/>
              <p:cNvSpPr txBox="1"/>
              <p:nvPr/>
            </p:nvSpPr>
            <p:spPr>
              <a:xfrm>
                <a:off x="-723" y="-123807"/>
                <a:ext cx="870900" cy="577500"/>
              </a:xfrm>
              <a:prstGeom prst="rect">
                <a:avLst/>
              </a:prstGeom>
              <a:noFill/>
              <a:ln>
                <a:noFill/>
              </a:ln>
            </p:spPr>
            <p:txBody>
              <a:bodyPr spcFirstLastPara="1" wrap="square" lIns="33875" tIns="33875" rIns="33875" bIns="33875" anchor="ctr" anchorCtr="0">
                <a:noAutofit/>
              </a:bodyPr>
              <a:lstStyle/>
              <a:p>
                <a:pPr marL="0" marR="0" lvl="0" indent="0" algn="ctr" rtl="0">
                  <a:lnSpc>
                    <a:spcPct val="220998"/>
                  </a:lnSpc>
                  <a:spcBef>
                    <a:spcPts val="0"/>
                  </a:spcBef>
                  <a:spcAft>
                    <a:spcPts val="0"/>
                  </a:spcAft>
                  <a:buNone/>
                </a:pPr>
                <a:r>
                  <a:rPr lang="en-US" sz="1700" b="1">
                    <a:solidFill>
                      <a:srgbClr val="000000"/>
                    </a:solidFill>
                    <a:latin typeface="Arial"/>
                    <a:ea typeface="Arial"/>
                    <a:cs typeface="Arial"/>
                    <a:sym typeface="Arial"/>
                  </a:rPr>
                  <a:t>1. What is a File?</a:t>
                </a:r>
                <a:endParaRPr sz="900"/>
              </a:p>
            </p:txBody>
          </p:sp>
        </p:grpSp>
        <p:sp>
          <p:nvSpPr>
            <p:cNvPr id="781" name="Google Shape;781;g357d106b903_0_5673"/>
            <p:cNvSpPr/>
            <p:nvPr/>
          </p:nvSpPr>
          <p:spPr>
            <a:xfrm>
              <a:off x="1527204" y="0"/>
              <a:ext cx="2447053" cy="2447053"/>
            </a:xfrm>
            <a:custGeom>
              <a:avLst/>
              <a:gdLst/>
              <a:ahLst/>
              <a:cxnLst/>
              <a:rect l="l" t="t" r="r" b="b"/>
              <a:pathLst>
                <a:path w="2447053" h="2447053" extrusionOk="0">
                  <a:moveTo>
                    <a:pt x="0" y="0"/>
                  </a:moveTo>
                  <a:lnTo>
                    <a:pt x="2447053" y="0"/>
                  </a:lnTo>
                  <a:lnTo>
                    <a:pt x="2447053"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82" name="Google Shape;782;g357d106b903_0_5673"/>
            <p:cNvSpPr/>
            <p:nvPr/>
          </p:nvSpPr>
          <p:spPr>
            <a:xfrm>
              <a:off x="2160635" y="527189"/>
              <a:ext cx="1187693" cy="1392675"/>
            </a:xfrm>
            <a:custGeom>
              <a:avLst/>
              <a:gdLst/>
              <a:ahLst/>
              <a:cxnLst/>
              <a:rect l="l" t="t" r="r" b="b"/>
              <a:pathLst>
                <a:path w="1187693" h="1392675" extrusionOk="0">
                  <a:moveTo>
                    <a:pt x="0" y="0"/>
                  </a:moveTo>
                  <a:lnTo>
                    <a:pt x="1187693" y="0"/>
                  </a:lnTo>
                  <a:lnTo>
                    <a:pt x="1187693" y="1392675"/>
                  </a:lnTo>
                  <a:lnTo>
                    <a:pt x="0" y="1392675"/>
                  </a:lnTo>
                  <a:lnTo>
                    <a:pt x="0" y="0"/>
                  </a:lnTo>
                  <a:close/>
                </a:path>
              </a:pathLst>
            </a:custGeom>
            <a:blipFill rotWithShape="1">
              <a:blip r:embed="rId10">
                <a:alphaModFix/>
              </a:blip>
              <a:stretch>
                <a:fillRect l="-14709" t="-1279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83" name="Google Shape;783;g357d106b903_0_5673"/>
            <p:cNvSpPr txBox="1"/>
            <p:nvPr/>
          </p:nvSpPr>
          <p:spPr>
            <a:xfrm>
              <a:off x="0" y="4457772"/>
              <a:ext cx="5683200" cy="1025700"/>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a:solidFill>
                    <a:srgbClr val="231F20"/>
                  </a:solidFill>
                  <a:latin typeface="Arial"/>
                  <a:ea typeface="Arial"/>
                  <a:cs typeface="Arial"/>
                  <a:sym typeface="Arial"/>
                </a:rPr>
                <a:t>Overview of what a bit is and some file basics.</a:t>
              </a:r>
              <a:endParaRPr sz="1000"/>
            </a:p>
          </p:txBody>
        </p:sp>
      </p:grpSp>
      <p:sp>
        <p:nvSpPr>
          <p:cNvPr id="784" name="Google Shape;784;g357d106b903_0_5673"/>
          <p:cNvSpPr txBox="1"/>
          <p:nvPr/>
        </p:nvSpPr>
        <p:spPr>
          <a:xfrm>
            <a:off x="4237722" y="946150"/>
            <a:ext cx="3716700" cy="982500"/>
          </a:xfrm>
          <a:prstGeom prst="rect">
            <a:avLst/>
          </a:prstGeom>
          <a:noFill/>
          <a:ln>
            <a:noFill/>
          </a:ln>
        </p:spPr>
        <p:txBody>
          <a:bodyPr spcFirstLastPara="1" wrap="square" lIns="0" tIns="0" rIns="0" bIns="0" anchor="t" anchorCtr="0">
            <a:spAutoFit/>
          </a:bodyPr>
          <a:lstStyle/>
          <a:p>
            <a:pPr marL="0" marR="0" lvl="0" indent="0" algn="l" rtl="0">
              <a:lnSpc>
                <a:spcPct val="83996"/>
              </a:lnSpc>
              <a:spcBef>
                <a:spcPts val="0"/>
              </a:spcBef>
              <a:spcAft>
                <a:spcPts val="0"/>
              </a:spcAft>
              <a:buNone/>
            </a:pPr>
            <a:r>
              <a:rPr lang="en-US" sz="7600" i="1">
                <a:solidFill>
                  <a:srgbClr val="22423D"/>
                </a:solidFill>
                <a:latin typeface="Arial"/>
                <a:ea typeface="Arial"/>
                <a:cs typeface="Arial"/>
                <a:sym typeface="Arial"/>
              </a:rPr>
              <a:t> Agenda</a:t>
            </a:r>
            <a:endParaRPr sz="900"/>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792"/>
        <p:cNvGrpSpPr/>
        <p:nvPr/>
      </p:nvGrpSpPr>
      <p:grpSpPr>
        <a:xfrm>
          <a:off x="0" y="0"/>
          <a:ext cx="0" cy="0"/>
          <a:chOff x="0" y="0"/>
          <a:chExt cx="0" cy="0"/>
        </a:xfrm>
      </p:grpSpPr>
      <p:sp>
        <p:nvSpPr>
          <p:cNvPr id="793" name="Google Shape;793;g357d106b903_0_4270">
            <a:extLst>
              <a:ext uri="{C183D7F6-B498-43B3-948B-1728B52AA6E4}">
                <adec:decorative xmlns:adec="http://schemas.microsoft.com/office/drawing/2017/decorative" val="1"/>
              </a:ext>
            </a:extLst>
          </p:cNvPr>
          <p:cNvSpPr/>
          <p:nvPr/>
        </p:nvSpPr>
        <p:spPr>
          <a:xfrm>
            <a:off x="-804960" y="-232723"/>
            <a:ext cx="3213012" cy="3666300"/>
          </a:xfrm>
          <a:custGeom>
            <a:avLst/>
            <a:gdLst/>
            <a:ahLst/>
            <a:cxnLst/>
            <a:rect l="l" t="t" r="r" b="b"/>
            <a:pathLst>
              <a:path w="4813501" h="5492584" extrusionOk="0">
                <a:moveTo>
                  <a:pt x="0" y="0"/>
                </a:moveTo>
                <a:lnTo>
                  <a:pt x="4813501" y="0"/>
                </a:lnTo>
                <a:lnTo>
                  <a:pt x="4813501" y="5492584"/>
                </a:lnTo>
                <a:lnTo>
                  <a:pt x="0" y="5492584"/>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94" name="Google Shape;794;g357d106b903_0_4270">
            <a:extLst>
              <a:ext uri="{C183D7F6-B498-43B3-948B-1728B52AA6E4}">
                <adec:decorative xmlns:adec="http://schemas.microsoft.com/office/drawing/2017/decorative" val="1"/>
              </a:ext>
            </a:extLst>
          </p:cNvPr>
          <p:cNvSpPr/>
          <p:nvPr/>
        </p:nvSpPr>
        <p:spPr>
          <a:xfrm>
            <a:off x="-144635" y="4287749"/>
            <a:ext cx="1203523" cy="2746629"/>
          </a:xfrm>
          <a:custGeom>
            <a:avLst/>
            <a:gdLst/>
            <a:ahLst/>
            <a:cxnLst/>
            <a:rect l="l" t="t" r="r" b="b"/>
            <a:pathLst>
              <a:path w="1803031" h="4114800" extrusionOk="0">
                <a:moveTo>
                  <a:pt x="0" y="0"/>
                </a:moveTo>
                <a:lnTo>
                  <a:pt x="1803030" y="0"/>
                </a:lnTo>
                <a:lnTo>
                  <a:pt x="1803030" y="4114800"/>
                </a:lnTo>
                <a:lnTo>
                  <a:pt x="0" y="4114800"/>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95" name="Google Shape;795;g357d106b903_0_4270"/>
          <p:cNvSpPr txBox="1"/>
          <p:nvPr/>
        </p:nvSpPr>
        <p:spPr>
          <a:xfrm>
            <a:off x="355439" y="838200"/>
            <a:ext cx="11150700" cy="594600"/>
          </a:xfrm>
          <a:prstGeom prst="rect">
            <a:avLst/>
          </a:prstGeom>
          <a:noFill/>
          <a:ln>
            <a:noFill/>
          </a:ln>
        </p:spPr>
        <p:txBody>
          <a:bodyPr spcFirstLastPara="1" wrap="square" lIns="0" tIns="0" rIns="0" bIns="0" anchor="t" anchorCtr="0">
            <a:spAutoFit/>
          </a:bodyPr>
          <a:lstStyle/>
          <a:p>
            <a:pPr marL="0" marR="0" lvl="0" indent="0" algn="l" rtl="0">
              <a:lnSpc>
                <a:spcPct val="83994"/>
              </a:lnSpc>
              <a:spcBef>
                <a:spcPts val="0"/>
              </a:spcBef>
              <a:spcAft>
                <a:spcPts val="0"/>
              </a:spcAft>
              <a:buNone/>
            </a:pPr>
            <a:r>
              <a:rPr lang="en-US" sz="4600" i="1">
                <a:solidFill>
                  <a:srgbClr val="22423D"/>
                </a:solidFill>
                <a:latin typeface="Arial"/>
                <a:ea typeface="Arial"/>
                <a:cs typeface="Arial"/>
                <a:sym typeface="Arial"/>
              </a:rPr>
              <a:t>Digital Preservation - Core Concepts</a:t>
            </a:r>
            <a:endParaRPr sz="900"/>
          </a:p>
        </p:txBody>
      </p:sp>
      <p:sp>
        <p:nvSpPr>
          <p:cNvPr id="797" name="Google Shape;797;g357d106b903_0_4270"/>
          <p:cNvSpPr txBox="1"/>
          <p:nvPr/>
        </p:nvSpPr>
        <p:spPr>
          <a:xfrm>
            <a:off x="3276335" y="2116706"/>
            <a:ext cx="6324450" cy="384750"/>
          </a:xfrm>
          <a:prstGeom prst="rect">
            <a:avLst/>
          </a:prstGeom>
          <a:noFill/>
          <a:ln>
            <a:noFill/>
          </a:ln>
        </p:spPr>
        <p:txBody>
          <a:bodyPr spcFirstLastPara="1" wrap="square" lIns="0" tIns="0" rIns="0" bIns="0" anchor="t" anchorCtr="0">
            <a:spAutoFit/>
          </a:bodyPr>
          <a:lstStyle/>
          <a:p>
            <a:pPr marL="0" marR="0" lvl="0" indent="0" algn="l" rtl="0">
              <a:lnSpc>
                <a:spcPct val="125006"/>
              </a:lnSpc>
              <a:spcBef>
                <a:spcPts val="0"/>
              </a:spcBef>
              <a:spcAft>
                <a:spcPts val="0"/>
              </a:spcAft>
              <a:buNone/>
            </a:pPr>
            <a:r>
              <a:rPr lang="en-US" sz="2500" b="1" dirty="0">
                <a:solidFill>
                  <a:srgbClr val="22423D"/>
                </a:solidFill>
                <a:latin typeface="Arial"/>
                <a:ea typeface="Arial"/>
                <a:cs typeface="Arial"/>
                <a:sym typeface="Arial"/>
              </a:rPr>
              <a:t>MANY COPIES KEEP THINGS SAFE</a:t>
            </a:r>
            <a:endParaRPr sz="900" dirty="0"/>
          </a:p>
        </p:txBody>
      </p:sp>
      <p:sp>
        <p:nvSpPr>
          <p:cNvPr id="798" name="Google Shape;798;g357d106b903_0_4270">
            <a:extLst>
              <a:ext uri="{C183D7F6-B498-43B3-948B-1728B52AA6E4}">
                <adec:decorative xmlns:adec="http://schemas.microsoft.com/office/drawing/2017/decorative" val="1"/>
              </a:ext>
            </a:extLst>
          </p:cNvPr>
          <p:cNvSpPr/>
          <p:nvPr/>
        </p:nvSpPr>
        <p:spPr>
          <a:xfrm rot="10722664">
            <a:off x="2690070" y="2064481"/>
            <a:ext cx="380975" cy="483732"/>
          </a:xfrm>
          <a:custGeom>
            <a:avLst/>
            <a:gdLst/>
            <a:ahLst/>
            <a:cxnLst/>
            <a:rect l="l" t="t" r="r" b="b"/>
            <a:pathLst>
              <a:path w="761757" h="967218" extrusionOk="0">
                <a:moveTo>
                  <a:pt x="0" y="0"/>
                </a:moveTo>
                <a:lnTo>
                  <a:pt x="761757" y="0"/>
                </a:lnTo>
                <a:lnTo>
                  <a:pt x="761757" y="967219"/>
                </a:lnTo>
                <a:lnTo>
                  <a:pt x="0" y="967219"/>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99" name="Google Shape;799;g357d106b903_0_4270"/>
          <p:cNvSpPr txBox="1"/>
          <p:nvPr/>
        </p:nvSpPr>
        <p:spPr>
          <a:xfrm>
            <a:off x="2848381" y="2111005"/>
            <a:ext cx="195750" cy="384750"/>
          </a:xfrm>
          <a:prstGeom prst="rect">
            <a:avLst/>
          </a:prstGeom>
          <a:noFill/>
          <a:ln>
            <a:noFill/>
          </a:ln>
        </p:spPr>
        <p:txBody>
          <a:bodyPr spcFirstLastPara="1" wrap="square" lIns="0" tIns="0" rIns="0" bIns="0" anchor="t" anchorCtr="0">
            <a:spAutoFit/>
          </a:bodyPr>
          <a:lstStyle/>
          <a:p>
            <a:pPr marL="0" marR="0" lvl="0" indent="0" algn="l" rtl="0">
              <a:lnSpc>
                <a:spcPct val="125006"/>
              </a:lnSpc>
              <a:spcBef>
                <a:spcPts val="0"/>
              </a:spcBef>
              <a:spcAft>
                <a:spcPts val="0"/>
              </a:spcAft>
              <a:buNone/>
            </a:pPr>
            <a:r>
              <a:rPr lang="en-US" sz="2500" b="1">
                <a:solidFill>
                  <a:srgbClr val="22423D"/>
                </a:solidFill>
                <a:latin typeface="Arial"/>
                <a:ea typeface="Arial"/>
                <a:cs typeface="Arial"/>
                <a:sym typeface="Arial"/>
              </a:rPr>
              <a:t>1</a:t>
            </a:r>
            <a:endParaRPr sz="900"/>
          </a:p>
        </p:txBody>
      </p:sp>
      <p:grpSp>
        <p:nvGrpSpPr>
          <p:cNvPr id="800" name="Google Shape;800;g357d106b903_0_4270">
            <a:extLst>
              <a:ext uri="{C183D7F6-B498-43B3-948B-1728B52AA6E4}">
                <adec:decorative xmlns:adec="http://schemas.microsoft.com/office/drawing/2017/decorative" val="1"/>
              </a:ext>
            </a:extLst>
          </p:cNvPr>
          <p:cNvGrpSpPr/>
          <p:nvPr/>
        </p:nvGrpSpPr>
        <p:grpSpPr>
          <a:xfrm>
            <a:off x="10180311" y="120733"/>
            <a:ext cx="1829705" cy="1829705"/>
            <a:chOff x="0" y="0"/>
            <a:chExt cx="3659410" cy="3659410"/>
          </a:xfrm>
        </p:grpSpPr>
        <p:sp>
          <p:nvSpPr>
            <p:cNvPr id="801" name="Google Shape;801;g357d106b903_0_4270"/>
            <p:cNvSpPr/>
            <p:nvPr/>
          </p:nvSpPr>
          <p:spPr>
            <a:xfrm>
              <a:off x="0" y="0"/>
              <a:ext cx="3659410" cy="3659410"/>
            </a:xfrm>
            <a:custGeom>
              <a:avLst/>
              <a:gdLst/>
              <a:ahLst/>
              <a:cxnLst/>
              <a:rect l="l" t="t" r="r" b="b"/>
              <a:pathLst>
                <a:path w="3659410" h="3659410" extrusionOk="0">
                  <a:moveTo>
                    <a:pt x="0" y="0"/>
                  </a:moveTo>
                  <a:lnTo>
                    <a:pt x="3659410" y="0"/>
                  </a:lnTo>
                  <a:lnTo>
                    <a:pt x="3659410" y="3659410"/>
                  </a:lnTo>
                  <a:lnTo>
                    <a:pt x="0" y="3659410"/>
                  </a:lnTo>
                  <a:lnTo>
                    <a:pt x="0" y="0"/>
                  </a:lnTo>
                  <a:close/>
                </a:path>
              </a:pathLst>
            </a:custGeom>
            <a:blipFill rotWithShape="1">
              <a:blip r:embed="rId5">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02" name="Google Shape;802;g357d106b903_0_4270"/>
            <p:cNvSpPr/>
            <p:nvPr/>
          </p:nvSpPr>
          <p:spPr>
            <a:xfrm>
              <a:off x="157653" y="175633"/>
              <a:ext cx="3344104" cy="3344104"/>
            </a:xfrm>
            <a:custGeom>
              <a:avLst/>
              <a:gdLst/>
              <a:ahLst/>
              <a:cxnLst/>
              <a:rect l="l" t="t" r="r" b="b"/>
              <a:pathLst>
                <a:path w="3344104" h="3344104" extrusionOk="0">
                  <a:moveTo>
                    <a:pt x="0" y="0"/>
                  </a:moveTo>
                  <a:lnTo>
                    <a:pt x="3344104" y="0"/>
                  </a:lnTo>
                  <a:lnTo>
                    <a:pt x="3344104" y="3344104"/>
                  </a:lnTo>
                  <a:lnTo>
                    <a:pt x="0" y="3344104"/>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804" name="Google Shape;804;g357d106b903_0_4270"/>
          <p:cNvSpPr txBox="1"/>
          <p:nvPr/>
        </p:nvSpPr>
        <p:spPr>
          <a:xfrm>
            <a:off x="3257144" y="3215944"/>
            <a:ext cx="7047900" cy="865800"/>
          </a:xfrm>
          <a:prstGeom prst="rect">
            <a:avLst/>
          </a:prstGeom>
          <a:noFill/>
          <a:ln>
            <a:noFill/>
          </a:ln>
        </p:spPr>
        <p:txBody>
          <a:bodyPr spcFirstLastPara="1" wrap="square" lIns="0" tIns="0" rIns="0" bIns="0" anchor="t" anchorCtr="0">
            <a:spAutoFit/>
          </a:bodyPr>
          <a:lstStyle/>
          <a:p>
            <a:pPr marL="0" marR="0" lvl="0" indent="0" algn="l" rtl="0">
              <a:lnSpc>
                <a:spcPct val="125006"/>
              </a:lnSpc>
              <a:spcBef>
                <a:spcPts val="0"/>
              </a:spcBef>
              <a:spcAft>
                <a:spcPts val="0"/>
              </a:spcAft>
              <a:buNone/>
            </a:pPr>
            <a:r>
              <a:rPr lang="en-US" sz="2500" b="1" dirty="0">
                <a:solidFill>
                  <a:srgbClr val="22423D"/>
                </a:solidFill>
                <a:latin typeface="Arial"/>
                <a:ea typeface="Arial"/>
                <a:cs typeface="Arial"/>
                <a:sym typeface="Arial"/>
              </a:rPr>
              <a:t>FILES MUST BE IDENTIFIABLE AND READABLE</a:t>
            </a:r>
            <a:endParaRPr sz="900" dirty="0"/>
          </a:p>
        </p:txBody>
      </p:sp>
      <p:sp>
        <p:nvSpPr>
          <p:cNvPr id="805" name="Google Shape;805;g357d106b903_0_4270">
            <a:extLst>
              <a:ext uri="{C183D7F6-B498-43B3-948B-1728B52AA6E4}">
                <adec:decorative xmlns:adec="http://schemas.microsoft.com/office/drawing/2017/decorative" val="1"/>
              </a:ext>
            </a:extLst>
          </p:cNvPr>
          <p:cNvSpPr/>
          <p:nvPr/>
        </p:nvSpPr>
        <p:spPr>
          <a:xfrm rot="10722664">
            <a:off x="2690070" y="3229572"/>
            <a:ext cx="380975" cy="483732"/>
          </a:xfrm>
          <a:custGeom>
            <a:avLst/>
            <a:gdLst/>
            <a:ahLst/>
            <a:cxnLst/>
            <a:rect l="l" t="t" r="r" b="b"/>
            <a:pathLst>
              <a:path w="761757" h="967218" extrusionOk="0">
                <a:moveTo>
                  <a:pt x="0" y="0"/>
                </a:moveTo>
                <a:lnTo>
                  <a:pt x="761757" y="0"/>
                </a:lnTo>
                <a:lnTo>
                  <a:pt x="761757" y="967219"/>
                </a:lnTo>
                <a:lnTo>
                  <a:pt x="0" y="967219"/>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06" name="Google Shape;806;g357d106b903_0_4270">
            <a:extLst>
              <a:ext uri="{C183D7F6-B498-43B3-948B-1728B52AA6E4}">
                <adec:decorative xmlns:adec="http://schemas.microsoft.com/office/drawing/2017/decorative" val="0"/>
              </a:ext>
            </a:extLst>
          </p:cNvPr>
          <p:cNvSpPr txBox="1"/>
          <p:nvPr/>
        </p:nvSpPr>
        <p:spPr>
          <a:xfrm>
            <a:off x="2791485" y="3276097"/>
            <a:ext cx="195750" cy="384750"/>
          </a:xfrm>
          <a:prstGeom prst="rect">
            <a:avLst/>
          </a:prstGeom>
          <a:noFill/>
          <a:ln>
            <a:noFill/>
          </a:ln>
        </p:spPr>
        <p:txBody>
          <a:bodyPr spcFirstLastPara="1" wrap="square" lIns="0" tIns="0" rIns="0" bIns="0" anchor="t" anchorCtr="0">
            <a:spAutoFit/>
          </a:bodyPr>
          <a:lstStyle/>
          <a:p>
            <a:pPr marL="0" marR="0" lvl="0" indent="0" algn="l" rtl="0">
              <a:lnSpc>
                <a:spcPct val="125006"/>
              </a:lnSpc>
              <a:spcBef>
                <a:spcPts val="0"/>
              </a:spcBef>
              <a:spcAft>
                <a:spcPts val="0"/>
              </a:spcAft>
              <a:buNone/>
            </a:pPr>
            <a:r>
              <a:rPr lang="en-US" sz="2500" b="1" dirty="0">
                <a:solidFill>
                  <a:srgbClr val="22423D"/>
                </a:solidFill>
                <a:latin typeface="Arial"/>
                <a:ea typeface="Arial"/>
                <a:cs typeface="Arial"/>
                <a:sym typeface="Arial"/>
              </a:rPr>
              <a:t>2</a:t>
            </a:r>
            <a:endParaRPr sz="900" dirty="0"/>
          </a:p>
        </p:txBody>
      </p:sp>
      <p:sp>
        <p:nvSpPr>
          <p:cNvPr id="808" name="Google Shape;808;g357d106b903_0_4270"/>
          <p:cNvSpPr txBox="1"/>
          <p:nvPr/>
        </p:nvSpPr>
        <p:spPr>
          <a:xfrm>
            <a:off x="3132395" y="4707123"/>
            <a:ext cx="7047900" cy="384750"/>
          </a:xfrm>
          <a:prstGeom prst="rect">
            <a:avLst/>
          </a:prstGeom>
          <a:noFill/>
          <a:ln>
            <a:noFill/>
          </a:ln>
        </p:spPr>
        <p:txBody>
          <a:bodyPr spcFirstLastPara="1" wrap="square" lIns="0" tIns="0" rIns="0" bIns="0" anchor="t" anchorCtr="0">
            <a:spAutoFit/>
          </a:bodyPr>
          <a:lstStyle/>
          <a:p>
            <a:pPr marL="0" marR="0" lvl="0" indent="0" algn="l" rtl="0">
              <a:lnSpc>
                <a:spcPct val="125006"/>
              </a:lnSpc>
              <a:spcBef>
                <a:spcPts val="0"/>
              </a:spcBef>
              <a:spcAft>
                <a:spcPts val="0"/>
              </a:spcAft>
              <a:buNone/>
            </a:pPr>
            <a:r>
              <a:rPr lang="en-US" sz="2500" b="1" dirty="0">
                <a:solidFill>
                  <a:srgbClr val="22423D"/>
                </a:solidFill>
                <a:latin typeface="Arial"/>
                <a:ea typeface="Arial"/>
                <a:cs typeface="Arial"/>
                <a:sym typeface="Arial"/>
              </a:rPr>
              <a:t>MAINTAIN FILE FIXITY</a:t>
            </a:r>
            <a:endParaRPr sz="900" dirty="0"/>
          </a:p>
        </p:txBody>
      </p:sp>
      <p:sp>
        <p:nvSpPr>
          <p:cNvPr id="809" name="Google Shape;809;g357d106b903_0_4270">
            <a:extLst>
              <a:ext uri="{C183D7F6-B498-43B3-948B-1728B52AA6E4}">
                <adec:decorative xmlns:adec="http://schemas.microsoft.com/office/drawing/2017/decorative" val="1"/>
              </a:ext>
            </a:extLst>
          </p:cNvPr>
          <p:cNvSpPr/>
          <p:nvPr/>
        </p:nvSpPr>
        <p:spPr>
          <a:xfrm rot="10722664">
            <a:off x="2678974" y="4660599"/>
            <a:ext cx="380975" cy="483732"/>
          </a:xfrm>
          <a:custGeom>
            <a:avLst/>
            <a:gdLst/>
            <a:ahLst/>
            <a:cxnLst/>
            <a:rect l="l" t="t" r="r" b="b"/>
            <a:pathLst>
              <a:path w="761757" h="967218" extrusionOk="0">
                <a:moveTo>
                  <a:pt x="0" y="0"/>
                </a:moveTo>
                <a:lnTo>
                  <a:pt x="761757" y="0"/>
                </a:lnTo>
                <a:lnTo>
                  <a:pt x="761757" y="967219"/>
                </a:lnTo>
                <a:lnTo>
                  <a:pt x="0" y="967219"/>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10" name="Google Shape;810;g357d106b903_0_4270"/>
          <p:cNvSpPr txBox="1"/>
          <p:nvPr/>
        </p:nvSpPr>
        <p:spPr>
          <a:xfrm>
            <a:off x="2771656" y="4707123"/>
            <a:ext cx="195750" cy="384750"/>
          </a:xfrm>
          <a:prstGeom prst="rect">
            <a:avLst/>
          </a:prstGeom>
          <a:noFill/>
          <a:ln>
            <a:noFill/>
          </a:ln>
        </p:spPr>
        <p:txBody>
          <a:bodyPr spcFirstLastPara="1" wrap="square" lIns="0" tIns="0" rIns="0" bIns="0" anchor="t" anchorCtr="0">
            <a:spAutoFit/>
          </a:bodyPr>
          <a:lstStyle/>
          <a:p>
            <a:pPr marL="0" marR="0" lvl="0" indent="0" algn="l" rtl="0">
              <a:lnSpc>
                <a:spcPct val="125006"/>
              </a:lnSpc>
              <a:spcBef>
                <a:spcPts val="0"/>
              </a:spcBef>
              <a:spcAft>
                <a:spcPts val="0"/>
              </a:spcAft>
              <a:buNone/>
            </a:pPr>
            <a:r>
              <a:rPr lang="en-US" sz="2500" b="1" dirty="0">
                <a:solidFill>
                  <a:srgbClr val="22423D"/>
                </a:solidFill>
                <a:latin typeface="Arial"/>
                <a:ea typeface="Arial"/>
                <a:cs typeface="Arial"/>
                <a:sym typeface="Arial"/>
              </a:rPr>
              <a:t>3</a:t>
            </a:r>
            <a:endParaRPr sz="900" dirty="0"/>
          </a:p>
        </p:txBody>
      </p:sp>
      <p:sp>
        <p:nvSpPr>
          <p:cNvPr id="811" name="Google Shape;811;g357d106b903_0_4270">
            <a:extLst>
              <a:ext uri="{C183D7F6-B498-43B3-948B-1728B52AA6E4}">
                <adec:decorative xmlns:adec="http://schemas.microsoft.com/office/drawing/2017/decorative" val="1"/>
              </a:ext>
            </a:extLst>
          </p:cNvPr>
          <p:cNvSpPr/>
          <p:nvPr/>
        </p:nvSpPr>
        <p:spPr>
          <a:xfrm>
            <a:off x="8259908" y="3004532"/>
            <a:ext cx="5236477" cy="468696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7">
              <a:alphaModFix/>
            </a:blip>
            <a:stretch>
              <a:fillRect l="-22229" r="-2222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819"/>
        <p:cNvGrpSpPr/>
        <p:nvPr/>
      </p:nvGrpSpPr>
      <p:grpSpPr>
        <a:xfrm>
          <a:off x="0" y="0"/>
          <a:ext cx="0" cy="0"/>
          <a:chOff x="0" y="0"/>
          <a:chExt cx="0" cy="0"/>
        </a:xfrm>
      </p:grpSpPr>
      <p:sp>
        <p:nvSpPr>
          <p:cNvPr id="820" name="Google Shape;820;g357d106b903_0_4296">
            <a:extLst>
              <a:ext uri="{C183D7F6-B498-43B3-948B-1728B52AA6E4}">
                <adec:decorative xmlns:adec="http://schemas.microsoft.com/office/drawing/2017/decorative" val="1"/>
              </a:ext>
            </a:extLst>
          </p:cNvPr>
          <p:cNvSpPr/>
          <p:nvPr/>
        </p:nvSpPr>
        <p:spPr>
          <a:xfrm>
            <a:off x="-804960" y="-232723"/>
            <a:ext cx="3213012" cy="3666300"/>
          </a:xfrm>
          <a:custGeom>
            <a:avLst/>
            <a:gdLst/>
            <a:ahLst/>
            <a:cxnLst/>
            <a:rect l="l" t="t" r="r" b="b"/>
            <a:pathLst>
              <a:path w="4813501" h="5492584" extrusionOk="0">
                <a:moveTo>
                  <a:pt x="0" y="0"/>
                </a:moveTo>
                <a:lnTo>
                  <a:pt x="4813501" y="0"/>
                </a:lnTo>
                <a:lnTo>
                  <a:pt x="4813501" y="5492584"/>
                </a:lnTo>
                <a:lnTo>
                  <a:pt x="0" y="5492584"/>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21" name="Google Shape;821;g357d106b903_0_4296">
            <a:extLst>
              <a:ext uri="{C183D7F6-B498-43B3-948B-1728B52AA6E4}">
                <adec:decorative xmlns:adec="http://schemas.microsoft.com/office/drawing/2017/decorative" val="1"/>
              </a:ext>
            </a:extLst>
          </p:cNvPr>
          <p:cNvSpPr/>
          <p:nvPr/>
        </p:nvSpPr>
        <p:spPr>
          <a:xfrm>
            <a:off x="-144635" y="4287749"/>
            <a:ext cx="1203523" cy="2746629"/>
          </a:xfrm>
          <a:custGeom>
            <a:avLst/>
            <a:gdLst/>
            <a:ahLst/>
            <a:cxnLst/>
            <a:rect l="l" t="t" r="r" b="b"/>
            <a:pathLst>
              <a:path w="1803031" h="4114800" extrusionOk="0">
                <a:moveTo>
                  <a:pt x="0" y="0"/>
                </a:moveTo>
                <a:lnTo>
                  <a:pt x="1803030" y="0"/>
                </a:lnTo>
                <a:lnTo>
                  <a:pt x="1803030" y="4114800"/>
                </a:lnTo>
                <a:lnTo>
                  <a:pt x="0" y="4114800"/>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22" name="Google Shape;822;g357d106b903_0_4296"/>
          <p:cNvSpPr txBox="1"/>
          <p:nvPr/>
        </p:nvSpPr>
        <p:spPr>
          <a:xfrm>
            <a:off x="3276335" y="1885121"/>
            <a:ext cx="6324300" cy="384900"/>
          </a:xfrm>
          <a:prstGeom prst="rect">
            <a:avLst/>
          </a:prstGeom>
          <a:noFill/>
          <a:ln>
            <a:noFill/>
          </a:ln>
        </p:spPr>
        <p:txBody>
          <a:bodyPr spcFirstLastPara="1" wrap="square" lIns="0" tIns="0" rIns="0" bIns="0" anchor="t" anchorCtr="0">
            <a:spAutoFit/>
          </a:bodyPr>
          <a:lstStyle/>
          <a:p>
            <a:pPr marL="0" marR="0" lvl="0" indent="0" algn="l" rtl="0">
              <a:lnSpc>
                <a:spcPct val="125006"/>
              </a:lnSpc>
              <a:spcBef>
                <a:spcPts val="0"/>
              </a:spcBef>
              <a:spcAft>
                <a:spcPts val="0"/>
              </a:spcAft>
              <a:buNone/>
            </a:pPr>
            <a:r>
              <a:rPr lang="en-US" sz="2500" b="1" dirty="0">
                <a:solidFill>
                  <a:srgbClr val="22423D"/>
                </a:solidFill>
                <a:latin typeface="Arial"/>
                <a:ea typeface="Arial"/>
                <a:cs typeface="Arial"/>
                <a:sym typeface="Arial"/>
              </a:rPr>
              <a:t>MANY COPIES KEEP THINGS SAFE</a:t>
            </a:r>
            <a:endParaRPr sz="900" dirty="0"/>
          </a:p>
        </p:txBody>
      </p:sp>
      <p:sp>
        <p:nvSpPr>
          <p:cNvPr id="823" name="Google Shape;823;g357d106b903_0_4296">
            <a:extLst>
              <a:ext uri="{C183D7F6-B498-43B3-948B-1728B52AA6E4}">
                <adec:decorative xmlns:adec="http://schemas.microsoft.com/office/drawing/2017/decorative" val="1"/>
              </a:ext>
            </a:extLst>
          </p:cNvPr>
          <p:cNvSpPr/>
          <p:nvPr/>
        </p:nvSpPr>
        <p:spPr>
          <a:xfrm>
            <a:off x="9796058" y="-743764"/>
            <a:ext cx="5236477" cy="468696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5">
              <a:alphaModFix/>
            </a:blip>
            <a:stretch>
              <a:fillRect l="-19659" r="-1964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24" name="Google Shape;824;g357d106b903_0_4296"/>
          <p:cNvSpPr txBox="1"/>
          <p:nvPr/>
        </p:nvSpPr>
        <p:spPr>
          <a:xfrm>
            <a:off x="2798547" y="2318808"/>
            <a:ext cx="6594900" cy="2566800"/>
          </a:xfrm>
          <a:prstGeom prst="rect">
            <a:avLst/>
          </a:prstGeom>
          <a:noFill/>
          <a:ln>
            <a:noFill/>
          </a:ln>
        </p:spPr>
        <p:txBody>
          <a:bodyPr spcFirstLastPara="1" wrap="square" lIns="0" tIns="0" rIns="0" bIns="0" anchor="t" anchorCtr="0">
            <a:spAutoFit/>
          </a:bodyPr>
          <a:lstStyle/>
          <a:p>
            <a:pPr marL="508000" marR="0" lvl="1" indent="-260350" algn="l" rtl="0">
              <a:lnSpc>
                <a:spcPct val="125007"/>
              </a:lnSpc>
              <a:spcBef>
                <a:spcPts val="0"/>
              </a:spcBef>
              <a:spcAft>
                <a:spcPts val="0"/>
              </a:spcAft>
              <a:buClr>
                <a:srgbClr val="22423D"/>
              </a:buClr>
              <a:buSzPts val="2300"/>
              <a:buFont typeface="Arial"/>
              <a:buChar char="•"/>
            </a:pPr>
            <a:r>
              <a:rPr lang="en-US" sz="2300" b="0" i="0" u="none" strike="noStrike" cap="none" dirty="0">
                <a:solidFill>
                  <a:srgbClr val="22423D"/>
                </a:solidFill>
                <a:latin typeface="Arial"/>
                <a:ea typeface="Arial"/>
                <a:cs typeface="Arial"/>
                <a:sym typeface="Arial"/>
              </a:rPr>
              <a:t>Files are at constant risk of degrading or being corrupted from bit rot</a:t>
            </a:r>
            <a:endParaRPr sz="900" dirty="0"/>
          </a:p>
          <a:p>
            <a:pPr marL="508000" marR="0" lvl="1" indent="-260350" algn="l" rtl="0">
              <a:lnSpc>
                <a:spcPct val="125007"/>
              </a:lnSpc>
              <a:spcBef>
                <a:spcPts val="0"/>
              </a:spcBef>
              <a:spcAft>
                <a:spcPts val="0"/>
              </a:spcAft>
              <a:buClr>
                <a:srgbClr val="22423D"/>
              </a:buClr>
              <a:buSzPts val="2300"/>
              <a:buFont typeface="Arial"/>
              <a:buChar char="•"/>
            </a:pPr>
            <a:r>
              <a:rPr lang="en-US" sz="2300" b="0" i="0" u="none" strike="noStrike" cap="none" dirty="0">
                <a:solidFill>
                  <a:srgbClr val="22423D"/>
                </a:solidFill>
                <a:latin typeface="Arial"/>
                <a:ea typeface="Arial"/>
                <a:cs typeface="Arial"/>
                <a:sym typeface="Arial"/>
              </a:rPr>
              <a:t>Digital files are more fragile and can take much less passive neglect than most paper based formats</a:t>
            </a:r>
            <a:endParaRPr sz="900" dirty="0"/>
          </a:p>
          <a:p>
            <a:pPr marL="0" marR="0" lvl="0" indent="0" algn="l" rtl="0">
              <a:lnSpc>
                <a:spcPct val="125007"/>
              </a:lnSpc>
              <a:spcBef>
                <a:spcPts val="0"/>
              </a:spcBef>
              <a:spcAft>
                <a:spcPts val="0"/>
              </a:spcAft>
              <a:buNone/>
            </a:pPr>
            <a:endParaRPr sz="2300" dirty="0">
              <a:solidFill>
                <a:srgbClr val="22423D"/>
              </a:solidFill>
              <a:latin typeface="Arial"/>
              <a:ea typeface="Arial"/>
              <a:cs typeface="Arial"/>
              <a:sym typeface="Arial"/>
            </a:endParaRPr>
          </a:p>
        </p:txBody>
      </p:sp>
      <p:sp>
        <p:nvSpPr>
          <p:cNvPr id="825" name="Google Shape;825;g357d106b903_0_4296"/>
          <p:cNvSpPr txBox="1"/>
          <p:nvPr/>
        </p:nvSpPr>
        <p:spPr>
          <a:xfrm>
            <a:off x="355439" y="838200"/>
            <a:ext cx="11150700" cy="594600"/>
          </a:xfrm>
          <a:prstGeom prst="rect">
            <a:avLst/>
          </a:prstGeom>
          <a:noFill/>
          <a:ln>
            <a:noFill/>
          </a:ln>
        </p:spPr>
        <p:txBody>
          <a:bodyPr spcFirstLastPara="1" wrap="square" lIns="0" tIns="0" rIns="0" bIns="0" anchor="t" anchorCtr="0">
            <a:spAutoFit/>
          </a:bodyPr>
          <a:lstStyle/>
          <a:p>
            <a:pPr marL="0" marR="0" lvl="0" indent="0" algn="l" rtl="0">
              <a:lnSpc>
                <a:spcPct val="83994"/>
              </a:lnSpc>
              <a:spcBef>
                <a:spcPts val="0"/>
              </a:spcBef>
              <a:spcAft>
                <a:spcPts val="0"/>
              </a:spcAft>
              <a:buNone/>
            </a:pPr>
            <a:r>
              <a:rPr lang="en-US" sz="4600" i="1" dirty="0">
                <a:solidFill>
                  <a:srgbClr val="22423D"/>
                </a:solidFill>
                <a:latin typeface="Arial"/>
                <a:ea typeface="Arial"/>
                <a:cs typeface="Arial"/>
                <a:sym typeface="Arial"/>
              </a:rPr>
              <a:t>Digital Preservation - Core Concepts</a:t>
            </a:r>
            <a:endParaRPr sz="900" dirty="0"/>
          </a:p>
        </p:txBody>
      </p:sp>
      <p:grpSp>
        <p:nvGrpSpPr>
          <p:cNvPr id="826" name="Google Shape;826;g357d106b903_0_4296">
            <a:extLst>
              <a:ext uri="{C183D7F6-B498-43B3-948B-1728B52AA6E4}">
                <adec:decorative xmlns:adec="http://schemas.microsoft.com/office/drawing/2017/decorative" val="1"/>
              </a:ext>
            </a:extLst>
          </p:cNvPr>
          <p:cNvGrpSpPr/>
          <p:nvPr/>
        </p:nvGrpSpPr>
        <p:grpSpPr>
          <a:xfrm>
            <a:off x="2684677" y="1831847"/>
            <a:ext cx="391760" cy="492179"/>
            <a:chOff x="-360" y="-241"/>
            <a:chExt cx="783519" cy="984358"/>
          </a:xfrm>
        </p:grpSpPr>
        <p:sp>
          <p:nvSpPr>
            <p:cNvPr id="827" name="Google Shape;827;g357d106b903_0_4296"/>
            <p:cNvSpPr/>
            <p:nvPr/>
          </p:nvSpPr>
          <p:spPr>
            <a:xfrm rot="10722664">
              <a:off x="10425" y="8206"/>
              <a:ext cx="761950" cy="967463"/>
            </a:xfrm>
            <a:custGeom>
              <a:avLst/>
              <a:gdLst/>
              <a:ahLst/>
              <a:cxnLst/>
              <a:rect l="l" t="t" r="r" b="b"/>
              <a:pathLst>
                <a:path w="761757" h="967218" extrusionOk="0">
                  <a:moveTo>
                    <a:pt x="0" y="0"/>
                  </a:moveTo>
                  <a:lnTo>
                    <a:pt x="761757" y="0"/>
                  </a:lnTo>
                  <a:lnTo>
                    <a:pt x="761757" y="967219"/>
                  </a:lnTo>
                  <a:lnTo>
                    <a:pt x="0" y="967219"/>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28" name="Google Shape;828;g357d106b903_0_4296"/>
            <p:cNvSpPr txBox="1"/>
            <p:nvPr/>
          </p:nvSpPr>
          <p:spPr>
            <a:xfrm>
              <a:off x="327047" y="101255"/>
              <a:ext cx="391500" cy="769500"/>
            </a:xfrm>
            <a:prstGeom prst="rect">
              <a:avLst/>
            </a:prstGeom>
            <a:noFill/>
            <a:ln>
              <a:noFill/>
            </a:ln>
          </p:spPr>
          <p:txBody>
            <a:bodyPr spcFirstLastPara="1" wrap="square" lIns="0" tIns="0" rIns="0" bIns="0" anchor="t" anchorCtr="0">
              <a:spAutoFit/>
            </a:bodyPr>
            <a:lstStyle/>
            <a:p>
              <a:pPr marL="0" marR="0" lvl="0" indent="0" algn="l" rtl="0">
                <a:lnSpc>
                  <a:spcPct val="125006"/>
                </a:lnSpc>
                <a:spcBef>
                  <a:spcPts val="0"/>
                </a:spcBef>
                <a:spcAft>
                  <a:spcPts val="0"/>
                </a:spcAft>
                <a:buNone/>
              </a:pPr>
              <a:r>
                <a:rPr lang="en-US" sz="2500" b="1" dirty="0">
                  <a:solidFill>
                    <a:srgbClr val="22423D"/>
                  </a:solidFill>
                  <a:latin typeface="Arial"/>
                  <a:ea typeface="Arial"/>
                  <a:cs typeface="Arial"/>
                  <a:sym typeface="Arial"/>
                </a:rPr>
                <a:t>1</a:t>
              </a:r>
              <a:endParaRPr sz="900" dirty="0"/>
            </a:p>
          </p:txBody>
        </p:sp>
      </p:gr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836"/>
        <p:cNvGrpSpPr/>
        <p:nvPr/>
      </p:nvGrpSpPr>
      <p:grpSpPr>
        <a:xfrm>
          <a:off x="0" y="0"/>
          <a:ext cx="0" cy="0"/>
          <a:chOff x="0" y="0"/>
          <a:chExt cx="0" cy="0"/>
        </a:xfrm>
      </p:grpSpPr>
      <p:sp>
        <p:nvSpPr>
          <p:cNvPr id="837" name="Google Shape;837;g357d106b903_0_4312" descr="Four photos. Photo on is of a little boy. Photo two is  the same photo but with the bottom half pixelated. Photo three is the same photo but most of the photo is pixelated. Photo four is the same photo but the whole photo is pixelated and dark so that the little boy is barely visable."/>
          <p:cNvSpPr/>
          <p:nvPr/>
        </p:nvSpPr>
        <p:spPr>
          <a:xfrm>
            <a:off x="0" y="0"/>
            <a:ext cx="12054924" cy="6795963"/>
          </a:xfrm>
          <a:custGeom>
            <a:avLst/>
            <a:gdLst/>
            <a:ahLst/>
            <a:cxnLst/>
            <a:rect l="l" t="t" r="r" b="b"/>
            <a:pathLst>
              <a:path w="18059811" h="10181218" extrusionOk="0">
                <a:moveTo>
                  <a:pt x="0" y="0"/>
                </a:moveTo>
                <a:lnTo>
                  <a:pt x="18059811" y="0"/>
                </a:lnTo>
                <a:lnTo>
                  <a:pt x="18059811" y="10181218"/>
                </a:lnTo>
                <a:lnTo>
                  <a:pt x="0" y="10181218"/>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38" name="Google Shape;838;g357d106b903_0_4312"/>
          <p:cNvSpPr txBox="1"/>
          <p:nvPr/>
        </p:nvSpPr>
        <p:spPr>
          <a:xfrm>
            <a:off x="0" y="6159500"/>
            <a:ext cx="6877500" cy="484800"/>
          </a:xfrm>
          <a:prstGeom prst="rect">
            <a:avLst/>
          </a:prstGeom>
          <a:noFill/>
          <a:ln>
            <a:noFill/>
          </a:ln>
        </p:spPr>
        <p:txBody>
          <a:bodyPr spcFirstLastPara="1" wrap="square" lIns="0" tIns="0" rIns="0" bIns="0" anchor="t" anchorCtr="0">
            <a:spAutoFit/>
          </a:bodyPr>
          <a:lstStyle/>
          <a:p>
            <a:pPr marL="0" marR="0" lvl="0" indent="0" algn="ctr" rtl="0">
              <a:lnSpc>
                <a:spcPct val="125012"/>
              </a:lnSpc>
              <a:spcBef>
                <a:spcPts val="0"/>
              </a:spcBef>
              <a:spcAft>
                <a:spcPts val="0"/>
              </a:spcAft>
              <a:buNone/>
            </a:pPr>
            <a:r>
              <a:rPr lang="en-US" sz="1400">
                <a:solidFill>
                  <a:srgbClr val="000000"/>
                </a:solidFill>
                <a:latin typeface="Arial"/>
                <a:ea typeface="Arial"/>
                <a:cs typeface="Arial"/>
                <a:sym typeface="Arial"/>
              </a:rPr>
              <a:t>Example from Jim Salter, CC BY-SA 4.0 &lt;https://creativecommons.org/licenses/by-sa/4.0&gt;, via Wikimedia Commons</a:t>
            </a:r>
            <a:endParaRPr sz="900"/>
          </a:p>
        </p:txBody>
      </p:sp>
      <p:sp>
        <p:nvSpPr>
          <p:cNvPr id="839" name="Google Shape;839;g357d106b903_0_4312"/>
          <p:cNvSpPr txBox="1"/>
          <p:nvPr/>
        </p:nvSpPr>
        <p:spPr>
          <a:xfrm>
            <a:off x="0" y="5050515"/>
            <a:ext cx="2834700" cy="384900"/>
          </a:xfrm>
          <a:prstGeom prst="rect">
            <a:avLst/>
          </a:prstGeom>
          <a:noFill/>
          <a:ln>
            <a:noFill/>
          </a:ln>
        </p:spPr>
        <p:txBody>
          <a:bodyPr spcFirstLastPara="1" wrap="square" lIns="0" tIns="0" rIns="0" bIns="0" anchor="t" anchorCtr="0">
            <a:spAutoFit/>
          </a:bodyPr>
          <a:lstStyle/>
          <a:p>
            <a:pPr marL="0" marR="0" lvl="0" indent="0" algn="ctr" rtl="0">
              <a:lnSpc>
                <a:spcPct val="125006"/>
              </a:lnSpc>
              <a:spcBef>
                <a:spcPts val="0"/>
              </a:spcBef>
              <a:spcAft>
                <a:spcPts val="0"/>
              </a:spcAft>
              <a:buNone/>
            </a:pPr>
            <a:r>
              <a:rPr lang="en-US" sz="2500">
                <a:solidFill>
                  <a:srgbClr val="000000"/>
                </a:solidFill>
                <a:latin typeface="Arial"/>
                <a:ea typeface="Arial"/>
                <a:cs typeface="Arial"/>
                <a:sym typeface="Arial"/>
              </a:rPr>
              <a:t>Original: 0001</a:t>
            </a:r>
            <a:endParaRPr sz="900"/>
          </a:p>
        </p:txBody>
      </p:sp>
      <p:sp>
        <p:nvSpPr>
          <p:cNvPr id="840" name="Google Shape;840;g357d106b903_0_4312"/>
          <p:cNvSpPr txBox="1"/>
          <p:nvPr/>
        </p:nvSpPr>
        <p:spPr>
          <a:xfrm>
            <a:off x="3915209" y="293404"/>
            <a:ext cx="2498400" cy="323100"/>
          </a:xfrm>
          <a:prstGeom prst="rect">
            <a:avLst/>
          </a:prstGeom>
          <a:noFill/>
          <a:ln>
            <a:noFill/>
          </a:ln>
        </p:spPr>
        <p:txBody>
          <a:bodyPr spcFirstLastPara="1" wrap="square" lIns="0" tIns="0" rIns="0" bIns="0" anchor="t" anchorCtr="0">
            <a:spAutoFit/>
          </a:bodyPr>
          <a:lstStyle/>
          <a:p>
            <a:pPr marL="0" marR="0" lvl="0" indent="0" algn="ctr" rtl="0">
              <a:lnSpc>
                <a:spcPct val="125008"/>
              </a:lnSpc>
              <a:spcBef>
                <a:spcPts val="0"/>
              </a:spcBef>
              <a:spcAft>
                <a:spcPts val="0"/>
              </a:spcAft>
              <a:buNone/>
            </a:pPr>
            <a:r>
              <a:rPr lang="en-US" sz="2100">
                <a:solidFill>
                  <a:srgbClr val="000000"/>
                </a:solidFill>
                <a:latin typeface="Arial"/>
                <a:ea typeface="Arial"/>
                <a:cs typeface="Arial"/>
                <a:sym typeface="Arial"/>
              </a:rPr>
              <a:t>1 bit changed 00</a:t>
            </a:r>
            <a:r>
              <a:rPr lang="en-US" sz="2100">
                <a:solidFill>
                  <a:srgbClr val="FF2424"/>
                </a:solidFill>
                <a:latin typeface="Arial"/>
                <a:ea typeface="Arial"/>
                <a:cs typeface="Arial"/>
                <a:sym typeface="Arial"/>
              </a:rPr>
              <a:t>1</a:t>
            </a:r>
            <a:r>
              <a:rPr lang="en-US" sz="2100">
                <a:solidFill>
                  <a:srgbClr val="000000"/>
                </a:solidFill>
                <a:latin typeface="Arial"/>
                <a:ea typeface="Arial"/>
                <a:cs typeface="Arial"/>
                <a:sym typeface="Arial"/>
              </a:rPr>
              <a:t>1</a:t>
            </a:r>
            <a:endParaRPr sz="900"/>
          </a:p>
        </p:txBody>
      </p:sp>
      <p:sp>
        <p:nvSpPr>
          <p:cNvPr id="841" name="Google Shape;841;g357d106b903_0_4312"/>
          <p:cNvSpPr txBox="1"/>
          <p:nvPr/>
        </p:nvSpPr>
        <p:spPr>
          <a:xfrm>
            <a:off x="6549947" y="879635"/>
            <a:ext cx="2644500" cy="323100"/>
          </a:xfrm>
          <a:prstGeom prst="rect">
            <a:avLst/>
          </a:prstGeom>
          <a:noFill/>
          <a:ln>
            <a:noFill/>
          </a:ln>
        </p:spPr>
        <p:txBody>
          <a:bodyPr spcFirstLastPara="1" wrap="square" lIns="0" tIns="0" rIns="0" bIns="0" anchor="t" anchorCtr="0">
            <a:spAutoFit/>
          </a:bodyPr>
          <a:lstStyle/>
          <a:p>
            <a:pPr marL="0" marR="0" lvl="0" indent="0" algn="ctr" rtl="0">
              <a:lnSpc>
                <a:spcPct val="125008"/>
              </a:lnSpc>
              <a:spcBef>
                <a:spcPts val="0"/>
              </a:spcBef>
              <a:spcAft>
                <a:spcPts val="0"/>
              </a:spcAft>
              <a:buNone/>
            </a:pPr>
            <a:r>
              <a:rPr lang="en-US" sz="2100">
                <a:solidFill>
                  <a:srgbClr val="000000"/>
                </a:solidFill>
                <a:latin typeface="Arial"/>
                <a:ea typeface="Arial"/>
                <a:cs typeface="Arial"/>
                <a:sym typeface="Arial"/>
              </a:rPr>
              <a:t>2 bits changed 0</a:t>
            </a:r>
            <a:r>
              <a:rPr lang="en-US" sz="2100">
                <a:solidFill>
                  <a:srgbClr val="FF2424"/>
                </a:solidFill>
                <a:latin typeface="Arial"/>
                <a:ea typeface="Arial"/>
                <a:cs typeface="Arial"/>
                <a:sym typeface="Arial"/>
              </a:rPr>
              <a:t>11</a:t>
            </a:r>
            <a:r>
              <a:rPr lang="en-US" sz="2100">
                <a:solidFill>
                  <a:srgbClr val="000000"/>
                </a:solidFill>
                <a:latin typeface="Arial"/>
                <a:ea typeface="Arial"/>
                <a:cs typeface="Arial"/>
                <a:sym typeface="Arial"/>
              </a:rPr>
              <a:t>1</a:t>
            </a:r>
            <a:endParaRPr sz="900"/>
          </a:p>
        </p:txBody>
      </p:sp>
      <p:sp>
        <p:nvSpPr>
          <p:cNvPr id="842" name="Google Shape;842;g357d106b903_0_4312"/>
          <p:cNvSpPr txBox="1"/>
          <p:nvPr/>
        </p:nvSpPr>
        <p:spPr>
          <a:xfrm>
            <a:off x="9295309" y="1444327"/>
            <a:ext cx="2547900" cy="323100"/>
          </a:xfrm>
          <a:prstGeom prst="rect">
            <a:avLst/>
          </a:prstGeom>
          <a:noFill/>
          <a:ln>
            <a:noFill/>
          </a:ln>
        </p:spPr>
        <p:txBody>
          <a:bodyPr spcFirstLastPara="1" wrap="square" lIns="0" tIns="0" rIns="0" bIns="0" anchor="t" anchorCtr="0">
            <a:spAutoFit/>
          </a:bodyPr>
          <a:lstStyle/>
          <a:p>
            <a:pPr marL="0" marR="0" lvl="0" indent="0" algn="ctr" rtl="0">
              <a:lnSpc>
                <a:spcPct val="125008"/>
              </a:lnSpc>
              <a:spcBef>
                <a:spcPts val="0"/>
              </a:spcBef>
              <a:spcAft>
                <a:spcPts val="0"/>
              </a:spcAft>
              <a:buNone/>
            </a:pPr>
            <a:r>
              <a:rPr lang="en-US" sz="2100">
                <a:solidFill>
                  <a:srgbClr val="000000"/>
                </a:solidFill>
                <a:latin typeface="Arial"/>
                <a:ea typeface="Arial"/>
                <a:cs typeface="Arial"/>
                <a:sym typeface="Arial"/>
              </a:rPr>
              <a:t>3 bits changed </a:t>
            </a:r>
            <a:r>
              <a:rPr lang="en-US" sz="2100">
                <a:solidFill>
                  <a:srgbClr val="FF2424"/>
                </a:solidFill>
                <a:latin typeface="Arial"/>
                <a:ea typeface="Arial"/>
                <a:cs typeface="Arial"/>
                <a:sym typeface="Arial"/>
              </a:rPr>
              <a:t>111</a:t>
            </a:r>
            <a:r>
              <a:rPr lang="en-US" sz="2100">
                <a:solidFill>
                  <a:srgbClr val="000000"/>
                </a:solidFill>
                <a:latin typeface="Arial"/>
                <a:ea typeface="Arial"/>
                <a:cs typeface="Arial"/>
                <a:sym typeface="Arial"/>
              </a:rPr>
              <a:t>1</a:t>
            </a:r>
            <a:endParaRPr sz="900"/>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850"/>
        <p:cNvGrpSpPr/>
        <p:nvPr/>
      </p:nvGrpSpPr>
      <p:grpSpPr>
        <a:xfrm>
          <a:off x="0" y="0"/>
          <a:ext cx="0" cy="0"/>
          <a:chOff x="0" y="0"/>
          <a:chExt cx="0" cy="0"/>
        </a:xfrm>
      </p:grpSpPr>
      <p:sp>
        <p:nvSpPr>
          <p:cNvPr id="851" name="Google Shape;851;g357d106b903_0_4325">
            <a:extLst>
              <a:ext uri="{C183D7F6-B498-43B3-948B-1728B52AA6E4}">
                <adec:decorative xmlns:adec="http://schemas.microsoft.com/office/drawing/2017/decorative" val="1"/>
              </a:ext>
            </a:extLst>
          </p:cNvPr>
          <p:cNvSpPr/>
          <p:nvPr/>
        </p:nvSpPr>
        <p:spPr>
          <a:xfrm>
            <a:off x="-804960" y="-232723"/>
            <a:ext cx="3213012" cy="3666300"/>
          </a:xfrm>
          <a:custGeom>
            <a:avLst/>
            <a:gdLst/>
            <a:ahLst/>
            <a:cxnLst/>
            <a:rect l="l" t="t" r="r" b="b"/>
            <a:pathLst>
              <a:path w="4813501" h="5492584" extrusionOk="0">
                <a:moveTo>
                  <a:pt x="0" y="0"/>
                </a:moveTo>
                <a:lnTo>
                  <a:pt x="4813501" y="0"/>
                </a:lnTo>
                <a:lnTo>
                  <a:pt x="4813501" y="5492584"/>
                </a:lnTo>
                <a:lnTo>
                  <a:pt x="0" y="5492584"/>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52" name="Google Shape;852;g357d106b903_0_4325">
            <a:extLst>
              <a:ext uri="{C183D7F6-B498-43B3-948B-1728B52AA6E4}">
                <adec:decorative xmlns:adec="http://schemas.microsoft.com/office/drawing/2017/decorative" val="1"/>
              </a:ext>
            </a:extLst>
          </p:cNvPr>
          <p:cNvSpPr/>
          <p:nvPr/>
        </p:nvSpPr>
        <p:spPr>
          <a:xfrm>
            <a:off x="-144635" y="4287749"/>
            <a:ext cx="1203523" cy="2746629"/>
          </a:xfrm>
          <a:custGeom>
            <a:avLst/>
            <a:gdLst/>
            <a:ahLst/>
            <a:cxnLst/>
            <a:rect l="l" t="t" r="r" b="b"/>
            <a:pathLst>
              <a:path w="1803031" h="4114800" extrusionOk="0">
                <a:moveTo>
                  <a:pt x="0" y="0"/>
                </a:moveTo>
                <a:lnTo>
                  <a:pt x="1803030" y="0"/>
                </a:lnTo>
                <a:lnTo>
                  <a:pt x="1803030" y="4114800"/>
                </a:lnTo>
                <a:lnTo>
                  <a:pt x="0" y="4114800"/>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53" name="Google Shape;853;g357d106b903_0_4325"/>
          <p:cNvSpPr txBox="1"/>
          <p:nvPr/>
        </p:nvSpPr>
        <p:spPr>
          <a:xfrm>
            <a:off x="3276335" y="1885121"/>
            <a:ext cx="6324300" cy="384900"/>
          </a:xfrm>
          <a:prstGeom prst="rect">
            <a:avLst/>
          </a:prstGeom>
          <a:noFill/>
          <a:ln>
            <a:noFill/>
          </a:ln>
        </p:spPr>
        <p:txBody>
          <a:bodyPr spcFirstLastPara="1" wrap="square" lIns="0" tIns="0" rIns="0" bIns="0" anchor="t" anchorCtr="0">
            <a:spAutoFit/>
          </a:bodyPr>
          <a:lstStyle/>
          <a:p>
            <a:pPr marL="0" marR="0" lvl="0" indent="0" algn="l" rtl="0">
              <a:lnSpc>
                <a:spcPct val="125006"/>
              </a:lnSpc>
              <a:spcBef>
                <a:spcPts val="0"/>
              </a:spcBef>
              <a:spcAft>
                <a:spcPts val="0"/>
              </a:spcAft>
              <a:buNone/>
            </a:pPr>
            <a:r>
              <a:rPr lang="en-US" sz="2500" b="1">
                <a:solidFill>
                  <a:srgbClr val="22423D"/>
                </a:solidFill>
                <a:latin typeface="Arial"/>
                <a:ea typeface="Arial"/>
                <a:cs typeface="Arial"/>
                <a:sym typeface="Arial"/>
              </a:rPr>
              <a:t>MANY COPIES KEEP THINGS SAFE</a:t>
            </a:r>
            <a:endParaRPr sz="900"/>
          </a:p>
        </p:txBody>
      </p:sp>
      <p:sp>
        <p:nvSpPr>
          <p:cNvPr id="854" name="Google Shape;854;g357d106b903_0_4325">
            <a:extLst>
              <a:ext uri="{C183D7F6-B498-43B3-948B-1728B52AA6E4}">
                <adec:decorative xmlns:adec="http://schemas.microsoft.com/office/drawing/2017/decorative" val="1"/>
              </a:ext>
            </a:extLst>
          </p:cNvPr>
          <p:cNvSpPr/>
          <p:nvPr/>
        </p:nvSpPr>
        <p:spPr>
          <a:xfrm>
            <a:off x="9796058" y="-743764"/>
            <a:ext cx="5236477" cy="468696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5">
              <a:alphaModFix/>
            </a:blip>
            <a:stretch>
              <a:fillRect l="-19659" r="-1964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55" name="Google Shape;855;g357d106b903_0_4325"/>
          <p:cNvSpPr txBox="1"/>
          <p:nvPr/>
        </p:nvSpPr>
        <p:spPr>
          <a:xfrm>
            <a:off x="2798547" y="2423687"/>
            <a:ext cx="6594900" cy="2124300"/>
          </a:xfrm>
          <a:prstGeom prst="rect">
            <a:avLst/>
          </a:prstGeom>
          <a:noFill/>
          <a:ln>
            <a:noFill/>
          </a:ln>
        </p:spPr>
        <p:txBody>
          <a:bodyPr spcFirstLastPara="1" wrap="square" lIns="0" tIns="0" rIns="0" bIns="0" anchor="t" anchorCtr="0">
            <a:spAutoFit/>
          </a:bodyPr>
          <a:lstStyle/>
          <a:p>
            <a:pPr marL="508000" marR="0" lvl="1" indent="-260350" algn="l" rtl="0">
              <a:lnSpc>
                <a:spcPct val="125007"/>
              </a:lnSpc>
              <a:spcBef>
                <a:spcPts val="0"/>
              </a:spcBef>
              <a:spcAft>
                <a:spcPts val="0"/>
              </a:spcAft>
              <a:buClr>
                <a:srgbClr val="22423D"/>
              </a:buClr>
              <a:buSzPts val="2300"/>
              <a:buFont typeface="Arial"/>
              <a:buChar char="•"/>
            </a:pPr>
            <a:r>
              <a:rPr lang="en-US" sz="2300" b="0" i="0" u="none" strike="noStrike" cap="none">
                <a:solidFill>
                  <a:srgbClr val="22423D"/>
                </a:solidFill>
                <a:latin typeface="Arial"/>
                <a:ea typeface="Arial"/>
                <a:cs typeface="Arial"/>
                <a:sym typeface="Arial"/>
              </a:rPr>
              <a:t>Standard is three, geographically dispersed copies</a:t>
            </a:r>
            <a:endParaRPr sz="900"/>
          </a:p>
          <a:p>
            <a:pPr marL="508000" marR="0" lvl="1" indent="-260350" algn="l" rtl="0">
              <a:lnSpc>
                <a:spcPct val="125007"/>
              </a:lnSpc>
              <a:spcBef>
                <a:spcPts val="0"/>
              </a:spcBef>
              <a:spcAft>
                <a:spcPts val="0"/>
              </a:spcAft>
              <a:buClr>
                <a:srgbClr val="22423D"/>
              </a:buClr>
              <a:buSzPts val="2300"/>
              <a:buFont typeface="Arial"/>
              <a:buChar char="•"/>
            </a:pPr>
            <a:r>
              <a:rPr lang="en-US" sz="2300" b="0" i="0" u="none" strike="noStrike" cap="none">
                <a:solidFill>
                  <a:srgbClr val="22423D"/>
                </a:solidFill>
                <a:latin typeface="Arial"/>
                <a:ea typeface="Arial"/>
                <a:cs typeface="Arial"/>
                <a:sym typeface="Arial"/>
              </a:rPr>
              <a:t>What this looks like will depend on the unique needs of the individual or  institution</a:t>
            </a:r>
            <a:endParaRPr sz="900"/>
          </a:p>
          <a:p>
            <a:pPr marL="0" marR="0" lvl="0" indent="0" algn="l" rtl="0">
              <a:lnSpc>
                <a:spcPct val="125007"/>
              </a:lnSpc>
              <a:spcBef>
                <a:spcPts val="0"/>
              </a:spcBef>
              <a:spcAft>
                <a:spcPts val="0"/>
              </a:spcAft>
              <a:buNone/>
            </a:pPr>
            <a:endParaRPr sz="2300">
              <a:solidFill>
                <a:srgbClr val="22423D"/>
              </a:solidFill>
              <a:latin typeface="Arial"/>
              <a:ea typeface="Arial"/>
              <a:cs typeface="Arial"/>
              <a:sym typeface="Arial"/>
            </a:endParaRPr>
          </a:p>
        </p:txBody>
      </p:sp>
      <p:sp>
        <p:nvSpPr>
          <p:cNvPr id="856" name="Google Shape;856;g357d106b903_0_4325"/>
          <p:cNvSpPr txBox="1"/>
          <p:nvPr/>
        </p:nvSpPr>
        <p:spPr>
          <a:xfrm>
            <a:off x="355439" y="838200"/>
            <a:ext cx="11150700" cy="594600"/>
          </a:xfrm>
          <a:prstGeom prst="rect">
            <a:avLst/>
          </a:prstGeom>
          <a:noFill/>
          <a:ln>
            <a:noFill/>
          </a:ln>
        </p:spPr>
        <p:txBody>
          <a:bodyPr spcFirstLastPara="1" wrap="square" lIns="0" tIns="0" rIns="0" bIns="0" anchor="t" anchorCtr="0">
            <a:spAutoFit/>
          </a:bodyPr>
          <a:lstStyle/>
          <a:p>
            <a:pPr marL="0" marR="0" lvl="0" indent="0" algn="l" rtl="0">
              <a:lnSpc>
                <a:spcPct val="83994"/>
              </a:lnSpc>
              <a:spcBef>
                <a:spcPts val="0"/>
              </a:spcBef>
              <a:spcAft>
                <a:spcPts val="0"/>
              </a:spcAft>
              <a:buNone/>
            </a:pPr>
            <a:r>
              <a:rPr lang="en-US" sz="4600" i="1">
                <a:solidFill>
                  <a:srgbClr val="22423D"/>
                </a:solidFill>
                <a:latin typeface="Arial"/>
                <a:ea typeface="Arial"/>
                <a:cs typeface="Arial"/>
                <a:sym typeface="Arial"/>
              </a:rPr>
              <a:t>Digital Preservation - Core Concepts</a:t>
            </a:r>
            <a:endParaRPr sz="900"/>
          </a:p>
        </p:txBody>
      </p:sp>
      <p:grpSp>
        <p:nvGrpSpPr>
          <p:cNvPr id="857" name="Google Shape;857;g357d106b903_0_4325">
            <a:extLst>
              <a:ext uri="{C183D7F6-B498-43B3-948B-1728B52AA6E4}">
                <adec:decorative xmlns:adec="http://schemas.microsoft.com/office/drawing/2017/decorative" val="1"/>
              </a:ext>
            </a:extLst>
          </p:cNvPr>
          <p:cNvGrpSpPr/>
          <p:nvPr/>
        </p:nvGrpSpPr>
        <p:grpSpPr>
          <a:xfrm>
            <a:off x="2684677" y="1831847"/>
            <a:ext cx="391760" cy="492179"/>
            <a:chOff x="-360" y="-241"/>
            <a:chExt cx="783519" cy="984358"/>
          </a:xfrm>
        </p:grpSpPr>
        <p:sp>
          <p:nvSpPr>
            <p:cNvPr id="858" name="Google Shape;858;g357d106b903_0_4325"/>
            <p:cNvSpPr/>
            <p:nvPr/>
          </p:nvSpPr>
          <p:spPr>
            <a:xfrm rot="10722664">
              <a:off x="10425" y="8206"/>
              <a:ext cx="761950" cy="967463"/>
            </a:xfrm>
            <a:custGeom>
              <a:avLst/>
              <a:gdLst/>
              <a:ahLst/>
              <a:cxnLst/>
              <a:rect l="l" t="t" r="r" b="b"/>
              <a:pathLst>
                <a:path w="761757" h="967218" extrusionOk="0">
                  <a:moveTo>
                    <a:pt x="0" y="0"/>
                  </a:moveTo>
                  <a:lnTo>
                    <a:pt x="761757" y="0"/>
                  </a:lnTo>
                  <a:lnTo>
                    <a:pt x="761757" y="967219"/>
                  </a:lnTo>
                  <a:lnTo>
                    <a:pt x="0" y="967219"/>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59" name="Google Shape;859;g357d106b903_0_4325"/>
            <p:cNvSpPr txBox="1"/>
            <p:nvPr/>
          </p:nvSpPr>
          <p:spPr>
            <a:xfrm>
              <a:off x="327047" y="101255"/>
              <a:ext cx="391500" cy="769500"/>
            </a:xfrm>
            <a:prstGeom prst="rect">
              <a:avLst/>
            </a:prstGeom>
            <a:noFill/>
            <a:ln>
              <a:noFill/>
            </a:ln>
          </p:spPr>
          <p:txBody>
            <a:bodyPr spcFirstLastPara="1" wrap="square" lIns="0" tIns="0" rIns="0" bIns="0" anchor="t" anchorCtr="0">
              <a:spAutoFit/>
            </a:bodyPr>
            <a:lstStyle/>
            <a:p>
              <a:pPr marL="0" marR="0" lvl="0" indent="0" algn="l" rtl="0">
                <a:lnSpc>
                  <a:spcPct val="125006"/>
                </a:lnSpc>
                <a:spcBef>
                  <a:spcPts val="0"/>
                </a:spcBef>
                <a:spcAft>
                  <a:spcPts val="0"/>
                </a:spcAft>
                <a:buNone/>
              </a:pPr>
              <a:r>
                <a:rPr lang="en-US" sz="2500" b="1">
                  <a:solidFill>
                    <a:srgbClr val="22423D"/>
                  </a:solidFill>
                  <a:latin typeface="Arial"/>
                  <a:ea typeface="Arial"/>
                  <a:cs typeface="Arial"/>
                  <a:sym typeface="Arial"/>
                </a:rPr>
                <a:t>1</a:t>
              </a:r>
              <a:endParaRPr sz="900"/>
            </a:p>
          </p:txBody>
        </p:sp>
      </p:gr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867"/>
        <p:cNvGrpSpPr/>
        <p:nvPr/>
      </p:nvGrpSpPr>
      <p:grpSpPr>
        <a:xfrm>
          <a:off x="0" y="0"/>
          <a:ext cx="0" cy="0"/>
          <a:chOff x="0" y="0"/>
          <a:chExt cx="0" cy="0"/>
        </a:xfrm>
      </p:grpSpPr>
      <p:sp>
        <p:nvSpPr>
          <p:cNvPr id="868" name="Google Shape;868;g357d106b903_0_4341">
            <a:extLst>
              <a:ext uri="{C183D7F6-B498-43B3-948B-1728B52AA6E4}">
                <adec:decorative xmlns:adec="http://schemas.microsoft.com/office/drawing/2017/decorative" val="1"/>
              </a:ext>
            </a:extLst>
          </p:cNvPr>
          <p:cNvSpPr/>
          <p:nvPr/>
        </p:nvSpPr>
        <p:spPr>
          <a:xfrm>
            <a:off x="-804960" y="-232723"/>
            <a:ext cx="3213012" cy="3666300"/>
          </a:xfrm>
          <a:custGeom>
            <a:avLst/>
            <a:gdLst/>
            <a:ahLst/>
            <a:cxnLst/>
            <a:rect l="l" t="t" r="r" b="b"/>
            <a:pathLst>
              <a:path w="4813501" h="5492584" extrusionOk="0">
                <a:moveTo>
                  <a:pt x="0" y="0"/>
                </a:moveTo>
                <a:lnTo>
                  <a:pt x="4813501" y="0"/>
                </a:lnTo>
                <a:lnTo>
                  <a:pt x="4813501" y="5492584"/>
                </a:lnTo>
                <a:lnTo>
                  <a:pt x="0" y="5492584"/>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69" name="Google Shape;869;g357d106b903_0_4341">
            <a:extLst>
              <a:ext uri="{C183D7F6-B498-43B3-948B-1728B52AA6E4}">
                <adec:decorative xmlns:adec="http://schemas.microsoft.com/office/drawing/2017/decorative" val="1"/>
              </a:ext>
            </a:extLst>
          </p:cNvPr>
          <p:cNvSpPr/>
          <p:nvPr/>
        </p:nvSpPr>
        <p:spPr>
          <a:xfrm>
            <a:off x="-144635" y="4287749"/>
            <a:ext cx="1203523" cy="2746629"/>
          </a:xfrm>
          <a:custGeom>
            <a:avLst/>
            <a:gdLst/>
            <a:ahLst/>
            <a:cxnLst/>
            <a:rect l="l" t="t" r="r" b="b"/>
            <a:pathLst>
              <a:path w="1803031" h="4114800" extrusionOk="0">
                <a:moveTo>
                  <a:pt x="0" y="0"/>
                </a:moveTo>
                <a:lnTo>
                  <a:pt x="1803030" y="0"/>
                </a:lnTo>
                <a:lnTo>
                  <a:pt x="1803030" y="4114800"/>
                </a:lnTo>
                <a:lnTo>
                  <a:pt x="0" y="4114800"/>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70" name="Google Shape;870;g357d106b903_0_4341">
            <a:extLst>
              <a:ext uri="{C183D7F6-B498-43B3-948B-1728B52AA6E4}">
                <adec:decorative xmlns:adec="http://schemas.microsoft.com/office/drawing/2017/decorative" val="1"/>
              </a:ext>
            </a:extLst>
          </p:cNvPr>
          <p:cNvSpPr/>
          <p:nvPr/>
        </p:nvSpPr>
        <p:spPr>
          <a:xfrm>
            <a:off x="8951883" y="1853137"/>
            <a:ext cx="5236477" cy="468696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5">
              <a:alphaModFix/>
            </a:blip>
            <a:stretch>
              <a:fillRect l="-19659" r="-1964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71" name="Google Shape;871;g357d106b903_0_4341"/>
          <p:cNvSpPr txBox="1"/>
          <p:nvPr/>
        </p:nvSpPr>
        <p:spPr>
          <a:xfrm>
            <a:off x="3123963" y="1556377"/>
            <a:ext cx="7915500" cy="384900"/>
          </a:xfrm>
          <a:prstGeom prst="rect">
            <a:avLst/>
          </a:prstGeom>
          <a:noFill/>
          <a:ln>
            <a:noFill/>
          </a:ln>
        </p:spPr>
        <p:txBody>
          <a:bodyPr spcFirstLastPara="1" wrap="square" lIns="0" tIns="0" rIns="0" bIns="0" anchor="t" anchorCtr="0">
            <a:spAutoFit/>
          </a:bodyPr>
          <a:lstStyle/>
          <a:p>
            <a:pPr marL="0" marR="0" lvl="0" indent="0" algn="l" rtl="0">
              <a:lnSpc>
                <a:spcPct val="125006"/>
              </a:lnSpc>
              <a:spcBef>
                <a:spcPts val="0"/>
              </a:spcBef>
              <a:spcAft>
                <a:spcPts val="0"/>
              </a:spcAft>
              <a:buNone/>
            </a:pPr>
            <a:r>
              <a:rPr lang="en-US" sz="2500" b="1">
                <a:solidFill>
                  <a:srgbClr val="22423D"/>
                </a:solidFill>
                <a:latin typeface="Arial"/>
                <a:ea typeface="Arial"/>
                <a:cs typeface="Arial"/>
                <a:sym typeface="Arial"/>
              </a:rPr>
              <a:t>FILES MUST BE IDENTIFIABLE AND READABLE</a:t>
            </a:r>
            <a:endParaRPr sz="900"/>
          </a:p>
        </p:txBody>
      </p:sp>
      <p:sp>
        <p:nvSpPr>
          <p:cNvPr id="872" name="Google Shape;872;g357d106b903_0_4341"/>
          <p:cNvSpPr txBox="1"/>
          <p:nvPr/>
        </p:nvSpPr>
        <p:spPr>
          <a:xfrm>
            <a:off x="2673911" y="1988216"/>
            <a:ext cx="6088800" cy="4779600"/>
          </a:xfrm>
          <a:prstGeom prst="rect">
            <a:avLst/>
          </a:prstGeom>
          <a:noFill/>
          <a:ln>
            <a:noFill/>
          </a:ln>
        </p:spPr>
        <p:txBody>
          <a:bodyPr spcFirstLastPara="1" wrap="square" lIns="0" tIns="0" rIns="0" bIns="0" anchor="t" anchorCtr="0">
            <a:spAutoFit/>
          </a:bodyPr>
          <a:lstStyle/>
          <a:p>
            <a:pPr marL="508000" marR="0" lvl="1" indent="-260350" algn="l" rtl="0">
              <a:lnSpc>
                <a:spcPct val="125007"/>
              </a:lnSpc>
              <a:spcBef>
                <a:spcPts val="0"/>
              </a:spcBef>
              <a:spcAft>
                <a:spcPts val="0"/>
              </a:spcAft>
              <a:buClr>
                <a:srgbClr val="22423D"/>
              </a:buClr>
              <a:buSzPts val="2300"/>
              <a:buFont typeface="Arial"/>
              <a:buChar char="•"/>
            </a:pPr>
            <a:r>
              <a:rPr lang="en-US" sz="2300" b="0" i="0" u="none" strike="noStrike" cap="none">
                <a:solidFill>
                  <a:srgbClr val="22423D"/>
                </a:solidFill>
                <a:latin typeface="Arial"/>
                <a:ea typeface="Arial"/>
                <a:cs typeface="Arial"/>
                <a:sym typeface="Arial"/>
              </a:rPr>
              <a:t>Files are completely machine/software dependent to be read</a:t>
            </a:r>
            <a:endParaRPr sz="900"/>
          </a:p>
          <a:p>
            <a:pPr marL="508000" marR="0" lvl="1" indent="-260350" algn="l" rtl="0">
              <a:lnSpc>
                <a:spcPct val="125007"/>
              </a:lnSpc>
              <a:spcBef>
                <a:spcPts val="0"/>
              </a:spcBef>
              <a:spcAft>
                <a:spcPts val="0"/>
              </a:spcAft>
              <a:buClr>
                <a:srgbClr val="22423D"/>
              </a:buClr>
              <a:buSzPts val="2300"/>
              <a:buFont typeface="Arial"/>
              <a:buChar char="•"/>
            </a:pPr>
            <a:r>
              <a:rPr lang="en-US" sz="2300" b="0" i="0" u="none" strike="noStrike" cap="none">
                <a:solidFill>
                  <a:srgbClr val="22423D"/>
                </a:solidFill>
                <a:latin typeface="Arial"/>
                <a:ea typeface="Arial"/>
                <a:cs typeface="Arial"/>
                <a:sym typeface="Arial"/>
              </a:rPr>
              <a:t>To be accessible files must be identified and the software to open them must be available</a:t>
            </a:r>
            <a:endParaRPr sz="900"/>
          </a:p>
          <a:p>
            <a:pPr marL="1003300" marR="0" lvl="2" indent="-323850" algn="l" rtl="0">
              <a:lnSpc>
                <a:spcPct val="125007"/>
              </a:lnSpc>
              <a:spcBef>
                <a:spcPts val="0"/>
              </a:spcBef>
              <a:spcAft>
                <a:spcPts val="0"/>
              </a:spcAft>
              <a:buClr>
                <a:srgbClr val="22423D"/>
              </a:buClr>
              <a:buSzPts val="2300"/>
              <a:buFont typeface="Arial"/>
              <a:buChar char="⚬"/>
            </a:pPr>
            <a:r>
              <a:rPr lang="en-US" sz="2300" b="0" i="0" u="none" strike="noStrike" cap="none">
                <a:solidFill>
                  <a:srgbClr val="22423D"/>
                </a:solidFill>
                <a:latin typeface="Arial"/>
                <a:ea typeface="Arial"/>
                <a:cs typeface="Arial"/>
                <a:sym typeface="Arial"/>
              </a:rPr>
              <a:t>File format ID tools such as DROID can be used</a:t>
            </a:r>
            <a:endParaRPr sz="900"/>
          </a:p>
          <a:p>
            <a:pPr marL="508000" marR="0" lvl="1" indent="-260350" algn="l" rtl="0">
              <a:lnSpc>
                <a:spcPct val="125007"/>
              </a:lnSpc>
              <a:spcBef>
                <a:spcPts val="0"/>
              </a:spcBef>
              <a:spcAft>
                <a:spcPts val="0"/>
              </a:spcAft>
              <a:buClr>
                <a:srgbClr val="22423D"/>
              </a:buClr>
              <a:buSzPts val="2300"/>
              <a:buFont typeface="Arial"/>
              <a:buChar char="•"/>
            </a:pPr>
            <a:r>
              <a:rPr lang="en-US" sz="2300" b="0" i="0" u="none" strike="noStrike" cap="none">
                <a:solidFill>
                  <a:srgbClr val="22423D"/>
                </a:solidFill>
                <a:latin typeface="Arial"/>
                <a:ea typeface="Arial"/>
                <a:cs typeface="Arial"/>
                <a:sym typeface="Arial"/>
              </a:rPr>
              <a:t>Risk of file obsolescence can be combated with migration or emulation</a:t>
            </a:r>
            <a:endParaRPr sz="900"/>
          </a:p>
          <a:p>
            <a:pPr marL="508000" marR="0" lvl="1" indent="-260350" algn="l" rtl="0">
              <a:lnSpc>
                <a:spcPct val="125007"/>
              </a:lnSpc>
              <a:spcBef>
                <a:spcPts val="0"/>
              </a:spcBef>
              <a:spcAft>
                <a:spcPts val="0"/>
              </a:spcAft>
              <a:buClr>
                <a:srgbClr val="22423D"/>
              </a:buClr>
              <a:buSzPts val="2300"/>
              <a:buFont typeface="Arial"/>
              <a:buChar char="•"/>
            </a:pPr>
            <a:r>
              <a:rPr lang="en-US" sz="2300" b="0" i="0" u="none" strike="noStrike" cap="none">
                <a:solidFill>
                  <a:srgbClr val="22423D"/>
                </a:solidFill>
                <a:latin typeface="Arial"/>
                <a:ea typeface="Arial"/>
                <a:cs typeface="Arial"/>
                <a:sym typeface="Arial"/>
              </a:rPr>
              <a:t>Include file formats in your collection development policy</a:t>
            </a:r>
            <a:endParaRPr sz="900"/>
          </a:p>
        </p:txBody>
      </p:sp>
      <p:sp>
        <p:nvSpPr>
          <p:cNvPr id="873" name="Google Shape;873;g357d106b903_0_4341">
            <a:extLst>
              <a:ext uri="{C183D7F6-B498-43B3-948B-1728B52AA6E4}">
                <adec:decorative xmlns:adec="http://schemas.microsoft.com/office/drawing/2017/decorative" val="1"/>
              </a:ext>
            </a:extLst>
          </p:cNvPr>
          <p:cNvSpPr/>
          <p:nvPr/>
        </p:nvSpPr>
        <p:spPr>
          <a:xfrm rot="10722760">
            <a:off x="2572020" y="1512423"/>
            <a:ext cx="381451" cy="484336"/>
          </a:xfrm>
          <a:custGeom>
            <a:avLst/>
            <a:gdLst/>
            <a:ahLst/>
            <a:cxnLst/>
            <a:rect l="l" t="t" r="r" b="b"/>
            <a:pathLst>
              <a:path w="571318" h="725414" extrusionOk="0">
                <a:moveTo>
                  <a:pt x="0" y="0"/>
                </a:moveTo>
                <a:lnTo>
                  <a:pt x="571318" y="0"/>
                </a:lnTo>
                <a:lnTo>
                  <a:pt x="571318" y="725414"/>
                </a:lnTo>
                <a:lnTo>
                  <a:pt x="0" y="725414"/>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74" name="Google Shape;874;g357d106b903_0_4341"/>
          <p:cNvSpPr txBox="1"/>
          <p:nvPr/>
        </p:nvSpPr>
        <p:spPr>
          <a:xfrm>
            <a:off x="2673911" y="1556377"/>
            <a:ext cx="195900" cy="384900"/>
          </a:xfrm>
          <a:prstGeom prst="rect">
            <a:avLst/>
          </a:prstGeom>
          <a:noFill/>
          <a:ln>
            <a:noFill/>
          </a:ln>
        </p:spPr>
        <p:txBody>
          <a:bodyPr spcFirstLastPara="1" wrap="square" lIns="0" tIns="0" rIns="0" bIns="0" anchor="t" anchorCtr="0">
            <a:spAutoFit/>
          </a:bodyPr>
          <a:lstStyle/>
          <a:p>
            <a:pPr marL="0" marR="0" lvl="0" indent="0" algn="l" rtl="0">
              <a:lnSpc>
                <a:spcPct val="125006"/>
              </a:lnSpc>
              <a:spcBef>
                <a:spcPts val="0"/>
              </a:spcBef>
              <a:spcAft>
                <a:spcPts val="0"/>
              </a:spcAft>
              <a:buNone/>
            </a:pPr>
            <a:r>
              <a:rPr lang="en-US" sz="2500" b="1">
                <a:solidFill>
                  <a:srgbClr val="22423D"/>
                </a:solidFill>
                <a:latin typeface="Arial"/>
                <a:ea typeface="Arial"/>
                <a:cs typeface="Arial"/>
                <a:sym typeface="Arial"/>
              </a:rPr>
              <a:t>2</a:t>
            </a:r>
            <a:endParaRPr sz="900"/>
          </a:p>
        </p:txBody>
      </p:sp>
      <p:sp>
        <p:nvSpPr>
          <p:cNvPr id="875" name="Google Shape;875;g357d106b903_0_4341"/>
          <p:cNvSpPr txBox="1"/>
          <p:nvPr/>
        </p:nvSpPr>
        <p:spPr>
          <a:xfrm>
            <a:off x="355439" y="838200"/>
            <a:ext cx="11150700" cy="594600"/>
          </a:xfrm>
          <a:prstGeom prst="rect">
            <a:avLst/>
          </a:prstGeom>
          <a:noFill/>
          <a:ln>
            <a:noFill/>
          </a:ln>
        </p:spPr>
        <p:txBody>
          <a:bodyPr spcFirstLastPara="1" wrap="square" lIns="0" tIns="0" rIns="0" bIns="0" anchor="t" anchorCtr="0">
            <a:spAutoFit/>
          </a:bodyPr>
          <a:lstStyle/>
          <a:p>
            <a:pPr marL="0" marR="0" lvl="0" indent="0" algn="l" rtl="0">
              <a:lnSpc>
                <a:spcPct val="83994"/>
              </a:lnSpc>
              <a:spcBef>
                <a:spcPts val="0"/>
              </a:spcBef>
              <a:spcAft>
                <a:spcPts val="0"/>
              </a:spcAft>
              <a:buNone/>
            </a:pPr>
            <a:r>
              <a:rPr lang="en-US" sz="4600" i="1">
                <a:solidFill>
                  <a:srgbClr val="22423D"/>
                </a:solidFill>
                <a:latin typeface="Arial"/>
                <a:ea typeface="Arial"/>
                <a:cs typeface="Arial"/>
                <a:sym typeface="Arial"/>
              </a:rPr>
              <a:t>Digital Preservation - Core Concepts</a:t>
            </a:r>
            <a:endParaRPr sz="900"/>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915"/>
        <p:cNvGrpSpPr/>
        <p:nvPr/>
      </p:nvGrpSpPr>
      <p:grpSpPr>
        <a:xfrm>
          <a:off x="0" y="0"/>
          <a:ext cx="0" cy="0"/>
          <a:chOff x="0" y="0"/>
          <a:chExt cx="0" cy="0"/>
        </a:xfrm>
      </p:grpSpPr>
      <p:sp>
        <p:nvSpPr>
          <p:cNvPr id="916" name="Google Shape;916;g357d106b903_0_4386">
            <a:extLst>
              <a:ext uri="{C183D7F6-B498-43B3-948B-1728B52AA6E4}">
                <adec:decorative xmlns:adec="http://schemas.microsoft.com/office/drawing/2017/decorative" val="1"/>
              </a:ext>
            </a:extLst>
          </p:cNvPr>
          <p:cNvSpPr/>
          <p:nvPr/>
        </p:nvSpPr>
        <p:spPr>
          <a:xfrm>
            <a:off x="-804960" y="-232723"/>
            <a:ext cx="3213012" cy="3666300"/>
          </a:xfrm>
          <a:custGeom>
            <a:avLst/>
            <a:gdLst/>
            <a:ahLst/>
            <a:cxnLst/>
            <a:rect l="l" t="t" r="r" b="b"/>
            <a:pathLst>
              <a:path w="4813501" h="5492584" extrusionOk="0">
                <a:moveTo>
                  <a:pt x="0" y="0"/>
                </a:moveTo>
                <a:lnTo>
                  <a:pt x="4813501" y="0"/>
                </a:lnTo>
                <a:lnTo>
                  <a:pt x="4813501" y="5492584"/>
                </a:lnTo>
                <a:lnTo>
                  <a:pt x="0" y="5492584"/>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17" name="Google Shape;917;g357d106b903_0_4386">
            <a:extLst>
              <a:ext uri="{C183D7F6-B498-43B3-948B-1728B52AA6E4}">
                <adec:decorative xmlns:adec="http://schemas.microsoft.com/office/drawing/2017/decorative" val="1"/>
              </a:ext>
            </a:extLst>
          </p:cNvPr>
          <p:cNvSpPr/>
          <p:nvPr/>
        </p:nvSpPr>
        <p:spPr>
          <a:xfrm>
            <a:off x="-144635" y="4287749"/>
            <a:ext cx="1203523" cy="2746629"/>
          </a:xfrm>
          <a:custGeom>
            <a:avLst/>
            <a:gdLst/>
            <a:ahLst/>
            <a:cxnLst/>
            <a:rect l="l" t="t" r="r" b="b"/>
            <a:pathLst>
              <a:path w="1803031" h="4114800" extrusionOk="0">
                <a:moveTo>
                  <a:pt x="0" y="0"/>
                </a:moveTo>
                <a:lnTo>
                  <a:pt x="1803030" y="0"/>
                </a:lnTo>
                <a:lnTo>
                  <a:pt x="1803030" y="4114800"/>
                </a:lnTo>
                <a:lnTo>
                  <a:pt x="0" y="4114800"/>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18" name="Google Shape;918;g357d106b903_0_4386">
            <a:extLst>
              <a:ext uri="{C183D7F6-B498-43B3-948B-1728B52AA6E4}">
                <adec:decorative xmlns:adec="http://schemas.microsoft.com/office/drawing/2017/decorative" val="1"/>
              </a:ext>
            </a:extLst>
          </p:cNvPr>
          <p:cNvSpPr/>
          <p:nvPr/>
        </p:nvSpPr>
        <p:spPr>
          <a:xfrm>
            <a:off x="9233037" y="2754478"/>
            <a:ext cx="5236477" cy="468696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5">
              <a:alphaModFix/>
            </a:blip>
            <a:stretch>
              <a:fillRect l="-19659" r="-1964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19" name="Google Shape;919;g357d106b903_0_4386"/>
          <p:cNvSpPr txBox="1"/>
          <p:nvPr/>
        </p:nvSpPr>
        <p:spPr>
          <a:xfrm>
            <a:off x="355439" y="377208"/>
            <a:ext cx="11150700" cy="594600"/>
          </a:xfrm>
          <a:prstGeom prst="rect">
            <a:avLst/>
          </a:prstGeom>
          <a:noFill/>
          <a:ln>
            <a:noFill/>
          </a:ln>
        </p:spPr>
        <p:txBody>
          <a:bodyPr spcFirstLastPara="1" wrap="square" lIns="0" tIns="0" rIns="0" bIns="0" anchor="t" anchorCtr="0">
            <a:spAutoFit/>
          </a:bodyPr>
          <a:lstStyle/>
          <a:p>
            <a:pPr marL="0" marR="0" lvl="0" indent="0" algn="l" rtl="0">
              <a:lnSpc>
                <a:spcPct val="83994"/>
              </a:lnSpc>
              <a:spcBef>
                <a:spcPts val="0"/>
              </a:spcBef>
              <a:spcAft>
                <a:spcPts val="0"/>
              </a:spcAft>
              <a:buNone/>
            </a:pPr>
            <a:r>
              <a:rPr lang="en-US" sz="4600" i="1">
                <a:solidFill>
                  <a:srgbClr val="22423D"/>
                </a:solidFill>
                <a:latin typeface="Arial"/>
                <a:ea typeface="Arial"/>
                <a:cs typeface="Arial"/>
                <a:sym typeface="Arial"/>
              </a:rPr>
              <a:t>Digital Preservation - Migration</a:t>
            </a:r>
            <a:endParaRPr sz="900"/>
          </a:p>
        </p:txBody>
      </p:sp>
      <p:sp>
        <p:nvSpPr>
          <p:cNvPr id="920" name="Google Shape;920;g357d106b903_0_4386">
            <a:extLst>
              <a:ext uri="{C183D7F6-B498-43B3-948B-1728B52AA6E4}">
                <adec:decorative xmlns:adec="http://schemas.microsoft.com/office/drawing/2017/decorative" val="1"/>
              </a:ext>
            </a:extLst>
          </p:cNvPr>
          <p:cNvSpPr/>
          <p:nvPr/>
        </p:nvSpPr>
        <p:spPr>
          <a:xfrm>
            <a:off x="2548883" y="1265855"/>
            <a:ext cx="201695" cy="256096"/>
          </a:xfrm>
          <a:custGeom>
            <a:avLst/>
            <a:gdLst/>
            <a:ahLst/>
            <a:cxnLst/>
            <a:rect l="l" t="t" r="r" b="b"/>
            <a:pathLst>
              <a:path w="302165" h="383665" extrusionOk="0">
                <a:moveTo>
                  <a:pt x="0" y="0"/>
                </a:moveTo>
                <a:lnTo>
                  <a:pt x="302165" y="0"/>
                </a:lnTo>
                <a:lnTo>
                  <a:pt x="302165" y="383665"/>
                </a:lnTo>
                <a:lnTo>
                  <a:pt x="0" y="383665"/>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21" name="Google Shape;921;g357d106b903_0_4386"/>
          <p:cNvSpPr txBox="1"/>
          <p:nvPr/>
        </p:nvSpPr>
        <p:spPr>
          <a:xfrm>
            <a:off x="2896379" y="1192851"/>
            <a:ext cx="7835700" cy="658200"/>
          </a:xfrm>
          <a:prstGeom prst="rect">
            <a:avLst/>
          </a:prstGeom>
          <a:noFill/>
          <a:ln>
            <a:noFill/>
          </a:ln>
        </p:spPr>
        <p:txBody>
          <a:bodyPr spcFirstLastPara="1" wrap="square" lIns="0" tIns="0" rIns="0" bIns="0" anchor="t" anchorCtr="0">
            <a:spAutoFit/>
          </a:bodyPr>
          <a:lstStyle/>
          <a:p>
            <a:pPr marL="0" marR="0" lvl="0" indent="0" algn="l" rtl="0">
              <a:lnSpc>
                <a:spcPct val="125026"/>
              </a:lnSpc>
              <a:spcBef>
                <a:spcPts val="0"/>
              </a:spcBef>
              <a:spcAft>
                <a:spcPts val="0"/>
              </a:spcAft>
              <a:buNone/>
            </a:pPr>
            <a:r>
              <a:rPr lang="en-US" sz="1900">
                <a:solidFill>
                  <a:srgbClr val="22423D"/>
                </a:solidFill>
                <a:latin typeface="Arial"/>
                <a:ea typeface="Arial"/>
                <a:cs typeface="Arial"/>
                <a:sym typeface="Arial"/>
              </a:rPr>
              <a:t>Keep ahead of format obsolescence by migrating to new file formats that are better suited for long-term preservation:</a:t>
            </a:r>
            <a:endParaRPr sz="900"/>
          </a:p>
        </p:txBody>
      </p:sp>
      <p:sp>
        <p:nvSpPr>
          <p:cNvPr id="922" name="Google Shape;922;g357d106b903_0_4386"/>
          <p:cNvSpPr txBox="1"/>
          <p:nvPr/>
        </p:nvSpPr>
        <p:spPr>
          <a:xfrm>
            <a:off x="2906579" y="3718576"/>
            <a:ext cx="5588700" cy="1389300"/>
          </a:xfrm>
          <a:prstGeom prst="rect">
            <a:avLst/>
          </a:prstGeom>
          <a:noFill/>
          <a:ln>
            <a:noFill/>
          </a:ln>
        </p:spPr>
        <p:txBody>
          <a:bodyPr spcFirstLastPara="1" wrap="square" lIns="0" tIns="0" rIns="0" bIns="0" anchor="t" anchorCtr="0">
            <a:spAutoFit/>
          </a:bodyPr>
          <a:lstStyle/>
          <a:p>
            <a:pPr marL="0" marR="0" lvl="0" indent="0" algn="l" rtl="0">
              <a:lnSpc>
                <a:spcPct val="125017"/>
              </a:lnSpc>
              <a:spcBef>
                <a:spcPts val="0"/>
              </a:spcBef>
              <a:spcAft>
                <a:spcPts val="0"/>
              </a:spcAft>
              <a:buNone/>
            </a:pPr>
            <a:r>
              <a:rPr lang="en-US" sz="1900" dirty="0">
                <a:solidFill>
                  <a:srgbClr val="22423D"/>
                </a:solidFill>
                <a:latin typeface="Arial"/>
                <a:ea typeface="Arial"/>
                <a:cs typeface="Arial"/>
                <a:sym typeface="Arial"/>
              </a:rPr>
              <a:t>Files don’t always neatly migrate with all details intact</a:t>
            </a:r>
            <a:endParaRPr sz="900" dirty="0"/>
          </a:p>
          <a:p>
            <a:pPr marL="419100" marR="0" lvl="1" indent="-209550" algn="l" rtl="0">
              <a:lnSpc>
                <a:spcPct val="125017"/>
              </a:lnSpc>
              <a:spcBef>
                <a:spcPts val="0"/>
              </a:spcBef>
              <a:spcAft>
                <a:spcPts val="0"/>
              </a:spcAft>
              <a:buClr>
                <a:srgbClr val="22423D"/>
              </a:buClr>
              <a:buSzPts val="1900"/>
              <a:buFont typeface="Arial"/>
              <a:buChar char="•"/>
            </a:pPr>
            <a:r>
              <a:rPr lang="en-US" sz="1900" b="0" i="0" u="none" strike="noStrike" cap="none" dirty="0">
                <a:solidFill>
                  <a:srgbClr val="22423D"/>
                </a:solidFill>
                <a:latin typeface="Arial"/>
                <a:ea typeface="Arial"/>
                <a:cs typeface="Arial"/>
                <a:sym typeface="Arial"/>
              </a:rPr>
              <a:t>Fonts may not exist in new format</a:t>
            </a:r>
            <a:endParaRPr sz="900" dirty="0"/>
          </a:p>
          <a:p>
            <a:pPr marL="419100" marR="0" lvl="1" indent="-209550" algn="l" rtl="0">
              <a:lnSpc>
                <a:spcPct val="125017"/>
              </a:lnSpc>
              <a:spcBef>
                <a:spcPts val="0"/>
              </a:spcBef>
              <a:spcAft>
                <a:spcPts val="0"/>
              </a:spcAft>
              <a:buClr>
                <a:srgbClr val="22423D"/>
              </a:buClr>
              <a:buSzPts val="1900"/>
              <a:buFont typeface="Arial"/>
              <a:buChar char="•"/>
            </a:pPr>
            <a:r>
              <a:rPr lang="en-US" sz="1900" b="0" i="0" u="none" strike="noStrike" cap="none" dirty="0">
                <a:solidFill>
                  <a:srgbClr val="22423D"/>
                </a:solidFill>
                <a:latin typeface="Arial"/>
                <a:ea typeface="Arial"/>
                <a:cs typeface="Arial"/>
                <a:sym typeface="Arial"/>
              </a:rPr>
              <a:t>Interactive elements rarely migrate well</a:t>
            </a:r>
            <a:endParaRPr sz="900" dirty="0"/>
          </a:p>
        </p:txBody>
      </p:sp>
      <p:sp>
        <p:nvSpPr>
          <p:cNvPr id="923" name="Google Shape;923;g357d106b903_0_4386">
            <a:extLst>
              <a:ext uri="{C183D7F6-B498-43B3-948B-1728B52AA6E4}">
                <adec:decorative xmlns:adec="http://schemas.microsoft.com/office/drawing/2017/decorative" val="1"/>
              </a:ext>
            </a:extLst>
          </p:cNvPr>
          <p:cNvSpPr/>
          <p:nvPr/>
        </p:nvSpPr>
        <p:spPr>
          <a:xfrm>
            <a:off x="2548881" y="3757698"/>
            <a:ext cx="201695" cy="256096"/>
          </a:xfrm>
          <a:custGeom>
            <a:avLst/>
            <a:gdLst/>
            <a:ahLst/>
            <a:cxnLst/>
            <a:rect l="l" t="t" r="r" b="b"/>
            <a:pathLst>
              <a:path w="302165" h="383665" extrusionOk="0">
                <a:moveTo>
                  <a:pt x="0" y="0"/>
                </a:moveTo>
                <a:lnTo>
                  <a:pt x="302165" y="0"/>
                </a:lnTo>
                <a:lnTo>
                  <a:pt x="302165" y="383664"/>
                </a:lnTo>
                <a:lnTo>
                  <a:pt x="0" y="383664"/>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24" name="Google Shape;924;g357d106b903_0_4386"/>
          <p:cNvSpPr txBox="1"/>
          <p:nvPr/>
        </p:nvSpPr>
        <p:spPr>
          <a:xfrm>
            <a:off x="2896379" y="5269001"/>
            <a:ext cx="5598900" cy="1023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dirty="0">
                <a:solidFill>
                  <a:srgbClr val="22423D"/>
                </a:solidFill>
                <a:latin typeface="Arial"/>
                <a:ea typeface="Arial"/>
                <a:cs typeface="Arial"/>
                <a:sym typeface="Arial"/>
              </a:rPr>
              <a:t>When possible preserve original in case better migration or emulation technology comes around later</a:t>
            </a:r>
            <a:endParaRPr sz="900" dirty="0"/>
          </a:p>
        </p:txBody>
      </p:sp>
      <p:sp>
        <p:nvSpPr>
          <p:cNvPr id="925" name="Google Shape;925;g357d106b903_0_4386">
            <a:extLst>
              <a:ext uri="{C183D7F6-B498-43B3-948B-1728B52AA6E4}">
                <adec:decorative xmlns:adec="http://schemas.microsoft.com/office/drawing/2017/decorative" val="1"/>
              </a:ext>
            </a:extLst>
          </p:cNvPr>
          <p:cNvSpPr/>
          <p:nvPr/>
        </p:nvSpPr>
        <p:spPr>
          <a:xfrm>
            <a:off x="2548882" y="5336049"/>
            <a:ext cx="201695" cy="256096"/>
          </a:xfrm>
          <a:custGeom>
            <a:avLst/>
            <a:gdLst/>
            <a:ahLst/>
            <a:cxnLst/>
            <a:rect l="l" t="t" r="r" b="b"/>
            <a:pathLst>
              <a:path w="302165" h="383665" extrusionOk="0">
                <a:moveTo>
                  <a:pt x="0" y="0"/>
                </a:moveTo>
                <a:lnTo>
                  <a:pt x="302165" y="0"/>
                </a:lnTo>
                <a:lnTo>
                  <a:pt x="302165" y="383664"/>
                </a:lnTo>
                <a:lnTo>
                  <a:pt x="0" y="383664"/>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26" name="Google Shape;926;g357d106b903_0_4386"/>
          <p:cNvSpPr txBox="1"/>
          <p:nvPr/>
        </p:nvSpPr>
        <p:spPr>
          <a:xfrm>
            <a:off x="2896379" y="1802451"/>
            <a:ext cx="6884100" cy="1755000"/>
          </a:xfrm>
          <a:prstGeom prst="rect">
            <a:avLst/>
          </a:prstGeom>
          <a:noFill/>
          <a:ln>
            <a:noFill/>
          </a:ln>
        </p:spPr>
        <p:txBody>
          <a:bodyPr spcFirstLastPara="1" wrap="square" lIns="0" tIns="0" rIns="0" bIns="0" anchor="t" anchorCtr="0">
            <a:spAutoFit/>
          </a:bodyPr>
          <a:lstStyle/>
          <a:p>
            <a:pPr marL="419100" marR="0" lvl="1" indent="-209550" algn="l" rtl="0">
              <a:lnSpc>
                <a:spcPct val="125026"/>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Open source formats</a:t>
            </a:r>
            <a:endParaRPr sz="900"/>
          </a:p>
          <a:p>
            <a:pPr marL="419100" marR="0" lvl="1" indent="-209550" algn="l" rtl="0">
              <a:lnSpc>
                <a:spcPct val="125026"/>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Long standing, well documented formats</a:t>
            </a:r>
            <a:endParaRPr sz="900"/>
          </a:p>
          <a:p>
            <a:pPr marL="419100" marR="0" lvl="1" indent="-209550" algn="l" rtl="0">
              <a:lnSpc>
                <a:spcPct val="125026"/>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Formats that are easily accessible</a:t>
            </a:r>
            <a:endParaRPr sz="900"/>
          </a:p>
          <a:p>
            <a:pPr marL="419100" marR="0" lvl="1" indent="-209550" algn="l" rtl="0">
              <a:lnSpc>
                <a:spcPct val="125026"/>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Library of Congress keeps an updated list of recommended formats: https://www.loc.gov/preservation/resources/rfs/</a:t>
            </a:r>
            <a:endParaRPr sz="900"/>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232"/>
        <p:cNvGrpSpPr/>
        <p:nvPr/>
      </p:nvGrpSpPr>
      <p:grpSpPr>
        <a:xfrm>
          <a:off x="0" y="0"/>
          <a:ext cx="0" cy="0"/>
          <a:chOff x="0" y="0"/>
          <a:chExt cx="0" cy="0"/>
        </a:xfrm>
      </p:grpSpPr>
      <p:sp>
        <p:nvSpPr>
          <p:cNvPr id="233" name="Google Shape;233;p2"/>
          <p:cNvSpPr txBox="1">
            <a:spLocks noGrp="1"/>
          </p:cNvSpPr>
          <p:nvPr>
            <p:ph type="body" idx="1"/>
          </p:nvPr>
        </p:nvSpPr>
        <p:spPr>
          <a:xfrm>
            <a:off x="416077" y="1397001"/>
            <a:ext cx="11329500" cy="3763818"/>
          </a:xfrm>
          <a:prstGeom prst="rect">
            <a:avLst/>
          </a:prstGeom>
          <a:noFill/>
          <a:ln>
            <a:noFill/>
          </a:ln>
        </p:spPr>
        <p:txBody>
          <a:bodyPr spcFirstLastPara="1" wrap="square" lIns="91425" tIns="45700" rIns="91425" bIns="45700" anchor="t" anchorCtr="0">
            <a:noAutofit/>
          </a:bodyPr>
          <a:lstStyle/>
          <a:p>
            <a:pPr marL="0" indent="0">
              <a:spcBef>
                <a:spcPts val="0"/>
              </a:spcBef>
            </a:pPr>
            <a:r>
              <a:rPr lang="en-US" sz="2800" dirty="0"/>
              <a:t>	          Except where otherwise noted, this presentation “Building Digital Archives with Minimal Staffing: Digital Preservation” created by Marcella Lees is © 2025 and is released under a </a:t>
            </a:r>
            <a:r>
              <a:rPr lang="en-US" sz="2800" u="sng" dirty="0">
                <a:solidFill>
                  <a:srgbClr val="0918EB"/>
                </a:solidFill>
                <a:hlinkClick r:id="rId3">
                  <a:extLst>
                    <a:ext uri="{A12FA001-AC4F-418D-AE19-62706E023703}">
                      <ahyp:hlinkClr xmlns:ahyp="http://schemas.microsoft.com/office/drawing/2018/hyperlinkcolor" val="tx"/>
                    </a:ext>
                  </a:extLst>
                </a:hlinkClick>
              </a:rPr>
              <a:t>Creative Commons Attribution 4.0 International License</a:t>
            </a:r>
            <a:r>
              <a:rPr lang="en-US" sz="2800" dirty="0">
                <a:solidFill>
                  <a:srgbClr val="0918EB"/>
                </a:solidFill>
              </a:rPr>
              <a:t>. </a:t>
            </a:r>
            <a:endParaRPr dirty="0"/>
          </a:p>
        </p:txBody>
      </p:sp>
      <p:sp>
        <p:nvSpPr>
          <p:cNvPr id="234" name="Google Shape;234;p2"/>
          <p:cNvSpPr txBox="1">
            <a:spLocks noGrp="1"/>
          </p:cNvSpPr>
          <p:nvPr>
            <p:ph type="title"/>
          </p:nvPr>
        </p:nvSpPr>
        <p:spPr>
          <a:xfrm>
            <a:off x="307220" y="-94785"/>
            <a:ext cx="10972800" cy="602796"/>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b="1"/>
              <a:t>ATTRIBUTION</a:t>
            </a:r>
            <a:endParaRPr/>
          </a:p>
        </p:txBody>
      </p:sp>
      <p:pic>
        <p:nvPicPr>
          <p:cNvPr id="235" name="Google Shape;235;p2" descr="Creative Commons Attribution 4.0 International License">
            <a:hlinkClick r:id="rId3"/>
          </p:cNvPr>
          <p:cNvPicPr preferRelativeResize="0"/>
          <p:nvPr/>
        </p:nvPicPr>
        <p:blipFill rotWithShape="1">
          <a:blip r:embed="rId4">
            <a:alphaModFix/>
          </a:blip>
          <a:srcRect/>
          <a:stretch/>
        </p:blipFill>
        <p:spPr>
          <a:xfrm>
            <a:off x="472033" y="1274500"/>
            <a:ext cx="1755800" cy="573074"/>
          </a:xfrm>
          <a:prstGeom prst="rect">
            <a:avLst/>
          </a:prstGeom>
          <a:noFill/>
          <a:ln>
            <a:noFill/>
          </a:ln>
        </p:spPr>
      </p:pic>
    </p:spTree>
  </p:cSld>
  <p:clrMapOvr>
    <a:masterClrMapping/>
  </p:clrMapOvr>
  <p:transition spd="med">
    <p:push/>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934"/>
        <p:cNvGrpSpPr/>
        <p:nvPr/>
      </p:nvGrpSpPr>
      <p:grpSpPr>
        <a:xfrm>
          <a:off x="0" y="0"/>
          <a:ext cx="0" cy="0"/>
          <a:chOff x="0" y="0"/>
          <a:chExt cx="0" cy="0"/>
        </a:xfrm>
      </p:grpSpPr>
      <p:sp>
        <p:nvSpPr>
          <p:cNvPr id="935" name="Google Shape;935;g357d106b903_0_4404">
            <a:extLst>
              <a:ext uri="{C183D7F6-B498-43B3-948B-1728B52AA6E4}">
                <adec:decorative xmlns:adec="http://schemas.microsoft.com/office/drawing/2017/decorative" val="1"/>
              </a:ext>
            </a:extLst>
          </p:cNvPr>
          <p:cNvSpPr/>
          <p:nvPr/>
        </p:nvSpPr>
        <p:spPr>
          <a:xfrm>
            <a:off x="-804960" y="-232723"/>
            <a:ext cx="3213012" cy="3666300"/>
          </a:xfrm>
          <a:custGeom>
            <a:avLst/>
            <a:gdLst/>
            <a:ahLst/>
            <a:cxnLst/>
            <a:rect l="l" t="t" r="r" b="b"/>
            <a:pathLst>
              <a:path w="4813501" h="5492584" extrusionOk="0">
                <a:moveTo>
                  <a:pt x="0" y="0"/>
                </a:moveTo>
                <a:lnTo>
                  <a:pt x="4813501" y="0"/>
                </a:lnTo>
                <a:lnTo>
                  <a:pt x="4813501" y="5492584"/>
                </a:lnTo>
                <a:lnTo>
                  <a:pt x="0" y="5492584"/>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36" name="Google Shape;936;g357d106b903_0_4404">
            <a:extLst>
              <a:ext uri="{C183D7F6-B498-43B3-948B-1728B52AA6E4}">
                <adec:decorative xmlns:adec="http://schemas.microsoft.com/office/drawing/2017/decorative" val="1"/>
              </a:ext>
            </a:extLst>
          </p:cNvPr>
          <p:cNvSpPr/>
          <p:nvPr/>
        </p:nvSpPr>
        <p:spPr>
          <a:xfrm>
            <a:off x="-144635" y="4287749"/>
            <a:ext cx="1203523" cy="2746629"/>
          </a:xfrm>
          <a:custGeom>
            <a:avLst/>
            <a:gdLst/>
            <a:ahLst/>
            <a:cxnLst/>
            <a:rect l="l" t="t" r="r" b="b"/>
            <a:pathLst>
              <a:path w="1803031" h="4114800" extrusionOk="0">
                <a:moveTo>
                  <a:pt x="0" y="0"/>
                </a:moveTo>
                <a:lnTo>
                  <a:pt x="1803030" y="0"/>
                </a:lnTo>
                <a:lnTo>
                  <a:pt x="1803030" y="4114800"/>
                </a:lnTo>
                <a:lnTo>
                  <a:pt x="0" y="4114800"/>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37" name="Google Shape;937;g357d106b903_0_4404">
            <a:extLst>
              <a:ext uri="{C183D7F6-B498-43B3-948B-1728B52AA6E4}">
                <adec:decorative xmlns:adec="http://schemas.microsoft.com/office/drawing/2017/decorative" val="1"/>
              </a:ext>
            </a:extLst>
          </p:cNvPr>
          <p:cNvSpPr/>
          <p:nvPr/>
        </p:nvSpPr>
        <p:spPr>
          <a:xfrm>
            <a:off x="8492808" y="2519754"/>
            <a:ext cx="5236477" cy="468696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5">
              <a:alphaModFix/>
            </a:blip>
            <a:stretch>
              <a:fillRect l="-19738" r="-19738"/>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38" name="Google Shape;938;g357d106b903_0_4404"/>
          <p:cNvSpPr txBox="1"/>
          <p:nvPr/>
        </p:nvSpPr>
        <p:spPr>
          <a:xfrm>
            <a:off x="355439" y="647435"/>
            <a:ext cx="11150700" cy="594600"/>
          </a:xfrm>
          <a:prstGeom prst="rect">
            <a:avLst/>
          </a:prstGeom>
          <a:noFill/>
          <a:ln>
            <a:noFill/>
          </a:ln>
        </p:spPr>
        <p:txBody>
          <a:bodyPr spcFirstLastPara="1" wrap="square" lIns="0" tIns="0" rIns="0" bIns="0" anchor="t" anchorCtr="0">
            <a:spAutoFit/>
          </a:bodyPr>
          <a:lstStyle/>
          <a:p>
            <a:pPr marL="0" marR="0" lvl="0" indent="0" algn="l" rtl="0">
              <a:lnSpc>
                <a:spcPct val="83994"/>
              </a:lnSpc>
              <a:spcBef>
                <a:spcPts val="0"/>
              </a:spcBef>
              <a:spcAft>
                <a:spcPts val="0"/>
              </a:spcAft>
              <a:buNone/>
            </a:pPr>
            <a:r>
              <a:rPr lang="en-US" sz="4600" i="1">
                <a:solidFill>
                  <a:srgbClr val="22423D"/>
                </a:solidFill>
                <a:latin typeface="Arial"/>
                <a:ea typeface="Arial"/>
                <a:cs typeface="Arial"/>
                <a:sym typeface="Arial"/>
              </a:rPr>
              <a:t>Digital Preservation - Emulation</a:t>
            </a:r>
            <a:endParaRPr sz="900"/>
          </a:p>
        </p:txBody>
      </p:sp>
      <p:sp>
        <p:nvSpPr>
          <p:cNvPr id="939" name="Google Shape;939;g357d106b903_0_4404"/>
          <p:cNvSpPr/>
          <p:nvPr/>
        </p:nvSpPr>
        <p:spPr>
          <a:xfrm>
            <a:off x="2548885" y="1746325"/>
            <a:ext cx="201695" cy="256096"/>
          </a:xfrm>
          <a:custGeom>
            <a:avLst/>
            <a:gdLst/>
            <a:ahLst/>
            <a:cxnLst/>
            <a:rect l="l" t="t" r="r" b="b"/>
            <a:pathLst>
              <a:path w="302165" h="383665" extrusionOk="0">
                <a:moveTo>
                  <a:pt x="0" y="0"/>
                </a:moveTo>
                <a:lnTo>
                  <a:pt x="302165" y="0"/>
                </a:lnTo>
                <a:lnTo>
                  <a:pt x="302165" y="383665"/>
                </a:lnTo>
                <a:lnTo>
                  <a:pt x="0" y="383665"/>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40" name="Google Shape;940;g357d106b903_0_4404"/>
          <p:cNvSpPr txBox="1"/>
          <p:nvPr/>
        </p:nvSpPr>
        <p:spPr>
          <a:xfrm>
            <a:off x="2908866" y="1733625"/>
            <a:ext cx="73203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a:solidFill>
                  <a:srgbClr val="22423D"/>
                </a:solidFill>
                <a:latin typeface="Arial"/>
                <a:ea typeface="Arial"/>
                <a:cs typeface="Arial"/>
                <a:sym typeface="Arial"/>
              </a:rPr>
              <a:t>Offers alternative solution to migration</a:t>
            </a:r>
            <a:endParaRPr sz="900"/>
          </a:p>
        </p:txBody>
      </p:sp>
      <p:sp>
        <p:nvSpPr>
          <p:cNvPr id="941" name="Google Shape;941;g357d106b903_0_4404"/>
          <p:cNvSpPr txBox="1"/>
          <p:nvPr/>
        </p:nvSpPr>
        <p:spPr>
          <a:xfrm>
            <a:off x="2908866" y="3890373"/>
            <a:ext cx="5588700" cy="658200"/>
          </a:xfrm>
          <a:prstGeom prst="rect">
            <a:avLst/>
          </a:prstGeom>
          <a:noFill/>
          <a:ln>
            <a:noFill/>
          </a:ln>
        </p:spPr>
        <p:txBody>
          <a:bodyPr spcFirstLastPara="1" wrap="square" lIns="0" tIns="0" rIns="0" bIns="0" anchor="t" anchorCtr="0">
            <a:spAutoFit/>
          </a:bodyPr>
          <a:lstStyle/>
          <a:p>
            <a:pPr marL="0" marR="0" lvl="0" indent="0" algn="l" rtl="0">
              <a:lnSpc>
                <a:spcPct val="125017"/>
              </a:lnSpc>
              <a:spcBef>
                <a:spcPts val="0"/>
              </a:spcBef>
              <a:spcAft>
                <a:spcPts val="0"/>
              </a:spcAft>
              <a:buNone/>
            </a:pPr>
            <a:r>
              <a:rPr lang="en-US" sz="1900">
                <a:solidFill>
                  <a:srgbClr val="22423D"/>
                </a:solidFill>
                <a:latin typeface="Arial"/>
                <a:ea typeface="Arial"/>
                <a:cs typeface="Arial"/>
                <a:sym typeface="Arial"/>
              </a:rPr>
              <a:t>Useful for complex objects such as games or apps that don’t migrate well</a:t>
            </a:r>
            <a:endParaRPr sz="900"/>
          </a:p>
        </p:txBody>
      </p:sp>
      <p:sp>
        <p:nvSpPr>
          <p:cNvPr id="942" name="Google Shape;942;g357d106b903_0_4404"/>
          <p:cNvSpPr/>
          <p:nvPr/>
        </p:nvSpPr>
        <p:spPr>
          <a:xfrm>
            <a:off x="2548885" y="3903073"/>
            <a:ext cx="201695" cy="256096"/>
          </a:xfrm>
          <a:custGeom>
            <a:avLst/>
            <a:gdLst/>
            <a:ahLst/>
            <a:cxnLst/>
            <a:rect l="l" t="t" r="r" b="b"/>
            <a:pathLst>
              <a:path w="302165" h="383665" extrusionOk="0">
                <a:moveTo>
                  <a:pt x="0" y="0"/>
                </a:moveTo>
                <a:lnTo>
                  <a:pt x="302165" y="0"/>
                </a:lnTo>
                <a:lnTo>
                  <a:pt x="302165" y="383665"/>
                </a:lnTo>
                <a:lnTo>
                  <a:pt x="0" y="383665"/>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43" name="Google Shape;943;g357d106b903_0_4404"/>
          <p:cNvSpPr txBox="1"/>
          <p:nvPr/>
        </p:nvSpPr>
        <p:spPr>
          <a:xfrm>
            <a:off x="2898617" y="5121603"/>
            <a:ext cx="5506500" cy="1023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a:solidFill>
                  <a:srgbClr val="22423D"/>
                </a:solidFill>
                <a:latin typeface="Arial"/>
                <a:ea typeface="Arial"/>
                <a:cs typeface="Arial"/>
                <a:sym typeface="Arial"/>
              </a:rPr>
              <a:t>Emulators run on current computer architecture but provide the same behavior and structure as an older system</a:t>
            </a:r>
            <a:endParaRPr sz="900"/>
          </a:p>
        </p:txBody>
      </p:sp>
      <p:sp>
        <p:nvSpPr>
          <p:cNvPr id="944" name="Google Shape;944;g357d106b903_0_4404"/>
          <p:cNvSpPr/>
          <p:nvPr/>
        </p:nvSpPr>
        <p:spPr>
          <a:xfrm>
            <a:off x="2548885" y="5134303"/>
            <a:ext cx="201695" cy="256096"/>
          </a:xfrm>
          <a:custGeom>
            <a:avLst/>
            <a:gdLst/>
            <a:ahLst/>
            <a:cxnLst/>
            <a:rect l="l" t="t" r="r" b="b"/>
            <a:pathLst>
              <a:path w="302165" h="383665" extrusionOk="0">
                <a:moveTo>
                  <a:pt x="0" y="0"/>
                </a:moveTo>
                <a:lnTo>
                  <a:pt x="302165" y="0"/>
                </a:lnTo>
                <a:lnTo>
                  <a:pt x="302165" y="383665"/>
                </a:lnTo>
                <a:lnTo>
                  <a:pt x="0" y="383665"/>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45" name="Google Shape;945;g357d106b903_0_4404"/>
          <p:cNvSpPr/>
          <p:nvPr/>
        </p:nvSpPr>
        <p:spPr>
          <a:xfrm>
            <a:off x="2548885" y="2670750"/>
            <a:ext cx="201695" cy="256096"/>
          </a:xfrm>
          <a:custGeom>
            <a:avLst/>
            <a:gdLst/>
            <a:ahLst/>
            <a:cxnLst/>
            <a:rect l="l" t="t" r="r" b="b"/>
            <a:pathLst>
              <a:path w="302165" h="383665" extrusionOk="0">
                <a:moveTo>
                  <a:pt x="0" y="0"/>
                </a:moveTo>
                <a:lnTo>
                  <a:pt x="302165" y="0"/>
                </a:lnTo>
                <a:lnTo>
                  <a:pt x="302165" y="383665"/>
                </a:lnTo>
                <a:lnTo>
                  <a:pt x="0" y="383665"/>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46" name="Google Shape;946;g357d106b903_0_4404"/>
          <p:cNvSpPr txBox="1"/>
          <p:nvPr/>
        </p:nvSpPr>
        <p:spPr>
          <a:xfrm>
            <a:off x="2898617" y="2658050"/>
            <a:ext cx="5598900" cy="6582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a:solidFill>
                  <a:srgbClr val="22423D"/>
                </a:solidFill>
                <a:latin typeface="Arial"/>
                <a:ea typeface="Arial"/>
                <a:cs typeface="Arial"/>
                <a:sym typeface="Arial"/>
              </a:rPr>
              <a:t>Allows archives to preserve and deliver access to users directly from original file</a:t>
            </a:r>
            <a:endParaRPr sz="900"/>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954"/>
        <p:cNvGrpSpPr/>
        <p:nvPr/>
      </p:nvGrpSpPr>
      <p:grpSpPr>
        <a:xfrm>
          <a:off x="0" y="0"/>
          <a:ext cx="0" cy="0"/>
          <a:chOff x="0" y="0"/>
          <a:chExt cx="0" cy="0"/>
        </a:xfrm>
      </p:grpSpPr>
      <p:sp>
        <p:nvSpPr>
          <p:cNvPr id="955" name="Google Shape;955;g357d106b903_0_4458">
            <a:extLst>
              <a:ext uri="{C183D7F6-B498-43B3-948B-1728B52AA6E4}">
                <adec:decorative xmlns:adec="http://schemas.microsoft.com/office/drawing/2017/decorative" val="1"/>
              </a:ext>
            </a:extLst>
          </p:cNvPr>
          <p:cNvSpPr/>
          <p:nvPr/>
        </p:nvSpPr>
        <p:spPr>
          <a:xfrm>
            <a:off x="-804960" y="-232723"/>
            <a:ext cx="3213012" cy="3666300"/>
          </a:xfrm>
          <a:custGeom>
            <a:avLst/>
            <a:gdLst/>
            <a:ahLst/>
            <a:cxnLst/>
            <a:rect l="l" t="t" r="r" b="b"/>
            <a:pathLst>
              <a:path w="4813501" h="5492584" extrusionOk="0">
                <a:moveTo>
                  <a:pt x="0" y="0"/>
                </a:moveTo>
                <a:lnTo>
                  <a:pt x="4813501" y="0"/>
                </a:lnTo>
                <a:lnTo>
                  <a:pt x="4813501" y="5492584"/>
                </a:lnTo>
                <a:lnTo>
                  <a:pt x="0" y="5492584"/>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56" name="Google Shape;956;g357d106b903_0_4458">
            <a:extLst>
              <a:ext uri="{C183D7F6-B498-43B3-948B-1728B52AA6E4}">
                <adec:decorative xmlns:adec="http://schemas.microsoft.com/office/drawing/2017/decorative" val="1"/>
              </a:ext>
            </a:extLst>
          </p:cNvPr>
          <p:cNvSpPr/>
          <p:nvPr/>
        </p:nvSpPr>
        <p:spPr>
          <a:xfrm>
            <a:off x="-144635" y="4287749"/>
            <a:ext cx="1203523" cy="2746629"/>
          </a:xfrm>
          <a:custGeom>
            <a:avLst/>
            <a:gdLst/>
            <a:ahLst/>
            <a:cxnLst/>
            <a:rect l="l" t="t" r="r" b="b"/>
            <a:pathLst>
              <a:path w="1803031" h="4114800" extrusionOk="0">
                <a:moveTo>
                  <a:pt x="0" y="0"/>
                </a:moveTo>
                <a:lnTo>
                  <a:pt x="1803030" y="0"/>
                </a:lnTo>
                <a:lnTo>
                  <a:pt x="1803030" y="4114800"/>
                </a:lnTo>
                <a:lnTo>
                  <a:pt x="0" y="4114800"/>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57" name="Google Shape;957;g357d106b903_0_4458"/>
          <p:cNvSpPr txBox="1"/>
          <p:nvPr/>
        </p:nvSpPr>
        <p:spPr>
          <a:xfrm>
            <a:off x="2950668" y="2226461"/>
            <a:ext cx="5127900" cy="4337100"/>
          </a:xfrm>
          <a:prstGeom prst="rect">
            <a:avLst/>
          </a:prstGeom>
          <a:noFill/>
          <a:ln>
            <a:noFill/>
          </a:ln>
        </p:spPr>
        <p:txBody>
          <a:bodyPr spcFirstLastPara="1" wrap="square" lIns="0" tIns="0" rIns="0" bIns="0" anchor="t" anchorCtr="0">
            <a:spAutoFit/>
          </a:bodyPr>
          <a:lstStyle/>
          <a:p>
            <a:pPr marL="508000" marR="0" lvl="1" indent="-260350" algn="l" rtl="0">
              <a:lnSpc>
                <a:spcPct val="125007"/>
              </a:lnSpc>
              <a:spcBef>
                <a:spcPts val="0"/>
              </a:spcBef>
              <a:spcAft>
                <a:spcPts val="0"/>
              </a:spcAft>
              <a:buClr>
                <a:srgbClr val="22423D"/>
              </a:buClr>
              <a:buSzPts val="2300"/>
              <a:buFont typeface="Arial"/>
              <a:buChar char="•"/>
            </a:pPr>
            <a:r>
              <a:rPr lang="en-US" sz="2300" b="0" i="0" u="none" strike="noStrike" cap="none">
                <a:solidFill>
                  <a:srgbClr val="22423D"/>
                </a:solidFill>
                <a:latin typeface="Arial"/>
                <a:ea typeface="Arial"/>
                <a:cs typeface="Arial"/>
                <a:sym typeface="Arial"/>
              </a:rPr>
              <a:t>Files are easily edited or changed or corrupted</a:t>
            </a:r>
            <a:endParaRPr sz="900"/>
          </a:p>
          <a:p>
            <a:pPr marL="508000" marR="0" lvl="1" indent="-260350" algn="l" rtl="0">
              <a:lnSpc>
                <a:spcPct val="125007"/>
              </a:lnSpc>
              <a:spcBef>
                <a:spcPts val="0"/>
              </a:spcBef>
              <a:spcAft>
                <a:spcPts val="0"/>
              </a:spcAft>
              <a:buClr>
                <a:srgbClr val="22423D"/>
              </a:buClr>
              <a:buSzPts val="2300"/>
              <a:buFont typeface="Arial"/>
              <a:buChar char="•"/>
            </a:pPr>
            <a:r>
              <a:rPr lang="en-US" sz="2300" b="0" i="0" u="none" strike="noStrike" cap="none">
                <a:solidFill>
                  <a:srgbClr val="22423D"/>
                </a:solidFill>
                <a:latin typeface="Arial"/>
                <a:ea typeface="Arial"/>
                <a:cs typeface="Arial"/>
                <a:sym typeface="Arial"/>
              </a:rPr>
              <a:t>Archives promise to maintain the trustworthiness and authenticity of every record by ensuring they remain unchanged after ingest </a:t>
            </a:r>
            <a:endParaRPr sz="900"/>
          </a:p>
          <a:p>
            <a:pPr marL="508000" marR="0" lvl="1" indent="-260350" algn="l" rtl="0">
              <a:lnSpc>
                <a:spcPct val="125007"/>
              </a:lnSpc>
              <a:spcBef>
                <a:spcPts val="0"/>
              </a:spcBef>
              <a:spcAft>
                <a:spcPts val="0"/>
              </a:spcAft>
              <a:buClr>
                <a:srgbClr val="22423D"/>
              </a:buClr>
              <a:buSzPts val="2300"/>
              <a:buFont typeface="Arial"/>
              <a:buChar char="•"/>
            </a:pPr>
            <a:r>
              <a:rPr lang="en-US" sz="2300" b="0" i="0" u="none" strike="noStrike" cap="none">
                <a:solidFill>
                  <a:srgbClr val="22423D"/>
                </a:solidFill>
                <a:latin typeface="Arial"/>
                <a:ea typeface="Arial"/>
                <a:cs typeface="Arial"/>
                <a:sym typeface="Arial"/>
              </a:rPr>
              <a:t>Use lossless formats when </a:t>
            </a:r>
            <a:r>
              <a:rPr lang="en-US" sz="2300">
                <a:solidFill>
                  <a:srgbClr val="22423D"/>
                </a:solidFill>
              </a:rPr>
              <a:t>possible</a:t>
            </a:r>
            <a:endParaRPr sz="2300">
              <a:solidFill>
                <a:srgbClr val="22423D"/>
              </a:solidFill>
            </a:endParaRPr>
          </a:p>
          <a:p>
            <a:pPr marL="508000" marR="0" lvl="1" indent="-260350" algn="l" rtl="0">
              <a:lnSpc>
                <a:spcPct val="125007"/>
              </a:lnSpc>
              <a:spcBef>
                <a:spcPts val="0"/>
              </a:spcBef>
              <a:spcAft>
                <a:spcPts val="0"/>
              </a:spcAft>
              <a:buClr>
                <a:srgbClr val="22423D"/>
              </a:buClr>
              <a:buSzPts val="2300"/>
              <a:buFont typeface="Arial"/>
              <a:buChar char="•"/>
            </a:pPr>
            <a:r>
              <a:rPr lang="en-US" sz="2300" b="0" i="0" u="none" strike="noStrike" cap="none">
                <a:solidFill>
                  <a:srgbClr val="22423D"/>
                </a:solidFill>
                <a:latin typeface="Arial"/>
                <a:ea typeface="Arial"/>
                <a:cs typeface="Arial"/>
                <a:sym typeface="Arial"/>
              </a:rPr>
              <a:t>Fixity is maintained using checksums</a:t>
            </a:r>
            <a:endParaRPr sz="900"/>
          </a:p>
        </p:txBody>
      </p:sp>
      <p:sp>
        <p:nvSpPr>
          <p:cNvPr id="958" name="Google Shape;958;g357d106b903_0_4458">
            <a:extLst>
              <a:ext uri="{C183D7F6-B498-43B3-948B-1728B52AA6E4}">
                <adec:decorative xmlns:adec="http://schemas.microsoft.com/office/drawing/2017/decorative" val="1"/>
              </a:ext>
            </a:extLst>
          </p:cNvPr>
          <p:cNvSpPr/>
          <p:nvPr/>
        </p:nvSpPr>
        <p:spPr>
          <a:xfrm>
            <a:off x="8007639" y="1223486"/>
            <a:ext cx="5236477" cy="468696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5">
              <a:alphaModFix/>
            </a:blip>
            <a:stretch>
              <a:fillRect l="-20988" r="-20978"/>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59" name="Google Shape;959;g357d106b903_0_4458"/>
          <p:cNvSpPr txBox="1"/>
          <p:nvPr/>
        </p:nvSpPr>
        <p:spPr>
          <a:xfrm>
            <a:off x="3017722" y="1725417"/>
            <a:ext cx="7047900" cy="384900"/>
          </a:xfrm>
          <a:prstGeom prst="rect">
            <a:avLst/>
          </a:prstGeom>
          <a:noFill/>
          <a:ln>
            <a:noFill/>
          </a:ln>
        </p:spPr>
        <p:txBody>
          <a:bodyPr spcFirstLastPara="1" wrap="square" lIns="0" tIns="0" rIns="0" bIns="0" anchor="t" anchorCtr="0">
            <a:spAutoFit/>
          </a:bodyPr>
          <a:lstStyle/>
          <a:p>
            <a:pPr marL="0" marR="0" lvl="0" indent="0" algn="l" rtl="0">
              <a:lnSpc>
                <a:spcPct val="125006"/>
              </a:lnSpc>
              <a:spcBef>
                <a:spcPts val="0"/>
              </a:spcBef>
              <a:spcAft>
                <a:spcPts val="0"/>
              </a:spcAft>
              <a:buNone/>
            </a:pPr>
            <a:r>
              <a:rPr lang="en-US" sz="2500" b="1">
                <a:solidFill>
                  <a:srgbClr val="22423D"/>
                </a:solidFill>
                <a:latin typeface="Arial"/>
                <a:ea typeface="Arial"/>
                <a:cs typeface="Arial"/>
                <a:sym typeface="Arial"/>
              </a:rPr>
              <a:t>MAINTAIN FILE FIXITY</a:t>
            </a:r>
            <a:endParaRPr sz="900"/>
          </a:p>
        </p:txBody>
      </p:sp>
      <p:sp>
        <p:nvSpPr>
          <p:cNvPr id="960" name="Google Shape;960;g357d106b903_0_4458"/>
          <p:cNvSpPr txBox="1"/>
          <p:nvPr/>
        </p:nvSpPr>
        <p:spPr>
          <a:xfrm>
            <a:off x="355439" y="838200"/>
            <a:ext cx="11150700" cy="594600"/>
          </a:xfrm>
          <a:prstGeom prst="rect">
            <a:avLst/>
          </a:prstGeom>
          <a:noFill/>
          <a:ln>
            <a:noFill/>
          </a:ln>
        </p:spPr>
        <p:txBody>
          <a:bodyPr spcFirstLastPara="1" wrap="square" lIns="0" tIns="0" rIns="0" bIns="0" anchor="t" anchorCtr="0">
            <a:spAutoFit/>
          </a:bodyPr>
          <a:lstStyle/>
          <a:p>
            <a:pPr marL="0" marR="0" lvl="0" indent="0" algn="l" rtl="0">
              <a:lnSpc>
                <a:spcPct val="83994"/>
              </a:lnSpc>
              <a:spcBef>
                <a:spcPts val="0"/>
              </a:spcBef>
              <a:spcAft>
                <a:spcPts val="0"/>
              </a:spcAft>
              <a:buNone/>
            </a:pPr>
            <a:r>
              <a:rPr lang="en-US" sz="4600" i="1">
                <a:solidFill>
                  <a:srgbClr val="22423D"/>
                </a:solidFill>
                <a:latin typeface="Arial"/>
                <a:ea typeface="Arial"/>
                <a:cs typeface="Arial"/>
                <a:sym typeface="Arial"/>
              </a:rPr>
              <a:t>Digital Preservation - Core Concepts</a:t>
            </a:r>
            <a:endParaRPr sz="900"/>
          </a:p>
        </p:txBody>
      </p:sp>
      <p:grpSp>
        <p:nvGrpSpPr>
          <p:cNvPr id="961" name="Google Shape;961;g357d106b903_0_4458">
            <a:extLst>
              <a:ext uri="{C183D7F6-B498-43B3-948B-1728B52AA6E4}">
                <adec:decorative xmlns:adec="http://schemas.microsoft.com/office/drawing/2017/decorative" val="1"/>
              </a:ext>
            </a:extLst>
          </p:cNvPr>
          <p:cNvGrpSpPr/>
          <p:nvPr/>
        </p:nvGrpSpPr>
        <p:grpSpPr>
          <a:xfrm>
            <a:off x="2558908" y="1677845"/>
            <a:ext cx="391760" cy="492179"/>
            <a:chOff x="-360" y="-241"/>
            <a:chExt cx="783519" cy="984358"/>
          </a:xfrm>
        </p:grpSpPr>
        <p:sp>
          <p:nvSpPr>
            <p:cNvPr id="962" name="Google Shape;962;g357d106b903_0_4458"/>
            <p:cNvSpPr/>
            <p:nvPr/>
          </p:nvSpPr>
          <p:spPr>
            <a:xfrm rot="10722664">
              <a:off x="10425" y="8206"/>
              <a:ext cx="761950" cy="967463"/>
            </a:xfrm>
            <a:custGeom>
              <a:avLst/>
              <a:gdLst/>
              <a:ahLst/>
              <a:cxnLst/>
              <a:rect l="l" t="t" r="r" b="b"/>
              <a:pathLst>
                <a:path w="761757" h="967218" extrusionOk="0">
                  <a:moveTo>
                    <a:pt x="0" y="0"/>
                  </a:moveTo>
                  <a:lnTo>
                    <a:pt x="761757" y="0"/>
                  </a:lnTo>
                  <a:lnTo>
                    <a:pt x="761757" y="967219"/>
                  </a:lnTo>
                  <a:lnTo>
                    <a:pt x="0" y="967219"/>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63" name="Google Shape;963;g357d106b903_0_4458"/>
            <p:cNvSpPr txBox="1"/>
            <p:nvPr/>
          </p:nvSpPr>
          <p:spPr>
            <a:xfrm>
              <a:off x="195790" y="101255"/>
              <a:ext cx="391500" cy="769500"/>
            </a:xfrm>
            <a:prstGeom prst="rect">
              <a:avLst/>
            </a:prstGeom>
            <a:noFill/>
            <a:ln>
              <a:noFill/>
            </a:ln>
          </p:spPr>
          <p:txBody>
            <a:bodyPr spcFirstLastPara="1" wrap="square" lIns="0" tIns="0" rIns="0" bIns="0" anchor="t" anchorCtr="0">
              <a:spAutoFit/>
            </a:bodyPr>
            <a:lstStyle/>
            <a:p>
              <a:pPr marL="0" marR="0" lvl="0" indent="0" algn="l" rtl="0">
                <a:lnSpc>
                  <a:spcPct val="125006"/>
                </a:lnSpc>
                <a:spcBef>
                  <a:spcPts val="0"/>
                </a:spcBef>
                <a:spcAft>
                  <a:spcPts val="0"/>
                </a:spcAft>
                <a:buNone/>
              </a:pPr>
              <a:r>
                <a:rPr lang="en-US" sz="2500" b="1">
                  <a:solidFill>
                    <a:srgbClr val="22423D"/>
                  </a:solidFill>
                  <a:latin typeface="Arial"/>
                  <a:ea typeface="Arial"/>
                  <a:cs typeface="Arial"/>
                  <a:sym typeface="Arial"/>
                </a:rPr>
                <a:t>3</a:t>
              </a:r>
              <a:endParaRPr sz="900"/>
            </a:p>
          </p:txBody>
        </p:sp>
      </p:gr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1015"/>
        <p:cNvGrpSpPr/>
        <p:nvPr/>
      </p:nvGrpSpPr>
      <p:grpSpPr>
        <a:xfrm>
          <a:off x="0" y="0"/>
          <a:ext cx="0" cy="0"/>
          <a:chOff x="0" y="0"/>
          <a:chExt cx="0" cy="0"/>
        </a:xfrm>
      </p:grpSpPr>
      <p:sp>
        <p:nvSpPr>
          <p:cNvPr id="1016" name="Google Shape;1016;g357d106b903_0_4516">
            <a:extLst>
              <a:ext uri="{C183D7F6-B498-43B3-948B-1728B52AA6E4}">
                <adec:decorative xmlns:adec="http://schemas.microsoft.com/office/drawing/2017/decorative" val="1"/>
              </a:ext>
            </a:extLst>
          </p:cNvPr>
          <p:cNvSpPr/>
          <p:nvPr/>
        </p:nvSpPr>
        <p:spPr>
          <a:xfrm>
            <a:off x="-804960" y="-232723"/>
            <a:ext cx="3213012" cy="3666300"/>
          </a:xfrm>
          <a:custGeom>
            <a:avLst/>
            <a:gdLst/>
            <a:ahLst/>
            <a:cxnLst/>
            <a:rect l="l" t="t" r="r" b="b"/>
            <a:pathLst>
              <a:path w="4813501" h="5492584" extrusionOk="0">
                <a:moveTo>
                  <a:pt x="0" y="0"/>
                </a:moveTo>
                <a:lnTo>
                  <a:pt x="4813501" y="0"/>
                </a:lnTo>
                <a:lnTo>
                  <a:pt x="4813501" y="5492584"/>
                </a:lnTo>
                <a:lnTo>
                  <a:pt x="0" y="5492584"/>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17" name="Google Shape;1017;g357d106b903_0_4516">
            <a:extLst>
              <a:ext uri="{C183D7F6-B498-43B3-948B-1728B52AA6E4}">
                <adec:decorative xmlns:adec="http://schemas.microsoft.com/office/drawing/2017/decorative" val="1"/>
              </a:ext>
            </a:extLst>
          </p:cNvPr>
          <p:cNvSpPr/>
          <p:nvPr/>
        </p:nvSpPr>
        <p:spPr>
          <a:xfrm>
            <a:off x="-144635" y="4287749"/>
            <a:ext cx="1203523" cy="2746629"/>
          </a:xfrm>
          <a:custGeom>
            <a:avLst/>
            <a:gdLst/>
            <a:ahLst/>
            <a:cxnLst/>
            <a:rect l="l" t="t" r="r" b="b"/>
            <a:pathLst>
              <a:path w="1803031" h="4114800" extrusionOk="0">
                <a:moveTo>
                  <a:pt x="0" y="0"/>
                </a:moveTo>
                <a:lnTo>
                  <a:pt x="1803030" y="0"/>
                </a:lnTo>
                <a:lnTo>
                  <a:pt x="1803030" y="4114800"/>
                </a:lnTo>
                <a:lnTo>
                  <a:pt x="0" y="4114800"/>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18" name="Google Shape;1018;g357d106b903_0_4516">
            <a:extLst>
              <a:ext uri="{C183D7F6-B498-43B3-948B-1728B52AA6E4}">
                <adec:decorative xmlns:adec="http://schemas.microsoft.com/office/drawing/2017/decorative" val="1"/>
              </a:ext>
            </a:extLst>
          </p:cNvPr>
          <p:cNvSpPr/>
          <p:nvPr/>
        </p:nvSpPr>
        <p:spPr>
          <a:xfrm>
            <a:off x="8007639" y="1223486"/>
            <a:ext cx="5236477" cy="468696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5">
              <a:alphaModFix/>
            </a:blip>
            <a:stretch>
              <a:fillRect l="-19659" r="-1964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19" name="Google Shape;1019;g357d106b903_0_4516"/>
          <p:cNvSpPr txBox="1"/>
          <p:nvPr/>
        </p:nvSpPr>
        <p:spPr>
          <a:xfrm>
            <a:off x="355439" y="838200"/>
            <a:ext cx="11150700" cy="594600"/>
          </a:xfrm>
          <a:prstGeom prst="rect">
            <a:avLst/>
          </a:prstGeom>
          <a:noFill/>
          <a:ln>
            <a:noFill/>
          </a:ln>
        </p:spPr>
        <p:txBody>
          <a:bodyPr spcFirstLastPara="1" wrap="square" lIns="0" tIns="0" rIns="0" bIns="0" anchor="t" anchorCtr="0">
            <a:spAutoFit/>
          </a:bodyPr>
          <a:lstStyle/>
          <a:p>
            <a:pPr marL="0" marR="0" lvl="0" indent="0" algn="l" rtl="0">
              <a:lnSpc>
                <a:spcPct val="83994"/>
              </a:lnSpc>
              <a:spcBef>
                <a:spcPts val="0"/>
              </a:spcBef>
              <a:spcAft>
                <a:spcPts val="0"/>
              </a:spcAft>
              <a:buNone/>
            </a:pPr>
            <a:r>
              <a:rPr lang="en-US" sz="4600" i="1">
                <a:solidFill>
                  <a:srgbClr val="22423D"/>
                </a:solidFill>
                <a:latin typeface="Arial"/>
                <a:ea typeface="Arial"/>
                <a:cs typeface="Arial"/>
                <a:sym typeface="Arial"/>
              </a:rPr>
              <a:t>Digital Preservation - Checksums</a:t>
            </a:r>
            <a:endParaRPr sz="900"/>
          </a:p>
        </p:txBody>
      </p:sp>
      <p:sp>
        <p:nvSpPr>
          <p:cNvPr id="1020" name="Google Shape;1020;g357d106b903_0_4516">
            <a:extLst>
              <a:ext uri="{C183D7F6-B498-43B3-948B-1728B52AA6E4}">
                <adec:decorative xmlns:adec="http://schemas.microsoft.com/office/drawing/2017/decorative" val="1"/>
              </a:ext>
            </a:extLst>
          </p:cNvPr>
          <p:cNvSpPr/>
          <p:nvPr/>
        </p:nvSpPr>
        <p:spPr>
          <a:xfrm>
            <a:off x="2649646" y="1750947"/>
            <a:ext cx="201695" cy="256096"/>
          </a:xfrm>
          <a:custGeom>
            <a:avLst/>
            <a:gdLst/>
            <a:ahLst/>
            <a:cxnLst/>
            <a:rect l="l" t="t" r="r" b="b"/>
            <a:pathLst>
              <a:path w="302165" h="383665" extrusionOk="0">
                <a:moveTo>
                  <a:pt x="0" y="0"/>
                </a:moveTo>
                <a:lnTo>
                  <a:pt x="302165" y="0"/>
                </a:lnTo>
                <a:lnTo>
                  <a:pt x="302165" y="383665"/>
                </a:lnTo>
                <a:lnTo>
                  <a:pt x="0" y="383665"/>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21" name="Google Shape;1021;g357d106b903_0_4516"/>
          <p:cNvSpPr txBox="1"/>
          <p:nvPr/>
        </p:nvSpPr>
        <p:spPr>
          <a:xfrm>
            <a:off x="2984439" y="1701500"/>
            <a:ext cx="47322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a:solidFill>
                  <a:srgbClr val="22423D"/>
                </a:solidFill>
                <a:latin typeface="Arial"/>
                <a:ea typeface="Arial"/>
                <a:cs typeface="Arial"/>
                <a:sym typeface="Arial"/>
              </a:rPr>
              <a:t>Checksums = digital fingerprints</a:t>
            </a:r>
            <a:endParaRPr sz="900"/>
          </a:p>
        </p:txBody>
      </p:sp>
      <p:sp>
        <p:nvSpPr>
          <p:cNvPr id="1022" name="Google Shape;1022;g357d106b903_0_4516">
            <a:extLst>
              <a:ext uri="{C183D7F6-B498-43B3-948B-1728B52AA6E4}">
                <adec:decorative xmlns:adec="http://schemas.microsoft.com/office/drawing/2017/decorative" val="1"/>
              </a:ext>
            </a:extLst>
          </p:cNvPr>
          <p:cNvSpPr/>
          <p:nvPr/>
        </p:nvSpPr>
        <p:spPr>
          <a:xfrm>
            <a:off x="2649646" y="2443520"/>
            <a:ext cx="201695" cy="256096"/>
          </a:xfrm>
          <a:custGeom>
            <a:avLst/>
            <a:gdLst/>
            <a:ahLst/>
            <a:cxnLst/>
            <a:rect l="l" t="t" r="r" b="b"/>
            <a:pathLst>
              <a:path w="302165" h="383665" extrusionOk="0">
                <a:moveTo>
                  <a:pt x="0" y="0"/>
                </a:moveTo>
                <a:lnTo>
                  <a:pt x="302165" y="0"/>
                </a:lnTo>
                <a:lnTo>
                  <a:pt x="302165" y="383665"/>
                </a:lnTo>
                <a:lnTo>
                  <a:pt x="0" y="383665"/>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23" name="Google Shape;1023;g357d106b903_0_4516"/>
          <p:cNvSpPr txBox="1"/>
          <p:nvPr/>
        </p:nvSpPr>
        <p:spPr>
          <a:xfrm>
            <a:off x="2984439" y="2394073"/>
            <a:ext cx="47322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a:solidFill>
                  <a:srgbClr val="22423D"/>
                </a:solidFill>
                <a:latin typeface="Arial"/>
                <a:ea typeface="Arial"/>
                <a:cs typeface="Arial"/>
                <a:sym typeface="Arial"/>
              </a:rPr>
              <a:t>Created using an algorithm</a:t>
            </a:r>
            <a:endParaRPr sz="900"/>
          </a:p>
        </p:txBody>
      </p:sp>
      <p:sp>
        <p:nvSpPr>
          <p:cNvPr id="1024" name="Google Shape;1024;g357d106b903_0_4516">
            <a:extLst>
              <a:ext uri="{C183D7F6-B498-43B3-948B-1728B52AA6E4}">
                <adec:decorative xmlns:adec="http://schemas.microsoft.com/office/drawing/2017/decorative" val="1"/>
              </a:ext>
            </a:extLst>
          </p:cNvPr>
          <p:cNvSpPr/>
          <p:nvPr/>
        </p:nvSpPr>
        <p:spPr>
          <a:xfrm>
            <a:off x="2649646" y="3099347"/>
            <a:ext cx="201695" cy="256096"/>
          </a:xfrm>
          <a:custGeom>
            <a:avLst/>
            <a:gdLst/>
            <a:ahLst/>
            <a:cxnLst/>
            <a:rect l="l" t="t" r="r" b="b"/>
            <a:pathLst>
              <a:path w="302165" h="383665" extrusionOk="0">
                <a:moveTo>
                  <a:pt x="0" y="0"/>
                </a:moveTo>
                <a:lnTo>
                  <a:pt x="302165" y="0"/>
                </a:lnTo>
                <a:lnTo>
                  <a:pt x="302165" y="383664"/>
                </a:lnTo>
                <a:lnTo>
                  <a:pt x="0" y="383664"/>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25" name="Google Shape;1025;g357d106b903_0_4516"/>
          <p:cNvSpPr txBox="1"/>
          <p:nvPr/>
        </p:nvSpPr>
        <p:spPr>
          <a:xfrm>
            <a:off x="2984439" y="3086647"/>
            <a:ext cx="4732200" cy="6582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a:solidFill>
                  <a:srgbClr val="22423D"/>
                </a:solidFill>
                <a:latin typeface="Arial"/>
                <a:ea typeface="Arial"/>
                <a:cs typeface="Arial"/>
                <a:sym typeface="Arial"/>
              </a:rPr>
              <a:t>An unchanged file will always come back with the same fingerprint/checksum</a:t>
            </a:r>
            <a:endParaRPr sz="900"/>
          </a:p>
        </p:txBody>
      </p:sp>
      <p:sp>
        <p:nvSpPr>
          <p:cNvPr id="1026" name="Google Shape;1026;g357d106b903_0_4516">
            <a:extLst>
              <a:ext uri="{C183D7F6-B498-43B3-948B-1728B52AA6E4}">
                <adec:decorative xmlns:adec="http://schemas.microsoft.com/office/drawing/2017/decorative" val="1"/>
              </a:ext>
            </a:extLst>
          </p:cNvPr>
          <p:cNvSpPr/>
          <p:nvPr/>
        </p:nvSpPr>
        <p:spPr>
          <a:xfrm>
            <a:off x="2649646" y="4399539"/>
            <a:ext cx="201695" cy="256096"/>
          </a:xfrm>
          <a:custGeom>
            <a:avLst/>
            <a:gdLst/>
            <a:ahLst/>
            <a:cxnLst/>
            <a:rect l="l" t="t" r="r" b="b"/>
            <a:pathLst>
              <a:path w="302165" h="383665" extrusionOk="0">
                <a:moveTo>
                  <a:pt x="0" y="0"/>
                </a:moveTo>
                <a:lnTo>
                  <a:pt x="302165" y="0"/>
                </a:lnTo>
                <a:lnTo>
                  <a:pt x="302165" y="383664"/>
                </a:lnTo>
                <a:lnTo>
                  <a:pt x="0" y="383664"/>
                </a:lnTo>
                <a:lnTo>
                  <a:pt x="0" y="0"/>
                </a:lnTo>
                <a:close/>
              </a:path>
            </a:pathLst>
          </a:custGeom>
          <a:blipFill rotWithShape="1">
            <a:blip r:embed="rId4">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27" name="Google Shape;1027;g357d106b903_0_4516"/>
          <p:cNvSpPr txBox="1"/>
          <p:nvPr/>
        </p:nvSpPr>
        <p:spPr>
          <a:xfrm>
            <a:off x="2984439" y="4386839"/>
            <a:ext cx="47322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a:solidFill>
                  <a:srgbClr val="22423D"/>
                </a:solidFill>
                <a:latin typeface="Arial"/>
                <a:ea typeface="Arial"/>
                <a:cs typeface="Arial"/>
                <a:sym typeface="Arial"/>
              </a:rPr>
              <a:t>Used to verify the authenticity of files</a:t>
            </a:r>
            <a:endParaRPr sz="900"/>
          </a:p>
        </p:txBody>
      </p:sp>
      <p:grpSp>
        <p:nvGrpSpPr>
          <p:cNvPr id="1028" name="Google Shape;1028;g357d106b903_0_4516">
            <a:extLst>
              <a:ext uri="{C183D7F6-B498-43B3-948B-1728B52AA6E4}">
                <adec:decorative xmlns:adec="http://schemas.microsoft.com/office/drawing/2017/decorative" val="1"/>
              </a:ext>
            </a:extLst>
          </p:cNvPr>
          <p:cNvGrpSpPr/>
          <p:nvPr/>
        </p:nvGrpSpPr>
        <p:grpSpPr>
          <a:xfrm>
            <a:off x="5822632" y="5321331"/>
            <a:ext cx="2071490" cy="894803"/>
            <a:chOff x="0" y="0"/>
            <a:chExt cx="4142979" cy="1789606"/>
          </a:xfrm>
        </p:grpSpPr>
        <p:sp>
          <p:nvSpPr>
            <p:cNvPr id="1029" name="Google Shape;1029;g357d106b903_0_4516"/>
            <p:cNvSpPr/>
            <p:nvPr/>
          </p:nvSpPr>
          <p:spPr>
            <a:xfrm>
              <a:off x="0" y="0"/>
              <a:ext cx="1548747" cy="1785767"/>
            </a:xfrm>
            <a:custGeom>
              <a:avLst/>
              <a:gdLst/>
              <a:ahLst/>
              <a:cxnLst/>
              <a:rect l="l" t="t" r="r" b="b"/>
              <a:pathLst>
                <a:path w="1548747" h="1785767" extrusionOk="0">
                  <a:moveTo>
                    <a:pt x="0" y="0"/>
                  </a:moveTo>
                  <a:lnTo>
                    <a:pt x="1548747" y="0"/>
                  </a:lnTo>
                  <a:lnTo>
                    <a:pt x="1548747" y="1785767"/>
                  </a:lnTo>
                  <a:lnTo>
                    <a:pt x="0" y="1785767"/>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30" name="Google Shape;1030;g357d106b903_0_4516" descr="An illustration of a green fingerprint."/>
            <p:cNvSpPr/>
            <p:nvPr/>
          </p:nvSpPr>
          <p:spPr>
            <a:xfrm>
              <a:off x="2707584" y="3839"/>
              <a:ext cx="1435395" cy="1785767"/>
            </a:xfrm>
            <a:custGeom>
              <a:avLst/>
              <a:gdLst/>
              <a:ahLst/>
              <a:cxnLst/>
              <a:rect l="l" t="t" r="r" b="b"/>
              <a:pathLst>
                <a:path w="1435395" h="1785767" extrusionOk="0">
                  <a:moveTo>
                    <a:pt x="0" y="0"/>
                  </a:moveTo>
                  <a:lnTo>
                    <a:pt x="1435395" y="0"/>
                  </a:lnTo>
                  <a:lnTo>
                    <a:pt x="1435395" y="1785767"/>
                  </a:lnTo>
                  <a:lnTo>
                    <a:pt x="0" y="1785767"/>
                  </a:lnTo>
                  <a:lnTo>
                    <a:pt x="0" y="0"/>
                  </a:lnTo>
                  <a:close/>
                </a:path>
              </a:pathLst>
            </a:custGeom>
            <a:blipFill rotWithShape="1">
              <a:blip r:embed="rId7">
                <a:alphaModFix/>
              </a:blip>
              <a:stretch>
                <a:fillRect l="-127575" t="-19869" r="-124425" b="-2160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31" name="Google Shape;1031;g357d106b903_0_4516"/>
            <p:cNvSpPr txBox="1"/>
            <p:nvPr/>
          </p:nvSpPr>
          <p:spPr>
            <a:xfrm>
              <a:off x="1859087" y="352611"/>
              <a:ext cx="608400" cy="1046700"/>
            </a:xfrm>
            <a:prstGeom prst="rect">
              <a:avLst/>
            </a:prstGeom>
            <a:noFill/>
            <a:ln>
              <a:noFill/>
            </a:ln>
          </p:spPr>
          <p:txBody>
            <a:bodyPr spcFirstLastPara="1" wrap="square" lIns="0" tIns="0" rIns="0" bIns="0" anchor="t" anchorCtr="0">
              <a:spAutoFit/>
            </a:bodyPr>
            <a:lstStyle/>
            <a:p>
              <a:pPr marL="0" marR="0" lvl="0" indent="0" algn="l" rtl="0">
                <a:lnSpc>
                  <a:spcPct val="125019"/>
                </a:lnSpc>
                <a:spcBef>
                  <a:spcPts val="0"/>
                </a:spcBef>
                <a:spcAft>
                  <a:spcPts val="0"/>
                </a:spcAft>
                <a:buNone/>
              </a:pPr>
              <a:r>
                <a:rPr lang="en-US" sz="3400" dirty="0">
                  <a:solidFill>
                    <a:srgbClr val="22423D"/>
                  </a:solidFill>
                  <a:latin typeface="Arial"/>
                  <a:ea typeface="Arial"/>
                  <a:cs typeface="Arial"/>
                  <a:sym typeface="Arial"/>
                </a:rPr>
                <a:t>=</a:t>
              </a:r>
              <a:endParaRPr sz="900" dirty="0"/>
            </a:p>
          </p:txBody>
        </p:sp>
      </p:grpSp>
      <p:grpSp>
        <p:nvGrpSpPr>
          <p:cNvPr id="1032" name="Google Shape;1032;g357d106b903_0_4516">
            <a:extLst>
              <a:ext uri="{C183D7F6-B498-43B3-948B-1728B52AA6E4}">
                <adec:decorative xmlns:adec="http://schemas.microsoft.com/office/drawing/2017/decorative" val="1"/>
              </a:ext>
            </a:extLst>
          </p:cNvPr>
          <p:cNvGrpSpPr/>
          <p:nvPr/>
        </p:nvGrpSpPr>
        <p:grpSpPr>
          <a:xfrm>
            <a:off x="2404565" y="5338098"/>
            <a:ext cx="2071489" cy="892883"/>
            <a:chOff x="0" y="0"/>
            <a:chExt cx="4142979" cy="1785767"/>
          </a:xfrm>
        </p:grpSpPr>
        <p:sp>
          <p:nvSpPr>
            <p:cNvPr id="1033" name="Google Shape;1033;g357d106b903_0_4516"/>
            <p:cNvSpPr/>
            <p:nvPr/>
          </p:nvSpPr>
          <p:spPr>
            <a:xfrm>
              <a:off x="2803457" y="10107"/>
              <a:ext cx="1339522" cy="1775660"/>
            </a:xfrm>
            <a:custGeom>
              <a:avLst/>
              <a:gdLst/>
              <a:ahLst/>
              <a:cxnLst/>
              <a:rect l="l" t="t" r="r" b="b"/>
              <a:pathLst>
                <a:path w="1339522" h="1775660" extrusionOk="0">
                  <a:moveTo>
                    <a:pt x="0" y="0"/>
                  </a:moveTo>
                  <a:lnTo>
                    <a:pt x="1339522" y="0"/>
                  </a:lnTo>
                  <a:lnTo>
                    <a:pt x="1339522" y="1775660"/>
                  </a:lnTo>
                  <a:lnTo>
                    <a:pt x="0" y="1775660"/>
                  </a:lnTo>
                  <a:lnTo>
                    <a:pt x="0" y="0"/>
                  </a:lnTo>
                  <a:close/>
                </a:path>
              </a:pathLst>
            </a:custGeom>
            <a:blipFill rotWithShape="1">
              <a:blip r:embed="rId7">
                <a:alphaModFix/>
              </a:blip>
              <a:stretch>
                <a:fillRect t="-24609" r="-282336" b="-1960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34" name="Google Shape;1034;g357d106b903_0_4516"/>
            <p:cNvSpPr/>
            <p:nvPr/>
          </p:nvSpPr>
          <p:spPr>
            <a:xfrm>
              <a:off x="0" y="0"/>
              <a:ext cx="1548747" cy="1785767"/>
            </a:xfrm>
            <a:custGeom>
              <a:avLst/>
              <a:gdLst/>
              <a:ahLst/>
              <a:cxnLst/>
              <a:rect l="l" t="t" r="r" b="b"/>
              <a:pathLst>
                <a:path w="1548747" h="1785767" extrusionOk="0">
                  <a:moveTo>
                    <a:pt x="0" y="0"/>
                  </a:moveTo>
                  <a:lnTo>
                    <a:pt x="1548747" y="0"/>
                  </a:lnTo>
                  <a:lnTo>
                    <a:pt x="1548747" y="1785767"/>
                  </a:lnTo>
                  <a:lnTo>
                    <a:pt x="0" y="1785767"/>
                  </a:lnTo>
                  <a:lnTo>
                    <a:pt x="0" y="0"/>
                  </a:lnTo>
                  <a:close/>
                </a:path>
              </a:pathLst>
            </a:custGeom>
            <a:blipFill rotWithShape="1">
              <a:blip r:embed="rId8">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35" name="Google Shape;1035;g357d106b903_0_4516"/>
            <p:cNvSpPr txBox="1"/>
            <p:nvPr/>
          </p:nvSpPr>
          <p:spPr>
            <a:xfrm>
              <a:off x="1871833" y="352611"/>
              <a:ext cx="608400" cy="1046700"/>
            </a:xfrm>
            <a:prstGeom prst="rect">
              <a:avLst/>
            </a:prstGeom>
            <a:noFill/>
            <a:ln>
              <a:noFill/>
            </a:ln>
          </p:spPr>
          <p:txBody>
            <a:bodyPr spcFirstLastPara="1" wrap="square" lIns="0" tIns="0" rIns="0" bIns="0" anchor="t" anchorCtr="0">
              <a:spAutoFit/>
            </a:bodyPr>
            <a:lstStyle/>
            <a:p>
              <a:pPr marL="0" marR="0" lvl="0" indent="0" algn="l" rtl="0">
                <a:lnSpc>
                  <a:spcPct val="125019"/>
                </a:lnSpc>
                <a:spcBef>
                  <a:spcPts val="0"/>
                </a:spcBef>
                <a:spcAft>
                  <a:spcPts val="0"/>
                </a:spcAft>
                <a:buNone/>
              </a:pPr>
              <a:r>
                <a:rPr lang="en-US" sz="3400" dirty="0">
                  <a:solidFill>
                    <a:srgbClr val="22423D"/>
                  </a:solidFill>
                  <a:latin typeface="Arial"/>
                  <a:ea typeface="Arial"/>
                  <a:cs typeface="Arial"/>
                  <a:sym typeface="Arial"/>
                </a:rPr>
                <a:t>=</a:t>
              </a:r>
              <a:endParaRPr sz="900" dirty="0"/>
            </a:p>
          </p:txBody>
        </p:sp>
      </p:gr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1055"/>
        <p:cNvGrpSpPr/>
        <p:nvPr/>
      </p:nvGrpSpPr>
      <p:grpSpPr>
        <a:xfrm>
          <a:off x="0" y="0"/>
          <a:ext cx="0" cy="0"/>
          <a:chOff x="0" y="0"/>
          <a:chExt cx="0" cy="0"/>
        </a:xfrm>
      </p:grpSpPr>
      <p:sp>
        <p:nvSpPr>
          <p:cNvPr id="1056" name="Google Shape;1056;g357d106b903_0_4554"/>
          <p:cNvSpPr txBox="1"/>
          <p:nvPr/>
        </p:nvSpPr>
        <p:spPr>
          <a:xfrm>
            <a:off x="355439" y="838200"/>
            <a:ext cx="11150700" cy="594600"/>
          </a:xfrm>
          <a:prstGeom prst="rect">
            <a:avLst/>
          </a:prstGeom>
          <a:noFill/>
          <a:ln>
            <a:noFill/>
          </a:ln>
        </p:spPr>
        <p:txBody>
          <a:bodyPr spcFirstLastPara="1" wrap="square" lIns="0" tIns="0" rIns="0" bIns="0" anchor="t" anchorCtr="0">
            <a:spAutoFit/>
          </a:bodyPr>
          <a:lstStyle/>
          <a:p>
            <a:pPr marL="0" marR="0" lvl="0" indent="0" algn="l" rtl="0">
              <a:lnSpc>
                <a:spcPct val="83994"/>
              </a:lnSpc>
              <a:spcBef>
                <a:spcPts val="0"/>
              </a:spcBef>
              <a:spcAft>
                <a:spcPts val="0"/>
              </a:spcAft>
              <a:buNone/>
            </a:pPr>
            <a:r>
              <a:rPr lang="en-US" sz="4600" i="1">
                <a:solidFill>
                  <a:srgbClr val="22423D"/>
                </a:solidFill>
                <a:latin typeface="Arial"/>
                <a:ea typeface="Arial"/>
                <a:cs typeface="Arial"/>
                <a:sym typeface="Arial"/>
              </a:rPr>
              <a:t>Digital Preservation - Checksums</a:t>
            </a:r>
            <a:endParaRPr sz="900"/>
          </a:p>
        </p:txBody>
      </p:sp>
      <p:sp>
        <p:nvSpPr>
          <p:cNvPr id="1057" name="Google Shape;1057;g357d106b903_0_4554" descr="A illustration of a blue file."/>
          <p:cNvSpPr/>
          <p:nvPr/>
        </p:nvSpPr>
        <p:spPr>
          <a:xfrm>
            <a:off x="3497715" y="2209287"/>
            <a:ext cx="1058302" cy="1220265"/>
          </a:xfrm>
          <a:custGeom>
            <a:avLst/>
            <a:gdLst/>
            <a:ahLst/>
            <a:cxnLst/>
            <a:rect l="l" t="t" r="r" b="b"/>
            <a:pathLst>
              <a:path w="1585471" h="1828112" extrusionOk="0">
                <a:moveTo>
                  <a:pt x="0" y="0"/>
                </a:moveTo>
                <a:lnTo>
                  <a:pt x="1585472" y="0"/>
                </a:lnTo>
                <a:lnTo>
                  <a:pt x="1585472" y="1828111"/>
                </a:lnTo>
                <a:lnTo>
                  <a:pt x="0" y="1828111"/>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58" name="Google Shape;1058;g357d106b903_0_4554"/>
          <p:cNvSpPr txBox="1"/>
          <p:nvPr/>
        </p:nvSpPr>
        <p:spPr>
          <a:xfrm>
            <a:off x="2707263" y="2333507"/>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sp>
        <p:nvSpPr>
          <p:cNvPr id="1059" name="Google Shape;1059;g357d106b903_0_4554"/>
          <p:cNvSpPr txBox="1"/>
          <p:nvPr/>
        </p:nvSpPr>
        <p:spPr>
          <a:xfrm>
            <a:off x="3011746" y="3592817"/>
            <a:ext cx="2273700" cy="231000"/>
          </a:xfrm>
          <a:prstGeom prst="rect">
            <a:avLst/>
          </a:prstGeom>
          <a:noFill/>
          <a:ln>
            <a:noFill/>
          </a:ln>
        </p:spPr>
        <p:txBody>
          <a:bodyPr spcFirstLastPara="1" wrap="square" lIns="0" tIns="0" rIns="0" bIns="0" anchor="t" anchorCtr="0">
            <a:spAutoFit/>
          </a:bodyPr>
          <a:lstStyle/>
          <a:p>
            <a:pPr marL="0" marR="0" lvl="0" indent="0" algn="ctr" rtl="0">
              <a:lnSpc>
                <a:spcPct val="130013"/>
              </a:lnSpc>
              <a:spcBef>
                <a:spcPts val="0"/>
              </a:spcBef>
              <a:spcAft>
                <a:spcPts val="0"/>
              </a:spcAft>
              <a:buNone/>
            </a:pPr>
            <a:r>
              <a:rPr lang="en-US" sz="1500">
                <a:solidFill>
                  <a:srgbClr val="000000"/>
                </a:solidFill>
                <a:latin typeface="Arial"/>
                <a:ea typeface="Arial"/>
                <a:cs typeface="Arial"/>
                <a:sym typeface="Arial"/>
              </a:rPr>
              <a:t>color binary example.png</a:t>
            </a:r>
            <a:endParaRPr sz="900"/>
          </a:p>
        </p:txBody>
      </p:sp>
      <p:sp>
        <p:nvSpPr>
          <p:cNvPr id="1060" name="Google Shape;1060;g357d106b903_0_4554" descr="The same simple illustration of a face made out of colored pixels shown earlier in the presentation with yellow, white, blue, and black pixels."/>
          <p:cNvSpPr/>
          <p:nvPr/>
        </p:nvSpPr>
        <p:spPr>
          <a:xfrm>
            <a:off x="619764" y="1871340"/>
            <a:ext cx="1927232" cy="1927232"/>
          </a:xfrm>
          <a:custGeom>
            <a:avLst/>
            <a:gdLst/>
            <a:ahLst/>
            <a:cxnLst/>
            <a:rect l="l" t="t" r="r" b="b"/>
            <a:pathLst>
              <a:path w="2887239" h="2887239" extrusionOk="0">
                <a:moveTo>
                  <a:pt x="0" y="0"/>
                </a:moveTo>
                <a:lnTo>
                  <a:pt x="2887239" y="0"/>
                </a:lnTo>
                <a:lnTo>
                  <a:pt x="2887239" y="2887239"/>
                </a:lnTo>
                <a:lnTo>
                  <a:pt x="0" y="2887239"/>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61" name="Google Shape;1061;g357d106b903_0_4554">
            <a:extLst>
              <a:ext uri="{C183D7F6-B498-43B3-948B-1728B52AA6E4}">
                <adec:decorative xmlns:adec="http://schemas.microsoft.com/office/drawing/2017/decorative" val="1"/>
              </a:ext>
            </a:extLst>
          </p:cNvPr>
          <p:cNvSpPr/>
          <p:nvPr/>
        </p:nvSpPr>
        <p:spPr>
          <a:xfrm>
            <a:off x="9362890" y="-2817134"/>
            <a:ext cx="5236477" cy="468696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5">
              <a:alphaModFix/>
            </a:blip>
            <a:stretch>
              <a:fillRect l="-19738" r="-19738"/>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 name="Google Shape;343;g357d106b903_0_3830">
            <a:extLst>
              <a:ext uri="{FF2B5EF4-FFF2-40B4-BE49-F238E27FC236}">
                <a16:creationId xmlns:a16="http://schemas.microsoft.com/office/drawing/2014/main" id="{7B6AB8FF-1073-7136-DF6D-D4C39308F0C2}"/>
              </a:ext>
            </a:extLst>
          </p:cNvPr>
          <p:cNvSpPr txBox="1"/>
          <p:nvPr/>
        </p:nvSpPr>
        <p:spPr>
          <a:xfrm>
            <a:off x="1012316" y="6220986"/>
            <a:ext cx="9843900" cy="554100"/>
          </a:xfrm>
          <a:prstGeom prst="rect">
            <a:avLst/>
          </a:prstGeom>
          <a:noFill/>
          <a:ln>
            <a:noFill/>
          </a:ln>
        </p:spPr>
        <p:txBody>
          <a:bodyPr spcFirstLastPara="1" wrap="square" lIns="0" tIns="0" rIns="0" bIns="0" anchor="t" anchorCtr="0">
            <a:spAutoFit/>
          </a:bodyPr>
          <a:lstStyle/>
          <a:p>
            <a:pPr marL="0" marR="0" lvl="0" indent="0" algn="ctr" rtl="0">
              <a:lnSpc>
                <a:spcPct val="139973"/>
              </a:lnSpc>
              <a:spcBef>
                <a:spcPts val="0"/>
              </a:spcBef>
              <a:spcAft>
                <a:spcPts val="0"/>
              </a:spcAft>
              <a:buNone/>
            </a:pPr>
            <a:r>
              <a:rPr lang="en-US" sz="1500" dirty="0">
                <a:solidFill>
                  <a:srgbClr val="22423D"/>
                </a:solidFill>
                <a:latin typeface="Arial"/>
                <a:ea typeface="Arial"/>
                <a:cs typeface="Arial"/>
                <a:sym typeface="Arial"/>
              </a:rPr>
              <a:t>Example from Simon Johnson, “Binary Representation of Images ‘8-Bit Challenge’ Lesson.” CC BY-SA 4.0 https://</a:t>
            </a:r>
            <a:r>
              <a:rPr lang="en-US" sz="1500" dirty="0" err="1">
                <a:solidFill>
                  <a:srgbClr val="22423D"/>
                </a:solidFill>
                <a:latin typeface="Arial"/>
                <a:ea typeface="Arial"/>
                <a:cs typeface="Arial"/>
                <a:sym typeface="Arial"/>
              </a:rPr>
              <a:t>www.teachwithict.com</a:t>
            </a:r>
            <a:r>
              <a:rPr lang="en-US" sz="1500" dirty="0">
                <a:solidFill>
                  <a:srgbClr val="22423D"/>
                </a:solidFill>
                <a:latin typeface="Arial"/>
                <a:ea typeface="Arial"/>
                <a:cs typeface="Arial"/>
                <a:sym typeface="Arial"/>
              </a:rPr>
              <a:t>/binary-representation-of-</a:t>
            </a:r>
            <a:r>
              <a:rPr lang="en-US" sz="1500" dirty="0" err="1">
                <a:solidFill>
                  <a:srgbClr val="22423D"/>
                </a:solidFill>
                <a:latin typeface="Arial"/>
                <a:ea typeface="Arial"/>
                <a:cs typeface="Arial"/>
                <a:sym typeface="Arial"/>
              </a:rPr>
              <a:t>images.html</a:t>
            </a:r>
            <a:r>
              <a:rPr lang="en-US" sz="1500" dirty="0">
                <a:solidFill>
                  <a:srgbClr val="22423D"/>
                </a:solidFill>
                <a:latin typeface="Arial"/>
                <a:ea typeface="Arial"/>
                <a:cs typeface="Arial"/>
                <a:sym typeface="Arial"/>
              </a:rPr>
              <a:t> </a:t>
            </a:r>
            <a:endParaRPr sz="9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1130"/>
        <p:cNvGrpSpPr/>
        <p:nvPr/>
      </p:nvGrpSpPr>
      <p:grpSpPr>
        <a:xfrm>
          <a:off x="0" y="0"/>
          <a:ext cx="0" cy="0"/>
          <a:chOff x="0" y="0"/>
          <a:chExt cx="0" cy="0"/>
        </a:xfrm>
      </p:grpSpPr>
      <p:sp>
        <p:nvSpPr>
          <p:cNvPr id="1131" name="Google Shape;1131;g357d106b903_0_4626"/>
          <p:cNvSpPr/>
          <p:nvPr/>
        </p:nvSpPr>
        <p:spPr>
          <a:xfrm>
            <a:off x="589573" y="1841149"/>
            <a:ext cx="1957460" cy="1957460"/>
          </a:xfrm>
          <a:custGeom>
            <a:avLst/>
            <a:gdLst/>
            <a:ahLst/>
            <a:cxnLst/>
            <a:rect l="l" t="t" r="r" b="b"/>
            <a:pathLst>
              <a:path w="2932525" h="2932525" extrusionOk="0">
                <a:moveTo>
                  <a:pt x="0" y="0"/>
                </a:moveTo>
                <a:lnTo>
                  <a:pt x="2932525" y="0"/>
                </a:lnTo>
                <a:lnTo>
                  <a:pt x="2932525" y="2932525"/>
                </a:lnTo>
                <a:lnTo>
                  <a:pt x="0" y="2932525"/>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32" name="Google Shape;1132;g357d106b903_0_4626"/>
          <p:cNvSpPr txBox="1"/>
          <p:nvPr/>
        </p:nvSpPr>
        <p:spPr>
          <a:xfrm>
            <a:off x="2707263" y="2333507"/>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sp>
        <p:nvSpPr>
          <p:cNvPr id="1133" name="Google Shape;1133;g357d106b903_0_4626"/>
          <p:cNvSpPr/>
          <p:nvPr/>
        </p:nvSpPr>
        <p:spPr>
          <a:xfrm>
            <a:off x="3497715" y="2209287"/>
            <a:ext cx="1058302" cy="1220265"/>
          </a:xfrm>
          <a:custGeom>
            <a:avLst/>
            <a:gdLst/>
            <a:ahLst/>
            <a:cxnLst/>
            <a:rect l="l" t="t" r="r" b="b"/>
            <a:pathLst>
              <a:path w="1585471" h="1828112" extrusionOk="0">
                <a:moveTo>
                  <a:pt x="0" y="0"/>
                </a:moveTo>
                <a:lnTo>
                  <a:pt x="1585472" y="0"/>
                </a:lnTo>
                <a:lnTo>
                  <a:pt x="1585472" y="1828111"/>
                </a:lnTo>
                <a:lnTo>
                  <a:pt x="0" y="1828111"/>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34" name="Google Shape;1134;g357d106b903_0_4626"/>
          <p:cNvSpPr txBox="1"/>
          <p:nvPr/>
        </p:nvSpPr>
        <p:spPr>
          <a:xfrm>
            <a:off x="2952239" y="3592817"/>
            <a:ext cx="2393100" cy="231000"/>
          </a:xfrm>
          <a:prstGeom prst="rect">
            <a:avLst/>
          </a:prstGeom>
          <a:noFill/>
          <a:ln>
            <a:noFill/>
          </a:ln>
        </p:spPr>
        <p:txBody>
          <a:bodyPr spcFirstLastPara="1" wrap="square" lIns="0" tIns="0" rIns="0" bIns="0" anchor="t" anchorCtr="0">
            <a:spAutoFit/>
          </a:bodyPr>
          <a:lstStyle/>
          <a:p>
            <a:pPr marL="0" marR="0" lvl="0" indent="0" algn="ctr" rtl="0">
              <a:lnSpc>
                <a:spcPct val="130013"/>
              </a:lnSpc>
              <a:spcBef>
                <a:spcPts val="0"/>
              </a:spcBef>
              <a:spcAft>
                <a:spcPts val="0"/>
              </a:spcAft>
              <a:buNone/>
            </a:pPr>
            <a:r>
              <a:rPr lang="en-US" sz="1500">
                <a:solidFill>
                  <a:srgbClr val="000000"/>
                </a:solidFill>
                <a:latin typeface="Arial"/>
                <a:ea typeface="Arial"/>
                <a:cs typeface="Arial"/>
                <a:sym typeface="Arial"/>
              </a:rPr>
              <a:t>color bionary example.png</a:t>
            </a:r>
            <a:endParaRPr sz="900"/>
          </a:p>
        </p:txBody>
      </p:sp>
      <p:grpSp>
        <p:nvGrpSpPr>
          <p:cNvPr id="1136" name="Google Shape;1136;g357d106b903_0_4626"/>
          <p:cNvGrpSpPr/>
          <p:nvPr/>
        </p:nvGrpSpPr>
        <p:grpSpPr>
          <a:xfrm>
            <a:off x="4088147" y="3113042"/>
            <a:ext cx="2067060" cy="1295843"/>
            <a:chOff x="0" y="-247650"/>
            <a:chExt cx="816600" cy="511928"/>
          </a:xfrm>
        </p:grpSpPr>
        <p:sp>
          <p:nvSpPr>
            <p:cNvPr id="1137" name="Google Shape;1137;g357d106b903_0_4626"/>
            <p:cNvSpPr/>
            <p:nvPr/>
          </p:nvSpPr>
          <p:spPr>
            <a:xfrm>
              <a:off x="0" y="0"/>
              <a:ext cx="816585" cy="264278"/>
            </a:xfrm>
            <a:custGeom>
              <a:avLst/>
              <a:gdLst/>
              <a:ahLst/>
              <a:cxnLst/>
              <a:rect l="l" t="t" r="r" b="b"/>
              <a:pathLst>
                <a:path w="816585" h="264278" extrusionOk="0">
                  <a:moveTo>
                    <a:pt x="0" y="0"/>
                  </a:moveTo>
                  <a:lnTo>
                    <a:pt x="816585" y="0"/>
                  </a:lnTo>
                  <a:lnTo>
                    <a:pt x="816585" y="264278"/>
                  </a:lnTo>
                  <a:lnTo>
                    <a:pt x="0" y="264278"/>
                  </a:lnTo>
                  <a:close/>
                </a:path>
              </a:pathLst>
            </a:custGeom>
            <a:solidFill>
              <a:srgbClr val="000000">
                <a:alpha val="0"/>
              </a:srgbClr>
            </a:solidFill>
            <a:ln w="142875" cap="sq" cmpd="sng">
              <a:solidFill>
                <a:srgbClr val="CAEBDA"/>
              </a:solidFill>
              <a:prstDash val="solid"/>
              <a:miter lim="8000"/>
              <a:headEnd type="none" w="sm" len="sm"/>
              <a:tailEnd type="none" w="sm" len="sm"/>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38" name="Google Shape;1138;g357d106b903_0_4626"/>
            <p:cNvSpPr txBox="1"/>
            <p:nvPr/>
          </p:nvSpPr>
          <p:spPr>
            <a:xfrm>
              <a:off x="0" y="-247650"/>
              <a:ext cx="816600" cy="511800"/>
            </a:xfrm>
            <a:prstGeom prst="rect">
              <a:avLst/>
            </a:prstGeom>
            <a:noFill/>
            <a:ln>
              <a:noFill/>
            </a:ln>
          </p:spPr>
          <p:txBody>
            <a:bodyPr spcFirstLastPara="1" wrap="square" lIns="33875" tIns="33875" rIns="33875" bIns="33875" anchor="ctr" anchorCtr="0">
              <a:noAutofit/>
            </a:bodyPr>
            <a:lstStyle/>
            <a:p>
              <a:pPr marL="0" marR="0" lvl="0" indent="0" algn="ctr" rtl="0">
                <a:lnSpc>
                  <a:spcPct val="309888"/>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1139" name="Google Shape;1139;g357d106b903_0_4626"/>
          <p:cNvGrpSpPr/>
          <p:nvPr/>
        </p:nvGrpSpPr>
        <p:grpSpPr>
          <a:xfrm>
            <a:off x="9853607" y="4532484"/>
            <a:ext cx="2057441" cy="2105788"/>
            <a:chOff x="0" y="-19050"/>
            <a:chExt cx="812800" cy="831900"/>
          </a:xfrm>
        </p:grpSpPr>
        <p:sp>
          <p:nvSpPr>
            <p:cNvPr id="1140" name="Google Shape;1140;g357d106b903_0_462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41" name="Google Shape;1141;g357d106b903_0_4626"/>
            <p:cNvSpPr txBox="1"/>
            <p:nvPr/>
          </p:nvSpPr>
          <p:spPr>
            <a:xfrm>
              <a:off x="0" y="-19050"/>
              <a:ext cx="812700" cy="8319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pic>
        <p:nvPicPr>
          <p:cNvPr id="1142" name="Google Shape;1142;g357d106b903_0_4626" descr="https://emn178.github.io/online-tools/md5_checksum.html"/>
          <p:cNvPicPr preferRelativeResize="0"/>
          <p:nvPr/>
        </p:nvPicPr>
        <p:blipFill rotWithShape="1">
          <a:blip r:embed="rId5">
            <a:alphaModFix/>
          </a:blip>
          <a:srcRect/>
          <a:stretch/>
        </p:blipFill>
        <p:spPr>
          <a:xfrm>
            <a:off x="9703490" y="4430588"/>
            <a:ext cx="2357635" cy="2357635"/>
          </a:xfrm>
          <a:prstGeom prst="rect">
            <a:avLst/>
          </a:prstGeom>
          <a:noFill/>
          <a:ln>
            <a:noFill/>
          </a:ln>
        </p:spPr>
      </p:pic>
      <p:grpSp>
        <p:nvGrpSpPr>
          <p:cNvPr id="3" name="Group 2" descr="A screenshot of a website being used for MD5 File Checksum creation with the same simple illustration of a face made out of colored pixels shown earlier in the presentation shown to be the input and a string of numbers shown to be the output.">
            <a:extLst>
              <a:ext uri="{FF2B5EF4-FFF2-40B4-BE49-F238E27FC236}">
                <a16:creationId xmlns:a16="http://schemas.microsoft.com/office/drawing/2014/main" id="{D003398F-9D8F-488A-4352-7411440E9AD5}"/>
              </a:ext>
            </a:extLst>
          </p:cNvPr>
          <p:cNvGrpSpPr/>
          <p:nvPr/>
        </p:nvGrpSpPr>
        <p:grpSpPr>
          <a:xfrm>
            <a:off x="0" y="24251"/>
            <a:ext cx="8824541" cy="6842291"/>
            <a:chOff x="0" y="24251"/>
            <a:chExt cx="8824541" cy="6842291"/>
          </a:xfrm>
        </p:grpSpPr>
        <p:sp>
          <p:nvSpPr>
            <p:cNvPr id="1135" name="Google Shape;1135;g357d106b903_0_4626">
              <a:extLst>
                <a:ext uri="{C183D7F6-B498-43B3-948B-1728B52AA6E4}">
                  <adec:decorative xmlns:adec="http://schemas.microsoft.com/office/drawing/2017/decorative" val="1"/>
                </a:ext>
              </a:extLst>
            </p:cNvPr>
            <p:cNvSpPr/>
            <p:nvPr/>
          </p:nvSpPr>
          <p:spPr>
            <a:xfrm>
              <a:off x="0" y="24251"/>
              <a:ext cx="8824541" cy="6842291"/>
            </a:xfrm>
            <a:custGeom>
              <a:avLst/>
              <a:gdLst/>
              <a:ahLst/>
              <a:cxnLst/>
              <a:rect l="l" t="t" r="r" b="b"/>
              <a:pathLst>
                <a:path w="13220286" h="10250623" extrusionOk="0">
                  <a:moveTo>
                    <a:pt x="0" y="0"/>
                  </a:moveTo>
                  <a:lnTo>
                    <a:pt x="13220286" y="0"/>
                  </a:lnTo>
                  <a:lnTo>
                    <a:pt x="13220286" y="10250623"/>
                  </a:lnTo>
                  <a:lnTo>
                    <a:pt x="0" y="10250623"/>
                  </a:lnTo>
                  <a:lnTo>
                    <a:pt x="0" y="0"/>
                  </a:lnTo>
                  <a:close/>
                </a:path>
              </a:pathLst>
            </a:custGeom>
            <a:blipFill rotWithShape="1">
              <a:blip r:embed="rId6">
                <a:alphaModFix/>
              </a:blip>
              <a:stretch>
                <a:fillRect t="-8078" r="-2966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43" name="Google Shape;1143;g357d106b903_0_4626">
              <a:extLst>
                <a:ext uri="{C183D7F6-B498-43B3-948B-1728B52AA6E4}">
                  <adec:decorative xmlns:adec="http://schemas.microsoft.com/office/drawing/2017/decorative" val="1"/>
                </a:ext>
              </a:extLst>
            </p:cNvPr>
            <p:cNvSpPr/>
            <p:nvPr/>
          </p:nvSpPr>
          <p:spPr>
            <a:xfrm>
              <a:off x="7379314" y="1589367"/>
              <a:ext cx="948502" cy="948502"/>
            </a:xfrm>
            <a:custGeom>
              <a:avLst/>
              <a:gdLst/>
              <a:ahLst/>
              <a:cxnLst/>
              <a:rect l="l" t="t" r="r" b="b"/>
              <a:pathLst>
                <a:path w="1420977" h="1420977" extrusionOk="0">
                  <a:moveTo>
                    <a:pt x="0" y="0"/>
                  </a:moveTo>
                  <a:lnTo>
                    <a:pt x="1420976" y="0"/>
                  </a:lnTo>
                  <a:lnTo>
                    <a:pt x="1420976" y="1420976"/>
                  </a:lnTo>
                  <a:lnTo>
                    <a:pt x="0" y="1420976"/>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1144" name="Google Shape;1144;g357d106b903_0_4626"/>
          <p:cNvSpPr txBox="1"/>
          <p:nvPr/>
        </p:nvSpPr>
        <p:spPr>
          <a:xfrm>
            <a:off x="8509345" y="3915434"/>
            <a:ext cx="73203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b="1">
                <a:solidFill>
                  <a:srgbClr val="22423D"/>
                </a:solidFill>
                <a:latin typeface="Arial"/>
                <a:ea typeface="Arial"/>
                <a:cs typeface="Arial"/>
                <a:sym typeface="Arial"/>
              </a:rPr>
              <a:t>CHECKSUM</a:t>
            </a:r>
            <a:endParaRPr sz="900"/>
          </a:p>
        </p:txBody>
      </p:sp>
      <p:sp>
        <p:nvSpPr>
          <p:cNvPr id="1145" name="Google Shape;1145;g357d106b903_0_4626"/>
          <p:cNvSpPr txBox="1"/>
          <p:nvPr/>
        </p:nvSpPr>
        <p:spPr>
          <a:xfrm>
            <a:off x="10611405" y="1904063"/>
            <a:ext cx="7320300" cy="138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endParaRPr sz="900"/>
          </a:p>
        </p:txBody>
      </p:sp>
      <p:sp>
        <p:nvSpPr>
          <p:cNvPr id="1146" name="Google Shape;1146;g357d106b903_0_4626"/>
          <p:cNvSpPr txBox="1"/>
          <p:nvPr/>
        </p:nvSpPr>
        <p:spPr>
          <a:xfrm>
            <a:off x="3719224" y="5443923"/>
            <a:ext cx="7320300" cy="138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endParaRPr sz="900"/>
          </a:p>
        </p:txBody>
      </p:sp>
      <p:sp>
        <p:nvSpPr>
          <p:cNvPr id="1147" name="Google Shape;1147;g357d106b903_0_4626">
            <a:extLst>
              <a:ext uri="{C183D7F6-B498-43B3-948B-1728B52AA6E4}">
                <adec:decorative xmlns:adec="http://schemas.microsoft.com/office/drawing/2017/decorative" val="1"/>
              </a:ext>
            </a:extLst>
          </p:cNvPr>
          <p:cNvSpPr/>
          <p:nvPr/>
        </p:nvSpPr>
        <p:spPr>
          <a:xfrm>
            <a:off x="9362890" y="-2817134"/>
            <a:ext cx="5236477" cy="468696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7">
              <a:alphaModFix/>
            </a:blip>
            <a:stretch>
              <a:fillRect l="-19738" r="-19738"/>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48" name="Google Shape;1148;g357d106b903_0_4626"/>
          <p:cNvSpPr txBox="1"/>
          <p:nvPr/>
        </p:nvSpPr>
        <p:spPr>
          <a:xfrm>
            <a:off x="10776030" y="2013950"/>
            <a:ext cx="10584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b="1">
                <a:solidFill>
                  <a:srgbClr val="22423D"/>
                </a:solidFill>
                <a:latin typeface="Arial"/>
                <a:ea typeface="Arial"/>
                <a:cs typeface="Arial"/>
                <a:sym typeface="Arial"/>
              </a:rPr>
              <a:t>FILE</a:t>
            </a:r>
            <a:endParaRPr sz="900"/>
          </a:p>
        </p:txBody>
      </p:sp>
      <p:sp>
        <p:nvSpPr>
          <p:cNvPr id="1149" name="Google Shape;1149;g357d106b903_0_4626"/>
          <p:cNvSpPr txBox="1"/>
          <p:nvPr/>
        </p:nvSpPr>
        <p:spPr>
          <a:xfrm>
            <a:off x="3244900" y="5463150"/>
            <a:ext cx="39243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b="1">
                <a:solidFill>
                  <a:srgbClr val="22423D"/>
                </a:solidFill>
                <a:latin typeface="Arial"/>
                <a:ea typeface="Arial"/>
                <a:cs typeface="Arial"/>
                <a:sym typeface="Arial"/>
              </a:rPr>
              <a:t>ONLINE CHECKSUM CREATOR</a:t>
            </a:r>
            <a:endParaRPr sz="900"/>
          </a:p>
        </p:txBody>
      </p:sp>
      <p:sp>
        <p:nvSpPr>
          <p:cNvPr id="1150" name="Google Shape;1150;g357d106b903_0_4626" descr="An arrow pointing from the words &quot;Online Checksum Creator&quot; to the QR code that will lead you to the online checksum tool."/>
          <p:cNvSpPr/>
          <p:nvPr/>
        </p:nvSpPr>
        <p:spPr>
          <a:xfrm>
            <a:off x="7441850" y="4990663"/>
            <a:ext cx="1989000" cy="1237500"/>
          </a:xfrm>
          <a:prstGeom prst="rightArrow">
            <a:avLst>
              <a:gd name="adj1" fmla="val 50000"/>
              <a:gd name="adj2" fmla="val 50000"/>
            </a:avLst>
          </a:prstGeom>
          <a:solidFill>
            <a:srgbClr val="FFDCC9"/>
          </a:solidFill>
          <a:ln w="9525" cap="flat" cmpd="sng">
            <a:solidFill>
              <a:srgbClr val="FFDC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151" name="Google Shape;1151;g357d106b903_0_4626" descr="An arrow pointing from the word &quot;File&quot; to a photo of the simple face illustration from earlier above a file name that says &quot;color binary example.png&quot;."/>
          <p:cNvSpPr/>
          <p:nvPr/>
        </p:nvSpPr>
        <p:spPr>
          <a:xfrm rot="10800000">
            <a:off x="8557413" y="1541438"/>
            <a:ext cx="1989000" cy="1237500"/>
          </a:xfrm>
          <a:prstGeom prst="rightArrow">
            <a:avLst>
              <a:gd name="adj1" fmla="val 50000"/>
              <a:gd name="adj2" fmla="val 50000"/>
            </a:avLst>
          </a:prstGeom>
          <a:solidFill>
            <a:srgbClr val="FFDCC9"/>
          </a:solidFill>
          <a:ln w="9525" cap="flat" cmpd="sng">
            <a:solidFill>
              <a:srgbClr val="FFDC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152" name="Google Shape;1152;g357d106b903_0_4626" descr="An arrow leading from the word &quot;Checksum&quot; to the checksum on the screenshot."/>
          <p:cNvSpPr/>
          <p:nvPr/>
        </p:nvSpPr>
        <p:spPr>
          <a:xfrm rot="10800000">
            <a:off x="6337763" y="3442913"/>
            <a:ext cx="1989000" cy="1237500"/>
          </a:xfrm>
          <a:prstGeom prst="rightArrow">
            <a:avLst>
              <a:gd name="adj1" fmla="val 50000"/>
              <a:gd name="adj2" fmla="val 50000"/>
            </a:avLst>
          </a:prstGeom>
          <a:solidFill>
            <a:srgbClr val="CAEBDA">
              <a:alpha val="98820"/>
            </a:srgbClr>
          </a:solidFill>
          <a:ln w="9525" cap="flat" cmpd="sng">
            <a:solidFill>
              <a:srgbClr val="CAEBD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1191"/>
        <p:cNvGrpSpPr/>
        <p:nvPr/>
      </p:nvGrpSpPr>
      <p:grpSpPr>
        <a:xfrm>
          <a:off x="0" y="0"/>
          <a:ext cx="0" cy="0"/>
          <a:chOff x="0" y="0"/>
          <a:chExt cx="0" cy="0"/>
        </a:xfrm>
      </p:grpSpPr>
      <p:grpSp>
        <p:nvGrpSpPr>
          <p:cNvPr id="1192" name="Google Shape;1192;g357d106b903_0_4683"/>
          <p:cNvGrpSpPr/>
          <p:nvPr/>
        </p:nvGrpSpPr>
        <p:grpSpPr>
          <a:xfrm>
            <a:off x="5776948" y="2104595"/>
            <a:ext cx="3460065" cy="1394396"/>
            <a:chOff x="0" y="-67466"/>
            <a:chExt cx="6920130" cy="2788792"/>
          </a:xfrm>
        </p:grpSpPr>
        <p:grpSp>
          <p:nvGrpSpPr>
            <p:cNvPr id="1193" name="Google Shape;1193;g357d106b903_0_4683"/>
            <p:cNvGrpSpPr/>
            <p:nvPr/>
          </p:nvGrpSpPr>
          <p:grpSpPr>
            <a:xfrm>
              <a:off x="0" y="-67466"/>
              <a:ext cx="6920130" cy="1492742"/>
              <a:chOff x="0" y="-19050"/>
              <a:chExt cx="1954011" cy="421500"/>
            </a:xfrm>
          </p:grpSpPr>
          <p:sp>
            <p:nvSpPr>
              <p:cNvPr id="1194" name="Google Shape;1194;g357d106b903_0_4683"/>
              <p:cNvSpPr/>
              <p:nvPr/>
            </p:nvSpPr>
            <p:spPr>
              <a:xfrm>
                <a:off x="0" y="0"/>
                <a:ext cx="1954011" cy="402363"/>
              </a:xfrm>
              <a:custGeom>
                <a:avLst/>
                <a:gdLst/>
                <a:ahLst/>
                <a:cxnLst/>
                <a:rect l="l" t="t" r="r" b="b"/>
                <a:pathLst>
                  <a:path w="1954011" h="402363" extrusionOk="0">
                    <a:moveTo>
                      <a:pt x="46242" y="0"/>
                    </a:moveTo>
                    <a:lnTo>
                      <a:pt x="1907769" y="0"/>
                    </a:lnTo>
                    <a:cubicBezTo>
                      <a:pt x="1933308" y="0"/>
                      <a:pt x="1954011" y="20703"/>
                      <a:pt x="1954011" y="46242"/>
                    </a:cubicBezTo>
                    <a:lnTo>
                      <a:pt x="1954011" y="356121"/>
                    </a:lnTo>
                    <a:cubicBezTo>
                      <a:pt x="1954011" y="381660"/>
                      <a:pt x="1933308" y="402363"/>
                      <a:pt x="1907769" y="402363"/>
                    </a:cubicBezTo>
                    <a:lnTo>
                      <a:pt x="46242" y="402363"/>
                    </a:lnTo>
                    <a:cubicBezTo>
                      <a:pt x="20703" y="402363"/>
                      <a:pt x="0" y="381660"/>
                      <a:pt x="0" y="356121"/>
                    </a:cubicBezTo>
                    <a:lnTo>
                      <a:pt x="0" y="46242"/>
                    </a:lnTo>
                    <a:cubicBezTo>
                      <a:pt x="0" y="20703"/>
                      <a:pt x="20703" y="0"/>
                      <a:pt x="46242"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95" name="Google Shape;1195;g357d106b903_0_4683"/>
              <p:cNvSpPr txBox="1"/>
              <p:nvPr/>
            </p:nvSpPr>
            <p:spPr>
              <a:xfrm>
                <a:off x="0" y="-19050"/>
                <a:ext cx="1953900" cy="4215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1196" name="Google Shape;1196;g357d106b903_0_4683"/>
            <p:cNvGrpSpPr/>
            <p:nvPr/>
          </p:nvGrpSpPr>
          <p:grpSpPr>
            <a:xfrm>
              <a:off x="0" y="1553499"/>
              <a:ext cx="6920130" cy="1167827"/>
              <a:chOff x="0" y="-19050"/>
              <a:chExt cx="1954011" cy="329755"/>
            </a:xfrm>
          </p:grpSpPr>
          <p:sp>
            <p:nvSpPr>
              <p:cNvPr id="1197" name="Google Shape;1197;g357d106b903_0_4683"/>
              <p:cNvSpPr/>
              <p:nvPr/>
            </p:nvSpPr>
            <p:spPr>
              <a:xfrm>
                <a:off x="0" y="0"/>
                <a:ext cx="1954011" cy="310705"/>
              </a:xfrm>
              <a:custGeom>
                <a:avLst/>
                <a:gdLst/>
                <a:ahLst/>
                <a:cxnLst/>
                <a:rect l="l" t="t" r="r" b="b"/>
                <a:pathLst>
                  <a:path w="1954011" h="310705" extrusionOk="0">
                    <a:moveTo>
                      <a:pt x="46242" y="0"/>
                    </a:moveTo>
                    <a:lnTo>
                      <a:pt x="1907769" y="0"/>
                    </a:lnTo>
                    <a:cubicBezTo>
                      <a:pt x="1933308" y="0"/>
                      <a:pt x="1954011" y="20703"/>
                      <a:pt x="1954011" y="46242"/>
                    </a:cubicBezTo>
                    <a:lnTo>
                      <a:pt x="1954011" y="264463"/>
                    </a:lnTo>
                    <a:cubicBezTo>
                      <a:pt x="1954011" y="290001"/>
                      <a:pt x="1933308" y="310705"/>
                      <a:pt x="1907769" y="310705"/>
                    </a:cubicBezTo>
                    <a:lnTo>
                      <a:pt x="46242" y="310705"/>
                    </a:lnTo>
                    <a:cubicBezTo>
                      <a:pt x="20703" y="310705"/>
                      <a:pt x="0" y="290001"/>
                      <a:pt x="0" y="264463"/>
                    </a:cubicBezTo>
                    <a:lnTo>
                      <a:pt x="0" y="46242"/>
                    </a:lnTo>
                    <a:cubicBezTo>
                      <a:pt x="0" y="20703"/>
                      <a:pt x="20703" y="0"/>
                      <a:pt x="46242"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98" name="Google Shape;1198;g357d106b903_0_4683"/>
              <p:cNvSpPr txBox="1"/>
              <p:nvPr/>
            </p:nvSpPr>
            <p:spPr>
              <a:xfrm>
                <a:off x="0" y="-19050"/>
                <a:ext cx="1953900" cy="3297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sp>
          <p:nvSpPr>
            <p:cNvPr id="1199" name="Google Shape;1199;g357d106b903_0_4683"/>
            <p:cNvSpPr txBox="1"/>
            <p:nvPr/>
          </p:nvSpPr>
          <p:spPr>
            <a:xfrm>
              <a:off x="9875" y="1894089"/>
              <a:ext cx="6900300" cy="554100"/>
            </a:xfrm>
            <a:prstGeom prst="rect">
              <a:avLst/>
            </a:prstGeom>
            <a:noFill/>
            <a:ln>
              <a:noFill/>
            </a:ln>
          </p:spPr>
          <p:txBody>
            <a:bodyPr spcFirstLastPara="1" wrap="square" lIns="0" tIns="0" rIns="0" bIns="0" anchor="t" anchorCtr="0">
              <a:spAutoFit/>
            </a:bodyPr>
            <a:lstStyle/>
            <a:p>
              <a:pPr marL="0" marR="0" lvl="0" indent="0" algn="ctr" rtl="0">
                <a:lnSpc>
                  <a:spcPct val="137998"/>
                </a:lnSpc>
                <a:spcBef>
                  <a:spcPts val="0"/>
                </a:spcBef>
                <a:spcAft>
                  <a:spcPts val="0"/>
                </a:spcAft>
                <a:buNone/>
              </a:pPr>
              <a:r>
                <a:rPr lang="en-US" sz="1800" b="1" dirty="0">
                  <a:solidFill>
                    <a:srgbClr val="231F20"/>
                  </a:solidFill>
                  <a:latin typeface="Arial"/>
                  <a:ea typeface="Arial"/>
                  <a:cs typeface="Arial"/>
                  <a:sym typeface="Arial"/>
                </a:rPr>
                <a:t>MD5 FILE CHECKSUM</a:t>
              </a:r>
              <a:endParaRPr sz="900" dirty="0"/>
            </a:p>
          </p:txBody>
        </p:sp>
        <p:sp>
          <p:nvSpPr>
            <p:cNvPr id="1200" name="Google Shape;1200;g357d106b903_0_4683"/>
            <p:cNvSpPr txBox="1"/>
            <p:nvPr/>
          </p:nvSpPr>
          <p:spPr>
            <a:xfrm>
              <a:off x="292370" y="436408"/>
              <a:ext cx="6335400" cy="431100"/>
            </a:xfrm>
            <a:prstGeom prst="rect">
              <a:avLst/>
            </a:prstGeom>
            <a:noFill/>
            <a:ln>
              <a:noFill/>
            </a:ln>
          </p:spPr>
          <p:txBody>
            <a:bodyPr spcFirstLastPara="1" wrap="square" lIns="0" tIns="0" rIns="0" bIns="0" anchor="t" anchorCtr="0">
              <a:spAutoFit/>
            </a:bodyPr>
            <a:lstStyle/>
            <a:p>
              <a:pPr marL="0" marR="0" lvl="0" indent="0" algn="ctr" rtl="0">
                <a:lnSpc>
                  <a:spcPct val="140035"/>
                </a:lnSpc>
                <a:spcBef>
                  <a:spcPts val="0"/>
                </a:spcBef>
                <a:spcAft>
                  <a:spcPts val="0"/>
                </a:spcAft>
                <a:buNone/>
              </a:pPr>
              <a:r>
                <a:rPr lang="en-US">
                  <a:solidFill>
                    <a:srgbClr val="100F0D"/>
                  </a:solidFill>
                  <a:latin typeface="Arial"/>
                  <a:ea typeface="Arial"/>
                  <a:cs typeface="Arial"/>
                  <a:sym typeface="Arial"/>
                </a:rPr>
                <a:t>0677b10c92722c1c62bfb68c17b9de0c</a:t>
              </a:r>
              <a:endParaRPr sz="800"/>
            </a:p>
          </p:txBody>
        </p:sp>
      </p:grpSp>
      <p:sp>
        <p:nvSpPr>
          <p:cNvPr id="1201" name="Google Shape;1201;g357d106b903_0_4683" descr="An illustration of a blue fingerprint."/>
          <p:cNvSpPr/>
          <p:nvPr/>
        </p:nvSpPr>
        <p:spPr>
          <a:xfrm>
            <a:off x="10462423" y="2028023"/>
            <a:ext cx="1211011" cy="1583245"/>
          </a:xfrm>
          <a:custGeom>
            <a:avLst/>
            <a:gdLst/>
            <a:ahLst/>
            <a:cxnLst/>
            <a:rect l="l" t="t" r="r" b="b"/>
            <a:pathLst>
              <a:path w="1814249" h="2371902" extrusionOk="0">
                <a:moveTo>
                  <a:pt x="0" y="0"/>
                </a:moveTo>
                <a:lnTo>
                  <a:pt x="1814249" y="0"/>
                </a:lnTo>
                <a:lnTo>
                  <a:pt x="1814249" y="2371902"/>
                </a:lnTo>
                <a:lnTo>
                  <a:pt x="0" y="2371902"/>
                </a:lnTo>
                <a:lnTo>
                  <a:pt x="0" y="0"/>
                </a:lnTo>
                <a:close/>
              </a:path>
            </a:pathLst>
          </a:custGeom>
          <a:blipFill rotWithShape="1">
            <a:blip r:embed="rId3">
              <a:alphaModFix/>
            </a:blip>
            <a:stretch>
              <a:fillRect l="-274748" t="-24438" r="-1856" b="-1959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02" name="Google Shape;1202;g357d106b903_0_4683"/>
          <p:cNvSpPr txBox="1"/>
          <p:nvPr/>
        </p:nvSpPr>
        <p:spPr>
          <a:xfrm>
            <a:off x="355439" y="838200"/>
            <a:ext cx="11150700" cy="594600"/>
          </a:xfrm>
          <a:prstGeom prst="rect">
            <a:avLst/>
          </a:prstGeom>
          <a:noFill/>
          <a:ln>
            <a:noFill/>
          </a:ln>
        </p:spPr>
        <p:txBody>
          <a:bodyPr spcFirstLastPara="1" wrap="square" lIns="0" tIns="0" rIns="0" bIns="0" anchor="t" anchorCtr="0">
            <a:spAutoFit/>
          </a:bodyPr>
          <a:lstStyle/>
          <a:p>
            <a:pPr marL="0" marR="0" lvl="0" indent="0" algn="l" rtl="0">
              <a:lnSpc>
                <a:spcPct val="83994"/>
              </a:lnSpc>
              <a:spcBef>
                <a:spcPts val="0"/>
              </a:spcBef>
              <a:spcAft>
                <a:spcPts val="0"/>
              </a:spcAft>
              <a:buNone/>
            </a:pPr>
            <a:r>
              <a:rPr lang="en-US" sz="4600" i="1">
                <a:solidFill>
                  <a:srgbClr val="22423D"/>
                </a:solidFill>
                <a:latin typeface="Arial"/>
                <a:ea typeface="Arial"/>
                <a:cs typeface="Arial"/>
                <a:sym typeface="Arial"/>
              </a:rPr>
              <a:t>Digital Preservation - Checksums</a:t>
            </a:r>
            <a:endParaRPr sz="900"/>
          </a:p>
        </p:txBody>
      </p:sp>
      <p:sp>
        <p:nvSpPr>
          <p:cNvPr id="1203" name="Google Shape;1203;g357d106b903_0_4683"/>
          <p:cNvSpPr txBox="1"/>
          <p:nvPr/>
        </p:nvSpPr>
        <p:spPr>
          <a:xfrm>
            <a:off x="2707263" y="2333507"/>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sp>
        <p:nvSpPr>
          <p:cNvPr id="1204" name="Google Shape;1204;g357d106b903_0_4683"/>
          <p:cNvSpPr txBox="1"/>
          <p:nvPr/>
        </p:nvSpPr>
        <p:spPr>
          <a:xfrm>
            <a:off x="4983321" y="2333507"/>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sp>
        <p:nvSpPr>
          <p:cNvPr id="1205" name="Google Shape;1205;g357d106b903_0_4683" descr="An illustration of a blue file."/>
          <p:cNvSpPr/>
          <p:nvPr/>
        </p:nvSpPr>
        <p:spPr>
          <a:xfrm>
            <a:off x="3497715" y="2209287"/>
            <a:ext cx="1058302" cy="1220265"/>
          </a:xfrm>
          <a:custGeom>
            <a:avLst/>
            <a:gdLst/>
            <a:ahLst/>
            <a:cxnLst/>
            <a:rect l="l" t="t" r="r" b="b"/>
            <a:pathLst>
              <a:path w="1585471" h="1828112" extrusionOk="0">
                <a:moveTo>
                  <a:pt x="0" y="0"/>
                </a:moveTo>
                <a:lnTo>
                  <a:pt x="1585472" y="0"/>
                </a:lnTo>
                <a:lnTo>
                  <a:pt x="1585472" y="1828111"/>
                </a:lnTo>
                <a:lnTo>
                  <a:pt x="0" y="1828111"/>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06" name="Google Shape;1206;g357d106b903_0_4683"/>
          <p:cNvSpPr txBox="1"/>
          <p:nvPr/>
        </p:nvSpPr>
        <p:spPr>
          <a:xfrm>
            <a:off x="2952239" y="3592817"/>
            <a:ext cx="2393100" cy="231000"/>
          </a:xfrm>
          <a:prstGeom prst="rect">
            <a:avLst/>
          </a:prstGeom>
          <a:noFill/>
          <a:ln>
            <a:noFill/>
          </a:ln>
        </p:spPr>
        <p:txBody>
          <a:bodyPr spcFirstLastPara="1" wrap="square" lIns="0" tIns="0" rIns="0" bIns="0" anchor="t" anchorCtr="0">
            <a:spAutoFit/>
          </a:bodyPr>
          <a:lstStyle/>
          <a:p>
            <a:pPr marL="0" marR="0" lvl="0" indent="0" algn="ctr" rtl="0">
              <a:lnSpc>
                <a:spcPct val="130013"/>
              </a:lnSpc>
              <a:spcBef>
                <a:spcPts val="0"/>
              </a:spcBef>
              <a:spcAft>
                <a:spcPts val="0"/>
              </a:spcAft>
              <a:buNone/>
            </a:pPr>
            <a:r>
              <a:rPr lang="en-US" sz="1500">
                <a:solidFill>
                  <a:srgbClr val="000000"/>
                </a:solidFill>
                <a:latin typeface="Arial"/>
                <a:ea typeface="Arial"/>
                <a:cs typeface="Arial"/>
                <a:sym typeface="Arial"/>
              </a:rPr>
              <a:t>color </a:t>
            </a:r>
            <a:r>
              <a:rPr lang="en-US" sz="1500"/>
              <a:t>binary</a:t>
            </a:r>
            <a:r>
              <a:rPr lang="en-US" sz="1500">
                <a:solidFill>
                  <a:srgbClr val="000000"/>
                </a:solidFill>
                <a:latin typeface="Arial"/>
                <a:ea typeface="Arial"/>
                <a:cs typeface="Arial"/>
                <a:sym typeface="Arial"/>
              </a:rPr>
              <a:t> example.png</a:t>
            </a:r>
            <a:endParaRPr sz="900"/>
          </a:p>
        </p:txBody>
      </p:sp>
      <p:sp>
        <p:nvSpPr>
          <p:cNvPr id="1207" name="Google Shape;1207;g357d106b903_0_4683"/>
          <p:cNvSpPr txBox="1"/>
          <p:nvPr/>
        </p:nvSpPr>
        <p:spPr>
          <a:xfrm>
            <a:off x="9668795" y="2333507"/>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grpSp>
        <p:nvGrpSpPr>
          <p:cNvPr id="1208" name="Google Shape;1208;g357d106b903_0_4683"/>
          <p:cNvGrpSpPr/>
          <p:nvPr/>
        </p:nvGrpSpPr>
        <p:grpSpPr>
          <a:xfrm>
            <a:off x="9853607" y="4532484"/>
            <a:ext cx="2057441" cy="2105788"/>
            <a:chOff x="0" y="-19050"/>
            <a:chExt cx="812800" cy="831900"/>
          </a:xfrm>
        </p:grpSpPr>
        <p:sp>
          <p:nvSpPr>
            <p:cNvPr id="1209" name="Google Shape;1209;g357d106b903_0_468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10" name="Google Shape;1210;g357d106b903_0_4683"/>
            <p:cNvSpPr txBox="1"/>
            <p:nvPr/>
          </p:nvSpPr>
          <p:spPr>
            <a:xfrm>
              <a:off x="0" y="-19050"/>
              <a:ext cx="812700" cy="8319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pic>
        <p:nvPicPr>
          <p:cNvPr id="1211" name="Google Shape;1211;g357d106b903_0_4683" descr="https://emn178.github.io/online-tools/md5_checksum.html"/>
          <p:cNvPicPr preferRelativeResize="0"/>
          <p:nvPr/>
        </p:nvPicPr>
        <p:blipFill rotWithShape="1">
          <a:blip r:embed="rId5">
            <a:alphaModFix/>
          </a:blip>
          <a:srcRect/>
          <a:stretch/>
        </p:blipFill>
        <p:spPr>
          <a:xfrm>
            <a:off x="9703490" y="4430588"/>
            <a:ext cx="2357635" cy="2357635"/>
          </a:xfrm>
          <a:prstGeom prst="rect">
            <a:avLst/>
          </a:prstGeom>
          <a:noFill/>
          <a:ln>
            <a:noFill/>
          </a:ln>
        </p:spPr>
      </p:pic>
      <p:sp>
        <p:nvSpPr>
          <p:cNvPr id="1212" name="Google Shape;1212;g357d106b903_0_4683" descr="The same simple illustration of a face made out of colored pixels shown earlier in the presentation with yellow, white, blue, and black pixels."/>
          <p:cNvSpPr/>
          <p:nvPr/>
        </p:nvSpPr>
        <p:spPr>
          <a:xfrm>
            <a:off x="619764" y="1871340"/>
            <a:ext cx="1927232" cy="1927232"/>
          </a:xfrm>
          <a:custGeom>
            <a:avLst/>
            <a:gdLst/>
            <a:ahLst/>
            <a:cxnLst/>
            <a:rect l="l" t="t" r="r" b="b"/>
            <a:pathLst>
              <a:path w="2887239" h="2887239" extrusionOk="0">
                <a:moveTo>
                  <a:pt x="0" y="0"/>
                </a:moveTo>
                <a:lnTo>
                  <a:pt x="2887239" y="0"/>
                </a:lnTo>
                <a:lnTo>
                  <a:pt x="2887239" y="2887239"/>
                </a:lnTo>
                <a:lnTo>
                  <a:pt x="0" y="2887239"/>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13" name="Google Shape;1213;g357d106b903_0_4683">
            <a:extLst>
              <a:ext uri="{C183D7F6-B498-43B3-948B-1728B52AA6E4}">
                <adec:decorative xmlns:adec="http://schemas.microsoft.com/office/drawing/2017/decorative" val="1"/>
              </a:ext>
            </a:extLst>
          </p:cNvPr>
          <p:cNvSpPr/>
          <p:nvPr/>
        </p:nvSpPr>
        <p:spPr>
          <a:xfrm>
            <a:off x="9362890" y="-2817134"/>
            <a:ext cx="5236477" cy="468696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7">
              <a:alphaModFix/>
            </a:blip>
            <a:stretch>
              <a:fillRect l="-19738" r="-19738"/>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14" name="Google Shape;1214;g357d106b903_0_4683"/>
          <p:cNvSpPr txBox="1"/>
          <p:nvPr/>
        </p:nvSpPr>
        <p:spPr>
          <a:xfrm>
            <a:off x="3244900" y="5463150"/>
            <a:ext cx="39243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b="1" dirty="0">
                <a:solidFill>
                  <a:srgbClr val="22423D"/>
                </a:solidFill>
                <a:latin typeface="Arial"/>
                <a:ea typeface="Arial"/>
                <a:cs typeface="Arial"/>
                <a:sym typeface="Arial"/>
              </a:rPr>
              <a:t>ONLINE CHECKSUM CREATOR</a:t>
            </a:r>
            <a:endParaRPr sz="900" dirty="0"/>
          </a:p>
        </p:txBody>
      </p:sp>
      <p:sp>
        <p:nvSpPr>
          <p:cNvPr id="1215" name="Google Shape;1215;g357d106b903_0_4683" descr="An arrow pointing from the words &quot;Online Checksum Creator&quot; to the QR code that will lead you to the online checksum tool."/>
          <p:cNvSpPr/>
          <p:nvPr/>
        </p:nvSpPr>
        <p:spPr>
          <a:xfrm>
            <a:off x="7441850" y="4990663"/>
            <a:ext cx="1989000" cy="1237500"/>
          </a:xfrm>
          <a:prstGeom prst="rightArrow">
            <a:avLst>
              <a:gd name="adj1" fmla="val 50000"/>
              <a:gd name="adj2" fmla="val 50000"/>
            </a:avLst>
          </a:prstGeom>
          <a:solidFill>
            <a:srgbClr val="FFDCC9"/>
          </a:solidFill>
          <a:ln w="9525" cap="flat" cmpd="sng">
            <a:solidFill>
              <a:srgbClr val="FFDC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1255"/>
        <p:cNvGrpSpPr/>
        <p:nvPr/>
      </p:nvGrpSpPr>
      <p:grpSpPr>
        <a:xfrm>
          <a:off x="0" y="0"/>
          <a:ext cx="0" cy="0"/>
          <a:chOff x="0" y="0"/>
          <a:chExt cx="0" cy="0"/>
        </a:xfrm>
      </p:grpSpPr>
      <p:grpSp>
        <p:nvGrpSpPr>
          <p:cNvPr id="1256" name="Google Shape;1256;g357d106b903_0_4745"/>
          <p:cNvGrpSpPr/>
          <p:nvPr/>
        </p:nvGrpSpPr>
        <p:grpSpPr>
          <a:xfrm>
            <a:off x="5776948" y="2104595"/>
            <a:ext cx="3460065" cy="1394396"/>
            <a:chOff x="0" y="-67466"/>
            <a:chExt cx="6920130" cy="2788792"/>
          </a:xfrm>
        </p:grpSpPr>
        <p:grpSp>
          <p:nvGrpSpPr>
            <p:cNvPr id="1257" name="Google Shape;1257;g357d106b903_0_4745"/>
            <p:cNvGrpSpPr/>
            <p:nvPr/>
          </p:nvGrpSpPr>
          <p:grpSpPr>
            <a:xfrm>
              <a:off x="0" y="-67466"/>
              <a:ext cx="6920130" cy="1492742"/>
              <a:chOff x="0" y="-19050"/>
              <a:chExt cx="1954011" cy="421500"/>
            </a:xfrm>
          </p:grpSpPr>
          <p:sp>
            <p:nvSpPr>
              <p:cNvPr id="1258" name="Google Shape;1258;g357d106b903_0_4745"/>
              <p:cNvSpPr/>
              <p:nvPr/>
            </p:nvSpPr>
            <p:spPr>
              <a:xfrm>
                <a:off x="0" y="0"/>
                <a:ext cx="1954011" cy="402363"/>
              </a:xfrm>
              <a:custGeom>
                <a:avLst/>
                <a:gdLst/>
                <a:ahLst/>
                <a:cxnLst/>
                <a:rect l="l" t="t" r="r" b="b"/>
                <a:pathLst>
                  <a:path w="1954011" h="402363" extrusionOk="0">
                    <a:moveTo>
                      <a:pt x="46242" y="0"/>
                    </a:moveTo>
                    <a:lnTo>
                      <a:pt x="1907769" y="0"/>
                    </a:lnTo>
                    <a:cubicBezTo>
                      <a:pt x="1933308" y="0"/>
                      <a:pt x="1954011" y="20703"/>
                      <a:pt x="1954011" y="46242"/>
                    </a:cubicBezTo>
                    <a:lnTo>
                      <a:pt x="1954011" y="356121"/>
                    </a:lnTo>
                    <a:cubicBezTo>
                      <a:pt x="1954011" y="381660"/>
                      <a:pt x="1933308" y="402363"/>
                      <a:pt x="1907769" y="402363"/>
                    </a:cubicBezTo>
                    <a:lnTo>
                      <a:pt x="46242" y="402363"/>
                    </a:lnTo>
                    <a:cubicBezTo>
                      <a:pt x="20703" y="402363"/>
                      <a:pt x="0" y="381660"/>
                      <a:pt x="0" y="356121"/>
                    </a:cubicBezTo>
                    <a:lnTo>
                      <a:pt x="0" y="46242"/>
                    </a:lnTo>
                    <a:cubicBezTo>
                      <a:pt x="0" y="20703"/>
                      <a:pt x="20703" y="0"/>
                      <a:pt x="46242"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59" name="Google Shape;1259;g357d106b903_0_4745"/>
              <p:cNvSpPr txBox="1"/>
              <p:nvPr/>
            </p:nvSpPr>
            <p:spPr>
              <a:xfrm>
                <a:off x="0" y="-19050"/>
                <a:ext cx="1953900" cy="4215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1260" name="Google Shape;1260;g357d106b903_0_4745"/>
            <p:cNvGrpSpPr/>
            <p:nvPr/>
          </p:nvGrpSpPr>
          <p:grpSpPr>
            <a:xfrm>
              <a:off x="0" y="1553499"/>
              <a:ext cx="6920130" cy="1167827"/>
              <a:chOff x="0" y="-19050"/>
              <a:chExt cx="1954011" cy="329755"/>
            </a:xfrm>
          </p:grpSpPr>
          <p:sp>
            <p:nvSpPr>
              <p:cNvPr id="1261" name="Google Shape;1261;g357d106b903_0_4745"/>
              <p:cNvSpPr/>
              <p:nvPr/>
            </p:nvSpPr>
            <p:spPr>
              <a:xfrm>
                <a:off x="0" y="0"/>
                <a:ext cx="1954011" cy="310705"/>
              </a:xfrm>
              <a:custGeom>
                <a:avLst/>
                <a:gdLst/>
                <a:ahLst/>
                <a:cxnLst/>
                <a:rect l="l" t="t" r="r" b="b"/>
                <a:pathLst>
                  <a:path w="1954011" h="310705" extrusionOk="0">
                    <a:moveTo>
                      <a:pt x="46242" y="0"/>
                    </a:moveTo>
                    <a:lnTo>
                      <a:pt x="1907769" y="0"/>
                    </a:lnTo>
                    <a:cubicBezTo>
                      <a:pt x="1933308" y="0"/>
                      <a:pt x="1954011" y="20703"/>
                      <a:pt x="1954011" y="46242"/>
                    </a:cubicBezTo>
                    <a:lnTo>
                      <a:pt x="1954011" y="264463"/>
                    </a:lnTo>
                    <a:cubicBezTo>
                      <a:pt x="1954011" y="290001"/>
                      <a:pt x="1933308" y="310705"/>
                      <a:pt x="1907769" y="310705"/>
                    </a:cubicBezTo>
                    <a:lnTo>
                      <a:pt x="46242" y="310705"/>
                    </a:lnTo>
                    <a:cubicBezTo>
                      <a:pt x="20703" y="310705"/>
                      <a:pt x="0" y="290001"/>
                      <a:pt x="0" y="264463"/>
                    </a:cubicBezTo>
                    <a:lnTo>
                      <a:pt x="0" y="46242"/>
                    </a:lnTo>
                    <a:cubicBezTo>
                      <a:pt x="0" y="20703"/>
                      <a:pt x="20703" y="0"/>
                      <a:pt x="46242"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62" name="Google Shape;1262;g357d106b903_0_4745"/>
              <p:cNvSpPr txBox="1"/>
              <p:nvPr/>
            </p:nvSpPr>
            <p:spPr>
              <a:xfrm>
                <a:off x="0" y="-19050"/>
                <a:ext cx="1953900" cy="3297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sp>
          <p:nvSpPr>
            <p:cNvPr id="1263" name="Google Shape;1263;g357d106b903_0_4745"/>
            <p:cNvSpPr txBox="1"/>
            <p:nvPr/>
          </p:nvSpPr>
          <p:spPr>
            <a:xfrm>
              <a:off x="9875" y="1860264"/>
              <a:ext cx="6900300" cy="554100"/>
            </a:xfrm>
            <a:prstGeom prst="rect">
              <a:avLst/>
            </a:prstGeom>
            <a:noFill/>
            <a:ln>
              <a:noFill/>
            </a:ln>
          </p:spPr>
          <p:txBody>
            <a:bodyPr spcFirstLastPara="1" wrap="square" lIns="0" tIns="0" rIns="0" bIns="0" anchor="t" anchorCtr="0">
              <a:spAutoFit/>
            </a:bodyPr>
            <a:lstStyle/>
            <a:p>
              <a:pPr marL="0" marR="0" lvl="0" indent="0" algn="ctr" rtl="0">
                <a:lnSpc>
                  <a:spcPct val="137998"/>
                </a:lnSpc>
                <a:spcBef>
                  <a:spcPts val="0"/>
                </a:spcBef>
                <a:spcAft>
                  <a:spcPts val="0"/>
                </a:spcAft>
                <a:buNone/>
              </a:pPr>
              <a:r>
                <a:rPr lang="en-US" sz="1800" b="1">
                  <a:solidFill>
                    <a:srgbClr val="231F20"/>
                  </a:solidFill>
                  <a:latin typeface="Arial"/>
                  <a:ea typeface="Arial"/>
                  <a:cs typeface="Arial"/>
                  <a:sym typeface="Arial"/>
                </a:rPr>
                <a:t>MD5 FILE CHECKSUM</a:t>
              </a:r>
              <a:endParaRPr sz="900"/>
            </a:p>
          </p:txBody>
        </p:sp>
        <p:sp>
          <p:nvSpPr>
            <p:cNvPr id="1264" name="Google Shape;1264;g357d106b903_0_4745"/>
            <p:cNvSpPr txBox="1"/>
            <p:nvPr/>
          </p:nvSpPr>
          <p:spPr>
            <a:xfrm>
              <a:off x="292370" y="436408"/>
              <a:ext cx="6335400" cy="431100"/>
            </a:xfrm>
            <a:prstGeom prst="rect">
              <a:avLst/>
            </a:prstGeom>
            <a:noFill/>
            <a:ln>
              <a:noFill/>
            </a:ln>
          </p:spPr>
          <p:txBody>
            <a:bodyPr spcFirstLastPara="1" wrap="square" lIns="0" tIns="0" rIns="0" bIns="0" anchor="t" anchorCtr="0">
              <a:spAutoFit/>
            </a:bodyPr>
            <a:lstStyle/>
            <a:p>
              <a:pPr marL="0" marR="0" lvl="0" indent="0" algn="ctr" rtl="0">
                <a:lnSpc>
                  <a:spcPct val="140035"/>
                </a:lnSpc>
                <a:spcBef>
                  <a:spcPts val="0"/>
                </a:spcBef>
                <a:spcAft>
                  <a:spcPts val="0"/>
                </a:spcAft>
                <a:buNone/>
              </a:pPr>
              <a:r>
                <a:rPr lang="en-US" dirty="0">
                  <a:solidFill>
                    <a:srgbClr val="100F0D"/>
                  </a:solidFill>
                  <a:latin typeface="Arial"/>
                  <a:ea typeface="Arial"/>
                  <a:cs typeface="Arial"/>
                  <a:sym typeface="Arial"/>
                </a:rPr>
                <a:t>0677b10c92722c1c62bfb68c17b9de0c</a:t>
              </a:r>
              <a:endParaRPr sz="800" dirty="0"/>
            </a:p>
          </p:txBody>
        </p:sp>
      </p:grpSp>
      <p:sp>
        <p:nvSpPr>
          <p:cNvPr id="1265" name="Google Shape;1265;g357d106b903_0_4745" descr="An illustration of a blue fingerprint."/>
          <p:cNvSpPr/>
          <p:nvPr/>
        </p:nvSpPr>
        <p:spPr>
          <a:xfrm>
            <a:off x="10462423" y="2028023"/>
            <a:ext cx="1211011" cy="1583245"/>
          </a:xfrm>
          <a:custGeom>
            <a:avLst/>
            <a:gdLst/>
            <a:ahLst/>
            <a:cxnLst/>
            <a:rect l="l" t="t" r="r" b="b"/>
            <a:pathLst>
              <a:path w="1814249" h="2371902" extrusionOk="0">
                <a:moveTo>
                  <a:pt x="0" y="0"/>
                </a:moveTo>
                <a:lnTo>
                  <a:pt x="1814249" y="0"/>
                </a:lnTo>
                <a:lnTo>
                  <a:pt x="1814249" y="2371902"/>
                </a:lnTo>
                <a:lnTo>
                  <a:pt x="0" y="2371902"/>
                </a:lnTo>
                <a:lnTo>
                  <a:pt x="0" y="0"/>
                </a:lnTo>
                <a:close/>
              </a:path>
            </a:pathLst>
          </a:custGeom>
          <a:blipFill rotWithShape="1">
            <a:blip r:embed="rId3">
              <a:alphaModFix/>
            </a:blip>
            <a:stretch>
              <a:fillRect l="-274748" t="-24438" r="-1856" b="-1959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66" name="Google Shape;1266;g357d106b903_0_4745"/>
          <p:cNvSpPr txBox="1"/>
          <p:nvPr/>
        </p:nvSpPr>
        <p:spPr>
          <a:xfrm>
            <a:off x="2707263" y="4815976"/>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grpSp>
        <p:nvGrpSpPr>
          <p:cNvPr id="1267" name="Google Shape;1267;g357d106b903_0_4745" descr="The same simple illustration of a face made out of colored pixels shown earlier in the presentation with yellow, white, blue, and black pixels. This version has been changed though and has additional pink pixels added onto it as cheeks."/>
          <p:cNvGrpSpPr/>
          <p:nvPr/>
        </p:nvGrpSpPr>
        <p:grpSpPr>
          <a:xfrm>
            <a:off x="589573" y="4363035"/>
            <a:ext cx="1955017" cy="1955017"/>
            <a:chOff x="0" y="0"/>
            <a:chExt cx="3910033" cy="3910033"/>
          </a:xfrm>
        </p:grpSpPr>
        <p:sp>
          <p:nvSpPr>
            <p:cNvPr id="1268" name="Google Shape;1268;g357d106b903_0_4745"/>
            <p:cNvSpPr/>
            <p:nvPr/>
          </p:nvSpPr>
          <p:spPr>
            <a:xfrm>
              <a:off x="0" y="0"/>
              <a:ext cx="3910033" cy="3910033"/>
            </a:xfrm>
            <a:custGeom>
              <a:avLst/>
              <a:gdLst/>
              <a:ahLst/>
              <a:cxnLst/>
              <a:rect l="l" t="t" r="r" b="b"/>
              <a:pathLst>
                <a:path w="3910033" h="3910033" extrusionOk="0">
                  <a:moveTo>
                    <a:pt x="0" y="0"/>
                  </a:moveTo>
                  <a:lnTo>
                    <a:pt x="3910033" y="0"/>
                  </a:lnTo>
                  <a:lnTo>
                    <a:pt x="3910033" y="3910033"/>
                  </a:lnTo>
                  <a:lnTo>
                    <a:pt x="0" y="3910033"/>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69" name="Google Shape;1269;g357d106b903_0_4745"/>
            <p:cNvSpPr/>
            <p:nvPr/>
          </p:nvSpPr>
          <p:spPr>
            <a:xfrm>
              <a:off x="21175" y="1969851"/>
              <a:ext cx="626966" cy="626992"/>
            </a:xfrm>
            <a:custGeom>
              <a:avLst/>
              <a:gdLst/>
              <a:ahLst/>
              <a:cxnLst/>
              <a:rect l="l" t="t" r="r" b="b"/>
              <a:pathLst>
                <a:path w="626966" h="626992" extrusionOk="0">
                  <a:moveTo>
                    <a:pt x="0" y="0"/>
                  </a:moveTo>
                  <a:lnTo>
                    <a:pt x="626966" y="0"/>
                  </a:lnTo>
                  <a:lnTo>
                    <a:pt x="626966" y="626992"/>
                  </a:lnTo>
                  <a:lnTo>
                    <a:pt x="0" y="626992"/>
                  </a:lnTo>
                  <a:lnTo>
                    <a:pt x="0" y="0"/>
                  </a:lnTo>
                  <a:close/>
                </a:path>
              </a:pathLst>
            </a:custGeom>
            <a:blipFill rotWithShape="1">
              <a:blip r:embed="rId5">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70" name="Google Shape;1270;g357d106b903_0_4745"/>
            <p:cNvSpPr/>
            <p:nvPr/>
          </p:nvSpPr>
          <p:spPr>
            <a:xfrm>
              <a:off x="3261906" y="1961384"/>
              <a:ext cx="626966" cy="626992"/>
            </a:xfrm>
            <a:custGeom>
              <a:avLst/>
              <a:gdLst/>
              <a:ahLst/>
              <a:cxnLst/>
              <a:rect l="l" t="t" r="r" b="b"/>
              <a:pathLst>
                <a:path w="626966" h="626992" extrusionOk="0">
                  <a:moveTo>
                    <a:pt x="0" y="0"/>
                  </a:moveTo>
                  <a:lnTo>
                    <a:pt x="626966" y="0"/>
                  </a:lnTo>
                  <a:lnTo>
                    <a:pt x="626966" y="626992"/>
                  </a:lnTo>
                  <a:lnTo>
                    <a:pt x="0" y="626992"/>
                  </a:lnTo>
                  <a:lnTo>
                    <a:pt x="0" y="0"/>
                  </a:lnTo>
                  <a:close/>
                </a:path>
              </a:pathLst>
            </a:custGeom>
            <a:blipFill rotWithShape="1">
              <a:blip r:embed="rId5">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1271" name="Google Shape;1271;g357d106b903_0_4745"/>
          <p:cNvSpPr txBox="1"/>
          <p:nvPr/>
        </p:nvSpPr>
        <p:spPr>
          <a:xfrm>
            <a:off x="355439" y="838200"/>
            <a:ext cx="11150700" cy="594600"/>
          </a:xfrm>
          <a:prstGeom prst="rect">
            <a:avLst/>
          </a:prstGeom>
          <a:noFill/>
          <a:ln>
            <a:noFill/>
          </a:ln>
        </p:spPr>
        <p:txBody>
          <a:bodyPr spcFirstLastPara="1" wrap="square" lIns="0" tIns="0" rIns="0" bIns="0" anchor="t" anchorCtr="0">
            <a:spAutoFit/>
          </a:bodyPr>
          <a:lstStyle/>
          <a:p>
            <a:pPr marL="0" marR="0" lvl="0" indent="0" algn="l" rtl="0">
              <a:lnSpc>
                <a:spcPct val="83994"/>
              </a:lnSpc>
              <a:spcBef>
                <a:spcPts val="0"/>
              </a:spcBef>
              <a:spcAft>
                <a:spcPts val="0"/>
              </a:spcAft>
              <a:buNone/>
            </a:pPr>
            <a:r>
              <a:rPr lang="en-US" sz="4600" i="1">
                <a:solidFill>
                  <a:srgbClr val="22423D"/>
                </a:solidFill>
                <a:latin typeface="Arial"/>
                <a:ea typeface="Arial"/>
                <a:cs typeface="Arial"/>
                <a:sym typeface="Arial"/>
              </a:rPr>
              <a:t>Digital Preservation - Checksums</a:t>
            </a:r>
            <a:endParaRPr sz="900"/>
          </a:p>
        </p:txBody>
      </p:sp>
      <p:sp>
        <p:nvSpPr>
          <p:cNvPr id="1272" name="Google Shape;1272;g357d106b903_0_4745"/>
          <p:cNvSpPr txBox="1"/>
          <p:nvPr/>
        </p:nvSpPr>
        <p:spPr>
          <a:xfrm>
            <a:off x="2707263" y="2333507"/>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sp>
        <p:nvSpPr>
          <p:cNvPr id="1273" name="Google Shape;1273;g357d106b903_0_4745"/>
          <p:cNvSpPr txBox="1"/>
          <p:nvPr/>
        </p:nvSpPr>
        <p:spPr>
          <a:xfrm>
            <a:off x="4983321" y="2333507"/>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sp>
        <p:nvSpPr>
          <p:cNvPr id="1274" name="Google Shape;1274;g357d106b903_0_4745"/>
          <p:cNvSpPr txBox="1"/>
          <p:nvPr/>
        </p:nvSpPr>
        <p:spPr>
          <a:xfrm>
            <a:off x="4983321" y="4815976"/>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sp>
        <p:nvSpPr>
          <p:cNvPr id="1275" name="Google Shape;1275;g357d106b903_0_4745" descr="An illustration of a blue file."/>
          <p:cNvSpPr/>
          <p:nvPr/>
        </p:nvSpPr>
        <p:spPr>
          <a:xfrm>
            <a:off x="3497715" y="2209287"/>
            <a:ext cx="1058302" cy="1220265"/>
          </a:xfrm>
          <a:custGeom>
            <a:avLst/>
            <a:gdLst/>
            <a:ahLst/>
            <a:cxnLst/>
            <a:rect l="l" t="t" r="r" b="b"/>
            <a:pathLst>
              <a:path w="1585471" h="1828112" extrusionOk="0">
                <a:moveTo>
                  <a:pt x="0" y="0"/>
                </a:moveTo>
                <a:lnTo>
                  <a:pt x="1585472" y="0"/>
                </a:lnTo>
                <a:lnTo>
                  <a:pt x="1585472" y="1828111"/>
                </a:lnTo>
                <a:lnTo>
                  <a:pt x="0" y="1828111"/>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76" name="Google Shape;1276;g357d106b903_0_4745"/>
          <p:cNvSpPr txBox="1"/>
          <p:nvPr/>
        </p:nvSpPr>
        <p:spPr>
          <a:xfrm>
            <a:off x="2952239" y="3592817"/>
            <a:ext cx="2393100" cy="231000"/>
          </a:xfrm>
          <a:prstGeom prst="rect">
            <a:avLst/>
          </a:prstGeom>
          <a:noFill/>
          <a:ln>
            <a:noFill/>
          </a:ln>
        </p:spPr>
        <p:txBody>
          <a:bodyPr spcFirstLastPara="1" wrap="square" lIns="0" tIns="0" rIns="0" bIns="0" anchor="t" anchorCtr="0">
            <a:spAutoFit/>
          </a:bodyPr>
          <a:lstStyle/>
          <a:p>
            <a:pPr marL="0" marR="0" lvl="0" indent="0" algn="ctr" rtl="0">
              <a:lnSpc>
                <a:spcPct val="130013"/>
              </a:lnSpc>
              <a:spcBef>
                <a:spcPts val="0"/>
              </a:spcBef>
              <a:spcAft>
                <a:spcPts val="0"/>
              </a:spcAft>
              <a:buNone/>
            </a:pPr>
            <a:r>
              <a:rPr lang="en-US" sz="1500">
                <a:solidFill>
                  <a:srgbClr val="000000"/>
                </a:solidFill>
                <a:latin typeface="Arial"/>
                <a:ea typeface="Arial"/>
                <a:cs typeface="Arial"/>
                <a:sym typeface="Arial"/>
              </a:rPr>
              <a:t>color </a:t>
            </a:r>
            <a:r>
              <a:rPr lang="en-US" sz="1500"/>
              <a:t>binary</a:t>
            </a:r>
            <a:r>
              <a:rPr lang="en-US" sz="1500">
                <a:solidFill>
                  <a:srgbClr val="000000"/>
                </a:solidFill>
                <a:latin typeface="Arial"/>
                <a:ea typeface="Arial"/>
                <a:cs typeface="Arial"/>
                <a:sym typeface="Arial"/>
              </a:rPr>
              <a:t> example.png</a:t>
            </a:r>
            <a:endParaRPr sz="900"/>
          </a:p>
        </p:txBody>
      </p:sp>
      <p:sp>
        <p:nvSpPr>
          <p:cNvPr id="1277" name="Google Shape;1277;g357d106b903_0_4745"/>
          <p:cNvSpPr txBox="1"/>
          <p:nvPr/>
        </p:nvSpPr>
        <p:spPr>
          <a:xfrm>
            <a:off x="2953781" y="6115014"/>
            <a:ext cx="2391300" cy="231000"/>
          </a:xfrm>
          <a:prstGeom prst="rect">
            <a:avLst/>
          </a:prstGeom>
          <a:noFill/>
          <a:ln>
            <a:noFill/>
          </a:ln>
        </p:spPr>
        <p:txBody>
          <a:bodyPr spcFirstLastPara="1" wrap="square" lIns="0" tIns="0" rIns="0" bIns="0" anchor="t" anchorCtr="0">
            <a:spAutoFit/>
          </a:bodyPr>
          <a:lstStyle/>
          <a:p>
            <a:pPr marL="0" marR="0" lvl="0" indent="0" algn="ctr" rtl="0">
              <a:lnSpc>
                <a:spcPct val="130013"/>
              </a:lnSpc>
              <a:spcBef>
                <a:spcPts val="0"/>
              </a:spcBef>
              <a:spcAft>
                <a:spcPts val="0"/>
              </a:spcAft>
              <a:buNone/>
            </a:pPr>
            <a:r>
              <a:rPr lang="en-US" sz="1500">
                <a:solidFill>
                  <a:srgbClr val="000000"/>
                </a:solidFill>
                <a:latin typeface="Arial"/>
                <a:ea typeface="Arial"/>
                <a:cs typeface="Arial"/>
                <a:sym typeface="Arial"/>
              </a:rPr>
              <a:t>color binary example.png</a:t>
            </a:r>
            <a:endParaRPr sz="900"/>
          </a:p>
        </p:txBody>
      </p:sp>
      <p:sp>
        <p:nvSpPr>
          <p:cNvPr id="1278" name="Google Shape;1278;g357d106b903_0_4745" descr="An illustration of a green file."/>
          <p:cNvSpPr/>
          <p:nvPr/>
        </p:nvSpPr>
        <p:spPr>
          <a:xfrm>
            <a:off x="3497715" y="4731173"/>
            <a:ext cx="1058302" cy="1220265"/>
          </a:xfrm>
          <a:custGeom>
            <a:avLst/>
            <a:gdLst/>
            <a:ahLst/>
            <a:cxnLst/>
            <a:rect l="l" t="t" r="r" b="b"/>
            <a:pathLst>
              <a:path w="1585471" h="1828112" extrusionOk="0">
                <a:moveTo>
                  <a:pt x="0" y="0"/>
                </a:moveTo>
                <a:lnTo>
                  <a:pt x="1585472" y="0"/>
                </a:lnTo>
                <a:lnTo>
                  <a:pt x="1585472" y="1828111"/>
                </a:lnTo>
                <a:lnTo>
                  <a:pt x="0" y="1828111"/>
                </a:lnTo>
                <a:lnTo>
                  <a:pt x="0" y="0"/>
                </a:lnTo>
                <a:close/>
              </a:path>
            </a:pathLst>
          </a:custGeom>
          <a:blipFill rotWithShape="1">
            <a:blip r:embed="rId7">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79" name="Google Shape;1279;g357d106b903_0_4745"/>
          <p:cNvSpPr txBox="1"/>
          <p:nvPr/>
        </p:nvSpPr>
        <p:spPr>
          <a:xfrm>
            <a:off x="9668795" y="2333507"/>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sp>
        <p:nvSpPr>
          <p:cNvPr id="1280" name="Google Shape;1280;g357d106b903_0_4745" descr="The same simple illustration of a face made out of colored pixels shown earlier in the presentation with yellow, white, blue, and black pixels."/>
          <p:cNvSpPr/>
          <p:nvPr/>
        </p:nvSpPr>
        <p:spPr>
          <a:xfrm>
            <a:off x="619764" y="1871340"/>
            <a:ext cx="1927232" cy="1927232"/>
          </a:xfrm>
          <a:custGeom>
            <a:avLst/>
            <a:gdLst/>
            <a:ahLst/>
            <a:cxnLst/>
            <a:rect l="l" t="t" r="r" b="b"/>
            <a:pathLst>
              <a:path w="2887239" h="2887239" extrusionOk="0">
                <a:moveTo>
                  <a:pt x="0" y="0"/>
                </a:moveTo>
                <a:lnTo>
                  <a:pt x="2887239" y="0"/>
                </a:lnTo>
                <a:lnTo>
                  <a:pt x="2887239" y="2887239"/>
                </a:lnTo>
                <a:lnTo>
                  <a:pt x="0" y="2887239"/>
                </a:lnTo>
                <a:lnTo>
                  <a:pt x="0" y="0"/>
                </a:lnTo>
                <a:close/>
              </a:path>
            </a:pathLst>
          </a:custGeom>
          <a:blipFill rotWithShape="1">
            <a:blip r:embed="rId8">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81" name="Google Shape;1281;g357d106b903_0_4745">
            <a:extLst>
              <a:ext uri="{C183D7F6-B498-43B3-948B-1728B52AA6E4}">
                <adec:decorative xmlns:adec="http://schemas.microsoft.com/office/drawing/2017/decorative" val="1"/>
              </a:ext>
            </a:extLst>
          </p:cNvPr>
          <p:cNvSpPr/>
          <p:nvPr/>
        </p:nvSpPr>
        <p:spPr>
          <a:xfrm>
            <a:off x="9362890" y="-2817134"/>
            <a:ext cx="5236477" cy="468696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9">
              <a:alphaModFix/>
            </a:blip>
            <a:stretch>
              <a:fillRect l="-19738" r="-19738"/>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 name="Google Shape;343;g357d106b903_0_3830">
            <a:extLst>
              <a:ext uri="{FF2B5EF4-FFF2-40B4-BE49-F238E27FC236}">
                <a16:creationId xmlns:a16="http://schemas.microsoft.com/office/drawing/2014/main" id="{3390E62B-F09D-FD72-705D-6C1A9887E706}"/>
              </a:ext>
            </a:extLst>
          </p:cNvPr>
          <p:cNvSpPr txBox="1"/>
          <p:nvPr/>
        </p:nvSpPr>
        <p:spPr>
          <a:xfrm>
            <a:off x="1157" y="6564424"/>
            <a:ext cx="12019269" cy="258532"/>
          </a:xfrm>
          <a:prstGeom prst="rect">
            <a:avLst/>
          </a:prstGeom>
          <a:noFill/>
          <a:ln>
            <a:noFill/>
          </a:ln>
        </p:spPr>
        <p:txBody>
          <a:bodyPr spcFirstLastPara="1" wrap="square" lIns="0" tIns="0" rIns="0" bIns="0" anchor="t" anchorCtr="0">
            <a:spAutoFit/>
          </a:bodyPr>
          <a:lstStyle/>
          <a:p>
            <a:pPr marL="0" marR="0" lvl="0" indent="0" algn="ctr" rtl="0">
              <a:lnSpc>
                <a:spcPct val="139973"/>
              </a:lnSpc>
              <a:spcBef>
                <a:spcPts val="0"/>
              </a:spcBef>
              <a:spcAft>
                <a:spcPts val="0"/>
              </a:spcAft>
              <a:buNone/>
            </a:pPr>
            <a:r>
              <a:rPr lang="en-US" sz="1200" dirty="0">
                <a:solidFill>
                  <a:srgbClr val="22423D"/>
                </a:solidFill>
              </a:rPr>
              <a:t>Adapted</a:t>
            </a:r>
            <a:r>
              <a:rPr lang="en-US" sz="1200" dirty="0">
                <a:solidFill>
                  <a:srgbClr val="22423D"/>
                </a:solidFill>
                <a:latin typeface="Arial"/>
                <a:ea typeface="Arial"/>
                <a:cs typeface="Arial"/>
                <a:sym typeface="Arial"/>
              </a:rPr>
              <a:t> from Simon Johnson, “Binary Representation of Images ‘8-Bit Challenge’ Lesson.” CC BY-SA 4.0 https://www.teachwithict.com/binary-representation-of-images.html </a:t>
            </a:r>
            <a:endParaRPr sz="1200" dirty="0"/>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1357"/>
        <p:cNvGrpSpPr/>
        <p:nvPr/>
      </p:nvGrpSpPr>
      <p:grpSpPr>
        <a:xfrm>
          <a:off x="0" y="0"/>
          <a:ext cx="0" cy="0"/>
          <a:chOff x="0" y="0"/>
          <a:chExt cx="0" cy="0"/>
        </a:xfrm>
      </p:grpSpPr>
      <p:sp>
        <p:nvSpPr>
          <p:cNvPr id="1358" name="Google Shape;1358;g357d106b903_0_4840"/>
          <p:cNvSpPr/>
          <p:nvPr/>
        </p:nvSpPr>
        <p:spPr>
          <a:xfrm>
            <a:off x="589573" y="1841149"/>
            <a:ext cx="1957460" cy="1957460"/>
          </a:xfrm>
          <a:custGeom>
            <a:avLst/>
            <a:gdLst/>
            <a:ahLst/>
            <a:cxnLst/>
            <a:rect l="l" t="t" r="r" b="b"/>
            <a:pathLst>
              <a:path w="2932525" h="2932525" extrusionOk="0">
                <a:moveTo>
                  <a:pt x="0" y="0"/>
                </a:moveTo>
                <a:lnTo>
                  <a:pt x="2932525" y="0"/>
                </a:lnTo>
                <a:lnTo>
                  <a:pt x="2932525" y="2932525"/>
                </a:lnTo>
                <a:lnTo>
                  <a:pt x="0" y="2932525"/>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59" name="Google Shape;1359;g357d106b903_0_4840"/>
          <p:cNvSpPr txBox="1"/>
          <p:nvPr/>
        </p:nvSpPr>
        <p:spPr>
          <a:xfrm>
            <a:off x="2707263" y="2333507"/>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sp>
        <p:nvSpPr>
          <p:cNvPr id="1360" name="Google Shape;1360;g357d106b903_0_4840"/>
          <p:cNvSpPr/>
          <p:nvPr/>
        </p:nvSpPr>
        <p:spPr>
          <a:xfrm>
            <a:off x="3497715" y="2209287"/>
            <a:ext cx="1058302" cy="1220265"/>
          </a:xfrm>
          <a:custGeom>
            <a:avLst/>
            <a:gdLst/>
            <a:ahLst/>
            <a:cxnLst/>
            <a:rect l="l" t="t" r="r" b="b"/>
            <a:pathLst>
              <a:path w="1585471" h="1828112" extrusionOk="0">
                <a:moveTo>
                  <a:pt x="0" y="0"/>
                </a:moveTo>
                <a:lnTo>
                  <a:pt x="1585472" y="0"/>
                </a:lnTo>
                <a:lnTo>
                  <a:pt x="1585472" y="1828111"/>
                </a:lnTo>
                <a:lnTo>
                  <a:pt x="0" y="1828111"/>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61" name="Google Shape;1361;g357d106b903_0_4840"/>
          <p:cNvSpPr txBox="1"/>
          <p:nvPr/>
        </p:nvSpPr>
        <p:spPr>
          <a:xfrm>
            <a:off x="2952239" y="3592817"/>
            <a:ext cx="2393100" cy="231000"/>
          </a:xfrm>
          <a:prstGeom prst="rect">
            <a:avLst/>
          </a:prstGeom>
          <a:noFill/>
          <a:ln>
            <a:noFill/>
          </a:ln>
        </p:spPr>
        <p:txBody>
          <a:bodyPr spcFirstLastPara="1" wrap="square" lIns="0" tIns="0" rIns="0" bIns="0" anchor="t" anchorCtr="0">
            <a:spAutoFit/>
          </a:bodyPr>
          <a:lstStyle/>
          <a:p>
            <a:pPr marL="0" marR="0" lvl="0" indent="0" algn="ctr" rtl="0">
              <a:lnSpc>
                <a:spcPct val="130013"/>
              </a:lnSpc>
              <a:spcBef>
                <a:spcPts val="0"/>
              </a:spcBef>
              <a:spcAft>
                <a:spcPts val="0"/>
              </a:spcAft>
              <a:buNone/>
            </a:pPr>
            <a:r>
              <a:rPr lang="en-US" sz="1500">
                <a:solidFill>
                  <a:srgbClr val="000000"/>
                </a:solidFill>
                <a:latin typeface="Arial"/>
                <a:ea typeface="Arial"/>
                <a:cs typeface="Arial"/>
                <a:sym typeface="Arial"/>
              </a:rPr>
              <a:t>color bionary example.png</a:t>
            </a:r>
            <a:endParaRPr sz="900"/>
          </a:p>
        </p:txBody>
      </p:sp>
      <p:grpSp>
        <p:nvGrpSpPr>
          <p:cNvPr id="2" name="Group 1" descr="A screenshot of a website being used for MD5 File Checksum creation with the modified version of the  face illustration with cheeks shown to be the input and a different string of numbers shown to be the output.">
            <a:extLst>
              <a:ext uri="{FF2B5EF4-FFF2-40B4-BE49-F238E27FC236}">
                <a16:creationId xmlns:a16="http://schemas.microsoft.com/office/drawing/2014/main" id="{ECE9198E-0005-0C90-7A12-05EBDAF2DA5D}"/>
              </a:ext>
              <a:ext uri="{C183D7F6-B498-43B3-948B-1728B52AA6E4}">
                <adec:decorative xmlns:adec="http://schemas.microsoft.com/office/drawing/2017/decorative" val="0"/>
              </a:ext>
            </a:extLst>
          </p:cNvPr>
          <p:cNvGrpSpPr/>
          <p:nvPr/>
        </p:nvGrpSpPr>
        <p:grpSpPr>
          <a:xfrm>
            <a:off x="0" y="24251"/>
            <a:ext cx="8918203" cy="6842291"/>
            <a:chOff x="0" y="24251"/>
            <a:chExt cx="8918203" cy="6842291"/>
          </a:xfrm>
        </p:grpSpPr>
        <p:sp>
          <p:nvSpPr>
            <p:cNvPr id="1362" name="Google Shape;1362;g357d106b903_0_4840">
              <a:extLst>
                <a:ext uri="{C183D7F6-B498-43B3-948B-1728B52AA6E4}">
                  <adec:decorative xmlns:adec="http://schemas.microsoft.com/office/drawing/2017/decorative" val="1"/>
                </a:ext>
              </a:extLst>
            </p:cNvPr>
            <p:cNvSpPr/>
            <p:nvPr/>
          </p:nvSpPr>
          <p:spPr>
            <a:xfrm>
              <a:off x="0" y="24251"/>
              <a:ext cx="8918203" cy="6842291"/>
            </a:xfrm>
            <a:custGeom>
              <a:avLst/>
              <a:gdLst/>
              <a:ahLst/>
              <a:cxnLst/>
              <a:rect l="l" t="t" r="r" b="b"/>
              <a:pathLst>
                <a:path w="13360603" h="10250623" extrusionOk="0">
                  <a:moveTo>
                    <a:pt x="0" y="0"/>
                  </a:moveTo>
                  <a:lnTo>
                    <a:pt x="13360603" y="0"/>
                  </a:lnTo>
                  <a:lnTo>
                    <a:pt x="13360603" y="10250623"/>
                  </a:lnTo>
                  <a:lnTo>
                    <a:pt x="0" y="10250623"/>
                  </a:lnTo>
                  <a:lnTo>
                    <a:pt x="0" y="0"/>
                  </a:lnTo>
                  <a:close/>
                </a:path>
              </a:pathLst>
            </a:custGeom>
            <a:blipFill rotWithShape="1">
              <a:blip r:embed="rId5">
                <a:alphaModFix/>
              </a:blip>
              <a:stretch>
                <a:fillRect t="-8399" r="-28799" b="-88"/>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grpSp>
          <p:nvGrpSpPr>
            <p:cNvPr id="1363" name="Google Shape;1363;g357d106b903_0_4840"/>
            <p:cNvGrpSpPr/>
            <p:nvPr/>
          </p:nvGrpSpPr>
          <p:grpSpPr>
            <a:xfrm>
              <a:off x="7379314" y="1703886"/>
              <a:ext cx="856241" cy="856242"/>
              <a:chOff x="0" y="0"/>
              <a:chExt cx="1712483" cy="1712483"/>
            </a:xfrm>
          </p:grpSpPr>
          <p:sp>
            <p:nvSpPr>
              <p:cNvPr id="1364" name="Google Shape;1364;g357d106b903_0_4840">
                <a:extLst>
                  <a:ext uri="{C183D7F6-B498-43B3-948B-1728B52AA6E4}">
                    <adec:decorative xmlns:adec="http://schemas.microsoft.com/office/drawing/2017/decorative" val="1"/>
                  </a:ext>
                </a:extLst>
              </p:cNvPr>
              <p:cNvSpPr/>
              <p:nvPr/>
            </p:nvSpPr>
            <p:spPr>
              <a:xfrm>
                <a:off x="0" y="0"/>
                <a:ext cx="1712483" cy="1712483"/>
              </a:xfrm>
              <a:custGeom>
                <a:avLst/>
                <a:gdLst/>
                <a:ahLst/>
                <a:cxnLst/>
                <a:rect l="l" t="t" r="r" b="b"/>
                <a:pathLst>
                  <a:path w="1712483" h="1712483" extrusionOk="0">
                    <a:moveTo>
                      <a:pt x="0" y="0"/>
                    </a:moveTo>
                    <a:lnTo>
                      <a:pt x="1712483" y="0"/>
                    </a:lnTo>
                    <a:lnTo>
                      <a:pt x="1712483" y="1712483"/>
                    </a:lnTo>
                    <a:lnTo>
                      <a:pt x="0" y="171248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365" name="Google Shape;1365;g357d106b903_0_4840"/>
              <p:cNvSpPr/>
              <p:nvPr/>
            </p:nvSpPr>
            <p:spPr>
              <a:xfrm>
                <a:off x="9274" y="862739"/>
                <a:ext cx="274593" cy="274605"/>
              </a:xfrm>
              <a:custGeom>
                <a:avLst/>
                <a:gdLst/>
                <a:ahLst/>
                <a:cxnLst/>
                <a:rect l="l" t="t" r="r" b="b"/>
                <a:pathLst>
                  <a:path w="274593" h="274605" extrusionOk="0">
                    <a:moveTo>
                      <a:pt x="0" y="0"/>
                    </a:moveTo>
                    <a:lnTo>
                      <a:pt x="274593" y="0"/>
                    </a:lnTo>
                    <a:lnTo>
                      <a:pt x="274593" y="274604"/>
                    </a:lnTo>
                    <a:lnTo>
                      <a:pt x="0" y="274604"/>
                    </a:lnTo>
                    <a:lnTo>
                      <a:pt x="0" y="0"/>
                    </a:lnTo>
                    <a:close/>
                  </a:path>
                </a:pathLst>
              </a:custGeom>
              <a:blipFill rotWithShape="1">
                <a:blip r:embed="rId7">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66" name="Google Shape;1366;g357d106b903_0_4840"/>
              <p:cNvSpPr/>
              <p:nvPr/>
            </p:nvSpPr>
            <p:spPr>
              <a:xfrm>
                <a:off x="1428622" y="859030"/>
                <a:ext cx="274593" cy="274605"/>
              </a:xfrm>
              <a:custGeom>
                <a:avLst/>
                <a:gdLst/>
                <a:ahLst/>
                <a:cxnLst/>
                <a:rect l="l" t="t" r="r" b="b"/>
                <a:pathLst>
                  <a:path w="274593" h="274605" extrusionOk="0">
                    <a:moveTo>
                      <a:pt x="0" y="0"/>
                    </a:moveTo>
                    <a:lnTo>
                      <a:pt x="274593" y="0"/>
                    </a:lnTo>
                    <a:lnTo>
                      <a:pt x="274593" y="274605"/>
                    </a:lnTo>
                    <a:lnTo>
                      <a:pt x="0" y="274605"/>
                    </a:lnTo>
                    <a:lnTo>
                      <a:pt x="0" y="0"/>
                    </a:lnTo>
                    <a:close/>
                  </a:path>
                </a:pathLst>
              </a:custGeom>
              <a:blipFill rotWithShape="1">
                <a:blip r:embed="rId7">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1367" name="Google Shape;1367;g357d106b903_0_4840">
            <a:extLst>
              <a:ext uri="{C183D7F6-B498-43B3-948B-1728B52AA6E4}">
                <adec:decorative xmlns:adec="http://schemas.microsoft.com/office/drawing/2017/decorative" val="1"/>
              </a:ext>
            </a:extLst>
          </p:cNvPr>
          <p:cNvGrpSpPr/>
          <p:nvPr/>
        </p:nvGrpSpPr>
        <p:grpSpPr>
          <a:xfrm>
            <a:off x="4088147" y="3113042"/>
            <a:ext cx="2067060" cy="1295843"/>
            <a:chOff x="0" y="-247650"/>
            <a:chExt cx="816600" cy="511928"/>
          </a:xfrm>
        </p:grpSpPr>
        <p:sp>
          <p:nvSpPr>
            <p:cNvPr id="1368" name="Google Shape;1368;g357d106b903_0_4840"/>
            <p:cNvSpPr/>
            <p:nvPr/>
          </p:nvSpPr>
          <p:spPr>
            <a:xfrm>
              <a:off x="0" y="0"/>
              <a:ext cx="816585" cy="264278"/>
            </a:xfrm>
            <a:custGeom>
              <a:avLst/>
              <a:gdLst/>
              <a:ahLst/>
              <a:cxnLst/>
              <a:rect l="l" t="t" r="r" b="b"/>
              <a:pathLst>
                <a:path w="816585" h="264278" extrusionOk="0">
                  <a:moveTo>
                    <a:pt x="0" y="0"/>
                  </a:moveTo>
                  <a:lnTo>
                    <a:pt x="816585" y="0"/>
                  </a:lnTo>
                  <a:lnTo>
                    <a:pt x="816585" y="264278"/>
                  </a:lnTo>
                  <a:lnTo>
                    <a:pt x="0" y="264278"/>
                  </a:lnTo>
                  <a:close/>
                </a:path>
              </a:pathLst>
            </a:custGeom>
            <a:solidFill>
              <a:srgbClr val="000000">
                <a:alpha val="0"/>
              </a:srgbClr>
            </a:solidFill>
            <a:ln w="142875" cap="sq" cmpd="sng">
              <a:solidFill>
                <a:srgbClr val="CAEBDA"/>
              </a:solidFill>
              <a:prstDash val="solid"/>
              <a:miter lim="8000"/>
              <a:headEnd type="none" w="sm" len="sm"/>
              <a:tailEnd type="none" w="sm" len="sm"/>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69" name="Google Shape;1369;g357d106b903_0_4840"/>
            <p:cNvSpPr txBox="1"/>
            <p:nvPr/>
          </p:nvSpPr>
          <p:spPr>
            <a:xfrm>
              <a:off x="0" y="-247650"/>
              <a:ext cx="816600" cy="511800"/>
            </a:xfrm>
            <a:prstGeom prst="rect">
              <a:avLst/>
            </a:prstGeom>
            <a:noFill/>
            <a:ln>
              <a:noFill/>
            </a:ln>
          </p:spPr>
          <p:txBody>
            <a:bodyPr spcFirstLastPara="1" wrap="square" lIns="33875" tIns="33875" rIns="33875" bIns="33875" anchor="ctr" anchorCtr="0">
              <a:noAutofit/>
            </a:bodyPr>
            <a:lstStyle/>
            <a:p>
              <a:pPr marL="0" marR="0" lvl="0" indent="0" algn="ctr" rtl="0">
                <a:lnSpc>
                  <a:spcPct val="309888"/>
                </a:lnSpc>
                <a:spcBef>
                  <a:spcPts val="0"/>
                </a:spcBef>
                <a:spcAft>
                  <a:spcPts val="0"/>
                </a:spcAft>
                <a:buNone/>
              </a:pPr>
              <a:endParaRPr sz="1200">
                <a:solidFill>
                  <a:schemeClr val="dk1"/>
                </a:solidFill>
                <a:latin typeface="Calibri"/>
                <a:ea typeface="Calibri"/>
                <a:cs typeface="Calibri"/>
                <a:sym typeface="Calibri"/>
              </a:endParaRPr>
            </a:p>
          </p:txBody>
        </p:sp>
      </p:grpSp>
      <p:sp>
        <p:nvSpPr>
          <p:cNvPr id="1371" name="Google Shape;1371;g357d106b903_0_4840">
            <a:extLst>
              <a:ext uri="{C183D7F6-B498-43B3-948B-1728B52AA6E4}">
                <adec:decorative xmlns:adec="http://schemas.microsoft.com/office/drawing/2017/decorative" val="1"/>
              </a:ext>
            </a:extLst>
          </p:cNvPr>
          <p:cNvSpPr/>
          <p:nvPr/>
        </p:nvSpPr>
        <p:spPr>
          <a:xfrm>
            <a:off x="9362890" y="-2817134"/>
            <a:ext cx="5236477" cy="468696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8">
              <a:alphaModFix/>
            </a:blip>
            <a:stretch>
              <a:fillRect l="-19738" r="-19738"/>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72" name="Google Shape;1372;g357d106b903_0_4840"/>
          <p:cNvSpPr txBox="1"/>
          <p:nvPr/>
        </p:nvSpPr>
        <p:spPr>
          <a:xfrm>
            <a:off x="8509345" y="3915434"/>
            <a:ext cx="73203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b="1">
                <a:solidFill>
                  <a:srgbClr val="22423D"/>
                </a:solidFill>
                <a:latin typeface="Arial"/>
                <a:ea typeface="Arial"/>
                <a:cs typeface="Arial"/>
                <a:sym typeface="Arial"/>
              </a:rPr>
              <a:t>CHECKSUM</a:t>
            </a:r>
            <a:endParaRPr sz="900"/>
          </a:p>
        </p:txBody>
      </p:sp>
      <p:sp>
        <p:nvSpPr>
          <p:cNvPr id="1373" name="Google Shape;1373;g357d106b903_0_4840"/>
          <p:cNvSpPr txBox="1"/>
          <p:nvPr/>
        </p:nvSpPr>
        <p:spPr>
          <a:xfrm>
            <a:off x="10776030" y="2013950"/>
            <a:ext cx="10584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b="1">
                <a:solidFill>
                  <a:srgbClr val="22423D"/>
                </a:solidFill>
                <a:latin typeface="Arial"/>
                <a:ea typeface="Arial"/>
                <a:cs typeface="Arial"/>
                <a:sym typeface="Arial"/>
              </a:rPr>
              <a:t>FILE</a:t>
            </a:r>
            <a:endParaRPr sz="900"/>
          </a:p>
        </p:txBody>
      </p:sp>
      <p:sp>
        <p:nvSpPr>
          <p:cNvPr id="1374" name="Google Shape;1374;g357d106b903_0_4840"/>
          <p:cNvSpPr txBox="1"/>
          <p:nvPr/>
        </p:nvSpPr>
        <p:spPr>
          <a:xfrm>
            <a:off x="3244900" y="5463150"/>
            <a:ext cx="39243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b="1">
                <a:solidFill>
                  <a:srgbClr val="22423D"/>
                </a:solidFill>
                <a:latin typeface="Arial"/>
                <a:ea typeface="Arial"/>
                <a:cs typeface="Arial"/>
                <a:sym typeface="Arial"/>
              </a:rPr>
              <a:t>ONLINE CHECKSUM CREATOR</a:t>
            </a:r>
            <a:endParaRPr sz="900"/>
          </a:p>
        </p:txBody>
      </p:sp>
      <p:sp>
        <p:nvSpPr>
          <p:cNvPr id="1375" name="Google Shape;1375;g357d106b903_0_4840" descr="An arrow pointing from the words &quot;Online Checksum Creator&quot; to the QR code that will lead you to the online checksum tool."/>
          <p:cNvSpPr/>
          <p:nvPr/>
        </p:nvSpPr>
        <p:spPr>
          <a:xfrm>
            <a:off x="7441850" y="4990663"/>
            <a:ext cx="1989000" cy="1237500"/>
          </a:xfrm>
          <a:prstGeom prst="rightArrow">
            <a:avLst>
              <a:gd name="adj1" fmla="val 50000"/>
              <a:gd name="adj2" fmla="val 50000"/>
            </a:avLst>
          </a:prstGeom>
          <a:solidFill>
            <a:srgbClr val="FFDCC9"/>
          </a:solidFill>
          <a:ln w="9525" cap="flat" cmpd="sng">
            <a:solidFill>
              <a:srgbClr val="FFDC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76" name="Google Shape;1376;g357d106b903_0_4840" descr="An arrow pointing from the word &quot;File&quot; to a photo of the rosy cheeks face illustration from earlier above a file name that says &quot;color binary example.png&quot;."/>
          <p:cNvSpPr/>
          <p:nvPr/>
        </p:nvSpPr>
        <p:spPr>
          <a:xfrm rot="10800000">
            <a:off x="8557413" y="1541438"/>
            <a:ext cx="1989000" cy="1237500"/>
          </a:xfrm>
          <a:prstGeom prst="rightArrow">
            <a:avLst>
              <a:gd name="adj1" fmla="val 50000"/>
              <a:gd name="adj2" fmla="val 50000"/>
            </a:avLst>
          </a:prstGeom>
          <a:solidFill>
            <a:srgbClr val="FFDCC9"/>
          </a:solidFill>
          <a:ln w="9525" cap="flat" cmpd="sng">
            <a:solidFill>
              <a:srgbClr val="FFDC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77" name="Google Shape;1377;g357d106b903_0_4840" descr="An arrow leading from the word &quot;Checksum&quot; to the checksum on the screenshot. This checksum is different from the last one."/>
          <p:cNvSpPr/>
          <p:nvPr/>
        </p:nvSpPr>
        <p:spPr>
          <a:xfrm rot="10800000">
            <a:off x="6337763" y="3442913"/>
            <a:ext cx="1989000" cy="1237500"/>
          </a:xfrm>
          <a:prstGeom prst="rightArrow">
            <a:avLst>
              <a:gd name="adj1" fmla="val 50000"/>
              <a:gd name="adj2" fmla="val 50000"/>
            </a:avLst>
          </a:prstGeom>
          <a:solidFill>
            <a:srgbClr val="CAEBDA">
              <a:alpha val="98820"/>
            </a:srgbClr>
          </a:solidFill>
          <a:ln w="9525" cap="flat" cmpd="sng">
            <a:solidFill>
              <a:srgbClr val="CAEBD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 name="Google Shape;1142;g357d106b903_0_4626" descr="https://emn178.github.io/online-tools/md5_checksum.html">
            <a:extLst>
              <a:ext uri="{FF2B5EF4-FFF2-40B4-BE49-F238E27FC236}">
                <a16:creationId xmlns:a16="http://schemas.microsoft.com/office/drawing/2014/main" id="{53C15DAF-32DE-92C8-778A-3EBF02D0F6E7}"/>
              </a:ext>
            </a:extLst>
          </p:cNvPr>
          <p:cNvPicPr preferRelativeResize="0"/>
          <p:nvPr/>
        </p:nvPicPr>
        <p:blipFill rotWithShape="1">
          <a:blip r:embed="rId9">
            <a:alphaModFix/>
          </a:blip>
          <a:srcRect/>
          <a:stretch/>
        </p:blipFill>
        <p:spPr>
          <a:xfrm>
            <a:off x="9703490" y="4430588"/>
            <a:ext cx="2357635" cy="2357635"/>
          </a:xfrm>
          <a:prstGeom prst="rect">
            <a:avLst/>
          </a:prstGeom>
          <a:noFill/>
          <a:ln>
            <a:noFill/>
          </a:ln>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1428"/>
        <p:cNvGrpSpPr/>
        <p:nvPr/>
      </p:nvGrpSpPr>
      <p:grpSpPr>
        <a:xfrm>
          <a:off x="0" y="0"/>
          <a:ext cx="0" cy="0"/>
          <a:chOff x="0" y="0"/>
          <a:chExt cx="0" cy="0"/>
        </a:xfrm>
      </p:grpSpPr>
      <p:grpSp>
        <p:nvGrpSpPr>
          <p:cNvPr id="1429" name="Google Shape;1429;g357d106b903_0_4910"/>
          <p:cNvGrpSpPr/>
          <p:nvPr/>
        </p:nvGrpSpPr>
        <p:grpSpPr>
          <a:xfrm>
            <a:off x="5776948" y="2104595"/>
            <a:ext cx="3460065" cy="1394396"/>
            <a:chOff x="0" y="-67466"/>
            <a:chExt cx="6920130" cy="2788792"/>
          </a:xfrm>
        </p:grpSpPr>
        <p:grpSp>
          <p:nvGrpSpPr>
            <p:cNvPr id="1430" name="Google Shape;1430;g357d106b903_0_4910"/>
            <p:cNvGrpSpPr/>
            <p:nvPr/>
          </p:nvGrpSpPr>
          <p:grpSpPr>
            <a:xfrm>
              <a:off x="0" y="-67466"/>
              <a:ext cx="6920130" cy="1492742"/>
              <a:chOff x="0" y="-19050"/>
              <a:chExt cx="1954011" cy="421500"/>
            </a:xfrm>
          </p:grpSpPr>
          <p:sp>
            <p:nvSpPr>
              <p:cNvPr id="1431" name="Google Shape;1431;g357d106b903_0_4910"/>
              <p:cNvSpPr/>
              <p:nvPr/>
            </p:nvSpPr>
            <p:spPr>
              <a:xfrm>
                <a:off x="0" y="0"/>
                <a:ext cx="1954011" cy="402363"/>
              </a:xfrm>
              <a:custGeom>
                <a:avLst/>
                <a:gdLst/>
                <a:ahLst/>
                <a:cxnLst/>
                <a:rect l="l" t="t" r="r" b="b"/>
                <a:pathLst>
                  <a:path w="1954011" h="402363" extrusionOk="0">
                    <a:moveTo>
                      <a:pt x="46242" y="0"/>
                    </a:moveTo>
                    <a:lnTo>
                      <a:pt x="1907769" y="0"/>
                    </a:lnTo>
                    <a:cubicBezTo>
                      <a:pt x="1933308" y="0"/>
                      <a:pt x="1954011" y="20703"/>
                      <a:pt x="1954011" y="46242"/>
                    </a:cubicBezTo>
                    <a:lnTo>
                      <a:pt x="1954011" y="356121"/>
                    </a:lnTo>
                    <a:cubicBezTo>
                      <a:pt x="1954011" y="381660"/>
                      <a:pt x="1933308" y="402363"/>
                      <a:pt x="1907769" y="402363"/>
                    </a:cubicBezTo>
                    <a:lnTo>
                      <a:pt x="46242" y="402363"/>
                    </a:lnTo>
                    <a:cubicBezTo>
                      <a:pt x="20703" y="402363"/>
                      <a:pt x="0" y="381660"/>
                      <a:pt x="0" y="356121"/>
                    </a:cubicBezTo>
                    <a:lnTo>
                      <a:pt x="0" y="46242"/>
                    </a:lnTo>
                    <a:cubicBezTo>
                      <a:pt x="0" y="20703"/>
                      <a:pt x="20703" y="0"/>
                      <a:pt x="46242"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32" name="Google Shape;1432;g357d106b903_0_4910"/>
              <p:cNvSpPr txBox="1"/>
              <p:nvPr/>
            </p:nvSpPr>
            <p:spPr>
              <a:xfrm>
                <a:off x="0" y="-19050"/>
                <a:ext cx="1953900" cy="4215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1433" name="Google Shape;1433;g357d106b903_0_4910"/>
            <p:cNvGrpSpPr/>
            <p:nvPr/>
          </p:nvGrpSpPr>
          <p:grpSpPr>
            <a:xfrm>
              <a:off x="0" y="1553499"/>
              <a:ext cx="6920130" cy="1167827"/>
              <a:chOff x="0" y="-19050"/>
              <a:chExt cx="1954011" cy="329755"/>
            </a:xfrm>
          </p:grpSpPr>
          <p:sp>
            <p:nvSpPr>
              <p:cNvPr id="1434" name="Google Shape;1434;g357d106b903_0_4910"/>
              <p:cNvSpPr/>
              <p:nvPr/>
            </p:nvSpPr>
            <p:spPr>
              <a:xfrm>
                <a:off x="0" y="0"/>
                <a:ext cx="1954011" cy="310705"/>
              </a:xfrm>
              <a:custGeom>
                <a:avLst/>
                <a:gdLst/>
                <a:ahLst/>
                <a:cxnLst/>
                <a:rect l="l" t="t" r="r" b="b"/>
                <a:pathLst>
                  <a:path w="1954011" h="310705" extrusionOk="0">
                    <a:moveTo>
                      <a:pt x="46242" y="0"/>
                    </a:moveTo>
                    <a:lnTo>
                      <a:pt x="1907769" y="0"/>
                    </a:lnTo>
                    <a:cubicBezTo>
                      <a:pt x="1933308" y="0"/>
                      <a:pt x="1954011" y="20703"/>
                      <a:pt x="1954011" y="46242"/>
                    </a:cubicBezTo>
                    <a:lnTo>
                      <a:pt x="1954011" y="264463"/>
                    </a:lnTo>
                    <a:cubicBezTo>
                      <a:pt x="1954011" y="290001"/>
                      <a:pt x="1933308" y="310705"/>
                      <a:pt x="1907769" y="310705"/>
                    </a:cubicBezTo>
                    <a:lnTo>
                      <a:pt x="46242" y="310705"/>
                    </a:lnTo>
                    <a:cubicBezTo>
                      <a:pt x="20703" y="310705"/>
                      <a:pt x="0" y="290001"/>
                      <a:pt x="0" y="264463"/>
                    </a:cubicBezTo>
                    <a:lnTo>
                      <a:pt x="0" y="46242"/>
                    </a:lnTo>
                    <a:cubicBezTo>
                      <a:pt x="0" y="20703"/>
                      <a:pt x="20703" y="0"/>
                      <a:pt x="46242"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35" name="Google Shape;1435;g357d106b903_0_4910"/>
              <p:cNvSpPr txBox="1"/>
              <p:nvPr/>
            </p:nvSpPr>
            <p:spPr>
              <a:xfrm>
                <a:off x="0" y="-19050"/>
                <a:ext cx="1953900" cy="3297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sp>
          <p:nvSpPr>
            <p:cNvPr id="1436" name="Google Shape;1436;g357d106b903_0_4910"/>
            <p:cNvSpPr txBox="1"/>
            <p:nvPr/>
          </p:nvSpPr>
          <p:spPr>
            <a:xfrm>
              <a:off x="9875" y="1894089"/>
              <a:ext cx="6900300" cy="554100"/>
            </a:xfrm>
            <a:prstGeom prst="rect">
              <a:avLst/>
            </a:prstGeom>
            <a:noFill/>
            <a:ln>
              <a:noFill/>
            </a:ln>
          </p:spPr>
          <p:txBody>
            <a:bodyPr spcFirstLastPara="1" wrap="square" lIns="0" tIns="0" rIns="0" bIns="0" anchor="t" anchorCtr="0">
              <a:spAutoFit/>
            </a:bodyPr>
            <a:lstStyle/>
            <a:p>
              <a:pPr marL="0" marR="0" lvl="0" indent="0" algn="ctr" rtl="0">
                <a:lnSpc>
                  <a:spcPct val="137998"/>
                </a:lnSpc>
                <a:spcBef>
                  <a:spcPts val="0"/>
                </a:spcBef>
                <a:spcAft>
                  <a:spcPts val="0"/>
                </a:spcAft>
                <a:buNone/>
              </a:pPr>
              <a:r>
                <a:rPr lang="en-US" sz="1800" b="1">
                  <a:solidFill>
                    <a:srgbClr val="231F20"/>
                  </a:solidFill>
                  <a:latin typeface="Arial"/>
                  <a:ea typeface="Arial"/>
                  <a:cs typeface="Arial"/>
                  <a:sym typeface="Arial"/>
                </a:rPr>
                <a:t>MD5 FILE CHECKSUM</a:t>
              </a:r>
              <a:endParaRPr sz="900"/>
            </a:p>
          </p:txBody>
        </p:sp>
        <p:sp>
          <p:nvSpPr>
            <p:cNvPr id="1437" name="Google Shape;1437;g357d106b903_0_4910"/>
            <p:cNvSpPr txBox="1"/>
            <p:nvPr/>
          </p:nvSpPr>
          <p:spPr>
            <a:xfrm>
              <a:off x="292370" y="436408"/>
              <a:ext cx="6335400" cy="431100"/>
            </a:xfrm>
            <a:prstGeom prst="rect">
              <a:avLst/>
            </a:prstGeom>
            <a:noFill/>
            <a:ln>
              <a:noFill/>
            </a:ln>
          </p:spPr>
          <p:txBody>
            <a:bodyPr spcFirstLastPara="1" wrap="square" lIns="0" tIns="0" rIns="0" bIns="0" anchor="t" anchorCtr="0">
              <a:spAutoFit/>
            </a:bodyPr>
            <a:lstStyle/>
            <a:p>
              <a:pPr marL="0" marR="0" lvl="0" indent="0" algn="ctr" rtl="0">
                <a:lnSpc>
                  <a:spcPct val="140035"/>
                </a:lnSpc>
                <a:spcBef>
                  <a:spcPts val="0"/>
                </a:spcBef>
                <a:spcAft>
                  <a:spcPts val="0"/>
                </a:spcAft>
                <a:buNone/>
              </a:pPr>
              <a:r>
                <a:rPr lang="en-US" dirty="0">
                  <a:solidFill>
                    <a:srgbClr val="100F0D"/>
                  </a:solidFill>
                  <a:latin typeface="Arial"/>
                  <a:ea typeface="Arial"/>
                  <a:cs typeface="Arial"/>
                  <a:sym typeface="Arial"/>
                </a:rPr>
                <a:t>0677b10c92722c1c62bfb68c17b9de0c</a:t>
              </a:r>
              <a:endParaRPr sz="800" dirty="0"/>
            </a:p>
          </p:txBody>
        </p:sp>
      </p:grpSp>
      <p:sp>
        <p:nvSpPr>
          <p:cNvPr id="1438" name="Google Shape;1438;g357d106b903_0_4910" descr="An illustration of a blue fingerprint."/>
          <p:cNvSpPr/>
          <p:nvPr/>
        </p:nvSpPr>
        <p:spPr>
          <a:xfrm>
            <a:off x="10462423" y="2028023"/>
            <a:ext cx="1211011" cy="1583245"/>
          </a:xfrm>
          <a:custGeom>
            <a:avLst/>
            <a:gdLst/>
            <a:ahLst/>
            <a:cxnLst/>
            <a:rect l="l" t="t" r="r" b="b"/>
            <a:pathLst>
              <a:path w="1814249" h="2371902" extrusionOk="0">
                <a:moveTo>
                  <a:pt x="0" y="0"/>
                </a:moveTo>
                <a:lnTo>
                  <a:pt x="1814249" y="0"/>
                </a:lnTo>
                <a:lnTo>
                  <a:pt x="1814249" y="2371902"/>
                </a:lnTo>
                <a:lnTo>
                  <a:pt x="0" y="2371902"/>
                </a:lnTo>
                <a:lnTo>
                  <a:pt x="0" y="0"/>
                </a:lnTo>
                <a:close/>
              </a:path>
            </a:pathLst>
          </a:custGeom>
          <a:blipFill rotWithShape="1">
            <a:blip r:embed="rId3">
              <a:alphaModFix/>
            </a:blip>
            <a:stretch>
              <a:fillRect l="-274748" t="-24438" r="-1856" b="-1959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39" name="Google Shape;1439;g357d106b903_0_4910"/>
          <p:cNvSpPr txBox="1"/>
          <p:nvPr/>
        </p:nvSpPr>
        <p:spPr>
          <a:xfrm>
            <a:off x="2707263" y="4815976"/>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grpSp>
        <p:nvGrpSpPr>
          <p:cNvPr id="1440" name="Google Shape;1440;g357d106b903_0_4910" descr="The same simple illustration of a face made out of colored pixels shown earlier in the presentation with yellow, white, blue, and black pixels. This version has been changed though and has additional pink pixels added onto it as cheeks."/>
          <p:cNvGrpSpPr/>
          <p:nvPr/>
        </p:nvGrpSpPr>
        <p:grpSpPr>
          <a:xfrm>
            <a:off x="589573" y="4363035"/>
            <a:ext cx="1955017" cy="1955017"/>
            <a:chOff x="0" y="0"/>
            <a:chExt cx="3910033" cy="3910033"/>
          </a:xfrm>
        </p:grpSpPr>
        <p:sp>
          <p:nvSpPr>
            <p:cNvPr id="1441" name="Google Shape;1441;g357d106b903_0_4910"/>
            <p:cNvSpPr/>
            <p:nvPr/>
          </p:nvSpPr>
          <p:spPr>
            <a:xfrm>
              <a:off x="0" y="0"/>
              <a:ext cx="3910033" cy="3910033"/>
            </a:xfrm>
            <a:custGeom>
              <a:avLst/>
              <a:gdLst/>
              <a:ahLst/>
              <a:cxnLst/>
              <a:rect l="l" t="t" r="r" b="b"/>
              <a:pathLst>
                <a:path w="3910033" h="3910033" extrusionOk="0">
                  <a:moveTo>
                    <a:pt x="0" y="0"/>
                  </a:moveTo>
                  <a:lnTo>
                    <a:pt x="3910033" y="0"/>
                  </a:lnTo>
                  <a:lnTo>
                    <a:pt x="3910033" y="3910033"/>
                  </a:lnTo>
                  <a:lnTo>
                    <a:pt x="0" y="3910033"/>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42" name="Google Shape;1442;g357d106b903_0_4910"/>
            <p:cNvSpPr/>
            <p:nvPr/>
          </p:nvSpPr>
          <p:spPr>
            <a:xfrm>
              <a:off x="21175" y="1969851"/>
              <a:ext cx="626966" cy="626992"/>
            </a:xfrm>
            <a:custGeom>
              <a:avLst/>
              <a:gdLst/>
              <a:ahLst/>
              <a:cxnLst/>
              <a:rect l="l" t="t" r="r" b="b"/>
              <a:pathLst>
                <a:path w="626966" h="626992" extrusionOk="0">
                  <a:moveTo>
                    <a:pt x="0" y="0"/>
                  </a:moveTo>
                  <a:lnTo>
                    <a:pt x="626966" y="0"/>
                  </a:lnTo>
                  <a:lnTo>
                    <a:pt x="626966" y="626992"/>
                  </a:lnTo>
                  <a:lnTo>
                    <a:pt x="0" y="626992"/>
                  </a:lnTo>
                  <a:lnTo>
                    <a:pt x="0" y="0"/>
                  </a:lnTo>
                  <a:close/>
                </a:path>
              </a:pathLst>
            </a:custGeom>
            <a:blipFill rotWithShape="1">
              <a:blip r:embed="rId5">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43" name="Google Shape;1443;g357d106b903_0_4910"/>
            <p:cNvSpPr/>
            <p:nvPr/>
          </p:nvSpPr>
          <p:spPr>
            <a:xfrm>
              <a:off x="3261906" y="1961384"/>
              <a:ext cx="626966" cy="626992"/>
            </a:xfrm>
            <a:custGeom>
              <a:avLst/>
              <a:gdLst/>
              <a:ahLst/>
              <a:cxnLst/>
              <a:rect l="l" t="t" r="r" b="b"/>
              <a:pathLst>
                <a:path w="626966" h="626992" extrusionOk="0">
                  <a:moveTo>
                    <a:pt x="0" y="0"/>
                  </a:moveTo>
                  <a:lnTo>
                    <a:pt x="626966" y="0"/>
                  </a:lnTo>
                  <a:lnTo>
                    <a:pt x="626966" y="626992"/>
                  </a:lnTo>
                  <a:lnTo>
                    <a:pt x="0" y="626992"/>
                  </a:lnTo>
                  <a:lnTo>
                    <a:pt x="0" y="0"/>
                  </a:lnTo>
                  <a:close/>
                </a:path>
              </a:pathLst>
            </a:custGeom>
            <a:blipFill rotWithShape="1">
              <a:blip r:embed="rId5">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1444" name="Google Shape;1444;g357d106b903_0_4910"/>
          <p:cNvSpPr txBox="1"/>
          <p:nvPr/>
        </p:nvSpPr>
        <p:spPr>
          <a:xfrm>
            <a:off x="355439" y="838200"/>
            <a:ext cx="11150700" cy="594600"/>
          </a:xfrm>
          <a:prstGeom prst="rect">
            <a:avLst/>
          </a:prstGeom>
          <a:noFill/>
          <a:ln>
            <a:noFill/>
          </a:ln>
        </p:spPr>
        <p:txBody>
          <a:bodyPr spcFirstLastPara="1" wrap="square" lIns="0" tIns="0" rIns="0" bIns="0" anchor="t" anchorCtr="0">
            <a:spAutoFit/>
          </a:bodyPr>
          <a:lstStyle/>
          <a:p>
            <a:pPr marL="0" marR="0" lvl="0" indent="0" algn="l" rtl="0">
              <a:lnSpc>
                <a:spcPct val="83994"/>
              </a:lnSpc>
              <a:spcBef>
                <a:spcPts val="0"/>
              </a:spcBef>
              <a:spcAft>
                <a:spcPts val="0"/>
              </a:spcAft>
              <a:buNone/>
            </a:pPr>
            <a:r>
              <a:rPr lang="en-US" sz="4600" i="1">
                <a:solidFill>
                  <a:srgbClr val="22423D"/>
                </a:solidFill>
                <a:latin typeface="Arial"/>
                <a:ea typeface="Arial"/>
                <a:cs typeface="Arial"/>
                <a:sym typeface="Arial"/>
              </a:rPr>
              <a:t>Digital Preservation - Checksums</a:t>
            </a:r>
            <a:endParaRPr sz="900"/>
          </a:p>
        </p:txBody>
      </p:sp>
      <p:sp>
        <p:nvSpPr>
          <p:cNvPr id="1445" name="Google Shape;1445;g357d106b903_0_4910"/>
          <p:cNvSpPr txBox="1"/>
          <p:nvPr/>
        </p:nvSpPr>
        <p:spPr>
          <a:xfrm>
            <a:off x="2707263" y="2333507"/>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sp>
        <p:nvSpPr>
          <p:cNvPr id="1446" name="Google Shape;1446;g357d106b903_0_4910"/>
          <p:cNvSpPr txBox="1"/>
          <p:nvPr/>
        </p:nvSpPr>
        <p:spPr>
          <a:xfrm>
            <a:off x="4983321" y="2333507"/>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grpSp>
        <p:nvGrpSpPr>
          <p:cNvPr id="1447" name="Google Shape;1447;g357d106b903_0_4910"/>
          <p:cNvGrpSpPr/>
          <p:nvPr/>
        </p:nvGrpSpPr>
        <p:grpSpPr>
          <a:xfrm>
            <a:off x="5776948" y="4697441"/>
            <a:ext cx="3460065" cy="1394396"/>
            <a:chOff x="0" y="-67466"/>
            <a:chExt cx="6920130" cy="2788792"/>
          </a:xfrm>
        </p:grpSpPr>
        <p:grpSp>
          <p:nvGrpSpPr>
            <p:cNvPr id="1448" name="Google Shape;1448;g357d106b903_0_4910"/>
            <p:cNvGrpSpPr/>
            <p:nvPr/>
          </p:nvGrpSpPr>
          <p:grpSpPr>
            <a:xfrm>
              <a:off x="0" y="-67466"/>
              <a:ext cx="6920130" cy="1492742"/>
              <a:chOff x="0" y="-19050"/>
              <a:chExt cx="1954011" cy="421500"/>
            </a:xfrm>
          </p:grpSpPr>
          <p:sp>
            <p:nvSpPr>
              <p:cNvPr id="1449" name="Google Shape;1449;g357d106b903_0_4910"/>
              <p:cNvSpPr/>
              <p:nvPr/>
            </p:nvSpPr>
            <p:spPr>
              <a:xfrm>
                <a:off x="0" y="0"/>
                <a:ext cx="1954011" cy="402363"/>
              </a:xfrm>
              <a:custGeom>
                <a:avLst/>
                <a:gdLst/>
                <a:ahLst/>
                <a:cxnLst/>
                <a:rect l="l" t="t" r="r" b="b"/>
                <a:pathLst>
                  <a:path w="1954011" h="402363" extrusionOk="0">
                    <a:moveTo>
                      <a:pt x="46242" y="0"/>
                    </a:moveTo>
                    <a:lnTo>
                      <a:pt x="1907769" y="0"/>
                    </a:lnTo>
                    <a:cubicBezTo>
                      <a:pt x="1933308" y="0"/>
                      <a:pt x="1954011" y="20703"/>
                      <a:pt x="1954011" y="46242"/>
                    </a:cubicBezTo>
                    <a:lnTo>
                      <a:pt x="1954011" y="356121"/>
                    </a:lnTo>
                    <a:cubicBezTo>
                      <a:pt x="1954011" y="381660"/>
                      <a:pt x="1933308" y="402363"/>
                      <a:pt x="1907769" y="402363"/>
                    </a:cubicBezTo>
                    <a:lnTo>
                      <a:pt x="46242" y="402363"/>
                    </a:lnTo>
                    <a:cubicBezTo>
                      <a:pt x="20703" y="402363"/>
                      <a:pt x="0" y="381660"/>
                      <a:pt x="0" y="356121"/>
                    </a:cubicBezTo>
                    <a:lnTo>
                      <a:pt x="0" y="46242"/>
                    </a:lnTo>
                    <a:cubicBezTo>
                      <a:pt x="0" y="20703"/>
                      <a:pt x="20703" y="0"/>
                      <a:pt x="46242"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50" name="Google Shape;1450;g357d106b903_0_4910"/>
              <p:cNvSpPr txBox="1"/>
              <p:nvPr/>
            </p:nvSpPr>
            <p:spPr>
              <a:xfrm>
                <a:off x="0" y="-19050"/>
                <a:ext cx="1953900" cy="4215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1451" name="Google Shape;1451;g357d106b903_0_4910"/>
            <p:cNvGrpSpPr/>
            <p:nvPr/>
          </p:nvGrpSpPr>
          <p:grpSpPr>
            <a:xfrm>
              <a:off x="0" y="1553499"/>
              <a:ext cx="6920130" cy="1167827"/>
              <a:chOff x="0" y="-19050"/>
              <a:chExt cx="1954011" cy="329755"/>
            </a:xfrm>
          </p:grpSpPr>
          <p:sp>
            <p:nvSpPr>
              <p:cNvPr id="1452" name="Google Shape;1452;g357d106b903_0_4910"/>
              <p:cNvSpPr/>
              <p:nvPr/>
            </p:nvSpPr>
            <p:spPr>
              <a:xfrm>
                <a:off x="0" y="0"/>
                <a:ext cx="1954011" cy="310705"/>
              </a:xfrm>
              <a:custGeom>
                <a:avLst/>
                <a:gdLst/>
                <a:ahLst/>
                <a:cxnLst/>
                <a:rect l="l" t="t" r="r" b="b"/>
                <a:pathLst>
                  <a:path w="1954011" h="310705" extrusionOk="0">
                    <a:moveTo>
                      <a:pt x="46242" y="0"/>
                    </a:moveTo>
                    <a:lnTo>
                      <a:pt x="1907769" y="0"/>
                    </a:lnTo>
                    <a:cubicBezTo>
                      <a:pt x="1933308" y="0"/>
                      <a:pt x="1954011" y="20703"/>
                      <a:pt x="1954011" y="46242"/>
                    </a:cubicBezTo>
                    <a:lnTo>
                      <a:pt x="1954011" y="264463"/>
                    </a:lnTo>
                    <a:cubicBezTo>
                      <a:pt x="1954011" y="290001"/>
                      <a:pt x="1933308" y="310705"/>
                      <a:pt x="1907769" y="310705"/>
                    </a:cubicBezTo>
                    <a:lnTo>
                      <a:pt x="46242" y="310705"/>
                    </a:lnTo>
                    <a:cubicBezTo>
                      <a:pt x="20703" y="310705"/>
                      <a:pt x="0" y="290001"/>
                      <a:pt x="0" y="264463"/>
                    </a:cubicBezTo>
                    <a:lnTo>
                      <a:pt x="0" y="46242"/>
                    </a:lnTo>
                    <a:cubicBezTo>
                      <a:pt x="0" y="20703"/>
                      <a:pt x="20703" y="0"/>
                      <a:pt x="46242"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53" name="Google Shape;1453;g357d106b903_0_4910"/>
              <p:cNvSpPr txBox="1"/>
              <p:nvPr/>
            </p:nvSpPr>
            <p:spPr>
              <a:xfrm>
                <a:off x="0" y="-19050"/>
                <a:ext cx="1953900" cy="3297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sp>
          <p:nvSpPr>
            <p:cNvPr id="1454" name="Google Shape;1454;g357d106b903_0_4910"/>
            <p:cNvSpPr txBox="1"/>
            <p:nvPr/>
          </p:nvSpPr>
          <p:spPr>
            <a:xfrm>
              <a:off x="9875" y="1860264"/>
              <a:ext cx="6900300" cy="554100"/>
            </a:xfrm>
            <a:prstGeom prst="rect">
              <a:avLst/>
            </a:prstGeom>
            <a:noFill/>
            <a:ln>
              <a:noFill/>
            </a:ln>
          </p:spPr>
          <p:txBody>
            <a:bodyPr spcFirstLastPara="1" wrap="square" lIns="0" tIns="0" rIns="0" bIns="0" anchor="t" anchorCtr="0">
              <a:spAutoFit/>
            </a:bodyPr>
            <a:lstStyle/>
            <a:p>
              <a:pPr marL="0" marR="0" lvl="0" indent="0" algn="ctr" rtl="0">
                <a:lnSpc>
                  <a:spcPct val="137998"/>
                </a:lnSpc>
                <a:spcBef>
                  <a:spcPts val="0"/>
                </a:spcBef>
                <a:spcAft>
                  <a:spcPts val="0"/>
                </a:spcAft>
                <a:buNone/>
              </a:pPr>
              <a:r>
                <a:rPr lang="en-US" sz="1800" b="1" dirty="0">
                  <a:solidFill>
                    <a:srgbClr val="231F20"/>
                  </a:solidFill>
                  <a:latin typeface="Arial"/>
                  <a:ea typeface="Arial"/>
                  <a:cs typeface="Arial"/>
                  <a:sym typeface="Arial"/>
                </a:rPr>
                <a:t>MD5 FILE CHECKSUM</a:t>
              </a:r>
              <a:endParaRPr sz="900" dirty="0"/>
            </a:p>
          </p:txBody>
        </p:sp>
        <p:sp>
          <p:nvSpPr>
            <p:cNvPr id="1455" name="Google Shape;1455;g357d106b903_0_4910"/>
            <p:cNvSpPr txBox="1"/>
            <p:nvPr/>
          </p:nvSpPr>
          <p:spPr>
            <a:xfrm>
              <a:off x="223389" y="436408"/>
              <a:ext cx="6453600" cy="431100"/>
            </a:xfrm>
            <a:prstGeom prst="rect">
              <a:avLst/>
            </a:prstGeom>
            <a:noFill/>
            <a:ln>
              <a:noFill/>
            </a:ln>
          </p:spPr>
          <p:txBody>
            <a:bodyPr spcFirstLastPara="1" wrap="square" lIns="0" tIns="0" rIns="0" bIns="0" anchor="t" anchorCtr="0">
              <a:spAutoFit/>
            </a:bodyPr>
            <a:lstStyle/>
            <a:p>
              <a:pPr marL="0" marR="0" lvl="0" indent="0" algn="ctr" rtl="0">
                <a:lnSpc>
                  <a:spcPct val="140035"/>
                </a:lnSpc>
                <a:spcBef>
                  <a:spcPts val="0"/>
                </a:spcBef>
                <a:spcAft>
                  <a:spcPts val="0"/>
                </a:spcAft>
                <a:buNone/>
              </a:pPr>
              <a:r>
                <a:rPr lang="en-US">
                  <a:solidFill>
                    <a:srgbClr val="100F0D"/>
                  </a:solidFill>
                  <a:latin typeface="Arial"/>
                  <a:ea typeface="Arial"/>
                  <a:cs typeface="Arial"/>
                  <a:sym typeface="Arial"/>
                </a:rPr>
                <a:t>6c03e3d46fd208116a6b808cd6c926e3</a:t>
              </a:r>
              <a:endParaRPr sz="800"/>
            </a:p>
          </p:txBody>
        </p:sp>
      </p:grpSp>
      <p:sp>
        <p:nvSpPr>
          <p:cNvPr id="1456" name="Google Shape;1456;g357d106b903_0_4910"/>
          <p:cNvSpPr txBox="1"/>
          <p:nvPr/>
        </p:nvSpPr>
        <p:spPr>
          <a:xfrm>
            <a:off x="4983321" y="4815976"/>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sp>
        <p:nvSpPr>
          <p:cNvPr id="1457" name="Google Shape;1457;g357d106b903_0_4910" descr="An illustration of a green fingerprint."/>
          <p:cNvSpPr/>
          <p:nvPr/>
        </p:nvSpPr>
        <p:spPr>
          <a:xfrm>
            <a:off x="10462423" y="4659137"/>
            <a:ext cx="1211011" cy="1506612"/>
          </a:xfrm>
          <a:custGeom>
            <a:avLst/>
            <a:gdLst/>
            <a:ahLst/>
            <a:cxnLst/>
            <a:rect l="l" t="t" r="r" b="b"/>
            <a:pathLst>
              <a:path w="1814249" h="2257097" extrusionOk="0">
                <a:moveTo>
                  <a:pt x="0" y="0"/>
                </a:moveTo>
                <a:lnTo>
                  <a:pt x="1814249" y="0"/>
                </a:lnTo>
                <a:lnTo>
                  <a:pt x="1814249" y="2257097"/>
                </a:lnTo>
                <a:lnTo>
                  <a:pt x="0" y="2257097"/>
                </a:lnTo>
                <a:lnTo>
                  <a:pt x="0" y="0"/>
                </a:lnTo>
                <a:close/>
              </a:path>
            </a:pathLst>
          </a:custGeom>
          <a:blipFill rotWithShape="1">
            <a:blip r:embed="rId3">
              <a:alphaModFix/>
            </a:blip>
            <a:stretch>
              <a:fillRect l="-127575" t="-19869" r="-124425" b="-2160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58" name="Google Shape;1458;g357d106b903_0_4910" descr="An illustration of a blue file."/>
          <p:cNvSpPr/>
          <p:nvPr/>
        </p:nvSpPr>
        <p:spPr>
          <a:xfrm>
            <a:off x="3497715" y="2209287"/>
            <a:ext cx="1058302" cy="1220265"/>
          </a:xfrm>
          <a:custGeom>
            <a:avLst/>
            <a:gdLst/>
            <a:ahLst/>
            <a:cxnLst/>
            <a:rect l="l" t="t" r="r" b="b"/>
            <a:pathLst>
              <a:path w="1585471" h="1828112" extrusionOk="0">
                <a:moveTo>
                  <a:pt x="0" y="0"/>
                </a:moveTo>
                <a:lnTo>
                  <a:pt x="1585472" y="0"/>
                </a:lnTo>
                <a:lnTo>
                  <a:pt x="1585472" y="1828111"/>
                </a:lnTo>
                <a:lnTo>
                  <a:pt x="0" y="1828111"/>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59" name="Google Shape;1459;g357d106b903_0_4910"/>
          <p:cNvSpPr txBox="1"/>
          <p:nvPr/>
        </p:nvSpPr>
        <p:spPr>
          <a:xfrm>
            <a:off x="2952239" y="3592817"/>
            <a:ext cx="2393100" cy="231000"/>
          </a:xfrm>
          <a:prstGeom prst="rect">
            <a:avLst/>
          </a:prstGeom>
          <a:noFill/>
          <a:ln>
            <a:noFill/>
          </a:ln>
        </p:spPr>
        <p:txBody>
          <a:bodyPr spcFirstLastPara="1" wrap="square" lIns="0" tIns="0" rIns="0" bIns="0" anchor="t" anchorCtr="0">
            <a:spAutoFit/>
          </a:bodyPr>
          <a:lstStyle/>
          <a:p>
            <a:pPr marL="0" marR="0" lvl="0" indent="0" algn="ctr" rtl="0">
              <a:lnSpc>
                <a:spcPct val="130013"/>
              </a:lnSpc>
              <a:spcBef>
                <a:spcPts val="0"/>
              </a:spcBef>
              <a:spcAft>
                <a:spcPts val="0"/>
              </a:spcAft>
              <a:buNone/>
            </a:pPr>
            <a:r>
              <a:rPr lang="en-US" sz="1500">
                <a:solidFill>
                  <a:srgbClr val="000000"/>
                </a:solidFill>
                <a:latin typeface="Arial"/>
                <a:ea typeface="Arial"/>
                <a:cs typeface="Arial"/>
                <a:sym typeface="Arial"/>
              </a:rPr>
              <a:t>color </a:t>
            </a:r>
            <a:r>
              <a:rPr lang="en-US" sz="1500"/>
              <a:t>binary</a:t>
            </a:r>
            <a:r>
              <a:rPr lang="en-US" sz="1500">
                <a:solidFill>
                  <a:srgbClr val="000000"/>
                </a:solidFill>
                <a:latin typeface="Arial"/>
                <a:ea typeface="Arial"/>
                <a:cs typeface="Arial"/>
                <a:sym typeface="Arial"/>
              </a:rPr>
              <a:t> example.png</a:t>
            </a:r>
            <a:endParaRPr sz="900"/>
          </a:p>
        </p:txBody>
      </p:sp>
      <p:sp>
        <p:nvSpPr>
          <p:cNvPr id="1460" name="Google Shape;1460;g357d106b903_0_4910" descr="An illustration of a green file."/>
          <p:cNvSpPr/>
          <p:nvPr/>
        </p:nvSpPr>
        <p:spPr>
          <a:xfrm>
            <a:off x="3497715" y="4731173"/>
            <a:ext cx="1058302" cy="1220265"/>
          </a:xfrm>
          <a:custGeom>
            <a:avLst/>
            <a:gdLst/>
            <a:ahLst/>
            <a:cxnLst/>
            <a:rect l="l" t="t" r="r" b="b"/>
            <a:pathLst>
              <a:path w="1585471" h="1828112" extrusionOk="0">
                <a:moveTo>
                  <a:pt x="0" y="0"/>
                </a:moveTo>
                <a:lnTo>
                  <a:pt x="1585472" y="0"/>
                </a:lnTo>
                <a:lnTo>
                  <a:pt x="1585472" y="1828111"/>
                </a:lnTo>
                <a:lnTo>
                  <a:pt x="0" y="1828111"/>
                </a:lnTo>
                <a:lnTo>
                  <a:pt x="0" y="0"/>
                </a:lnTo>
                <a:close/>
              </a:path>
            </a:pathLst>
          </a:custGeom>
          <a:blipFill rotWithShape="1">
            <a:blip r:embed="rId7">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61" name="Google Shape;1461;g357d106b903_0_4910"/>
          <p:cNvSpPr txBox="1"/>
          <p:nvPr/>
        </p:nvSpPr>
        <p:spPr>
          <a:xfrm>
            <a:off x="9668795" y="2333507"/>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sp>
        <p:nvSpPr>
          <p:cNvPr id="1462" name="Google Shape;1462;g357d106b903_0_4910"/>
          <p:cNvSpPr txBox="1"/>
          <p:nvPr/>
        </p:nvSpPr>
        <p:spPr>
          <a:xfrm>
            <a:off x="9668795" y="4855394"/>
            <a:ext cx="361800" cy="9234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6000">
                <a:solidFill>
                  <a:srgbClr val="22423D"/>
                </a:solidFill>
                <a:latin typeface="Arial"/>
                <a:ea typeface="Arial"/>
                <a:cs typeface="Arial"/>
                <a:sym typeface="Arial"/>
              </a:rPr>
              <a:t>=</a:t>
            </a:r>
            <a:endParaRPr sz="900"/>
          </a:p>
        </p:txBody>
      </p:sp>
      <p:sp>
        <p:nvSpPr>
          <p:cNvPr id="1463" name="Google Shape;1463;g357d106b903_0_4910" descr="The same simple illustration of a face made out of colored pixels shown earlier in the presentation with yellow, white, blue, and black pixels."/>
          <p:cNvSpPr/>
          <p:nvPr/>
        </p:nvSpPr>
        <p:spPr>
          <a:xfrm>
            <a:off x="619764" y="1871340"/>
            <a:ext cx="1927232" cy="1927232"/>
          </a:xfrm>
          <a:custGeom>
            <a:avLst/>
            <a:gdLst/>
            <a:ahLst/>
            <a:cxnLst/>
            <a:rect l="l" t="t" r="r" b="b"/>
            <a:pathLst>
              <a:path w="2887239" h="2887239" extrusionOk="0">
                <a:moveTo>
                  <a:pt x="0" y="0"/>
                </a:moveTo>
                <a:lnTo>
                  <a:pt x="2887239" y="0"/>
                </a:lnTo>
                <a:lnTo>
                  <a:pt x="2887239" y="2887239"/>
                </a:lnTo>
                <a:lnTo>
                  <a:pt x="0" y="2887239"/>
                </a:lnTo>
                <a:lnTo>
                  <a:pt x="0" y="0"/>
                </a:lnTo>
                <a:close/>
              </a:path>
            </a:pathLst>
          </a:custGeom>
          <a:blipFill rotWithShape="1">
            <a:blip r:embed="rId8">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64" name="Google Shape;1464;g357d106b903_0_4910"/>
          <p:cNvSpPr txBox="1"/>
          <p:nvPr/>
        </p:nvSpPr>
        <p:spPr>
          <a:xfrm>
            <a:off x="2953781" y="6115014"/>
            <a:ext cx="2391300" cy="231000"/>
          </a:xfrm>
          <a:prstGeom prst="rect">
            <a:avLst/>
          </a:prstGeom>
          <a:noFill/>
          <a:ln>
            <a:noFill/>
          </a:ln>
        </p:spPr>
        <p:txBody>
          <a:bodyPr spcFirstLastPara="1" wrap="square" lIns="0" tIns="0" rIns="0" bIns="0" anchor="t" anchorCtr="0">
            <a:spAutoFit/>
          </a:bodyPr>
          <a:lstStyle/>
          <a:p>
            <a:pPr marL="0" marR="0" lvl="0" indent="0" algn="ctr" rtl="0">
              <a:lnSpc>
                <a:spcPct val="130013"/>
              </a:lnSpc>
              <a:spcBef>
                <a:spcPts val="0"/>
              </a:spcBef>
              <a:spcAft>
                <a:spcPts val="0"/>
              </a:spcAft>
              <a:buNone/>
            </a:pPr>
            <a:r>
              <a:rPr lang="en-US" sz="1500">
                <a:solidFill>
                  <a:srgbClr val="000000"/>
                </a:solidFill>
                <a:latin typeface="Arial"/>
                <a:ea typeface="Arial"/>
                <a:cs typeface="Arial"/>
                <a:sym typeface="Arial"/>
              </a:rPr>
              <a:t>color binary example.png</a:t>
            </a:r>
            <a:endParaRPr sz="900"/>
          </a:p>
        </p:txBody>
      </p:sp>
      <p:sp>
        <p:nvSpPr>
          <p:cNvPr id="1465" name="Google Shape;1465;g357d106b903_0_4910">
            <a:extLst>
              <a:ext uri="{C183D7F6-B498-43B3-948B-1728B52AA6E4}">
                <adec:decorative xmlns:adec="http://schemas.microsoft.com/office/drawing/2017/decorative" val="1"/>
              </a:ext>
            </a:extLst>
          </p:cNvPr>
          <p:cNvSpPr/>
          <p:nvPr/>
        </p:nvSpPr>
        <p:spPr>
          <a:xfrm>
            <a:off x="9362890" y="-2817134"/>
            <a:ext cx="5236477" cy="468696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9">
              <a:alphaModFix/>
            </a:blip>
            <a:stretch>
              <a:fillRect l="-19738" r="-19738"/>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1473"/>
        <p:cNvGrpSpPr/>
        <p:nvPr/>
      </p:nvGrpSpPr>
      <p:grpSpPr>
        <a:xfrm>
          <a:off x="0" y="0"/>
          <a:ext cx="0" cy="0"/>
          <a:chOff x="0" y="0"/>
          <a:chExt cx="0" cy="0"/>
        </a:xfrm>
      </p:grpSpPr>
      <p:grpSp>
        <p:nvGrpSpPr>
          <p:cNvPr id="1481" name="Google Shape;1481;g357d106b903_0_5740"/>
          <p:cNvGrpSpPr/>
          <p:nvPr/>
        </p:nvGrpSpPr>
        <p:grpSpPr>
          <a:xfrm>
            <a:off x="6526382" y="3319311"/>
            <a:ext cx="2168355" cy="1437831"/>
            <a:chOff x="0" y="-123807"/>
            <a:chExt cx="870913" cy="577500"/>
          </a:xfrm>
        </p:grpSpPr>
        <p:sp>
          <p:nvSpPr>
            <p:cNvPr id="1482" name="Google Shape;1482;g357d106b903_0_5740"/>
            <p:cNvSpPr/>
            <p:nvPr/>
          </p:nvSpPr>
          <p:spPr>
            <a:xfrm>
              <a:off x="0" y="0"/>
              <a:ext cx="870410" cy="329887"/>
            </a:xfrm>
            <a:custGeom>
              <a:avLst/>
              <a:gdLst/>
              <a:ahLst/>
              <a:cxnLst/>
              <a:rect l="l" t="t" r="r" b="b"/>
              <a:pathLst>
                <a:path w="870410" h="329887" extrusionOk="0">
                  <a:moveTo>
                    <a:pt x="42869" y="0"/>
                  </a:moveTo>
                  <a:lnTo>
                    <a:pt x="827541" y="0"/>
                  </a:lnTo>
                  <a:cubicBezTo>
                    <a:pt x="851217" y="0"/>
                    <a:pt x="870410" y="19193"/>
                    <a:pt x="870410" y="42869"/>
                  </a:cubicBezTo>
                  <a:lnTo>
                    <a:pt x="870410" y="287017"/>
                  </a:lnTo>
                  <a:cubicBezTo>
                    <a:pt x="870410" y="310693"/>
                    <a:pt x="851217" y="329887"/>
                    <a:pt x="827541" y="329887"/>
                  </a:cubicBezTo>
                  <a:lnTo>
                    <a:pt x="42869" y="329887"/>
                  </a:lnTo>
                  <a:cubicBezTo>
                    <a:pt x="31500" y="329887"/>
                    <a:pt x="20596" y="325370"/>
                    <a:pt x="12556" y="317330"/>
                  </a:cubicBezTo>
                  <a:cubicBezTo>
                    <a:pt x="4517" y="309291"/>
                    <a:pt x="0" y="298387"/>
                    <a:pt x="0" y="287017"/>
                  </a:cubicBezTo>
                  <a:lnTo>
                    <a:pt x="0" y="42869"/>
                  </a:lnTo>
                  <a:cubicBezTo>
                    <a:pt x="0" y="19193"/>
                    <a:pt x="19193" y="0"/>
                    <a:pt x="42869" y="0"/>
                  </a:cubicBez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83" name="Google Shape;1483;g357d106b903_0_5740"/>
            <p:cNvSpPr txBox="1"/>
            <p:nvPr/>
          </p:nvSpPr>
          <p:spPr>
            <a:xfrm>
              <a:off x="613" y="-123807"/>
              <a:ext cx="870300" cy="577500"/>
            </a:xfrm>
            <a:prstGeom prst="rect">
              <a:avLst/>
            </a:prstGeom>
            <a:noFill/>
            <a:ln>
              <a:noFill/>
            </a:ln>
          </p:spPr>
          <p:txBody>
            <a:bodyPr spcFirstLastPara="1" wrap="square" lIns="33875" tIns="33875" rIns="33875" bIns="33875" anchor="ctr" anchorCtr="0">
              <a:noAutofit/>
            </a:bodyPr>
            <a:lstStyle/>
            <a:p>
              <a:pPr marL="0" marR="0" lvl="0" indent="0" algn="ctr" rtl="0">
                <a:lnSpc>
                  <a:spcPct val="220998"/>
                </a:lnSpc>
                <a:spcBef>
                  <a:spcPts val="0"/>
                </a:spcBef>
                <a:spcAft>
                  <a:spcPts val="0"/>
                </a:spcAft>
                <a:buNone/>
              </a:pPr>
              <a:r>
                <a:rPr lang="en-US" sz="1700" b="1" dirty="0">
                  <a:solidFill>
                    <a:srgbClr val="000000"/>
                  </a:solidFill>
                  <a:latin typeface="Arial"/>
                  <a:ea typeface="Arial"/>
                  <a:cs typeface="Arial"/>
                  <a:sym typeface="Arial"/>
                </a:rPr>
                <a:t>3. Workflow</a:t>
              </a:r>
              <a:endParaRPr sz="900" dirty="0"/>
            </a:p>
          </p:txBody>
        </p:sp>
      </p:grpSp>
      <p:sp>
        <p:nvSpPr>
          <p:cNvPr id="1475" name="Google Shape;1475;g357d106b903_0_5740">
            <a:extLst>
              <a:ext uri="{C183D7F6-B498-43B3-948B-1728B52AA6E4}">
                <adec:decorative xmlns:adec="http://schemas.microsoft.com/office/drawing/2017/decorative" val="1"/>
              </a:ext>
            </a:extLst>
          </p:cNvPr>
          <p:cNvSpPr/>
          <p:nvPr/>
        </p:nvSpPr>
        <p:spPr>
          <a:xfrm>
            <a:off x="-1556234" y="5518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76" name="Google Shape;1476;g357d106b903_0_5740">
            <a:extLst>
              <a:ext uri="{C183D7F6-B498-43B3-948B-1728B52AA6E4}">
                <adec:decorative xmlns:adec="http://schemas.microsoft.com/office/drawing/2017/decorative" val="1"/>
              </a:ext>
            </a:extLst>
          </p:cNvPr>
          <p:cNvSpPr/>
          <p:nvPr/>
        </p:nvSpPr>
        <p:spPr>
          <a:xfrm>
            <a:off x="-1499084" y="5391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474" name="Google Shape;1474;g357d106b903_0_5740">
            <a:extLst>
              <a:ext uri="{C183D7F6-B498-43B3-948B-1728B52AA6E4}">
                <adec:decorative xmlns:adec="http://schemas.microsoft.com/office/drawing/2017/decorative" val="1"/>
              </a:ext>
            </a:extLst>
          </p:cNvPr>
          <p:cNvSpPr/>
          <p:nvPr/>
        </p:nvSpPr>
        <p:spPr>
          <a:xfrm>
            <a:off x="9887253" y="-2057400"/>
            <a:ext cx="3639283" cy="5493258"/>
          </a:xfrm>
          <a:custGeom>
            <a:avLst/>
            <a:gdLst/>
            <a:ahLst/>
            <a:cxnLst/>
            <a:rect l="l" t="t" r="r" b="b"/>
            <a:pathLst>
              <a:path w="5452110" h="8229600" extrusionOk="0">
                <a:moveTo>
                  <a:pt x="0" y="0"/>
                </a:moveTo>
                <a:lnTo>
                  <a:pt x="5452110" y="0"/>
                </a:lnTo>
                <a:lnTo>
                  <a:pt x="5452110" y="8229600"/>
                </a:lnTo>
                <a:lnTo>
                  <a:pt x="0" y="8229600"/>
                </a:lnTo>
                <a:lnTo>
                  <a:pt x="0" y="0"/>
                </a:lnTo>
                <a:close/>
              </a:path>
            </a:pathLst>
          </a:custGeom>
          <a:blipFill rotWithShape="1">
            <a:blip r:embed="rId5">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78" name="Google Shape;1478;g357d106b903_0_5740">
            <a:extLst>
              <a:ext uri="{C183D7F6-B498-43B3-948B-1728B52AA6E4}">
                <adec:decorative xmlns:adec="http://schemas.microsoft.com/office/drawing/2017/decorative" val="1"/>
              </a:ext>
            </a:extLst>
          </p:cNvPr>
          <p:cNvSpPr/>
          <p:nvPr/>
        </p:nvSpPr>
        <p:spPr>
          <a:xfrm>
            <a:off x="7000734" y="2254467"/>
            <a:ext cx="1223527" cy="1223527"/>
          </a:xfrm>
          <a:custGeom>
            <a:avLst/>
            <a:gdLst/>
            <a:ahLst/>
            <a:cxnLst/>
            <a:rect l="l" t="t" r="r" b="b"/>
            <a:pathLst>
              <a:path w="2447053" h="2447053" extrusionOk="0">
                <a:moveTo>
                  <a:pt x="0" y="0"/>
                </a:moveTo>
                <a:lnTo>
                  <a:pt x="2447053" y="0"/>
                </a:lnTo>
                <a:lnTo>
                  <a:pt x="2447053"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79" name="Google Shape;1479;g357d106b903_0_5740">
            <a:extLst>
              <a:ext uri="{C183D7F6-B498-43B3-948B-1728B52AA6E4}">
                <adec:decorative xmlns:adec="http://schemas.microsoft.com/office/drawing/2017/decorative" val="1"/>
              </a:ext>
            </a:extLst>
          </p:cNvPr>
          <p:cNvSpPr/>
          <p:nvPr/>
        </p:nvSpPr>
        <p:spPr>
          <a:xfrm>
            <a:off x="7316151" y="2565510"/>
            <a:ext cx="592694" cy="601442"/>
          </a:xfrm>
          <a:custGeom>
            <a:avLst/>
            <a:gdLst/>
            <a:ahLst/>
            <a:cxnLst/>
            <a:rect l="l" t="t" r="r" b="b"/>
            <a:pathLst>
              <a:path w="1185387" h="1202883" extrusionOk="0">
                <a:moveTo>
                  <a:pt x="0" y="0"/>
                </a:moveTo>
                <a:lnTo>
                  <a:pt x="1185387" y="0"/>
                </a:lnTo>
                <a:lnTo>
                  <a:pt x="1185387" y="1202883"/>
                </a:lnTo>
                <a:lnTo>
                  <a:pt x="0" y="1202883"/>
                </a:lnTo>
                <a:lnTo>
                  <a:pt x="0" y="0"/>
                </a:lnTo>
                <a:close/>
              </a:path>
            </a:pathLst>
          </a:custGeom>
          <a:blipFill rotWithShape="1">
            <a:blip r:embed="rId7">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80" name="Google Shape;1480;g357d106b903_0_5740"/>
          <p:cNvSpPr txBox="1"/>
          <p:nvPr/>
        </p:nvSpPr>
        <p:spPr>
          <a:xfrm>
            <a:off x="6190511" y="4483353"/>
            <a:ext cx="2841600" cy="810150"/>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a:solidFill>
                  <a:srgbClr val="231F20"/>
                </a:solidFill>
                <a:latin typeface="Arial"/>
                <a:ea typeface="Arial"/>
                <a:cs typeface="Arial"/>
                <a:sym typeface="Arial"/>
              </a:rPr>
              <a:t>What a basic digital preservation workflow looks like and how the core concepts fit into it.</a:t>
            </a:r>
            <a:endParaRPr sz="1000"/>
          </a:p>
        </p:txBody>
      </p:sp>
      <p:grpSp>
        <p:nvGrpSpPr>
          <p:cNvPr id="1484" name="Google Shape;1484;g357d106b903_0_5740">
            <a:extLst>
              <a:ext uri="{C183D7F6-B498-43B3-948B-1728B52AA6E4}">
                <adec:decorative xmlns:adec="http://schemas.microsoft.com/office/drawing/2017/decorative" val="1"/>
              </a:ext>
            </a:extLst>
          </p:cNvPr>
          <p:cNvGrpSpPr/>
          <p:nvPr/>
        </p:nvGrpSpPr>
        <p:grpSpPr>
          <a:xfrm>
            <a:off x="9222592" y="2254467"/>
            <a:ext cx="2841600" cy="2741736"/>
            <a:chOff x="0" y="0"/>
            <a:chExt cx="5683200" cy="5483472"/>
          </a:xfrm>
        </p:grpSpPr>
        <p:grpSp>
          <p:nvGrpSpPr>
            <p:cNvPr id="1485" name="Google Shape;1485;g357d106b903_0_5740"/>
            <p:cNvGrpSpPr/>
            <p:nvPr/>
          </p:nvGrpSpPr>
          <p:grpSpPr>
            <a:xfrm>
              <a:off x="674459" y="2129687"/>
              <a:ext cx="4334207" cy="2875661"/>
              <a:chOff x="0" y="-123807"/>
              <a:chExt cx="870410" cy="577500"/>
            </a:xfrm>
          </p:grpSpPr>
          <p:sp>
            <p:nvSpPr>
              <p:cNvPr id="1486" name="Google Shape;1486;g357d106b903_0_5740"/>
              <p:cNvSpPr/>
              <p:nvPr/>
            </p:nvSpPr>
            <p:spPr>
              <a:xfrm>
                <a:off x="0" y="0"/>
                <a:ext cx="870410" cy="329887"/>
              </a:xfrm>
              <a:custGeom>
                <a:avLst/>
                <a:gdLst/>
                <a:ahLst/>
                <a:cxnLst/>
                <a:rect l="l" t="t" r="r" b="b"/>
                <a:pathLst>
                  <a:path w="870410" h="329887" extrusionOk="0">
                    <a:moveTo>
                      <a:pt x="42869" y="0"/>
                    </a:moveTo>
                    <a:lnTo>
                      <a:pt x="827541" y="0"/>
                    </a:lnTo>
                    <a:cubicBezTo>
                      <a:pt x="851217" y="0"/>
                      <a:pt x="870410" y="19193"/>
                      <a:pt x="870410" y="42869"/>
                    </a:cubicBezTo>
                    <a:lnTo>
                      <a:pt x="870410" y="287017"/>
                    </a:lnTo>
                    <a:cubicBezTo>
                      <a:pt x="870410" y="310693"/>
                      <a:pt x="851217" y="329887"/>
                      <a:pt x="827541" y="329887"/>
                    </a:cubicBezTo>
                    <a:lnTo>
                      <a:pt x="42869" y="329887"/>
                    </a:lnTo>
                    <a:cubicBezTo>
                      <a:pt x="31500" y="329887"/>
                      <a:pt x="20596" y="325370"/>
                      <a:pt x="12556" y="317330"/>
                    </a:cubicBezTo>
                    <a:cubicBezTo>
                      <a:pt x="4517" y="309291"/>
                      <a:pt x="0" y="298387"/>
                      <a:pt x="0" y="287017"/>
                    </a:cubicBezTo>
                    <a:lnTo>
                      <a:pt x="0" y="42869"/>
                    </a:lnTo>
                    <a:cubicBezTo>
                      <a:pt x="0" y="19193"/>
                      <a:pt x="19193" y="0"/>
                      <a:pt x="42869" y="0"/>
                    </a:cubicBez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87" name="Google Shape;1487;g357d106b903_0_5740"/>
              <p:cNvSpPr txBox="1"/>
              <p:nvPr/>
            </p:nvSpPr>
            <p:spPr>
              <a:xfrm>
                <a:off x="65" y="-123807"/>
                <a:ext cx="870300" cy="577500"/>
              </a:xfrm>
              <a:prstGeom prst="rect">
                <a:avLst/>
              </a:prstGeom>
              <a:noFill/>
              <a:ln>
                <a:noFill/>
              </a:ln>
            </p:spPr>
            <p:txBody>
              <a:bodyPr spcFirstLastPara="1" wrap="square" lIns="33875" tIns="33875" rIns="33875" bIns="33875" anchor="ctr" anchorCtr="0">
                <a:noAutofit/>
              </a:bodyPr>
              <a:lstStyle/>
              <a:p>
                <a:pPr marL="0" marR="0" lvl="0" indent="0" algn="ctr" rtl="0">
                  <a:lnSpc>
                    <a:spcPct val="100000"/>
                  </a:lnSpc>
                  <a:spcBef>
                    <a:spcPts val="0"/>
                  </a:spcBef>
                  <a:spcAft>
                    <a:spcPts val="0"/>
                  </a:spcAft>
                  <a:buNone/>
                </a:pPr>
                <a:r>
                  <a:rPr lang="en-US" sz="1700" b="1"/>
                  <a:t>4.</a:t>
                </a:r>
                <a:r>
                  <a:rPr lang="en-US" sz="1700" b="1">
                    <a:solidFill>
                      <a:srgbClr val="000000"/>
                    </a:solidFill>
                    <a:latin typeface="Arial"/>
                    <a:ea typeface="Arial"/>
                    <a:cs typeface="Arial"/>
                    <a:sym typeface="Arial"/>
                  </a:rPr>
                  <a:t> Enacting DigiPres Principals</a:t>
                </a:r>
                <a:endParaRPr sz="900"/>
              </a:p>
            </p:txBody>
          </p:sp>
        </p:grpSp>
        <p:sp>
          <p:nvSpPr>
            <p:cNvPr id="1488" name="Google Shape;1488;g357d106b903_0_5740"/>
            <p:cNvSpPr/>
            <p:nvPr/>
          </p:nvSpPr>
          <p:spPr>
            <a:xfrm>
              <a:off x="1618054" y="0"/>
              <a:ext cx="2447053" cy="2447053"/>
            </a:xfrm>
            <a:custGeom>
              <a:avLst/>
              <a:gdLst/>
              <a:ahLst/>
              <a:cxnLst/>
              <a:rect l="l" t="t" r="r" b="b"/>
              <a:pathLst>
                <a:path w="2447053" h="2447053" extrusionOk="0">
                  <a:moveTo>
                    <a:pt x="0" y="0"/>
                  </a:moveTo>
                  <a:lnTo>
                    <a:pt x="2447054" y="0"/>
                  </a:lnTo>
                  <a:lnTo>
                    <a:pt x="2447054"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89" name="Google Shape;1489;g357d106b903_0_5740"/>
            <p:cNvSpPr/>
            <p:nvPr/>
          </p:nvSpPr>
          <p:spPr>
            <a:xfrm>
              <a:off x="2201126" y="521833"/>
              <a:ext cx="1280910" cy="1403387"/>
            </a:xfrm>
            <a:custGeom>
              <a:avLst/>
              <a:gdLst/>
              <a:ahLst/>
              <a:cxnLst/>
              <a:rect l="l" t="t" r="r" b="b"/>
              <a:pathLst>
                <a:path w="1280910" h="1403387" extrusionOk="0">
                  <a:moveTo>
                    <a:pt x="0" y="0"/>
                  </a:moveTo>
                  <a:lnTo>
                    <a:pt x="1280910" y="0"/>
                  </a:lnTo>
                  <a:lnTo>
                    <a:pt x="1280910" y="1403387"/>
                  </a:lnTo>
                  <a:lnTo>
                    <a:pt x="0" y="1403387"/>
                  </a:lnTo>
                  <a:lnTo>
                    <a:pt x="0" y="0"/>
                  </a:lnTo>
                  <a:close/>
                </a:path>
              </a:pathLst>
            </a:custGeom>
            <a:blipFill rotWithShape="1">
              <a:blip r:embed="rId8">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90" name="Google Shape;1490;g357d106b903_0_5740"/>
            <p:cNvSpPr txBox="1"/>
            <p:nvPr/>
          </p:nvSpPr>
          <p:spPr>
            <a:xfrm>
              <a:off x="0" y="4457772"/>
              <a:ext cx="5683200" cy="1025700"/>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a:solidFill>
                    <a:srgbClr val="231F20"/>
                  </a:solidFill>
                  <a:latin typeface="Arial"/>
                  <a:ea typeface="Arial"/>
                  <a:cs typeface="Arial"/>
                  <a:sym typeface="Arial"/>
                </a:rPr>
                <a:t>Tools and resources you can use to get started with digital preservation.</a:t>
              </a:r>
              <a:endParaRPr sz="1000"/>
            </a:p>
          </p:txBody>
        </p:sp>
      </p:grpSp>
      <p:grpSp>
        <p:nvGrpSpPr>
          <p:cNvPr id="1491" name="Google Shape;1491;g357d106b903_0_5740">
            <a:extLst>
              <a:ext uri="{C183D7F6-B498-43B3-948B-1728B52AA6E4}">
                <adec:decorative xmlns:adec="http://schemas.microsoft.com/office/drawing/2017/decorative" val="1"/>
              </a:ext>
            </a:extLst>
          </p:cNvPr>
          <p:cNvGrpSpPr/>
          <p:nvPr/>
        </p:nvGrpSpPr>
        <p:grpSpPr>
          <a:xfrm>
            <a:off x="3158431" y="2254467"/>
            <a:ext cx="2841600" cy="3039036"/>
            <a:chOff x="0" y="0"/>
            <a:chExt cx="5683200" cy="6078072"/>
          </a:xfrm>
        </p:grpSpPr>
        <p:grpSp>
          <p:nvGrpSpPr>
            <p:cNvPr id="1492" name="Google Shape;1492;g357d106b903_0_5740"/>
            <p:cNvGrpSpPr/>
            <p:nvPr/>
          </p:nvGrpSpPr>
          <p:grpSpPr>
            <a:xfrm>
              <a:off x="674459" y="2129687"/>
              <a:ext cx="4335434" cy="2875661"/>
              <a:chOff x="0" y="-123807"/>
              <a:chExt cx="870656" cy="577500"/>
            </a:xfrm>
          </p:grpSpPr>
          <p:sp>
            <p:nvSpPr>
              <p:cNvPr id="1493" name="Google Shape;1493;g357d106b903_0_5740"/>
              <p:cNvSpPr/>
              <p:nvPr/>
            </p:nvSpPr>
            <p:spPr>
              <a:xfrm>
                <a:off x="0" y="0"/>
                <a:ext cx="870410" cy="329887"/>
              </a:xfrm>
              <a:custGeom>
                <a:avLst/>
                <a:gdLst/>
                <a:ahLst/>
                <a:cxnLst/>
                <a:rect l="l" t="t" r="r" b="b"/>
                <a:pathLst>
                  <a:path w="870410" h="329887" extrusionOk="0">
                    <a:moveTo>
                      <a:pt x="42869" y="0"/>
                    </a:moveTo>
                    <a:lnTo>
                      <a:pt x="827541" y="0"/>
                    </a:lnTo>
                    <a:cubicBezTo>
                      <a:pt x="851217" y="0"/>
                      <a:pt x="870410" y="19193"/>
                      <a:pt x="870410" y="42869"/>
                    </a:cubicBezTo>
                    <a:lnTo>
                      <a:pt x="870410" y="287017"/>
                    </a:lnTo>
                    <a:cubicBezTo>
                      <a:pt x="870410" y="310693"/>
                      <a:pt x="851217" y="329887"/>
                      <a:pt x="827541" y="329887"/>
                    </a:cubicBezTo>
                    <a:lnTo>
                      <a:pt x="42869" y="329887"/>
                    </a:lnTo>
                    <a:cubicBezTo>
                      <a:pt x="31500" y="329887"/>
                      <a:pt x="20596" y="325370"/>
                      <a:pt x="12556" y="317330"/>
                    </a:cubicBezTo>
                    <a:cubicBezTo>
                      <a:pt x="4517" y="309291"/>
                      <a:pt x="0" y="298387"/>
                      <a:pt x="0" y="287017"/>
                    </a:cubicBezTo>
                    <a:lnTo>
                      <a:pt x="0" y="42869"/>
                    </a:lnTo>
                    <a:cubicBezTo>
                      <a:pt x="0" y="19193"/>
                      <a:pt x="19193" y="0"/>
                      <a:pt x="42869" y="0"/>
                    </a:cubicBez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94" name="Google Shape;1494;g357d106b903_0_5740"/>
              <p:cNvSpPr txBox="1"/>
              <p:nvPr/>
            </p:nvSpPr>
            <p:spPr>
              <a:xfrm>
                <a:off x="356" y="-123807"/>
                <a:ext cx="870300" cy="577500"/>
              </a:xfrm>
              <a:prstGeom prst="rect">
                <a:avLst/>
              </a:prstGeom>
              <a:noFill/>
              <a:ln>
                <a:noFill/>
              </a:ln>
            </p:spPr>
            <p:txBody>
              <a:bodyPr spcFirstLastPara="1" wrap="square" lIns="33875" tIns="33875" rIns="33875" bIns="33875" anchor="ctr" anchorCtr="0">
                <a:noAutofit/>
              </a:bodyPr>
              <a:lstStyle/>
              <a:p>
                <a:pPr marL="0" marR="0" lvl="0" indent="0" algn="ctr" rtl="0">
                  <a:lnSpc>
                    <a:spcPct val="100000"/>
                  </a:lnSpc>
                  <a:spcBef>
                    <a:spcPts val="0"/>
                  </a:spcBef>
                  <a:spcAft>
                    <a:spcPts val="0"/>
                  </a:spcAft>
                  <a:buNone/>
                </a:pPr>
                <a:r>
                  <a:rPr lang="en-US" sz="1700" b="1">
                    <a:solidFill>
                      <a:srgbClr val="000000"/>
                    </a:solidFill>
                    <a:latin typeface="Arial"/>
                    <a:ea typeface="Arial"/>
                    <a:cs typeface="Arial"/>
                    <a:sym typeface="Arial"/>
                  </a:rPr>
                  <a:t>2. Core DigiPres</a:t>
                </a:r>
                <a:endParaRPr sz="900"/>
              </a:p>
              <a:p>
                <a:pPr marL="0" marR="0" lvl="0" indent="0" algn="ctr" rtl="0">
                  <a:lnSpc>
                    <a:spcPct val="100000"/>
                  </a:lnSpc>
                  <a:spcBef>
                    <a:spcPts val="0"/>
                  </a:spcBef>
                  <a:spcAft>
                    <a:spcPts val="0"/>
                  </a:spcAft>
                  <a:buNone/>
                </a:pPr>
                <a:r>
                  <a:rPr lang="en-US" sz="1700" b="1">
                    <a:solidFill>
                      <a:srgbClr val="000000"/>
                    </a:solidFill>
                    <a:latin typeface="Arial"/>
                    <a:ea typeface="Arial"/>
                    <a:cs typeface="Arial"/>
                    <a:sym typeface="Arial"/>
                  </a:rPr>
                  <a:t>Concepts</a:t>
                </a:r>
                <a:endParaRPr sz="900"/>
              </a:p>
            </p:txBody>
          </p:sp>
        </p:grpSp>
        <p:sp>
          <p:nvSpPr>
            <p:cNvPr id="1495" name="Google Shape;1495;g357d106b903_0_5740"/>
            <p:cNvSpPr/>
            <p:nvPr/>
          </p:nvSpPr>
          <p:spPr>
            <a:xfrm>
              <a:off x="1618054" y="0"/>
              <a:ext cx="2447053" cy="2447053"/>
            </a:xfrm>
            <a:custGeom>
              <a:avLst/>
              <a:gdLst/>
              <a:ahLst/>
              <a:cxnLst/>
              <a:rect l="l" t="t" r="r" b="b"/>
              <a:pathLst>
                <a:path w="2447053" h="2447053" extrusionOk="0">
                  <a:moveTo>
                    <a:pt x="0" y="0"/>
                  </a:moveTo>
                  <a:lnTo>
                    <a:pt x="2447054" y="0"/>
                  </a:lnTo>
                  <a:lnTo>
                    <a:pt x="2447054"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96" name="Google Shape;1496;g357d106b903_0_5740"/>
            <p:cNvSpPr/>
            <p:nvPr/>
          </p:nvSpPr>
          <p:spPr>
            <a:xfrm>
              <a:off x="1723477" y="117446"/>
              <a:ext cx="2236208" cy="2236208"/>
            </a:xfrm>
            <a:custGeom>
              <a:avLst/>
              <a:gdLst/>
              <a:ahLst/>
              <a:cxnLst/>
              <a:rect l="l" t="t" r="r" b="b"/>
              <a:pathLst>
                <a:path w="2236208" h="2236208" extrusionOk="0">
                  <a:moveTo>
                    <a:pt x="0" y="0"/>
                  </a:moveTo>
                  <a:lnTo>
                    <a:pt x="2236208" y="0"/>
                  </a:lnTo>
                  <a:lnTo>
                    <a:pt x="2236208" y="2236208"/>
                  </a:lnTo>
                  <a:lnTo>
                    <a:pt x="0" y="2236208"/>
                  </a:lnTo>
                  <a:lnTo>
                    <a:pt x="0" y="0"/>
                  </a:lnTo>
                  <a:close/>
                </a:path>
              </a:pathLst>
            </a:custGeom>
            <a:blipFill rotWithShape="1">
              <a:blip r:embed="rId9">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97" name="Google Shape;1497;g357d106b903_0_5740"/>
            <p:cNvSpPr txBox="1"/>
            <p:nvPr/>
          </p:nvSpPr>
          <p:spPr>
            <a:xfrm>
              <a:off x="0" y="4457772"/>
              <a:ext cx="5683200" cy="1620300"/>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a:solidFill>
                    <a:srgbClr val="231F20"/>
                  </a:solidFill>
                  <a:latin typeface="Arial"/>
                  <a:ea typeface="Arial"/>
                  <a:cs typeface="Arial"/>
                  <a:sym typeface="Arial"/>
                </a:rPr>
                <a:t>Overview of what digital preservation is and why it’s important.</a:t>
              </a:r>
              <a:endParaRPr sz="1000"/>
            </a:p>
          </p:txBody>
        </p:sp>
      </p:grpSp>
      <p:grpSp>
        <p:nvGrpSpPr>
          <p:cNvPr id="1498" name="Google Shape;1498;g357d106b903_0_5740">
            <a:extLst>
              <a:ext uri="{C183D7F6-B498-43B3-948B-1728B52AA6E4}">
                <adec:decorative xmlns:adec="http://schemas.microsoft.com/office/drawing/2017/decorative" val="1"/>
              </a:ext>
            </a:extLst>
          </p:cNvPr>
          <p:cNvGrpSpPr/>
          <p:nvPr/>
        </p:nvGrpSpPr>
        <p:grpSpPr>
          <a:xfrm>
            <a:off x="127827" y="2254467"/>
            <a:ext cx="2841600" cy="2741736"/>
            <a:chOff x="0" y="0"/>
            <a:chExt cx="5683200" cy="5483472"/>
          </a:xfrm>
        </p:grpSpPr>
        <p:grpSp>
          <p:nvGrpSpPr>
            <p:cNvPr id="1499" name="Google Shape;1499;g357d106b903_0_5740"/>
            <p:cNvGrpSpPr/>
            <p:nvPr/>
          </p:nvGrpSpPr>
          <p:grpSpPr>
            <a:xfrm>
              <a:off x="582401" y="2129687"/>
              <a:ext cx="4340525" cy="2875661"/>
              <a:chOff x="-723" y="-123807"/>
              <a:chExt cx="871679" cy="577500"/>
            </a:xfrm>
          </p:grpSpPr>
          <p:sp>
            <p:nvSpPr>
              <p:cNvPr id="1500" name="Google Shape;1500;g357d106b903_0_5740"/>
              <p:cNvSpPr/>
              <p:nvPr/>
            </p:nvSpPr>
            <p:spPr>
              <a:xfrm>
                <a:off x="0" y="0"/>
                <a:ext cx="870956" cy="329887"/>
              </a:xfrm>
              <a:custGeom>
                <a:avLst/>
                <a:gdLst/>
                <a:ahLst/>
                <a:cxnLst/>
                <a:rect l="l" t="t" r="r" b="b"/>
                <a:pathLst>
                  <a:path w="870956" h="329887" extrusionOk="0">
                    <a:moveTo>
                      <a:pt x="42842" y="0"/>
                    </a:moveTo>
                    <a:lnTo>
                      <a:pt x="828114" y="0"/>
                    </a:lnTo>
                    <a:cubicBezTo>
                      <a:pt x="851775" y="0"/>
                      <a:pt x="870956" y="19181"/>
                      <a:pt x="870956" y="42842"/>
                    </a:cubicBezTo>
                    <a:lnTo>
                      <a:pt x="870956" y="287044"/>
                    </a:lnTo>
                    <a:cubicBezTo>
                      <a:pt x="870956" y="310705"/>
                      <a:pt x="851775" y="329887"/>
                      <a:pt x="828114" y="329887"/>
                    </a:cubicBezTo>
                    <a:lnTo>
                      <a:pt x="42842" y="329887"/>
                    </a:lnTo>
                    <a:cubicBezTo>
                      <a:pt x="19181" y="329887"/>
                      <a:pt x="0" y="310705"/>
                      <a:pt x="0" y="287044"/>
                    </a:cubicBezTo>
                    <a:lnTo>
                      <a:pt x="0" y="42842"/>
                    </a:lnTo>
                    <a:cubicBezTo>
                      <a:pt x="0" y="19181"/>
                      <a:pt x="19181" y="0"/>
                      <a:pt x="42842" y="0"/>
                    </a:cubicBez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01" name="Google Shape;1501;g357d106b903_0_5740"/>
              <p:cNvSpPr txBox="1"/>
              <p:nvPr/>
            </p:nvSpPr>
            <p:spPr>
              <a:xfrm>
                <a:off x="-723" y="-123807"/>
                <a:ext cx="870900" cy="577500"/>
              </a:xfrm>
              <a:prstGeom prst="rect">
                <a:avLst/>
              </a:prstGeom>
              <a:noFill/>
              <a:ln>
                <a:noFill/>
              </a:ln>
            </p:spPr>
            <p:txBody>
              <a:bodyPr spcFirstLastPara="1" wrap="square" lIns="33875" tIns="33875" rIns="33875" bIns="33875" anchor="ctr" anchorCtr="0">
                <a:noAutofit/>
              </a:bodyPr>
              <a:lstStyle/>
              <a:p>
                <a:pPr marL="0" marR="0" lvl="0" indent="0" algn="ctr" rtl="0">
                  <a:lnSpc>
                    <a:spcPct val="220998"/>
                  </a:lnSpc>
                  <a:spcBef>
                    <a:spcPts val="0"/>
                  </a:spcBef>
                  <a:spcAft>
                    <a:spcPts val="0"/>
                  </a:spcAft>
                  <a:buNone/>
                </a:pPr>
                <a:r>
                  <a:rPr lang="en-US" sz="1700" b="1">
                    <a:solidFill>
                      <a:srgbClr val="000000"/>
                    </a:solidFill>
                    <a:latin typeface="Arial"/>
                    <a:ea typeface="Arial"/>
                    <a:cs typeface="Arial"/>
                    <a:sym typeface="Arial"/>
                  </a:rPr>
                  <a:t>1. What is a File?</a:t>
                </a:r>
                <a:endParaRPr sz="900"/>
              </a:p>
            </p:txBody>
          </p:sp>
        </p:grpSp>
        <p:sp>
          <p:nvSpPr>
            <p:cNvPr id="1502" name="Google Shape;1502;g357d106b903_0_5740"/>
            <p:cNvSpPr/>
            <p:nvPr/>
          </p:nvSpPr>
          <p:spPr>
            <a:xfrm>
              <a:off x="1527204" y="0"/>
              <a:ext cx="2447053" cy="2447053"/>
            </a:xfrm>
            <a:custGeom>
              <a:avLst/>
              <a:gdLst/>
              <a:ahLst/>
              <a:cxnLst/>
              <a:rect l="l" t="t" r="r" b="b"/>
              <a:pathLst>
                <a:path w="2447053" h="2447053" extrusionOk="0">
                  <a:moveTo>
                    <a:pt x="0" y="0"/>
                  </a:moveTo>
                  <a:lnTo>
                    <a:pt x="2447053" y="0"/>
                  </a:lnTo>
                  <a:lnTo>
                    <a:pt x="2447053"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03" name="Google Shape;1503;g357d106b903_0_5740"/>
            <p:cNvSpPr/>
            <p:nvPr/>
          </p:nvSpPr>
          <p:spPr>
            <a:xfrm>
              <a:off x="2160635" y="527189"/>
              <a:ext cx="1187693" cy="1392675"/>
            </a:xfrm>
            <a:custGeom>
              <a:avLst/>
              <a:gdLst/>
              <a:ahLst/>
              <a:cxnLst/>
              <a:rect l="l" t="t" r="r" b="b"/>
              <a:pathLst>
                <a:path w="1187693" h="1392675" extrusionOk="0">
                  <a:moveTo>
                    <a:pt x="0" y="0"/>
                  </a:moveTo>
                  <a:lnTo>
                    <a:pt x="1187693" y="0"/>
                  </a:lnTo>
                  <a:lnTo>
                    <a:pt x="1187693" y="1392675"/>
                  </a:lnTo>
                  <a:lnTo>
                    <a:pt x="0" y="1392675"/>
                  </a:lnTo>
                  <a:lnTo>
                    <a:pt x="0" y="0"/>
                  </a:lnTo>
                  <a:close/>
                </a:path>
              </a:pathLst>
            </a:custGeom>
            <a:blipFill rotWithShape="1">
              <a:blip r:embed="rId10">
                <a:alphaModFix/>
              </a:blip>
              <a:stretch>
                <a:fillRect l="-14709" t="-1279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04" name="Google Shape;1504;g357d106b903_0_5740"/>
            <p:cNvSpPr txBox="1"/>
            <p:nvPr/>
          </p:nvSpPr>
          <p:spPr>
            <a:xfrm>
              <a:off x="0" y="4457772"/>
              <a:ext cx="5683200" cy="1025700"/>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a:solidFill>
                    <a:srgbClr val="231F20"/>
                  </a:solidFill>
                  <a:latin typeface="Arial"/>
                  <a:ea typeface="Arial"/>
                  <a:cs typeface="Arial"/>
                  <a:sym typeface="Arial"/>
                </a:rPr>
                <a:t>Overview of what a bit is and some file basics.</a:t>
              </a:r>
              <a:endParaRPr sz="1000"/>
            </a:p>
          </p:txBody>
        </p:sp>
      </p:grpSp>
      <p:sp>
        <p:nvSpPr>
          <p:cNvPr id="1505" name="Google Shape;1505;g357d106b903_0_5740"/>
          <p:cNvSpPr txBox="1"/>
          <p:nvPr/>
        </p:nvSpPr>
        <p:spPr>
          <a:xfrm>
            <a:off x="4237722" y="946150"/>
            <a:ext cx="3716700" cy="982500"/>
          </a:xfrm>
          <a:prstGeom prst="rect">
            <a:avLst/>
          </a:prstGeom>
          <a:noFill/>
          <a:ln>
            <a:noFill/>
          </a:ln>
        </p:spPr>
        <p:txBody>
          <a:bodyPr spcFirstLastPara="1" wrap="square" lIns="0" tIns="0" rIns="0" bIns="0" anchor="t" anchorCtr="0">
            <a:spAutoFit/>
          </a:bodyPr>
          <a:lstStyle/>
          <a:p>
            <a:pPr marL="0" marR="0" lvl="0" indent="0" algn="l" rtl="0">
              <a:lnSpc>
                <a:spcPct val="83996"/>
              </a:lnSpc>
              <a:spcBef>
                <a:spcPts val="0"/>
              </a:spcBef>
              <a:spcAft>
                <a:spcPts val="0"/>
              </a:spcAft>
              <a:buNone/>
            </a:pPr>
            <a:r>
              <a:rPr lang="en-US" sz="7600" i="1">
                <a:solidFill>
                  <a:srgbClr val="22423D"/>
                </a:solidFill>
                <a:latin typeface="Arial"/>
                <a:ea typeface="Arial"/>
                <a:cs typeface="Arial"/>
                <a:sym typeface="Arial"/>
              </a:rPr>
              <a:t> Agenda</a:t>
            </a:r>
            <a:endParaRPr sz="900"/>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243"/>
        <p:cNvGrpSpPr/>
        <p:nvPr/>
      </p:nvGrpSpPr>
      <p:grpSpPr>
        <a:xfrm>
          <a:off x="0" y="0"/>
          <a:ext cx="0" cy="0"/>
          <a:chOff x="0" y="0"/>
          <a:chExt cx="0" cy="0"/>
        </a:xfrm>
      </p:grpSpPr>
      <p:sp>
        <p:nvSpPr>
          <p:cNvPr id="244" name="Google Shape;244;g357d106b903_0_3712">
            <a:extLst>
              <a:ext uri="{C183D7F6-B498-43B3-948B-1728B52AA6E4}">
                <adec:decorative xmlns:adec="http://schemas.microsoft.com/office/drawing/2017/decorative" val="1"/>
              </a:ext>
            </a:extLst>
          </p:cNvPr>
          <p:cNvSpPr/>
          <p:nvPr/>
        </p:nvSpPr>
        <p:spPr>
          <a:xfrm>
            <a:off x="1307503" y="-1344719"/>
            <a:ext cx="9280088" cy="8932085"/>
          </a:xfrm>
          <a:custGeom>
            <a:avLst/>
            <a:gdLst/>
            <a:ahLst/>
            <a:cxnLst/>
            <a:rect l="l" t="t" r="r" b="b"/>
            <a:pathLst>
              <a:path w="13902753" h="13381400" extrusionOk="0">
                <a:moveTo>
                  <a:pt x="0" y="0"/>
                </a:moveTo>
                <a:lnTo>
                  <a:pt x="13902754" y="0"/>
                </a:lnTo>
                <a:lnTo>
                  <a:pt x="13902754" y="13381400"/>
                </a:lnTo>
                <a:lnTo>
                  <a:pt x="0" y="13381400"/>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45" name="Google Shape;245;g357d106b903_0_3712">
            <a:extLst>
              <a:ext uri="{C183D7F6-B498-43B3-948B-1728B52AA6E4}">
                <adec:decorative xmlns:adec="http://schemas.microsoft.com/office/drawing/2017/decorative" val="1"/>
              </a:ext>
            </a:extLst>
          </p:cNvPr>
          <p:cNvSpPr/>
          <p:nvPr/>
        </p:nvSpPr>
        <p:spPr>
          <a:xfrm>
            <a:off x="374781" y="-445529"/>
            <a:ext cx="1632996" cy="2746629"/>
          </a:xfrm>
          <a:custGeom>
            <a:avLst/>
            <a:gdLst/>
            <a:ahLst/>
            <a:cxnLst/>
            <a:rect l="l" t="t" r="r" b="b"/>
            <a:pathLst>
              <a:path w="2446436" h="4114800" extrusionOk="0">
                <a:moveTo>
                  <a:pt x="0" y="0"/>
                </a:moveTo>
                <a:lnTo>
                  <a:pt x="2446436" y="0"/>
                </a:lnTo>
                <a:lnTo>
                  <a:pt x="2446436" y="4114800"/>
                </a:lnTo>
                <a:lnTo>
                  <a:pt x="0" y="4114800"/>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46" name="Google Shape;246;g357d106b903_0_3712">
            <a:extLst>
              <a:ext uri="{C183D7F6-B498-43B3-948B-1728B52AA6E4}">
                <adec:decorative xmlns:adec="http://schemas.microsoft.com/office/drawing/2017/decorative" val="1"/>
              </a:ext>
            </a:extLst>
          </p:cNvPr>
          <p:cNvSpPr/>
          <p:nvPr/>
        </p:nvSpPr>
        <p:spPr>
          <a:xfrm>
            <a:off x="10576006" y="4633519"/>
            <a:ext cx="1618014" cy="2746629"/>
          </a:xfrm>
          <a:custGeom>
            <a:avLst/>
            <a:gdLst/>
            <a:ahLst/>
            <a:cxnLst/>
            <a:rect l="l" t="t" r="r" b="b"/>
            <a:pathLst>
              <a:path w="2423991" h="4114800" extrusionOk="0">
                <a:moveTo>
                  <a:pt x="0" y="0"/>
                </a:moveTo>
                <a:lnTo>
                  <a:pt x="2423991" y="0"/>
                </a:lnTo>
                <a:lnTo>
                  <a:pt x="2423991" y="4114800"/>
                </a:lnTo>
                <a:lnTo>
                  <a:pt x="0" y="4114800"/>
                </a:lnTo>
                <a:lnTo>
                  <a:pt x="0" y="0"/>
                </a:lnTo>
                <a:close/>
              </a:path>
            </a:pathLst>
          </a:custGeom>
          <a:blipFill rotWithShape="1">
            <a:blip r:embed="rId5">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47" name="Google Shape;247;g357d106b903_0_3712"/>
          <p:cNvSpPr txBox="1"/>
          <p:nvPr/>
        </p:nvSpPr>
        <p:spPr>
          <a:xfrm>
            <a:off x="1833251" y="2550597"/>
            <a:ext cx="8217000" cy="1123500"/>
          </a:xfrm>
          <a:prstGeom prst="rect">
            <a:avLst/>
          </a:prstGeom>
          <a:noFill/>
          <a:ln>
            <a:noFill/>
          </a:ln>
        </p:spPr>
        <p:txBody>
          <a:bodyPr spcFirstLastPara="1" wrap="square" lIns="0" tIns="0" rIns="0" bIns="0" anchor="t" anchorCtr="0">
            <a:spAutoFit/>
          </a:bodyPr>
          <a:lstStyle/>
          <a:p>
            <a:pPr marL="0" marR="0" lvl="0" indent="0" algn="ctr" rtl="0">
              <a:lnSpc>
                <a:spcPct val="120001"/>
              </a:lnSpc>
              <a:spcBef>
                <a:spcPts val="0"/>
              </a:spcBef>
              <a:spcAft>
                <a:spcPts val="0"/>
              </a:spcAft>
              <a:buNone/>
            </a:pPr>
            <a:r>
              <a:rPr lang="en-US" sz="7300">
                <a:solidFill>
                  <a:srgbClr val="22423D"/>
                </a:solidFill>
                <a:latin typeface="Arial"/>
                <a:ea typeface="Arial"/>
                <a:cs typeface="Arial"/>
                <a:sym typeface="Arial"/>
              </a:rPr>
              <a:t>Digital Preservation </a:t>
            </a:r>
            <a:endParaRPr sz="900"/>
          </a:p>
        </p:txBody>
      </p:sp>
      <p:sp>
        <p:nvSpPr>
          <p:cNvPr id="248" name="Google Shape;248;g357d106b903_0_3712"/>
          <p:cNvSpPr txBox="1"/>
          <p:nvPr/>
        </p:nvSpPr>
        <p:spPr>
          <a:xfrm>
            <a:off x="3302207" y="4046798"/>
            <a:ext cx="5587500" cy="1813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100">
                <a:solidFill>
                  <a:srgbClr val="22423D"/>
                </a:solidFill>
                <a:latin typeface="Arial"/>
                <a:ea typeface="Arial"/>
                <a:cs typeface="Arial"/>
                <a:sym typeface="Arial"/>
              </a:rPr>
              <a:t>Marcella Lees</a:t>
            </a:r>
            <a:endParaRPr sz="900"/>
          </a:p>
          <a:p>
            <a:pPr marL="0" marR="0" lvl="0" indent="0" algn="ctr" rtl="0">
              <a:lnSpc>
                <a:spcPct val="140000"/>
              </a:lnSpc>
              <a:spcBef>
                <a:spcPts val="0"/>
              </a:spcBef>
              <a:spcAft>
                <a:spcPts val="0"/>
              </a:spcAft>
              <a:buNone/>
            </a:pPr>
            <a:r>
              <a:rPr lang="en-US" sz="3100">
                <a:solidFill>
                  <a:srgbClr val="22423D"/>
                </a:solidFill>
                <a:latin typeface="Arial"/>
                <a:ea typeface="Arial"/>
                <a:cs typeface="Arial"/>
                <a:sym typeface="Arial"/>
              </a:rPr>
              <a:t>Digital Archivist at Southern Illinois University Edwardsville</a:t>
            </a:r>
            <a:endParaRPr sz="900"/>
          </a:p>
        </p:txBody>
      </p:sp>
    </p:spTree>
  </p:cSld>
  <p:clrMapOvr>
    <a:masterClrMapping/>
  </p:clrMapOvr>
  <p:transition spd="med">
    <p:push/>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1607"/>
        <p:cNvGrpSpPr/>
        <p:nvPr/>
      </p:nvGrpSpPr>
      <p:grpSpPr>
        <a:xfrm>
          <a:off x="0" y="0"/>
          <a:ext cx="0" cy="0"/>
          <a:chOff x="0" y="0"/>
          <a:chExt cx="0" cy="0"/>
        </a:xfrm>
      </p:grpSpPr>
      <p:sp>
        <p:nvSpPr>
          <p:cNvPr id="1608" name="Google Shape;1608;g357d106b903_0_5077">
            <a:extLst>
              <a:ext uri="{C183D7F6-B498-43B3-948B-1728B52AA6E4}">
                <adec:decorative xmlns:adec="http://schemas.microsoft.com/office/drawing/2017/decorative" val="1"/>
              </a:ext>
            </a:extLst>
          </p:cNvPr>
          <p:cNvSpPr/>
          <p:nvPr/>
        </p:nvSpPr>
        <p:spPr>
          <a:xfrm rot="-1888835">
            <a:off x="5957043" y="5006648"/>
            <a:ext cx="1182074" cy="333936"/>
          </a:xfrm>
          <a:custGeom>
            <a:avLst/>
            <a:gdLst/>
            <a:ahLst/>
            <a:cxnLst/>
            <a:rect l="l" t="t" r="r" b="b"/>
            <a:pathLst>
              <a:path w="1776375" h="501826" extrusionOk="0">
                <a:moveTo>
                  <a:pt x="0" y="0"/>
                </a:moveTo>
                <a:lnTo>
                  <a:pt x="1776374" y="0"/>
                </a:lnTo>
                <a:lnTo>
                  <a:pt x="1776374" y="501826"/>
                </a:lnTo>
                <a:lnTo>
                  <a:pt x="0" y="501826"/>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09" name="Google Shape;1609;g357d106b903_0_5077">
            <a:extLst>
              <a:ext uri="{C183D7F6-B498-43B3-948B-1728B52AA6E4}">
                <adec:decorative xmlns:adec="http://schemas.microsoft.com/office/drawing/2017/decorative" val="1"/>
              </a:ext>
            </a:extLst>
          </p:cNvPr>
          <p:cNvSpPr/>
          <p:nvPr/>
        </p:nvSpPr>
        <p:spPr>
          <a:xfrm rot="-8975335" flipH="1">
            <a:off x="3428296" y="2913848"/>
            <a:ext cx="1184366" cy="334583"/>
          </a:xfrm>
          <a:custGeom>
            <a:avLst/>
            <a:gdLst/>
            <a:ahLst/>
            <a:cxnLst/>
            <a:rect l="l" t="t" r="r" b="b"/>
            <a:pathLst>
              <a:path w="1776375" h="501826" extrusionOk="0">
                <a:moveTo>
                  <a:pt x="1776375" y="0"/>
                </a:moveTo>
                <a:lnTo>
                  <a:pt x="0" y="0"/>
                </a:lnTo>
                <a:lnTo>
                  <a:pt x="0" y="501826"/>
                </a:lnTo>
                <a:lnTo>
                  <a:pt x="1776375" y="501826"/>
                </a:lnTo>
                <a:lnTo>
                  <a:pt x="1776375"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610" name="Google Shape;1610;g357d106b903_0_5077">
            <a:extLst>
              <a:ext uri="{C183D7F6-B498-43B3-948B-1728B52AA6E4}">
                <adec:decorative xmlns:adec="http://schemas.microsoft.com/office/drawing/2017/decorative" val="1"/>
              </a:ext>
            </a:extLst>
          </p:cNvPr>
          <p:cNvGrpSpPr/>
          <p:nvPr/>
        </p:nvGrpSpPr>
        <p:grpSpPr>
          <a:xfrm>
            <a:off x="1205767" y="2217675"/>
            <a:ext cx="1954929" cy="1602189"/>
            <a:chOff x="0" y="-19050"/>
            <a:chExt cx="1075555" cy="881486"/>
          </a:xfrm>
        </p:grpSpPr>
        <p:sp>
          <p:nvSpPr>
            <p:cNvPr id="1611" name="Google Shape;1611;g357d106b903_0_5077"/>
            <p:cNvSpPr/>
            <p:nvPr/>
          </p:nvSpPr>
          <p:spPr>
            <a:xfrm>
              <a:off x="0" y="0"/>
              <a:ext cx="1075555" cy="862436"/>
            </a:xfrm>
            <a:custGeom>
              <a:avLst/>
              <a:gdLst/>
              <a:ahLst/>
              <a:cxnLst/>
              <a:rect l="l" t="t" r="r" b="b"/>
              <a:pathLst>
                <a:path w="1075555" h="862436" extrusionOk="0">
                  <a:moveTo>
                    <a:pt x="81844" y="0"/>
                  </a:moveTo>
                  <a:lnTo>
                    <a:pt x="993712" y="0"/>
                  </a:lnTo>
                  <a:cubicBezTo>
                    <a:pt x="1015418" y="0"/>
                    <a:pt x="1036235" y="8623"/>
                    <a:pt x="1051584" y="23971"/>
                  </a:cubicBezTo>
                  <a:cubicBezTo>
                    <a:pt x="1066932" y="39320"/>
                    <a:pt x="1075555" y="60137"/>
                    <a:pt x="1075555" y="81844"/>
                  </a:cubicBezTo>
                  <a:lnTo>
                    <a:pt x="1075555" y="780592"/>
                  </a:lnTo>
                  <a:cubicBezTo>
                    <a:pt x="1075555" y="825793"/>
                    <a:pt x="1038913" y="862436"/>
                    <a:pt x="993712" y="862436"/>
                  </a:cubicBezTo>
                  <a:lnTo>
                    <a:pt x="81844" y="862436"/>
                  </a:lnTo>
                  <a:cubicBezTo>
                    <a:pt x="60137" y="862436"/>
                    <a:pt x="39320" y="853813"/>
                    <a:pt x="23971" y="838465"/>
                  </a:cubicBezTo>
                  <a:cubicBezTo>
                    <a:pt x="8623" y="823116"/>
                    <a:pt x="0" y="802299"/>
                    <a:pt x="0" y="780592"/>
                  </a:cubicBezTo>
                  <a:lnTo>
                    <a:pt x="0" y="81844"/>
                  </a:lnTo>
                  <a:cubicBezTo>
                    <a:pt x="0" y="60137"/>
                    <a:pt x="8623" y="39320"/>
                    <a:pt x="23971" y="23971"/>
                  </a:cubicBezTo>
                  <a:cubicBezTo>
                    <a:pt x="39320" y="8623"/>
                    <a:pt x="60137" y="0"/>
                    <a:pt x="81844"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12" name="Google Shape;1612;g357d106b903_0_5077"/>
            <p:cNvSpPr txBox="1"/>
            <p:nvPr/>
          </p:nvSpPr>
          <p:spPr>
            <a:xfrm>
              <a:off x="0" y="-19050"/>
              <a:ext cx="1075500" cy="8814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1613" name="Google Shape;1613;g357d106b903_0_5077">
            <a:extLst>
              <a:ext uri="{C183D7F6-B498-43B3-948B-1728B52AA6E4}">
                <adec:decorative xmlns:adec="http://schemas.microsoft.com/office/drawing/2017/decorative" val="1"/>
              </a:ext>
            </a:extLst>
          </p:cNvPr>
          <p:cNvGrpSpPr/>
          <p:nvPr/>
        </p:nvGrpSpPr>
        <p:grpSpPr>
          <a:xfrm>
            <a:off x="1205767" y="3858206"/>
            <a:ext cx="1954929" cy="599363"/>
            <a:chOff x="0" y="-19050"/>
            <a:chExt cx="1075555" cy="329755"/>
          </a:xfrm>
        </p:grpSpPr>
        <p:sp>
          <p:nvSpPr>
            <p:cNvPr id="1614" name="Google Shape;1614;g357d106b903_0_5077"/>
            <p:cNvSpPr/>
            <p:nvPr/>
          </p:nvSpPr>
          <p:spPr>
            <a:xfrm>
              <a:off x="0" y="0"/>
              <a:ext cx="1075555" cy="310705"/>
            </a:xfrm>
            <a:custGeom>
              <a:avLst/>
              <a:gdLst/>
              <a:ahLst/>
              <a:cxnLst/>
              <a:rect l="l" t="t" r="r" b="b"/>
              <a:pathLst>
                <a:path w="1075555" h="310705" extrusionOk="0">
                  <a:moveTo>
                    <a:pt x="81844" y="0"/>
                  </a:moveTo>
                  <a:lnTo>
                    <a:pt x="993712" y="0"/>
                  </a:lnTo>
                  <a:cubicBezTo>
                    <a:pt x="1015418" y="0"/>
                    <a:pt x="1036235" y="8623"/>
                    <a:pt x="1051584" y="23971"/>
                  </a:cubicBezTo>
                  <a:cubicBezTo>
                    <a:pt x="1066932" y="39320"/>
                    <a:pt x="1075555" y="60137"/>
                    <a:pt x="1075555" y="81844"/>
                  </a:cubicBezTo>
                  <a:lnTo>
                    <a:pt x="1075555" y="228861"/>
                  </a:lnTo>
                  <a:cubicBezTo>
                    <a:pt x="1075555" y="250567"/>
                    <a:pt x="1066932" y="271385"/>
                    <a:pt x="1051584" y="286733"/>
                  </a:cubicBezTo>
                  <a:cubicBezTo>
                    <a:pt x="1036235" y="302082"/>
                    <a:pt x="1015418" y="310705"/>
                    <a:pt x="993712" y="310705"/>
                  </a:cubicBezTo>
                  <a:lnTo>
                    <a:pt x="81844" y="310705"/>
                  </a:lnTo>
                  <a:cubicBezTo>
                    <a:pt x="36643" y="310705"/>
                    <a:pt x="0" y="274062"/>
                    <a:pt x="0" y="228861"/>
                  </a:cubicBezTo>
                  <a:lnTo>
                    <a:pt x="0" y="81844"/>
                  </a:lnTo>
                  <a:cubicBezTo>
                    <a:pt x="0" y="60137"/>
                    <a:pt x="8623" y="39320"/>
                    <a:pt x="23971" y="23971"/>
                  </a:cubicBezTo>
                  <a:cubicBezTo>
                    <a:pt x="39320" y="8623"/>
                    <a:pt x="60137" y="0"/>
                    <a:pt x="81844"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15" name="Google Shape;1615;g357d106b903_0_5077"/>
            <p:cNvSpPr txBox="1"/>
            <p:nvPr/>
          </p:nvSpPr>
          <p:spPr>
            <a:xfrm>
              <a:off x="0" y="-19050"/>
              <a:ext cx="1075500" cy="3297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sp>
        <p:nvSpPr>
          <p:cNvPr id="1616" name="Google Shape;1616;g357d106b903_0_5077"/>
          <p:cNvSpPr txBox="1"/>
          <p:nvPr/>
        </p:nvSpPr>
        <p:spPr>
          <a:xfrm>
            <a:off x="1331044" y="3999643"/>
            <a:ext cx="1704300" cy="277200"/>
          </a:xfrm>
          <a:prstGeom prst="rect">
            <a:avLst/>
          </a:prstGeom>
          <a:noFill/>
          <a:ln>
            <a:noFill/>
          </a:ln>
        </p:spPr>
        <p:txBody>
          <a:bodyPr spcFirstLastPara="1" wrap="square" lIns="0" tIns="0" rIns="0" bIns="0" anchor="t" anchorCtr="0">
            <a:spAutoFit/>
          </a:bodyPr>
          <a:lstStyle/>
          <a:p>
            <a:pPr marL="0" marR="0" lvl="0" indent="0" algn="ctr" rtl="0">
              <a:lnSpc>
                <a:spcPct val="137998"/>
              </a:lnSpc>
              <a:spcBef>
                <a:spcPts val="0"/>
              </a:spcBef>
              <a:spcAft>
                <a:spcPts val="0"/>
              </a:spcAft>
              <a:buNone/>
            </a:pPr>
            <a:r>
              <a:rPr lang="en-US" sz="1800" b="1" dirty="0">
                <a:solidFill>
                  <a:srgbClr val="231F20"/>
                </a:solidFill>
                <a:latin typeface="Arial"/>
                <a:ea typeface="Arial"/>
                <a:cs typeface="Arial"/>
                <a:sym typeface="Arial"/>
              </a:rPr>
              <a:t>STEP 1</a:t>
            </a:r>
            <a:endParaRPr sz="900" dirty="0"/>
          </a:p>
        </p:txBody>
      </p:sp>
      <p:grpSp>
        <p:nvGrpSpPr>
          <p:cNvPr id="1617" name="Google Shape;1617;g357d106b903_0_5077">
            <a:extLst>
              <a:ext uri="{C183D7F6-B498-43B3-948B-1728B52AA6E4}">
                <adec:decorative xmlns:adec="http://schemas.microsoft.com/office/drawing/2017/decorative" val="1"/>
              </a:ext>
            </a:extLst>
          </p:cNvPr>
          <p:cNvGrpSpPr/>
          <p:nvPr/>
        </p:nvGrpSpPr>
        <p:grpSpPr>
          <a:xfrm>
            <a:off x="3811848" y="3585195"/>
            <a:ext cx="1954929" cy="1602189"/>
            <a:chOff x="0" y="-19050"/>
            <a:chExt cx="1075555" cy="881486"/>
          </a:xfrm>
        </p:grpSpPr>
        <p:sp>
          <p:nvSpPr>
            <p:cNvPr id="1618" name="Google Shape;1618;g357d106b903_0_5077"/>
            <p:cNvSpPr/>
            <p:nvPr/>
          </p:nvSpPr>
          <p:spPr>
            <a:xfrm>
              <a:off x="0" y="0"/>
              <a:ext cx="1075555" cy="862436"/>
            </a:xfrm>
            <a:custGeom>
              <a:avLst/>
              <a:gdLst/>
              <a:ahLst/>
              <a:cxnLst/>
              <a:rect l="l" t="t" r="r" b="b"/>
              <a:pathLst>
                <a:path w="1075555" h="862436" extrusionOk="0">
                  <a:moveTo>
                    <a:pt x="81844" y="0"/>
                  </a:moveTo>
                  <a:lnTo>
                    <a:pt x="993712" y="0"/>
                  </a:lnTo>
                  <a:cubicBezTo>
                    <a:pt x="1015418" y="0"/>
                    <a:pt x="1036235" y="8623"/>
                    <a:pt x="1051584" y="23971"/>
                  </a:cubicBezTo>
                  <a:cubicBezTo>
                    <a:pt x="1066932" y="39320"/>
                    <a:pt x="1075555" y="60137"/>
                    <a:pt x="1075555" y="81844"/>
                  </a:cubicBezTo>
                  <a:lnTo>
                    <a:pt x="1075555" y="780592"/>
                  </a:lnTo>
                  <a:cubicBezTo>
                    <a:pt x="1075555" y="825793"/>
                    <a:pt x="1038913" y="862436"/>
                    <a:pt x="993712" y="862436"/>
                  </a:cubicBezTo>
                  <a:lnTo>
                    <a:pt x="81844" y="862436"/>
                  </a:lnTo>
                  <a:cubicBezTo>
                    <a:pt x="60137" y="862436"/>
                    <a:pt x="39320" y="853813"/>
                    <a:pt x="23971" y="838465"/>
                  </a:cubicBezTo>
                  <a:cubicBezTo>
                    <a:pt x="8623" y="823116"/>
                    <a:pt x="0" y="802299"/>
                    <a:pt x="0" y="780592"/>
                  </a:cubicBezTo>
                  <a:lnTo>
                    <a:pt x="0" y="81844"/>
                  </a:lnTo>
                  <a:cubicBezTo>
                    <a:pt x="0" y="60137"/>
                    <a:pt x="8623" y="39320"/>
                    <a:pt x="23971" y="23971"/>
                  </a:cubicBezTo>
                  <a:cubicBezTo>
                    <a:pt x="39320" y="8623"/>
                    <a:pt x="60137" y="0"/>
                    <a:pt x="81844"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19" name="Google Shape;1619;g357d106b903_0_5077"/>
            <p:cNvSpPr txBox="1"/>
            <p:nvPr/>
          </p:nvSpPr>
          <p:spPr>
            <a:xfrm>
              <a:off x="0" y="-19050"/>
              <a:ext cx="1075500" cy="8814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1620" name="Google Shape;1620;g357d106b903_0_5077">
            <a:extLst>
              <a:ext uri="{C183D7F6-B498-43B3-948B-1728B52AA6E4}">
                <adec:decorative xmlns:adec="http://schemas.microsoft.com/office/drawing/2017/decorative" val="1"/>
              </a:ext>
            </a:extLst>
          </p:cNvPr>
          <p:cNvGrpSpPr/>
          <p:nvPr/>
        </p:nvGrpSpPr>
        <p:grpSpPr>
          <a:xfrm>
            <a:off x="3811848" y="5225726"/>
            <a:ext cx="1954929" cy="599363"/>
            <a:chOff x="0" y="-19050"/>
            <a:chExt cx="1075555" cy="329755"/>
          </a:xfrm>
        </p:grpSpPr>
        <p:sp>
          <p:nvSpPr>
            <p:cNvPr id="1621" name="Google Shape;1621;g357d106b903_0_5077"/>
            <p:cNvSpPr/>
            <p:nvPr/>
          </p:nvSpPr>
          <p:spPr>
            <a:xfrm>
              <a:off x="0" y="0"/>
              <a:ext cx="1075555" cy="310705"/>
            </a:xfrm>
            <a:custGeom>
              <a:avLst/>
              <a:gdLst/>
              <a:ahLst/>
              <a:cxnLst/>
              <a:rect l="l" t="t" r="r" b="b"/>
              <a:pathLst>
                <a:path w="1075555" h="310705" extrusionOk="0">
                  <a:moveTo>
                    <a:pt x="81844" y="0"/>
                  </a:moveTo>
                  <a:lnTo>
                    <a:pt x="993712" y="0"/>
                  </a:lnTo>
                  <a:cubicBezTo>
                    <a:pt x="1015418" y="0"/>
                    <a:pt x="1036235" y="8623"/>
                    <a:pt x="1051584" y="23971"/>
                  </a:cubicBezTo>
                  <a:cubicBezTo>
                    <a:pt x="1066932" y="39320"/>
                    <a:pt x="1075555" y="60137"/>
                    <a:pt x="1075555" y="81844"/>
                  </a:cubicBezTo>
                  <a:lnTo>
                    <a:pt x="1075555" y="228861"/>
                  </a:lnTo>
                  <a:cubicBezTo>
                    <a:pt x="1075555" y="250567"/>
                    <a:pt x="1066932" y="271385"/>
                    <a:pt x="1051584" y="286733"/>
                  </a:cubicBezTo>
                  <a:cubicBezTo>
                    <a:pt x="1036235" y="302082"/>
                    <a:pt x="1015418" y="310705"/>
                    <a:pt x="993712" y="310705"/>
                  </a:cubicBezTo>
                  <a:lnTo>
                    <a:pt x="81844" y="310705"/>
                  </a:lnTo>
                  <a:cubicBezTo>
                    <a:pt x="36643" y="310705"/>
                    <a:pt x="0" y="274062"/>
                    <a:pt x="0" y="228861"/>
                  </a:cubicBezTo>
                  <a:lnTo>
                    <a:pt x="0" y="81844"/>
                  </a:lnTo>
                  <a:cubicBezTo>
                    <a:pt x="0" y="60137"/>
                    <a:pt x="8623" y="39320"/>
                    <a:pt x="23971" y="23971"/>
                  </a:cubicBezTo>
                  <a:cubicBezTo>
                    <a:pt x="39320" y="8623"/>
                    <a:pt x="60137" y="0"/>
                    <a:pt x="81844"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22" name="Google Shape;1622;g357d106b903_0_5077"/>
            <p:cNvSpPr txBox="1"/>
            <p:nvPr/>
          </p:nvSpPr>
          <p:spPr>
            <a:xfrm>
              <a:off x="0" y="-19050"/>
              <a:ext cx="1075500" cy="3297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sp>
        <p:nvSpPr>
          <p:cNvPr id="1623" name="Google Shape;1623;g357d106b903_0_5077"/>
          <p:cNvSpPr txBox="1"/>
          <p:nvPr/>
        </p:nvSpPr>
        <p:spPr>
          <a:xfrm>
            <a:off x="3937150" y="5386788"/>
            <a:ext cx="1704300" cy="277200"/>
          </a:xfrm>
          <a:prstGeom prst="rect">
            <a:avLst/>
          </a:prstGeom>
          <a:noFill/>
          <a:ln>
            <a:noFill/>
          </a:ln>
        </p:spPr>
        <p:txBody>
          <a:bodyPr spcFirstLastPara="1" wrap="square" lIns="0" tIns="0" rIns="0" bIns="0" anchor="t" anchorCtr="0">
            <a:spAutoFit/>
          </a:bodyPr>
          <a:lstStyle/>
          <a:p>
            <a:pPr marL="0" marR="0" lvl="0" indent="0" algn="ctr" rtl="0">
              <a:lnSpc>
                <a:spcPct val="137998"/>
              </a:lnSpc>
              <a:spcBef>
                <a:spcPts val="0"/>
              </a:spcBef>
              <a:spcAft>
                <a:spcPts val="0"/>
              </a:spcAft>
              <a:buNone/>
            </a:pPr>
            <a:r>
              <a:rPr lang="en-US" sz="1800" b="1">
                <a:solidFill>
                  <a:srgbClr val="231F20"/>
                </a:solidFill>
                <a:latin typeface="Arial"/>
                <a:ea typeface="Arial"/>
                <a:cs typeface="Arial"/>
                <a:sym typeface="Arial"/>
              </a:rPr>
              <a:t>STEP 2</a:t>
            </a:r>
            <a:endParaRPr sz="900"/>
          </a:p>
        </p:txBody>
      </p:sp>
      <p:sp>
        <p:nvSpPr>
          <p:cNvPr id="1624" name="Google Shape;1624;g357d106b903_0_5077"/>
          <p:cNvSpPr txBox="1"/>
          <p:nvPr/>
        </p:nvSpPr>
        <p:spPr>
          <a:xfrm>
            <a:off x="3946696" y="3664310"/>
            <a:ext cx="1689600" cy="1422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400" dirty="0">
                <a:solidFill>
                  <a:srgbClr val="100F0D"/>
                </a:solidFill>
                <a:latin typeface="Arial"/>
                <a:ea typeface="Arial"/>
                <a:cs typeface="Arial"/>
                <a:sym typeface="Arial"/>
              </a:rPr>
              <a:t>Store 3 preservation copies in </a:t>
            </a:r>
            <a:r>
              <a:rPr lang="en-US" sz="1400" dirty="0" err="1">
                <a:solidFill>
                  <a:srgbClr val="100F0D"/>
                </a:solidFill>
                <a:latin typeface="Arial"/>
                <a:ea typeface="Arial"/>
                <a:cs typeface="Arial"/>
                <a:sym typeface="Arial"/>
              </a:rPr>
              <a:t>geodiverse</a:t>
            </a:r>
            <a:r>
              <a:rPr lang="en-US" sz="1400" dirty="0">
                <a:solidFill>
                  <a:srgbClr val="100F0D"/>
                </a:solidFill>
                <a:latin typeface="Arial"/>
                <a:ea typeface="Arial"/>
                <a:cs typeface="Arial"/>
                <a:sym typeface="Arial"/>
              </a:rPr>
              <a:t> locations along with appropriate metadata</a:t>
            </a:r>
            <a:endParaRPr sz="900" dirty="0"/>
          </a:p>
        </p:txBody>
      </p:sp>
      <p:grpSp>
        <p:nvGrpSpPr>
          <p:cNvPr id="1625" name="Google Shape;1625;g357d106b903_0_5077">
            <a:extLst>
              <a:ext uri="{C183D7F6-B498-43B3-948B-1728B52AA6E4}">
                <adec:decorative xmlns:adec="http://schemas.microsoft.com/office/drawing/2017/decorative" val="1"/>
              </a:ext>
            </a:extLst>
          </p:cNvPr>
          <p:cNvGrpSpPr/>
          <p:nvPr/>
        </p:nvGrpSpPr>
        <p:grpSpPr>
          <a:xfrm>
            <a:off x="6422297" y="2218681"/>
            <a:ext cx="1954929" cy="1602189"/>
            <a:chOff x="0" y="-19050"/>
            <a:chExt cx="1075555" cy="881486"/>
          </a:xfrm>
        </p:grpSpPr>
        <p:sp>
          <p:nvSpPr>
            <p:cNvPr id="1626" name="Google Shape;1626;g357d106b903_0_5077"/>
            <p:cNvSpPr/>
            <p:nvPr/>
          </p:nvSpPr>
          <p:spPr>
            <a:xfrm>
              <a:off x="0" y="0"/>
              <a:ext cx="1075555" cy="862436"/>
            </a:xfrm>
            <a:custGeom>
              <a:avLst/>
              <a:gdLst/>
              <a:ahLst/>
              <a:cxnLst/>
              <a:rect l="l" t="t" r="r" b="b"/>
              <a:pathLst>
                <a:path w="1075555" h="862436" extrusionOk="0">
                  <a:moveTo>
                    <a:pt x="81844" y="0"/>
                  </a:moveTo>
                  <a:lnTo>
                    <a:pt x="993712" y="0"/>
                  </a:lnTo>
                  <a:cubicBezTo>
                    <a:pt x="1015418" y="0"/>
                    <a:pt x="1036235" y="8623"/>
                    <a:pt x="1051584" y="23971"/>
                  </a:cubicBezTo>
                  <a:cubicBezTo>
                    <a:pt x="1066932" y="39320"/>
                    <a:pt x="1075555" y="60137"/>
                    <a:pt x="1075555" y="81844"/>
                  </a:cubicBezTo>
                  <a:lnTo>
                    <a:pt x="1075555" y="780592"/>
                  </a:lnTo>
                  <a:cubicBezTo>
                    <a:pt x="1075555" y="825793"/>
                    <a:pt x="1038913" y="862436"/>
                    <a:pt x="993712" y="862436"/>
                  </a:cubicBezTo>
                  <a:lnTo>
                    <a:pt x="81844" y="862436"/>
                  </a:lnTo>
                  <a:cubicBezTo>
                    <a:pt x="60137" y="862436"/>
                    <a:pt x="39320" y="853813"/>
                    <a:pt x="23971" y="838465"/>
                  </a:cubicBezTo>
                  <a:cubicBezTo>
                    <a:pt x="8623" y="823116"/>
                    <a:pt x="0" y="802299"/>
                    <a:pt x="0" y="780592"/>
                  </a:cubicBezTo>
                  <a:lnTo>
                    <a:pt x="0" y="81844"/>
                  </a:lnTo>
                  <a:cubicBezTo>
                    <a:pt x="0" y="60137"/>
                    <a:pt x="8623" y="39320"/>
                    <a:pt x="23971" y="23971"/>
                  </a:cubicBezTo>
                  <a:cubicBezTo>
                    <a:pt x="39320" y="8623"/>
                    <a:pt x="60137" y="0"/>
                    <a:pt x="81844"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27" name="Google Shape;1627;g357d106b903_0_5077"/>
            <p:cNvSpPr txBox="1"/>
            <p:nvPr/>
          </p:nvSpPr>
          <p:spPr>
            <a:xfrm>
              <a:off x="0" y="-19050"/>
              <a:ext cx="1075500" cy="8814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1628" name="Google Shape;1628;g357d106b903_0_5077">
            <a:extLst>
              <a:ext uri="{C183D7F6-B498-43B3-948B-1728B52AA6E4}">
                <adec:decorative xmlns:adec="http://schemas.microsoft.com/office/drawing/2017/decorative" val="1"/>
              </a:ext>
            </a:extLst>
          </p:cNvPr>
          <p:cNvGrpSpPr/>
          <p:nvPr/>
        </p:nvGrpSpPr>
        <p:grpSpPr>
          <a:xfrm>
            <a:off x="6422297" y="3859212"/>
            <a:ext cx="1954929" cy="599363"/>
            <a:chOff x="0" y="-19050"/>
            <a:chExt cx="1075555" cy="329755"/>
          </a:xfrm>
        </p:grpSpPr>
        <p:sp>
          <p:nvSpPr>
            <p:cNvPr id="1629" name="Google Shape;1629;g357d106b903_0_5077"/>
            <p:cNvSpPr/>
            <p:nvPr/>
          </p:nvSpPr>
          <p:spPr>
            <a:xfrm>
              <a:off x="0" y="0"/>
              <a:ext cx="1075555" cy="310705"/>
            </a:xfrm>
            <a:custGeom>
              <a:avLst/>
              <a:gdLst/>
              <a:ahLst/>
              <a:cxnLst/>
              <a:rect l="l" t="t" r="r" b="b"/>
              <a:pathLst>
                <a:path w="1075555" h="310705" extrusionOk="0">
                  <a:moveTo>
                    <a:pt x="81844" y="0"/>
                  </a:moveTo>
                  <a:lnTo>
                    <a:pt x="993712" y="0"/>
                  </a:lnTo>
                  <a:cubicBezTo>
                    <a:pt x="1015418" y="0"/>
                    <a:pt x="1036235" y="8623"/>
                    <a:pt x="1051584" y="23971"/>
                  </a:cubicBezTo>
                  <a:cubicBezTo>
                    <a:pt x="1066932" y="39320"/>
                    <a:pt x="1075555" y="60137"/>
                    <a:pt x="1075555" y="81844"/>
                  </a:cubicBezTo>
                  <a:lnTo>
                    <a:pt x="1075555" y="228861"/>
                  </a:lnTo>
                  <a:cubicBezTo>
                    <a:pt x="1075555" y="250567"/>
                    <a:pt x="1066932" y="271385"/>
                    <a:pt x="1051584" y="286733"/>
                  </a:cubicBezTo>
                  <a:cubicBezTo>
                    <a:pt x="1036235" y="302082"/>
                    <a:pt x="1015418" y="310705"/>
                    <a:pt x="993712" y="310705"/>
                  </a:cubicBezTo>
                  <a:lnTo>
                    <a:pt x="81844" y="310705"/>
                  </a:lnTo>
                  <a:cubicBezTo>
                    <a:pt x="36643" y="310705"/>
                    <a:pt x="0" y="274062"/>
                    <a:pt x="0" y="228861"/>
                  </a:cubicBezTo>
                  <a:lnTo>
                    <a:pt x="0" y="81844"/>
                  </a:lnTo>
                  <a:cubicBezTo>
                    <a:pt x="0" y="60137"/>
                    <a:pt x="8623" y="39320"/>
                    <a:pt x="23971" y="23971"/>
                  </a:cubicBezTo>
                  <a:cubicBezTo>
                    <a:pt x="39320" y="8623"/>
                    <a:pt x="60137" y="0"/>
                    <a:pt x="81844"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30" name="Google Shape;1630;g357d106b903_0_5077"/>
            <p:cNvSpPr txBox="1"/>
            <p:nvPr/>
          </p:nvSpPr>
          <p:spPr>
            <a:xfrm>
              <a:off x="0" y="-19050"/>
              <a:ext cx="1075500" cy="3297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sp>
        <p:nvSpPr>
          <p:cNvPr id="1631" name="Google Shape;1631;g357d106b903_0_5077"/>
          <p:cNvSpPr txBox="1"/>
          <p:nvPr/>
        </p:nvSpPr>
        <p:spPr>
          <a:xfrm>
            <a:off x="6546900" y="3999649"/>
            <a:ext cx="1704300" cy="277200"/>
          </a:xfrm>
          <a:prstGeom prst="rect">
            <a:avLst/>
          </a:prstGeom>
          <a:noFill/>
          <a:ln>
            <a:noFill/>
          </a:ln>
        </p:spPr>
        <p:txBody>
          <a:bodyPr spcFirstLastPara="1" wrap="square" lIns="0" tIns="0" rIns="0" bIns="0" anchor="t" anchorCtr="0">
            <a:spAutoFit/>
          </a:bodyPr>
          <a:lstStyle/>
          <a:p>
            <a:pPr marL="0" marR="0" lvl="0" indent="0" algn="ctr" rtl="0">
              <a:lnSpc>
                <a:spcPct val="137998"/>
              </a:lnSpc>
              <a:spcBef>
                <a:spcPts val="0"/>
              </a:spcBef>
              <a:spcAft>
                <a:spcPts val="0"/>
              </a:spcAft>
              <a:buNone/>
            </a:pPr>
            <a:r>
              <a:rPr lang="en-US" sz="1800" b="1">
                <a:solidFill>
                  <a:srgbClr val="231F20"/>
                </a:solidFill>
                <a:latin typeface="Arial"/>
                <a:ea typeface="Arial"/>
                <a:cs typeface="Arial"/>
                <a:sym typeface="Arial"/>
              </a:rPr>
              <a:t>STEP 3</a:t>
            </a:r>
            <a:endParaRPr sz="900"/>
          </a:p>
        </p:txBody>
      </p:sp>
      <p:sp>
        <p:nvSpPr>
          <p:cNvPr id="1632" name="Google Shape;1632;g357d106b903_0_5077"/>
          <p:cNvSpPr txBox="1"/>
          <p:nvPr/>
        </p:nvSpPr>
        <p:spPr>
          <a:xfrm>
            <a:off x="6562371" y="2482064"/>
            <a:ext cx="1689600" cy="1169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dirty="0">
                <a:solidFill>
                  <a:srgbClr val="100F0D"/>
                </a:solidFill>
                <a:latin typeface="Arial"/>
                <a:ea typeface="Arial"/>
                <a:cs typeface="Arial"/>
                <a:sym typeface="Arial"/>
              </a:rPr>
              <a:t>Regularly check files for fixity</a:t>
            </a:r>
            <a:endParaRPr sz="900" dirty="0"/>
          </a:p>
        </p:txBody>
      </p:sp>
      <p:grpSp>
        <p:nvGrpSpPr>
          <p:cNvPr id="1633" name="Google Shape;1633;g357d106b903_0_5077">
            <a:extLst>
              <a:ext uri="{C183D7F6-B498-43B3-948B-1728B52AA6E4}">
                <adec:decorative xmlns:adec="http://schemas.microsoft.com/office/drawing/2017/decorative" val="1"/>
              </a:ext>
            </a:extLst>
          </p:cNvPr>
          <p:cNvGrpSpPr/>
          <p:nvPr/>
        </p:nvGrpSpPr>
        <p:grpSpPr>
          <a:xfrm>
            <a:off x="9031290" y="3585195"/>
            <a:ext cx="1954929" cy="1602189"/>
            <a:chOff x="0" y="-19050"/>
            <a:chExt cx="1075555" cy="881486"/>
          </a:xfrm>
        </p:grpSpPr>
        <p:sp>
          <p:nvSpPr>
            <p:cNvPr id="1634" name="Google Shape;1634;g357d106b903_0_5077"/>
            <p:cNvSpPr/>
            <p:nvPr/>
          </p:nvSpPr>
          <p:spPr>
            <a:xfrm>
              <a:off x="0" y="0"/>
              <a:ext cx="1075555" cy="862436"/>
            </a:xfrm>
            <a:custGeom>
              <a:avLst/>
              <a:gdLst/>
              <a:ahLst/>
              <a:cxnLst/>
              <a:rect l="l" t="t" r="r" b="b"/>
              <a:pathLst>
                <a:path w="1075555" h="862436" extrusionOk="0">
                  <a:moveTo>
                    <a:pt x="81844" y="0"/>
                  </a:moveTo>
                  <a:lnTo>
                    <a:pt x="993712" y="0"/>
                  </a:lnTo>
                  <a:cubicBezTo>
                    <a:pt x="1015418" y="0"/>
                    <a:pt x="1036235" y="8623"/>
                    <a:pt x="1051584" y="23971"/>
                  </a:cubicBezTo>
                  <a:cubicBezTo>
                    <a:pt x="1066932" y="39320"/>
                    <a:pt x="1075555" y="60137"/>
                    <a:pt x="1075555" y="81844"/>
                  </a:cubicBezTo>
                  <a:lnTo>
                    <a:pt x="1075555" y="780592"/>
                  </a:lnTo>
                  <a:cubicBezTo>
                    <a:pt x="1075555" y="825793"/>
                    <a:pt x="1038913" y="862436"/>
                    <a:pt x="993712" y="862436"/>
                  </a:cubicBezTo>
                  <a:lnTo>
                    <a:pt x="81844" y="862436"/>
                  </a:lnTo>
                  <a:cubicBezTo>
                    <a:pt x="60137" y="862436"/>
                    <a:pt x="39320" y="853813"/>
                    <a:pt x="23971" y="838465"/>
                  </a:cubicBezTo>
                  <a:cubicBezTo>
                    <a:pt x="8623" y="823116"/>
                    <a:pt x="0" y="802299"/>
                    <a:pt x="0" y="780592"/>
                  </a:cubicBezTo>
                  <a:lnTo>
                    <a:pt x="0" y="81844"/>
                  </a:lnTo>
                  <a:cubicBezTo>
                    <a:pt x="0" y="60137"/>
                    <a:pt x="8623" y="39320"/>
                    <a:pt x="23971" y="23971"/>
                  </a:cubicBezTo>
                  <a:cubicBezTo>
                    <a:pt x="39320" y="8623"/>
                    <a:pt x="60137" y="0"/>
                    <a:pt x="81844"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35" name="Google Shape;1635;g357d106b903_0_5077"/>
            <p:cNvSpPr txBox="1"/>
            <p:nvPr/>
          </p:nvSpPr>
          <p:spPr>
            <a:xfrm>
              <a:off x="0" y="-19050"/>
              <a:ext cx="1075500" cy="8814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1636" name="Google Shape;1636;g357d106b903_0_5077">
            <a:extLst>
              <a:ext uri="{C183D7F6-B498-43B3-948B-1728B52AA6E4}">
                <adec:decorative xmlns:adec="http://schemas.microsoft.com/office/drawing/2017/decorative" val="1"/>
              </a:ext>
            </a:extLst>
          </p:cNvPr>
          <p:cNvGrpSpPr/>
          <p:nvPr/>
        </p:nvGrpSpPr>
        <p:grpSpPr>
          <a:xfrm>
            <a:off x="9031290" y="5225726"/>
            <a:ext cx="1954929" cy="599363"/>
            <a:chOff x="0" y="-19050"/>
            <a:chExt cx="1075555" cy="329755"/>
          </a:xfrm>
        </p:grpSpPr>
        <p:sp>
          <p:nvSpPr>
            <p:cNvPr id="1637" name="Google Shape;1637;g357d106b903_0_5077"/>
            <p:cNvSpPr/>
            <p:nvPr/>
          </p:nvSpPr>
          <p:spPr>
            <a:xfrm>
              <a:off x="0" y="0"/>
              <a:ext cx="1075555" cy="310705"/>
            </a:xfrm>
            <a:custGeom>
              <a:avLst/>
              <a:gdLst/>
              <a:ahLst/>
              <a:cxnLst/>
              <a:rect l="l" t="t" r="r" b="b"/>
              <a:pathLst>
                <a:path w="1075555" h="310705" extrusionOk="0">
                  <a:moveTo>
                    <a:pt x="81844" y="0"/>
                  </a:moveTo>
                  <a:lnTo>
                    <a:pt x="993712" y="0"/>
                  </a:lnTo>
                  <a:cubicBezTo>
                    <a:pt x="1015418" y="0"/>
                    <a:pt x="1036235" y="8623"/>
                    <a:pt x="1051584" y="23971"/>
                  </a:cubicBezTo>
                  <a:cubicBezTo>
                    <a:pt x="1066932" y="39320"/>
                    <a:pt x="1075555" y="60137"/>
                    <a:pt x="1075555" y="81844"/>
                  </a:cubicBezTo>
                  <a:lnTo>
                    <a:pt x="1075555" y="228861"/>
                  </a:lnTo>
                  <a:cubicBezTo>
                    <a:pt x="1075555" y="250567"/>
                    <a:pt x="1066932" y="271385"/>
                    <a:pt x="1051584" y="286733"/>
                  </a:cubicBezTo>
                  <a:cubicBezTo>
                    <a:pt x="1036235" y="302082"/>
                    <a:pt x="1015418" y="310705"/>
                    <a:pt x="993712" y="310705"/>
                  </a:cubicBezTo>
                  <a:lnTo>
                    <a:pt x="81844" y="310705"/>
                  </a:lnTo>
                  <a:cubicBezTo>
                    <a:pt x="36643" y="310705"/>
                    <a:pt x="0" y="274062"/>
                    <a:pt x="0" y="228861"/>
                  </a:cubicBezTo>
                  <a:lnTo>
                    <a:pt x="0" y="81844"/>
                  </a:lnTo>
                  <a:cubicBezTo>
                    <a:pt x="0" y="60137"/>
                    <a:pt x="8623" y="39320"/>
                    <a:pt x="23971" y="23971"/>
                  </a:cubicBezTo>
                  <a:cubicBezTo>
                    <a:pt x="39320" y="8623"/>
                    <a:pt x="60137" y="0"/>
                    <a:pt x="81844"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38" name="Google Shape;1638;g357d106b903_0_5077"/>
            <p:cNvSpPr txBox="1"/>
            <p:nvPr/>
          </p:nvSpPr>
          <p:spPr>
            <a:xfrm>
              <a:off x="0" y="-19050"/>
              <a:ext cx="1075500" cy="3297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sp>
        <p:nvSpPr>
          <p:cNvPr id="1639" name="Google Shape;1639;g357d106b903_0_5077"/>
          <p:cNvSpPr txBox="1"/>
          <p:nvPr/>
        </p:nvSpPr>
        <p:spPr>
          <a:xfrm>
            <a:off x="9156605" y="5386801"/>
            <a:ext cx="1704300" cy="277200"/>
          </a:xfrm>
          <a:prstGeom prst="rect">
            <a:avLst/>
          </a:prstGeom>
          <a:noFill/>
          <a:ln>
            <a:noFill/>
          </a:ln>
        </p:spPr>
        <p:txBody>
          <a:bodyPr spcFirstLastPara="1" wrap="square" lIns="0" tIns="0" rIns="0" bIns="0" anchor="t" anchorCtr="0">
            <a:spAutoFit/>
          </a:bodyPr>
          <a:lstStyle/>
          <a:p>
            <a:pPr marL="0" marR="0" lvl="0" indent="0" algn="ctr" rtl="0">
              <a:lnSpc>
                <a:spcPct val="137998"/>
              </a:lnSpc>
              <a:spcBef>
                <a:spcPts val="0"/>
              </a:spcBef>
              <a:spcAft>
                <a:spcPts val="0"/>
              </a:spcAft>
              <a:buNone/>
            </a:pPr>
            <a:r>
              <a:rPr lang="en-US" sz="1800" b="1">
                <a:solidFill>
                  <a:srgbClr val="231F20"/>
                </a:solidFill>
                <a:latin typeface="Arial"/>
                <a:ea typeface="Arial"/>
                <a:cs typeface="Arial"/>
                <a:sym typeface="Arial"/>
              </a:rPr>
              <a:t>STEP 4</a:t>
            </a:r>
            <a:endParaRPr sz="900"/>
          </a:p>
        </p:txBody>
      </p:sp>
      <p:sp>
        <p:nvSpPr>
          <p:cNvPr id="1640" name="Google Shape;1640;g357d106b903_0_5077"/>
          <p:cNvSpPr txBox="1"/>
          <p:nvPr/>
        </p:nvSpPr>
        <p:spPr>
          <a:xfrm>
            <a:off x="9158000" y="3756525"/>
            <a:ext cx="1689600" cy="1280700"/>
          </a:xfrm>
          <a:prstGeom prst="rect">
            <a:avLst/>
          </a:prstGeom>
          <a:noFill/>
          <a:ln>
            <a:noFill/>
          </a:ln>
        </p:spPr>
        <p:txBody>
          <a:bodyPr spcFirstLastPara="1" wrap="square" lIns="0" tIns="0" rIns="0" bIns="0" anchor="t" anchorCtr="0">
            <a:spAutoFit/>
          </a:bodyPr>
          <a:lstStyle/>
          <a:p>
            <a:pPr marL="0" marR="0" lvl="0" indent="0" algn="ctr" rtl="0">
              <a:lnSpc>
                <a:spcPct val="140023"/>
              </a:lnSpc>
              <a:spcBef>
                <a:spcPts val="0"/>
              </a:spcBef>
              <a:spcAft>
                <a:spcPts val="0"/>
              </a:spcAft>
              <a:buNone/>
            </a:pPr>
            <a:r>
              <a:rPr lang="en-US" sz="1600" dirty="0">
                <a:solidFill>
                  <a:srgbClr val="100F0D"/>
                </a:solidFill>
                <a:latin typeface="Arial"/>
                <a:ea typeface="Arial"/>
                <a:cs typeface="Arial"/>
                <a:sym typeface="Arial"/>
              </a:rPr>
              <a:t>Replace corrupted files and migrate to new file formats as needed</a:t>
            </a:r>
            <a:endParaRPr sz="1600" dirty="0"/>
          </a:p>
        </p:txBody>
      </p:sp>
      <p:sp>
        <p:nvSpPr>
          <p:cNvPr id="1641" name="Google Shape;1641;g357d106b903_0_5077">
            <a:extLst>
              <a:ext uri="{C183D7F6-B498-43B3-948B-1728B52AA6E4}">
                <adec:decorative xmlns:adec="http://schemas.microsoft.com/office/drawing/2017/decorative" val="1"/>
              </a:ext>
            </a:extLst>
          </p:cNvPr>
          <p:cNvSpPr/>
          <p:nvPr/>
        </p:nvSpPr>
        <p:spPr>
          <a:xfrm rot="-8975335" flipH="1">
            <a:off x="8821706" y="2815242"/>
            <a:ext cx="1184366" cy="334583"/>
          </a:xfrm>
          <a:custGeom>
            <a:avLst/>
            <a:gdLst/>
            <a:ahLst/>
            <a:cxnLst/>
            <a:rect l="l" t="t" r="r" b="b"/>
            <a:pathLst>
              <a:path w="1776375" h="501826" extrusionOk="0">
                <a:moveTo>
                  <a:pt x="1776375" y="0"/>
                </a:moveTo>
                <a:lnTo>
                  <a:pt x="0" y="0"/>
                </a:lnTo>
                <a:lnTo>
                  <a:pt x="0" y="501826"/>
                </a:lnTo>
                <a:lnTo>
                  <a:pt x="1776375" y="501826"/>
                </a:lnTo>
                <a:lnTo>
                  <a:pt x="1776375"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42" name="Google Shape;1642;g357d106b903_0_5077">
            <a:extLst>
              <a:ext uri="{C183D7F6-B498-43B3-948B-1728B52AA6E4}">
                <adec:decorative xmlns:adec="http://schemas.microsoft.com/office/drawing/2017/decorative" val="1"/>
              </a:ext>
            </a:extLst>
          </p:cNvPr>
          <p:cNvSpPr/>
          <p:nvPr/>
        </p:nvSpPr>
        <p:spPr>
          <a:xfrm>
            <a:off x="10690721" y="-1013523"/>
            <a:ext cx="1632996" cy="2746629"/>
          </a:xfrm>
          <a:custGeom>
            <a:avLst/>
            <a:gdLst/>
            <a:ahLst/>
            <a:cxnLst/>
            <a:rect l="l" t="t" r="r" b="b"/>
            <a:pathLst>
              <a:path w="2446436" h="4114800" extrusionOk="0">
                <a:moveTo>
                  <a:pt x="0" y="0"/>
                </a:moveTo>
                <a:lnTo>
                  <a:pt x="2446436" y="0"/>
                </a:lnTo>
                <a:lnTo>
                  <a:pt x="2446436" y="4114800"/>
                </a:lnTo>
                <a:lnTo>
                  <a:pt x="0" y="4114800"/>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43" name="Google Shape;1643;g357d106b903_0_5077">
            <a:extLst>
              <a:ext uri="{C183D7F6-B498-43B3-948B-1728B52AA6E4}">
                <adec:decorative xmlns:adec="http://schemas.microsoft.com/office/drawing/2017/decorative" val="1"/>
              </a:ext>
            </a:extLst>
          </p:cNvPr>
          <p:cNvSpPr/>
          <p:nvPr/>
        </p:nvSpPr>
        <p:spPr>
          <a:xfrm>
            <a:off x="-918701" y="5444455"/>
            <a:ext cx="3213012" cy="3666300"/>
          </a:xfrm>
          <a:custGeom>
            <a:avLst/>
            <a:gdLst/>
            <a:ahLst/>
            <a:cxnLst/>
            <a:rect l="l" t="t" r="r" b="b"/>
            <a:pathLst>
              <a:path w="4813501" h="5492584" extrusionOk="0">
                <a:moveTo>
                  <a:pt x="0" y="0"/>
                </a:moveTo>
                <a:lnTo>
                  <a:pt x="4813502" y="0"/>
                </a:lnTo>
                <a:lnTo>
                  <a:pt x="4813502" y="5492584"/>
                </a:lnTo>
                <a:lnTo>
                  <a:pt x="0" y="5492584"/>
                </a:lnTo>
                <a:lnTo>
                  <a:pt x="0" y="0"/>
                </a:lnTo>
                <a:close/>
              </a:path>
            </a:pathLst>
          </a:custGeom>
          <a:blipFill rotWithShape="1">
            <a:blip r:embed="rId5">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44" name="Google Shape;1644;g357d106b903_0_5077"/>
          <p:cNvSpPr txBox="1"/>
          <p:nvPr/>
        </p:nvSpPr>
        <p:spPr>
          <a:xfrm>
            <a:off x="1326642" y="2520891"/>
            <a:ext cx="1689600" cy="11205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dirty="0">
                <a:solidFill>
                  <a:srgbClr val="100F0D"/>
                </a:solidFill>
                <a:latin typeface="Arial"/>
                <a:ea typeface="Arial"/>
                <a:cs typeface="Arial"/>
                <a:sym typeface="Arial"/>
              </a:rPr>
              <a:t>Create checksums, create metadata, migrate to a new file format if needed.</a:t>
            </a:r>
            <a:endParaRPr sz="700" dirty="0"/>
          </a:p>
        </p:txBody>
      </p:sp>
      <p:sp>
        <p:nvSpPr>
          <p:cNvPr id="1645" name="Google Shape;1645;g357d106b903_0_5077"/>
          <p:cNvSpPr txBox="1"/>
          <p:nvPr/>
        </p:nvSpPr>
        <p:spPr>
          <a:xfrm>
            <a:off x="355439" y="838200"/>
            <a:ext cx="11150700" cy="116400"/>
          </a:xfrm>
          <a:prstGeom prst="rect">
            <a:avLst/>
          </a:prstGeom>
          <a:noFill/>
          <a:ln>
            <a:noFill/>
          </a:ln>
        </p:spPr>
        <p:txBody>
          <a:bodyPr spcFirstLastPara="1" wrap="square" lIns="0" tIns="0" rIns="0" bIns="0" anchor="t" anchorCtr="0">
            <a:spAutoFit/>
          </a:bodyPr>
          <a:lstStyle/>
          <a:p>
            <a:pPr marL="0" marR="0" lvl="0" indent="0" algn="l" rtl="0">
              <a:lnSpc>
                <a:spcPct val="83994"/>
              </a:lnSpc>
              <a:spcBef>
                <a:spcPts val="0"/>
              </a:spcBef>
              <a:spcAft>
                <a:spcPts val="0"/>
              </a:spcAft>
              <a:buNone/>
            </a:pPr>
            <a:endParaRPr sz="900"/>
          </a:p>
        </p:txBody>
      </p:sp>
      <p:sp>
        <p:nvSpPr>
          <p:cNvPr id="1646" name="Google Shape;1646;g357d106b903_0_5077"/>
          <p:cNvSpPr txBox="1"/>
          <p:nvPr/>
        </p:nvSpPr>
        <p:spPr>
          <a:xfrm>
            <a:off x="1557261" y="838200"/>
            <a:ext cx="11150700" cy="594600"/>
          </a:xfrm>
          <a:prstGeom prst="rect">
            <a:avLst/>
          </a:prstGeom>
          <a:noFill/>
          <a:ln>
            <a:noFill/>
          </a:ln>
        </p:spPr>
        <p:txBody>
          <a:bodyPr spcFirstLastPara="1" wrap="square" lIns="0" tIns="0" rIns="0" bIns="0" anchor="t" anchorCtr="0">
            <a:spAutoFit/>
          </a:bodyPr>
          <a:lstStyle/>
          <a:p>
            <a:pPr marL="0" marR="0" lvl="0" indent="0" algn="l" rtl="0">
              <a:lnSpc>
                <a:spcPct val="83994"/>
              </a:lnSpc>
              <a:spcBef>
                <a:spcPts val="0"/>
              </a:spcBef>
              <a:spcAft>
                <a:spcPts val="0"/>
              </a:spcAft>
              <a:buNone/>
            </a:pPr>
            <a:r>
              <a:rPr lang="en-US" sz="4600" i="1">
                <a:solidFill>
                  <a:srgbClr val="22423D"/>
                </a:solidFill>
                <a:latin typeface="Arial"/>
                <a:ea typeface="Arial"/>
                <a:cs typeface="Arial"/>
                <a:sym typeface="Arial"/>
              </a:rPr>
              <a:t>Digital Preservation - Basic Workflow</a:t>
            </a:r>
            <a:endParaRPr sz="900"/>
          </a:p>
        </p:txBody>
      </p:sp>
      <p:grpSp>
        <p:nvGrpSpPr>
          <p:cNvPr id="1647" name="Google Shape;1647;g357d106b903_0_5077">
            <a:extLst>
              <a:ext uri="{C183D7F6-B498-43B3-948B-1728B52AA6E4}">
                <adec:decorative xmlns:adec="http://schemas.microsoft.com/office/drawing/2017/decorative" val="1"/>
              </a:ext>
            </a:extLst>
          </p:cNvPr>
          <p:cNvGrpSpPr/>
          <p:nvPr/>
        </p:nvGrpSpPr>
        <p:grpSpPr>
          <a:xfrm>
            <a:off x="114915" y="358077"/>
            <a:ext cx="1223527" cy="1223527"/>
            <a:chOff x="0" y="0"/>
            <a:chExt cx="2447053" cy="2447053"/>
          </a:xfrm>
        </p:grpSpPr>
        <p:sp>
          <p:nvSpPr>
            <p:cNvPr id="1648" name="Google Shape;1648;g357d106b903_0_5077"/>
            <p:cNvSpPr/>
            <p:nvPr/>
          </p:nvSpPr>
          <p:spPr>
            <a:xfrm>
              <a:off x="0" y="0"/>
              <a:ext cx="2447053" cy="2447053"/>
            </a:xfrm>
            <a:custGeom>
              <a:avLst/>
              <a:gdLst/>
              <a:ahLst/>
              <a:cxnLst/>
              <a:rect l="l" t="t" r="r" b="b"/>
              <a:pathLst>
                <a:path w="2447053" h="2447053" extrusionOk="0">
                  <a:moveTo>
                    <a:pt x="0" y="0"/>
                  </a:moveTo>
                  <a:lnTo>
                    <a:pt x="2447053" y="0"/>
                  </a:lnTo>
                  <a:lnTo>
                    <a:pt x="2447053"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49" name="Google Shape;1649;g357d106b903_0_5077">
              <a:extLst>
                <a:ext uri="{C183D7F6-B498-43B3-948B-1728B52AA6E4}">
                  <adec:decorative xmlns:adec="http://schemas.microsoft.com/office/drawing/2017/decorative" val="1"/>
                </a:ext>
              </a:extLst>
            </p:cNvPr>
            <p:cNvSpPr/>
            <p:nvPr/>
          </p:nvSpPr>
          <p:spPr>
            <a:xfrm>
              <a:off x="630833" y="622085"/>
              <a:ext cx="1185387" cy="1202883"/>
            </a:xfrm>
            <a:custGeom>
              <a:avLst/>
              <a:gdLst/>
              <a:ahLst/>
              <a:cxnLst/>
              <a:rect l="l" t="t" r="r" b="b"/>
              <a:pathLst>
                <a:path w="1185387" h="1202883" extrusionOk="0">
                  <a:moveTo>
                    <a:pt x="0" y="0"/>
                  </a:moveTo>
                  <a:lnTo>
                    <a:pt x="1185387" y="0"/>
                  </a:lnTo>
                  <a:lnTo>
                    <a:pt x="1185387" y="1202883"/>
                  </a:lnTo>
                  <a:lnTo>
                    <a:pt x="0" y="1202883"/>
                  </a:lnTo>
                  <a:lnTo>
                    <a:pt x="0" y="0"/>
                  </a:lnTo>
                  <a:close/>
                </a:path>
              </a:pathLst>
            </a:custGeom>
            <a:blipFill rotWithShape="1">
              <a:blip r:embed="rId7">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1657"/>
        <p:cNvGrpSpPr/>
        <p:nvPr/>
      </p:nvGrpSpPr>
      <p:grpSpPr>
        <a:xfrm>
          <a:off x="0" y="0"/>
          <a:ext cx="0" cy="0"/>
          <a:chOff x="0" y="0"/>
          <a:chExt cx="0" cy="0"/>
        </a:xfrm>
      </p:grpSpPr>
      <p:sp>
        <p:nvSpPr>
          <p:cNvPr id="1659" name="Google Shape;1659;g357d106b903_0_5842">
            <a:extLst>
              <a:ext uri="{C183D7F6-B498-43B3-948B-1728B52AA6E4}">
                <adec:decorative xmlns:adec="http://schemas.microsoft.com/office/drawing/2017/decorative" val="1"/>
              </a:ext>
            </a:extLst>
          </p:cNvPr>
          <p:cNvSpPr/>
          <p:nvPr/>
        </p:nvSpPr>
        <p:spPr>
          <a:xfrm>
            <a:off x="-1556234" y="5518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60" name="Google Shape;1660;g357d106b903_0_5842">
            <a:extLst>
              <a:ext uri="{C183D7F6-B498-43B3-948B-1728B52AA6E4}">
                <adec:decorative xmlns:adec="http://schemas.microsoft.com/office/drawing/2017/decorative" val="1"/>
              </a:ext>
            </a:extLst>
          </p:cNvPr>
          <p:cNvSpPr/>
          <p:nvPr/>
        </p:nvSpPr>
        <p:spPr>
          <a:xfrm>
            <a:off x="-1499084" y="5391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58" name="Google Shape;1658;g357d106b903_0_5842">
            <a:extLst>
              <a:ext uri="{C183D7F6-B498-43B3-948B-1728B52AA6E4}">
                <adec:decorative xmlns:adec="http://schemas.microsoft.com/office/drawing/2017/decorative" val="1"/>
              </a:ext>
            </a:extLst>
          </p:cNvPr>
          <p:cNvSpPr/>
          <p:nvPr/>
        </p:nvSpPr>
        <p:spPr>
          <a:xfrm>
            <a:off x="9887253" y="-2057400"/>
            <a:ext cx="3639283" cy="5493258"/>
          </a:xfrm>
          <a:custGeom>
            <a:avLst/>
            <a:gdLst/>
            <a:ahLst/>
            <a:cxnLst/>
            <a:rect l="l" t="t" r="r" b="b"/>
            <a:pathLst>
              <a:path w="5452110" h="8229600" extrusionOk="0">
                <a:moveTo>
                  <a:pt x="0" y="0"/>
                </a:moveTo>
                <a:lnTo>
                  <a:pt x="5452110" y="0"/>
                </a:lnTo>
                <a:lnTo>
                  <a:pt x="5452110" y="8229600"/>
                </a:lnTo>
                <a:lnTo>
                  <a:pt x="0" y="8229600"/>
                </a:lnTo>
                <a:lnTo>
                  <a:pt x="0" y="0"/>
                </a:lnTo>
                <a:close/>
              </a:path>
            </a:pathLst>
          </a:custGeom>
          <a:blipFill rotWithShape="1">
            <a:blip r:embed="rId5">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661" name="Google Shape;1661;g357d106b903_0_5842">
            <a:extLst>
              <a:ext uri="{C183D7F6-B498-43B3-948B-1728B52AA6E4}">
                <adec:decorative xmlns:adec="http://schemas.microsoft.com/office/drawing/2017/decorative" val="1"/>
              </a:ext>
            </a:extLst>
          </p:cNvPr>
          <p:cNvGrpSpPr/>
          <p:nvPr/>
        </p:nvGrpSpPr>
        <p:grpSpPr>
          <a:xfrm>
            <a:off x="6190511" y="2254467"/>
            <a:ext cx="2841600" cy="3039036"/>
            <a:chOff x="0" y="0"/>
            <a:chExt cx="5683200" cy="6078072"/>
          </a:xfrm>
        </p:grpSpPr>
        <p:sp>
          <p:nvSpPr>
            <p:cNvPr id="1662" name="Google Shape;1662;g357d106b903_0_5842"/>
            <p:cNvSpPr/>
            <p:nvPr/>
          </p:nvSpPr>
          <p:spPr>
            <a:xfrm>
              <a:off x="1620446" y="0"/>
              <a:ext cx="2447053" cy="2447053"/>
            </a:xfrm>
            <a:custGeom>
              <a:avLst/>
              <a:gdLst/>
              <a:ahLst/>
              <a:cxnLst/>
              <a:rect l="l" t="t" r="r" b="b"/>
              <a:pathLst>
                <a:path w="2447053" h="2447053" extrusionOk="0">
                  <a:moveTo>
                    <a:pt x="0" y="0"/>
                  </a:moveTo>
                  <a:lnTo>
                    <a:pt x="2447053" y="0"/>
                  </a:lnTo>
                  <a:lnTo>
                    <a:pt x="2447053"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63" name="Google Shape;1663;g357d106b903_0_5842"/>
            <p:cNvSpPr/>
            <p:nvPr/>
          </p:nvSpPr>
          <p:spPr>
            <a:xfrm>
              <a:off x="2251279" y="622085"/>
              <a:ext cx="1185387" cy="1202883"/>
            </a:xfrm>
            <a:custGeom>
              <a:avLst/>
              <a:gdLst/>
              <a:ahLst/>
              <a:cxnLst/>
              <a:rect l="l" t="t" r="r" b="b"/>
              <a:pathLst>
                <a:path w="1185387" h="1202883" extrusionOk="0">
                  <a:moveTo>
                    <a:pt x="0" y="0"/>
                  </a:moveTo>
                  <a:lnTo>
                    <a:pt x="1185387" y="0"/>
                  </a:lnTo>
                  <a:lnTo>
                    <a:pt x="1185387" y="1202883"/>
                  </a:lnTo>
                  <a:lnTo>
                    <a:pt x="0" y="1202883"/>
                  </a:lnTo>
                  <a:lnTo>
                    <a:pt x="0" y="0"/>
                  </a:lnTo>
                  <a:close/>
                </a:path>
              </a:pathLst>
            </a:custGeom>
            <a:blipFill rotWithShape="1">
              <a:blip r:embed="rId7">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64" name="Google Shape;1664;g357d106b903_0_5842"/>
            <p:cNvSpPr txBox="1"/>
            <p:nvPr/>
          </p:nvSpPr>
          <p:spPr>
            <a:xfrm>
              <a:off x="0" y="4457772"/>
              <a:ext cx="5683200" cy="1620300"/>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a:solidFill>
                    <a:srgbClr val="231F20"/>
                  </a:solidFill>
                  <a:latin typeface="Arial"/>
                  <a:ea typeface="Arial"/>
                  <a:cs typeface="Arial"/>
                  <a:sym typeface="Arial"/>
                </a:rPr>
                <a:t>What a basic digital preservation workflow looks like and how the core concepts fit into it.</a:t>
              </a:r>
              <a:endParaRPr sz="1000"/>
            </a:p>
          </p:txBody>
        </p:sp>
        <p:grpSp>
          <p:nvGrpSpPr>
            <p:cNvPr id="1665" name="Google Shape;1665;g357d106b903_0_5842"/>
            <p:cNvGrpSpPr/>
            <p:nvPr/>
          </p:nvGrpSpPr>
          <p:grpSpPr>
            <a:xfrm>
              <a:off x="671741" y="2129687"/>
              <a:ext cx="4336709" cy="2875661"/>
              <a:chOff x="0" y="-123807"/>
              <a:chExt cx="870913" cy="577500"/>
            </a:xfrm>
          </p:grpSpPr>
          <p:sp>
            <p:nvSpPr>
              <p:cNvPr id="1666" name="Google Shape;1666;g357d106b903_0_5842"/>
              <p:cNvSpPr/>
              <p:nvPr/>
            </p:nvSpPr>
            <p:spPr>
              <a:xfrm>
                <a:off x="0" y="0"/>
                <a:ext cx="870410" cy="329887"/>
              </a:xfrm>
              <a:custGeom>
                <a:avLst/>
                <a:gdLst/>
                <a:ahLst/>
                <a:cxnLst/>
                <a:rect l="l" t="t" r="r" b="b"/>
                <a:pathLst>
                  <a:path w="870410" h="329887" extrusionOk="0">
                    <a:moveTo>
                      <a:pt x="42869" y="0"/>
                    </a:moveTo>
                    <a:lnTo>
                      <a:pt x="827541" y="0"/>
                    </a:lnTo>
                    <a:cubicBezTo>
                      <a:pt x="851217" y="0"/>
                      <a:pt x="870410" y="19193"/>
                      <a:pt x="870410" y="42869"/>
                    </a:cubicBezTo>
                    <a:lnTo>
                      <a:pt x="870410" y="287017"/>
                    </a:lnTo>
                    <a:cubicBezTo>
                      <a:pt x="870410" y="310693"/>
                      <a:pt x="851217" y="329887"/>
                      <a:pt x="827541" y="329887"/>
                    </a:cubicBezTo>
                    <a:lnTo>
                      <a:pt x="42869" y="329887"/>
                    </a:lnTo>
                    <a:cubicBezTo>
                      <a:pt x="31500" y="329887"/>
                      <a:pt x="20596" y="325370"/>
                      <a:pt x="12556" y="317330"/>
                    </a:cubicBezTo>
                    <a:cubicBezTo>
                      <a:pt x="4517" y="309291"/>
                      <a:pt x="0" y="298387"/>
                      <a:pt x="0" y="287017"/>
                    </a:cubicBezTo>
                    <a:lnTo>
                      <a:pt x="0" y="42869"/>
                    </a:lnTo>
                    <a:cubicBezTo>
                      <a:pt x="0" y="19193"/>
                      <a:pt x="19193" y="0"/>
                      <a:pt x="42869" y="0"/>
                    </a:cubicBez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67" name="Google Shape;1667;g357d106b903_0_5842"/>
              <p:cNvSpPr txBox="1"/>
              <p:nvPr/>
            </p:nvSpPr>
            <p:spPr>
              <a:xfrm>
                <a:off x="613" y="-123807"/>
                <a:ext cx="870300" cy="577500"/>
              </a:xfrm>
              <a:prstGeom prst="rect">
                <a:avLst/>
              </a:prstGeom>
              <a:noFill/>
              <a:ln>
                <a:noFill/>
              </a:ln>
            </p:spPr>
            <p:txBody>
              <a:bodyPr spcFirstLastPara="1" wrap="square" lIns="33875" tIns="33875" rIns="33875" bIns="33875" anchor="ctr" anchorCtr="0">
                <a:noAutofit/>
              </a:bodyPr>
              <a:lstStyle/>
              <a:p>
                <a:pPr marL="0" marR="0" lvl="0" indent="0" algn="ctr" rtl="0">
                  <a:lnSpc>
                    <a:spcPct val="220998"/>
                  </a:lnSpc>
                  <a:spcBef>
                    <a:spcPts val="0"/>
                  </a:spcBef>
                  <a:spcAft>
                    <a:spcPts val="0"/>
                  </a:spcAft>
                  <a:buNone/>
                </a:pPr>
                <a:r>
                  <a:rPr lang="en-US" sz="1700" b="1">
                    <a:solidFill>
                      <a:srgbClr val="000000"/>
                    </a:solidFill>
                    <a:latin typeface="Arial"/>
                    <a:ea typeface="Arial"/>
                    <a:cs typeface="Arial"/>
                    <a:sym typeface="Arial"/>
                  </a:rPr>
                  <a:t>3. Workflow</a:t>
                </a:r>
                <a:endParaRPr sz="900"/>
              </a:p>
            </p:txBody>
          </p:sp>
        </p:grpSp>
      </p:grpSp>
      <p:grpSp>
        <p:nvGrpSpPr>
          <p:cNvPr id="1669" name="Google Shape;1669;g357d106b903_0_5842"/>
          <p:cNvGrpSpPr/>
          <p:nvPr/>
        </p:nvGrpSpPr>
        <p:grpSpPr>
          <a:xfrm>
            <a:off x="9559822" y="3319311"/>
            <a:ext cx="2167104" cy="1437831"/>
            <a:chOff x="0" y="-123807"/>
            <a:chExt cx="870410" cy="577500"/>
          </a:xfrm>
        </p:grpSpPr>
        <p:sp>
          <p:nvSpPr>
            <p:cNvPr id="1670" name="Google Shape;1670;g357d106b903_0_5842"/>
            <p:cNvSpPr/>
            <p:nvPr/>
          </p:nvSpPr>
          <p:spPr>
            <a:xfrm>
              <a:off x="0" y="0"/>
              <a:ext cx="870410" cy="329887"/>
            </a:xfrm>
            <a:custGeom>
              <a:avLst/>
              <a:gdLst/>
              <a:ahLst/>
              <a:cxnLst/>
              <a:rect l="l" t="t" r="r" b="b"/>
              <a:pathLst>
                <a:path w="870410" h="329887" extrusionOk="0">
                  <a:moveTo>
                    <a:pt x="42869" y="0"/>
                  </a:moveTo>
                  <a:lnTo>
                    <a:pt x="827541" y="0"/>
                  </a:lnTo>
                  <a:cubicBezTo>
                    <a:pt x="851217" y="0"/>
                    <a:pt x="870410" y="19193"/>
                    <a:pt x="870410" y="42869"/>
                  </a:cubicBezTo>
                  <a:lnTo>
                    <a:pt x="870410" y="287017"/>
                  </a:lnTo>
                  <a:cubicBezTo>
                    <a:pt x="870410" y="310693"/>
                    <a:pt x="851217" y="329887"/>
                    <a:pt x="827541" y="329887"/>
                  </a:cubicBezTo>
                  <a:lnTo>
                    <a:pt x="42869" y="329887"/>
                  </a:lnTo>
                  <a:cubicBezTo>
                    <a:pt x="31500" y="329887"/>
                    <a:pt x="20596" y="325370"/>
                    <a:pt x="12556" y="317330"/>
                  </a:cubicBezTo>
                  <a:cubicBezTo>
                    <a:pt x="4517" y="309291"/>
                    <a:pt x="0" y="298387"/>
                    <a:pt x="0" y="287017"/>
                  </a:cubicBezTo>
                  <a:lnTo>
                    <a:pt x="0" y="42869"/>
                  </a:lnTo>
                  <a:cubicBezTo>
                    <a:pt x="0" y="19193"/>
                    <a:pt x="19193" y="0"/>
                    <a:pt x="42869" y="0"/>
                  </a:cubicBez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71" name="Google Shape;1671;g357d106b903_0_5842"/>
            <p:cNvSpPr txBox="1"/>
            <p:nvPr/>
          </p:nvSpPr>
          <p:spPr>
            <a:xfrm>
              <a:off x="65" y="-123807"/>
              <a:ext cx="870300" cy="577500"/>
            </a:xfrm>
            <a:prstGeom prst="rect">
              <a:avLst/>
            </a:prstGeom>
            <a:noFill/>
            <a:ln>
              <a:noFill/>
            </a:ln>
          </p:spPr>
          <p:txBody>
            <a:bodyPr spcFirstLastPara="1" wrap="square" lIns="33875" tIns="33875" rIns="33875" bIns="33875" anchor="ctr" anchorCtr="0">
              <a:noAutofit/>
            </a:bodyPr>
            <a:lstStyle/>
            <a:p>
              <a:pPr marL="0" marR="0" lvl="0" indent="0" algn="ctr" rtl="0">
                <a:lnSpc>
                  <a:spcPct val="100000"/>
                </a:lnSpc>
                <a:spcBef>
                  <a:spcPts val="0"/>
                </a:spcBef>
                <a:spcAft>
                  <a:spcPts val="0"/>
                </a:spcAft>
                <a:buNone/>
              </a:pPr>
              <a:r>
                <a:rPr lang="en-US" sz="1700" b="1" dirty="0"/>
                <a:t>4.</a:t>
              </a:r>
              <a:r>
                <a:rPr lang="en-US" sz="1700" b="1" dirty="0">
                  <a:solidFill>
                    <a:srgbClr val="000000"/>
                  </a:solidFill>
                  <a:latin typeface="Arial"/>
                  <a:ea typeface="Arial"/>
                  <a:cs typeface="Arial"/>
                  <a:sym typeface="Arial"/>
                </a:rPr>
                <a:t> Enacting </a:t>
              </a:r>
              <a:r>
                <a:rPr lang="en-US" sz="1700" b="1" dirty="0" err="1">
                  <a:solidFill>
                    <a:srgbClr val="000000"/>
                  </a:solidFill>
                  <a:latin typeface="Arial"/>
                  <a:ea typeface="Arial"/>
                  <a:cs typeface="Arial"/>
                  <a:sym typeface="Arial"/>
                </a:rPr>
                <a:t>DigiPres</a:t>
              </a:r>
              <a:r>
                <a:rPr lang="en-US" sz="1700" b="1" dirty="0">
                  <a:solidFill>
                    <a:srgbClr val="000000"/>
                  </a:solidFill>
                  <a:latin typeface="Arial"/>
                  <a:ea typeface="Arial"/>
                  <a:cs typeface="Arial"/>
                  <a:sym typeface="Arial"/>
                </a:rPr>
                <a:t> Principals</a:t>
              </a:r>
              <a:endParaRPr sz="900" dirty="0"/>
            </a:p>
          </p:txBody>
        </p:sp>
      </p:grpSp>
      <p:sp>
        <p:nvSpPr>
          <p:cNvPr id="1672" name="Google Shape;1672;g357d106b903_0_5842">
            <a:extLst>
              <a:ext uri="{C183D7F6-B498-43B3-948B-1728B52AA6E4}">
                <adec:decorative xmlns:adec="http://schemas.microsoft.com/office/drawing/2017/decorative" val="1"/>
              </a:ext>
            </a:extLst>
          </p:cNvPr>
          <p:cNvSpPr/>
          <p:nvPr/>
        </p:nvSpPr>
        <p:spPr>
          <a:xfrm>
            <a:off x="10031619" y="2254467"/>
            <a:ext cx="1223527" cy="1223527"/>
          </a:xfrm>
          <a:custGeom>
            <a:avLst/>
            <a:gdLst/>
            <a:ahLst/>
            <a:cxnLst/>
            <a:rect l="l" t="t" r="r" b="b"/>
            <a:pathLst>
              <a:path w="2447053" h="2447053" extrusionOk="0">
                <a:moveTo>
                  <a:pt x="0" y="0"/>
                </a:moveTo>
                <a:lnTo>
                  <a:pt x="2447054" y="0"/>
                </a:lnTo>
                <a:lnTo>
                  <a:pt x="2447054"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73" name="Google Shape;1673;g357d106b903_0_5842">
            <a:extLst>
              <a:ext uri="{C183D7F6-B498-43B3-948B-1728B52AA6E4}">
                <adec:decorative xmlns:adec="http://schemas.microsoft.com/office/drawing/2017/decorative" val="1"/>
              </a:ext>
            </a:extLst>
          </p:cNvPr>
          <p:cNvSpPr/>
          <p:nvPr/>
        </p:nvSpPr>
        <p:spPr>
          <a:xfrm>
            <a:off x="10323155" y="2515384"/>
            <a:ext cx="640455" cy="701694"/>
          </a:xfrm>
          <a:custGeom>
            <a:avLst/>
            <a:gdLst/>
            <a:ahLst/>
            <a:cxnLst/>
            <a:rect l="l" t="t" r="r" b="b"/>
            <a:pathLst>
              <a:path w="1280910" h="1403387" extrusionOk="0">
                <a:moveTo>
                  <a:pt x="0" y="0"/>
                </a:moveTo>
                <a:lnTo>
                  <a:pt x="1280910" y="0"/>
                </a:lnTo>
                <a:lnTo>
                  <a:pt x="1280910" y="1403387"/>
                </a:lnTo>
                <a:lnTo>
                  <a:pt x="0" y="1403387"/>
                </a:lnTo>
                <a:lnTo>
                  <a:pt x="0" y="0"/>
                </a:lnTo>
                <a:close/>
              </a:path>
            </a:pathLst>
          </a:custGeom>
          <a:blipFill rotWithShape="1">
            <a:blip r:embed="rId8">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74" name="Google Shape;1674;g357d106b903_0_5842"/>
          <p:cNvSpPr txBox="1"/>
          <p:nvPr/>
        </p:nvSpPr>
        <p:spPr>
          <a:xfrm>
            <a:off x="9222592" y="4483353"/>
            <a:ext cx="2841600" cy="512850"/>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a:solidFill>
                  <a:srgbClr val="231F20"/>
                </a:solidFill>
                <a:latin typeface="Arial"/>
                <a:ea typeface="Arial"/>
                <a:cs typeface="Arial"/>
                <a:sym typeface="Arial"/>
              </a:rPr>
              <a:t>Tools and resources you can use to get started with digital preservation.</a:t>
            </a:r>
            <a:endParaRPr sz="1000"/>
          </a:p>
        </p:txBody>
      </p:sp>
      <p:grpSp>
        <p:nvGrpSpPr>
          <p:cNvPr id="1675" name="Google Shape;1675;g357d106b903_0_5842">
            <a:extLst>
              <a:ext uri="{C183D7F6-B498-43B3-948B-1728B52AA6E4}">
                <adec:decorative xmlns:adec="http://schemas.microsoft.com/office/drawing/2017/decorative" val="1"/>
              </a:ext>
            </a:extLst>
          </p:cNvPr>
          <p:cNvGrpSpPr/>
          <p:nvPr/>
        </p:nvGrpSpPr>
        <p:grpSpPr>
          <a:xfrm>
            <a:off x="3158431" y="2254467"/>
            <a:ext cx="2841600" cy="3039036"/>
            <a:chOff x="0" y="0"/>
            <a:chExt cx="5683200" cy="6078072"/>
          </a:xfrm>
        </p:grpSpPr>
        <p:grpSp>
          <p:nvGrpSpPr>
            <p:cNvPr id="1676" name="Google Shape;1676;g357d106b903_0_5842"/>
            <p:cNvGrpSpPr/>
            <p:nvPr/>
          </p:nvGrpSpPr>
          <p:grpSpPr>
            <a:xfrm>
              <a:off x="674459" y="2129687"/>
              <a:ext cx="4335434" cy="2875661"/>
              <a:chOff x="0" y="-123807"/>
              <a:chExt cx="870656" cy="577500"/>
            </a:xfrm>
          </p:grpSpPr>
          <p:sp>
            <p:nvSpPr>
              <p:cNvPr id="1677" name="Google Shape;1677;g357d106b903_0_5842"/>
              <p:cNvSpPr/>
              <p:nvPr/>
            </p:nvSpPr>
            <p:spPr>
              <a:xfrm>
                <a:off x="0" y="0"/>
                <a:ext cx="870410" cy="329887"/>
              </a:xfrm>
              <a:custGeom>
                <a:avLst/>
                <a:gdLst/>
                <a:ahLst/>
                <a:cxnLst/>
                <a:rect l="l" t="t" r="r" b="b"/>
                <a:pathLst>
                  <a:path w="870410" h="329887" extrusionOk="0">
                    <a:moveTo>
                      <a:pt x="42869" y="0"/>
                    </a:moveTo>
                    <a:lnTo>
                      <a:pt x="827541" y="0"/>
                    </a:lnTo>
                    <a:cubicBezTo>
                      <a:pt x="851217" y="0"/>
                      <a:pt x="870410" y="19193"/>
                      <a:pt x="870410" y="42869"/>
                    </a:cubicBezTo>
                    <a:lnTo>
                      <a:pt x="870410" y="287017"/>
                    </a:lnTo>
                    <a:cubicBezTo>
                      <a:pt x="870410" y="310693"/>
                      <a:pt x="851217" y="329887"/>
                      <a:pt x="827541" y="329887"/>
                    </a:cubicBezTo>
                    <a:lnTo>
                      <a:pt x="42869" y="329887"/>
                    </a:lnTo>
                    <a:cubicBezTo>
                      <a:pt x="31500" y="329887"/>
                      <a:pt x="20596" y="325370"/>
                      <a:pt x="12556" y="317330"/>
                    </a:cubicBezTo>
                    <a:cubicBezTo>
                      <a:pt x="4517" y="309291"/>
                      <a:pt x="0" y="298387"/>
                      <a:pt x="0" y="287017"/>
                    </a:cubicBezTo>
                    <a:lnTo>
                      <a:pt x="0" y="42869"/>
                    </a:lnTo>
                    <a:cubicBezTo>
                      <a:pt x="0" y="19193"/>
                      <a:pt x="19193" y="0"/>
                      <a:pt x="42869" y="0"/>
                    </a:cubicBez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78" name="Google Shape;1678;g357d106b903_0_5842"/>
              <p:cNvSpPr txBox="1"/>
              <p:nvPr/>
            </p:nvSpPr>
            <p:spPr>
              <a:xfrm>
                <a:off x="356" y="-123807"/>
                <a:ext cx="870300" cy="577500"/>
              </a:xfrm>
              <a:prstGeom prst="rect">
                <a:avLst/>
              </a:prstGeom>
              <a:noFill/>
              <a:ln>
                <a:noFill/>
              </a:ln>
            </p:spPr>
            <p:txBody>
              <a:bodyPr spcFirstLastPara="1" wrap="square" lIns="33875" tIns="33875" rIns="33875" bIns="33875" anchor="ctr" anchorCtr="0">
                <a:noAutofit/>
              </a:bodyPr>
              <a:lstStyle/>
              <a:p>
                <a:pPr marL="0" marR="0" lvl="0" indent="0" algn="ctr" rtl="0">
                  <a:lnSpc>
                    <a:spcPct val="100000"/>
                  </a:lnSpc>
                  <a:spcBef>
                    <a:spcPts val="0"/>
                  </a:spcBef>
                  <a:spcAft>
                    <a:spcPts val="0"/>
                  </a:spcAft>
                  <a:buNone/>
                </a:pPr>
                <a:r>
                  <a:rPr lang="en-US" sz="1700" b="1">
                    <a:solidFill>
                      <a:srgbClr val="000000"/>
                    </a:solidFill>
                    <a:latin typeface="Arial"/>
                    <a:ea typeface="Arial"/>
                    <a:cs typeface="Arial"/>
                    <a:sym typeface="Arial"/>
                  </a:rPr>
                  <a:t>2. Core DigiPres</a:t>
                </a:r>
                <a:endParaRPr sz="900"/>
              </a:p>
              <a:p>
                <a:pPr marL="0" marR="0" lvl="0" indent="0" algn="ctr" rtl="0">
                  <a:lnSpc>
                    <a:spcPct val="100000"/>
                  </a:lnSpc>
                  <a:spcBef>
                    <a:spcPts val="0"/>
                  </a:spcBef>
                  <a:spcAft>
                    <a:spcPts val="0"/>
                  </a:spcAft>
                  <a:buNone/>
                </a:pPr>
                <a:r>
                  <a:rPr lang="en-US" sz="1700" b="1">
                    <a:solidFill>
                      <a:srgbClr val="000000"/>
                    </a:solidFill>
                    <a:latin typeface="Arial"/>
                    <a:ea typeface="Arial"/>
                    <a:cs typeface="Arial"/>
                    <a:sym typeface="Arial"/>
                  </a:rPr>
                  <a:t>Concepts</a:t>
                </a:r>
                <a:endParaRPr sz="900"/>
              </a:p>
            </p:txBody>
          </p:sp>
        </p:grpSp>
        <p:sp>
          <p:nvSpPr>
            <p:cNvPr id="1679" name="Google Shape;1679;g357d106b903_0_5842"/>
            <p:cNvSpPr/>
            <p:nvPr/>
          </p:nvSpPr>
          <p:spPr>
            <a:xfrm>
              <a:off x="1618054" y="0"/>
              <a:ext cx="2447053" cy="2447053"/>
            </a:xfrm>
            <a:custGeom>
              <a:avLst/>
              <a:gdLst/>
              <a:ahLst/>
              <a:cxnLst/>
              <a:rect l="l" t="t" r="r" b="b"/>
              <a:pathLst>
                <a:path w="2447053" h="2447053" extrusionOk="0">
                  <a:moveTo>
                    <a:pt x="0" y="0"/>
                  </a:moveTo>
                  <a:lnTo>
                    <a:pt x="2447054" y="0"/>
                  </a:lnTo>
                  <a:lnTo>
                    <a:pt x="2447054"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80" name="Google Shape;1680;g357d106b903_0_5842"/>
            <p:cNvSpPr/>
            <p:nvPr/>
          </p:nvSpPr>
          <p:spPr>
            <a:xfrm>
              <a:off x="1723477" y="117446"/>
              <a:ext cx="2236208" cy="2236208"/>
            </a:xfrm>
            <a:custGeom>
              <a:avLst/>
              <a:gdLst/>
              <a:ahLst/>
              <a:cxnLst/>
              <a:rect l="l" t="t" r="r" b="b"/>
              <a:pathLst>
                <a:path w="2236208" h="2236208" extrusionOk="0">
                  <a:moveTo>
                    <a:pt x="0" y="0"/>
                  </a:moveTo>
                  <a:lnTo>
                    <a:pt x="2236208" y="0"/>
                  </a:lnTo>
                  <a:lnTo>
                    <a:pt x="2236208" y="2236208"/>
                  </a:lnTo>
                  <a:lnTo>
                    <a:pt x="0" y="2236208"/>
                  </a:lnTo>
                  <a:lnTo>
                    <a:pt x="0" y="0"/>
                  </a:lnTo>
                  <a:close/>
                </a:path>
              </a:pathLst>
            </a:custGeom>
            <a:blipFill rotWithShape="1">
              <a:blip r:embed="rId9">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81" name="Google Shape;1681;g357d106b903_0_5842"/>
            <p:cNvSpPr txBox="1"/>
            <p:nvPr/>
          </p:nvSpPr>
          <p:spPr>
            <a:xfrm>
              <a:off x="0" y="4457772"/>
              <a:ext cx="5683200" cy="1620300"/>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a:solidFill>
                    <a:srgbClr val="231F20"/>
                  </a:solidFill>
                  <a:latin typeface="Arial"/>
                  <a:ea typeface="Arial"/>
                  <a:cs typeface="Arial"/>
                  <a:sym typeface="Arial"/>
                </a:rPr>
                <a:t>Overview of what digital preservation is and why it’s important.</a:t>
              </a:r>
              <a:endParaRPr sz="1000"/>
            </a:p>
          </p:txBody>
        </p:sp>
      </p:grpSp>
      <p:grpSp>
        <p:nvGrpSpPr>
          <p:cNvPr id="1682" name="Google Shape;1682;g357d106b903_0_5842">
            <a:extLst>
              <a:ext uri="{C183D7F6-B498-43B3-948B-1728B52AA6E4}">
                <adec:decorative xmlns:adec="http://schemas.microsoft.com/office/drawing/2017/decorative" val="1"/>
              </a:ext>
            </a:extLst>
          </p:cNvPr>
          <p:cNvGrpSpPr/>
          <p:nvPr/>
        </p:nvGrpSpPr>
        <p:grpSpPr>
          <a:xfrm>
            <a:off x="127827" y="2254467"/>
            <a:ext cx="2841600" cy="2741736"/>
            <a:chOff x="0" y="0"/>
            <a:chExt cx="5683200" cy="5483472"/>
          </a:xfrm>
        </p:grpSpPr>
        <p:grpSp>
          <p:nvGrpSpPr>
            <p:cNvPr id="1683" name="Google Shape;1683;g357d106b903_0_5842"/>
            <p:cNvGrpSpPr/>
            <p:nvPr/>
          </p:nvGrpSpPr>
          <p:grpSpPr>
            <a:xfrm>
              <a:off x="582401" y="2129687"/>
              <a:ext cx="4340525" cy="2875661"/>
              <a:chOff x="-723" y="-123807"/>
              <a:chExt cx="871679" cy="577500"/>
            </a:xfrm>
          </p:grpSpPr>
          <p:sp>
            <p:nvSpPr>
              <p:cNvPr id="1684" name="Google Shape;1684;g357d106b903_0_5842"/>
              <p:cNvSpPr/>
              <p:nvPr/>
            </p:nvSpPr>
            <p:spPr>
              <a:xfrm>
                <a:off x="0" y="0"/>
                <a:ext cx="870956" cy="329887"/>
              </a:xfrm>
              <a:custGeom>
                <a:avLst/>
                <a:gdLst/>
                <a:ahLst/>
                <a:cxnLst/>
                <a:rect l="l" t="t" r="r" b="b"/>
                <a:pathLst>
                  <a:path w="870956" h="329887" extrusionOk="0">
                    <a:moveTo>
                      <a:pt x="42842" y="0"/>
                    </a:moveTo>
                    <a:lnTo>
                      <a:pt x="828114" y="0"/>
                    </a:lnTo>
                    <a:cubicBezTo>
                      <a:pt x="851775" y="0"/>
                      <a:pt x="870956" y="19181"/>
                      <a:pt x="870956" y="42842"/>
                    </a:cubicBezTo>
                    <a:lnTo>
                      <a:pt x="870956" y="287044"/>
                    </a:lnTo>
                    <a:cubicBezTo>
                      <a:pt x="870956" y="310705"/>
                      <a:pt x="851775" y="329887"/>
                      <a:pt x="828114" y="329887"/>
                    </a:cubicBezTo>
                    <a:lnTo>
                      <a:pt x="42842" y="329887"/>
                    </a:lnTo>
                    <a:cubicBezTo>
                      <a:pt x="19181" y="329887"/>
                      <a:pt x="0" y="310705"/>
                      <a:pt x="0" y="287044"/>
                    </a:cubicBezTo>
                    <a:lnTo>
                      <a:pt x="0" y="42842"/>
                    </a:lnTo>
                    <a:cubicBezTo>
                      <a:pt x="0" y="19181"/>
                      <a:pt x="19181" y="0"/>
                      <a:pt x="42842" y="0"/>
                    </a:cubicBez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85" name="Google Shape;1685;g357d106b903_0_5842"/>
              <p:cNvSpPr txBox="1"/>
              <p:nvPr/>
            </p:nvSpPr>
            <p:spPr>
              <a:xfrm>
                <a:off x="-723" y="-123807"/>
                <a:ext cx="870900" cy="577500"/>
              </a:xfrm>
              <a:prstGeom prst="rect">
                <a:avLst/>
              </a:prstGeom>
              <a:noFill/>
              <a:ln>
                <a:noFill/>
              </a:ln>
            </p:spPr>
            <p:txBody>
              <a:bodyPr spcFirstLastPara="1" wrap="square" lIns="33875" tIns="33875" rIns="33875" bIns="33875" anchor="ctr" anchorCtr="0">
                <a:noAutofit/>
              </a:bodyPr>
              <a:lstStyle/>
              <a:p>
                <a:pPr marL="0" marR="0" lvl="0" indent="0" algn="ctr" rtl="0">
                  <a:lnSpc>
                    <a:spcPct val="220998"/>
                  </a:lnSpc>
                  <a:spcBef>
                    <a:spcPts val="0"/>
                  </a:spcBef>
                  <a:spcAft>
                    <a:spcPts val="0"/>
                  </a:spcAft>
                  <a:buNone/>
                </a:pPr>
                <a:r>
                  <a:rPr lang="en-US" sz="1700" b="1">
                    <a:solidFill>
                      <a:srgbClr val="000000"/>
                    </a:solidFill>
                    <a:latin typeface="Arial"/>
                    <a:ea typeface="Arial"/>
                    <a:cs typeface="Arial"/>
                    <a:sym typeface="Arial"/>
                  </a:rPr>
                  <a:t>1. What is a File?</a:t>
                </a:r>
                <a:endParaRPr sz="900"/>
              </a:p>
            </p:txBody>
          </p:sp>
        </p:grpSp>
        <p:sp>
          <p:nvSpPr>
            <p:cNvPr id="1686" name="Google Shape;1686;g357d106b903_0_5842"/>
            <p:cNvSpPr/>
            <p:nvPr/>
          </p:nvSpPr>
          <p:spPr>
            <a:xfrm>
              <a:off x="1527204" y="0"/>
              <a:ext cx="2447053" cy="2447053"/>
            </a:xfrm>
            <a:custGeom>
              <a:avLst/>
              <a:gdLst/>
              <a:ahLst/>
              <a:cxnLst/>
              <a:rect l="l" t="t" r="r" b="b"/>
              <a:pathLst>
                <a:path w="2447053" h="2447053" extrusionOk="0">
                  <a:moveTo>
                    <a:pt x="0" y="0"/>
                  </a:moveTo>
                  <a:lnTo>
                    <a:pt x="2447053" y="0"/>
                  </a:lnTo>
                  <a:lnTo>
                    <a:pt x="2447053"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87" name="Google Shape;1687;g357d106b903_0_5842"/>
            <p:cNvSpPr/>
            <p:nvPr/>
          </p:nvSpPr>
          <p:spPr>
            <a:xfrm>
              <a:off x="2160635" y="527189"/>
              <a:ext cx="1187693" cy="1392675"/>
            </a:xfrm>
            <a:custGeom>
              <a:avLst/>
              <a:gdLst/>
              <a:ahLst/>
              <a:cxnLst/>
              <a:rect l="l" t="t" r="r" b="b"/>
              <a:pathLst>
                <a:path w="1187693" h="1392675" extrusionOk="0">
                  <a:moveTo>
                    <a:pt x="0" y="0"/>
                  </a:moveTo>
                  <a:lnTo>
                    <a:pt x="1187693" y="0"/>
                  </a:lnTo>
                  <a:lnTo>
                    <a:pt x="1187693" y="1392675"/>
                  </a:lnTo>
                  <a:lnTo>
                    <a:pt x="0" y="1392675"/>
                  </a:lnTo>
                  <a:lnTo>
                    <a:pt x="0" y="0"/>
                  </a:lnTo>
                  <a:close/>
                </a:path>
              </a:pathLst>
            </a:custGeom>
            <a:blipFill rotWithShape="1">
              <a:blip r:embed="rId10">
                <a:alphaModFix/>
              </a:blip>
              <a:stretch>
                <a:fillRect l="-14709" t="-1279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88" name="Google Shape;1688;g357d106b903_0_5842"/>
            <p:cNvSpPr txBox="1"/>
            <p:nvPr/>
          </p:nvSpPr>
          <p:spPr>
            <a:xfrm>
              <a:off x="0" y="4457772"/>
              <a:ext cx="5683200" cy="1025700"/>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a:solidFill>
                    <a:srgbClr val="231F20"/>
                  </a:solidFill>
                  <a:latin typeface="Arial"/>
                  <a:ea typeface="Arial"/>
                  <a:cs typeface="Arial"/>
                  <a:sym typeface="Arial"/>
                </a:rPr>
                <a:t>Overview of what a bit is and some file basics.</a:t>
              </a:r>
              <a:endParaRPr sz="1000"/>
            </a:p>
          </p:txBody>
        </p:sp>
      </p:grpSp>
      <p:sp>
        <p:nvSpPr>
          <p:cNvPr id="1689" name="Google Shape;1689;g357d106b903_0_5842"/>
          <p:cNvSpPr txBox="1"/>
          <p:nvPr/>
        </p:nvSpPr>
        <p:spPr>
          <a:xfrm>
            <a:off x="4237722" y="946150"/>
            <a:ext cx="3716700" cy="982500"/>
          </a:xfrm>
          <a:prstGeom prst="rect">
            <a:avLst/>
          </a:prstGeom>
          <a:noFill/>
          <a:ln>
            <a:noFill/>
          </a:ln>
        </p:spPr>
        <p:txBody>
          <a:bodyPr spcFirstLastPara="1" wrap="square" lIns="0" tIns="0" rIns="0" bIns="0" anchor="t" anchorCtr="0">
            <a:spAutoFit/>
          </a:bodyPr>
          <a:lstStyle/>
          <a:p>
            <a:pPr marL="0" marR="0" lvl="0" indent="0" algn="l" rtl="0">
              <a:lnSpc>
                <a:spcPct val="83996"/>
              </a:lnSpc>
              <a:spcBef>
                <a:spcPts val="0"/>
              </a:spcBef>
              <a:spcAft>
                <a:spcPts val="0"/>
              </a:spcAft>
              <a:buNone/>
            </a:pPr>
            <a:r>
              <a:rPr lang="en-US" sz="7600" i="1">
                <a:solidFill>
                  <a:srgbClr val="22423D"/>
                </a:solidFill>
                <a:latin typeface="Arial"/>
                <a:ea typeface="Arial"/>
                <a:cs typeface="Arial"/>
                <a:sym typeface="Arial"/>
              </a:rPr>
              <a:t> Agenda</a:t>
            </a:r>
            <a:endParaRPr sz="900"/>
          </a:p>
        </p:txBody>
      </p:sp>
    </p:spTree>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1697"/>
        <p:cNvGrpSpPr/>
        <p:nvPr/>
      </p:nvGrpSpPr>
      <p:grpSpPr>
        <a:xfrm>
          <a:off x="0" y="0"/>
          <a:ext cx="0" cy="0"/>
          <a:chOff x="0" y="0"/>
          <a:chExt cx="0" cy="0"/>
        </a:xfrm>
      </p:grpSpPr>
      <p:sp>
        <p:nvSpPr>
          <p:cNvPr id="1698" name="Google Shape;1698;g357d106b903_0_5161"/>
          <p:cNvSpPr txBox="1"/>
          <p:nvPr/>
        </p:nvSpPr>
        <p:spPr>
          <a:xfrm>
            <a:off x="1528873" y="407139"/>
            <a:ext cx="8920800" cy="1370400"/>
          </a:xfrm>
          <a:prstGeom prst="rect">
            <a:avLst/>
          </a:prstGeom>
          <a:noFill/>
          <a:ln>
            <a:noFill/>
          </a:ln>
        </p:spPr>
        <p:txBody>
          <a:bodyPr spcFirstLastPara="1" wrap="square" lIns="0" tIns="0" rIns="0" bIns="0" anchor="t" anchorCtr="0">
            <a:spAutoFit/>
          </a:bodyPr>
          <a:lstStyle/>
          <a:p>
            <a:pPr marL="0" marR="0" lvl="0" indent="0" algn="l" rtl="0">
              <a:lnSpc>
                <a:spcPct val="83997"/>
              </a:lnSpc>
              <a:spcBef>
                <a:spcPts val="0"/>
              </a:spcBef>
              <a:spcAft>
                <a:spcPts val="0"/>
              </a:spcAft>
              <a:buNone/>
            </a:pPr>
            <a:r>
              <a:rPr lang="en-US" sz="5300" i="1">
                <a:solidFill>
                  <a:srgbClr val="22423D"/>
                </a:solidFill>
                <a:latin typeface="Arial"/>
                <a:ea typeface="Arial"/>
                <a:cs typeface="Arial"/>
                <a:sym typeface="Arial"/>
              </a:rPr>
              <a:t>Enacting Digital Preservation </a:t>
            </a:r>
            <a:r>
              <a:rPr lang="en-US" sz="5300" i="1">
                <a:solidFill>
                  <a:srgbClr val="22423D"/>
                </a:solidFill>
              </a:rPr>
              <a:t>Principles</a:t>
            </a:r>
            <a:endParaRPr sz="900"/>
          </a:p>
        </p:txBody>
      </p:sp>
      <p:sp>
        <p:nvSpPr>
          <p:cNvPr id="1699" name="Google Shape;1699;g357d106b903_0_5161">
            <a:extLst>
              <a:ext uri="{C183D7F6-B498-43B3-948B-1728B52AA6E4}">
                <adec:decorative xmlns:adec="http://schemas.microsoft.com/office/drawing/2017/decorative" val="1"/>
              </a:ext>
            </a:extLst>
          </p:cNvPr>
          <p:cNvSpPr/>
          <p:nvPr/>
        </p:nvSpPr>
        <p:spPr>
          <a:xfrm>
            <a:off x="1746469" y="2181013"/>
            <a:ext cx="201695" cy="256096"/>
          </a:xfrm>
          <a:custGeom>
            <a:avLst/>
            <a:gdLst/>
            <a:ahLst/>
            <a:cxnLst/>
            <a:rect l="l" t="t" r="r" b="b"/>
            <a:pathLst>
              <a:path w="302165" h="383665" extrusionOk="0">
                <a:moveTo>
                  <a:pt x="0" y="0"/>
                </a:moveTo>
                <a:lnTo>
                  <a:pt x="302164" y="0"/>
                </a:lnTo>
                <a:lnTo>
                  <a:pt x="302164" y="383665"/>
                </a:lnTo>
                <a:lnTo>
                  <a:pt x="0" y="383665"/>
                </a:lnTo>
                <a:lnTo>
                  <a:pt x="0" y="0"/>
                </a:lnTo>
                <a:close/>
              </a:path>
            </a:pathLst>
          </a:custGeom>
          <a:blipFill rotWithShape="1">
            <a:blip r:embed="rId3">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00" name="Google Shape;1700;g357d106b903_0_5161"/>
          <p:cNvSpPr txBox="1"/>
          <p:nvPr/>
        </p:nvSpPr>
        <p:spPr>
          <a:xfrm>
            <a:off x="2121593" y="2168313"/>
            <a:ext cx="7322700" cy="3078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2000" b="1">
                <a:solidFill>
                  <a:srgbClr val="22423D"/>
                </a:solidFill>
                <a:latin typeface="Arial"/>
                <a:ea typeface="Arial"/>
                <a:cs typeface="Arial"/>
                <a:sym typeface="Arial"/>
              </a:rPr>
              <a:t>DIGITAL PRESERVATION IS NOT “ONE SIZE FITS ALL”</a:t>
            </a:r>
            <a:endParaRPr sz="900"/>
          </a:p>
        </p:txBody>
      </p:sp>
      <p:sp>
        <p:nvSpPr>
          <p:cNvPr id="1701" name="Google Shape;1701;g357d106b903_0_5161"/>
          <p:cNvSpPr txBox="1"/>
          <p:nvPr/>
        </p:nvSpPr>
        <p:spPr>
          <a:xfrm>
            <a:off x="2121593" y="2560216"/>
            <a:ext cx="7952400" cy="3151800"/>
          </a:xfrm>
          <a:prstGeom prst="rect">
            <a:avLst/>
          </a:prstGeom>
          <a:noFill/>
          <a:ln>
            <a:noFill/>
          </a:ln>
        </p:spPr>
        <p:txBody>
          <a:bodyPr spcFirstLastPara="1" wrap="square" lIns="0" tIns="0" rIns="0" bIns="0" anchor="t" anchorCtr="0">
            <a:spAutoFit/>
          </a:bodyPr>
          <a:lstStyle/>
          <a:p>
            <a:pPr marL="457200" marR="0" lvl="1" indent="-222250" algn="l" rtl="0">
              <a:lnSpc>
                <a:spcPct val="125007"/>
              </a:lnSpc>
              <a:spcBef>
                <a:spcPts val="0"/>
              </a:spcBef>
              <a:spcAft>
                <a:spcPts val="0"/>
              </a:spcAft>
              <a:buClr>
                <a:srgbClr val="22423D"/>
              </a:buClr>
              <a:buSzPts val="2100"/>
              <a:buFont typeface="Arial"/>
              <a:buChar char="•"/>
            </a:pPr>
            <a:r>
              <a:rPr lang="en-US" sz="2100" b="0" i="0" u="none" strike="noStrike" cap="none">
                <a:solidFill>
                  <a:srgbClr val="22423D"/>
                </a:solidFill>
                <a:latin typeface="Arial"/>
                <a:ea typeface="Arial"/>
                <a:cs typeface="Arial"/>
                <a:sym typeface="Arial"/>
              </a:rPr>
              <a:t>Largely depends on the needs and resources of the organization or individual</a:t>
            </a:r>
            <a:endParaRPr sz="900"/>
          </a:p>
          <a:p>
            <a:pPr marL="457200" marR="0" lvl="1" indent="-222250" algn="l" rtl="0">
              <a:lnSpc>
                <a:spcPct val="125007"/>
              </a:lnSpc>
              <a:spcBef>
                <a:spcPts val="0"/>
              </a:spcBef>
              <a:spcAft>
                <a:spcPts val="0"/>
              </a:spcAft>
              <a:buClr>
                <a:srgbClr val="22423D"/>
              </a:buClr>
              <a:buSzPts val="2100"/>
              <a:buFont typeface="Arial"/>
              <a:buChar char="•"/>
            </a:pPr>
            <a:r>
              <a:rPr lang="en-US" sz="2100" b="0" i="0" u="none" strike="noStrike" cap="none">
                <a:solidFill>
                  <a:srgbClr val="22423D"/>
                </a:solidFill>
                <a:latin typeface="Arial"/>
                <a:ea typeface="Arial"/>
                <a:cs typeface="Arial"/>
                <a:sym typeface="Arial"/>
              </a:rPr>
              <a:t>Dependent on funding, staffing, specialized knowledge, and type/quantity of materials you have to preserve</a:t>
            </a:r>
            <a:endParaRPr sz="900"/>
          </a:p>
          <a:p>
            <a:pPr marL="457200" marR="0" lvl="1" indent="-222250" algn="l" rtl="0">
              <a:lnSpc>
                <a:spcPct val="125007"/>
              </a:lnSpc>
              <a:spcBef>
                <a:spcPts val="0"/>
              </a:spcBef>
              <a:spcAft>
                <a:spcPts val="0"/>
              </a:spcAft>
              <a:buClr>
                <a:srgbClr val="22423D"/>
              </a:buClr>
              <a:buSzPts val="2100"/>
              <a:buFont typeface="Arial"/>
              <a:buChar char="•"/>
            </a:pPr>
            <a:r>
              <a:rPr lang="en-US" sz="2100" b="1" i="0" u="none" strike="noStrike" cap="none">
                <a:solidFill>
                  <a:srgbClr val="22423D"/>
                </a:solidFill>
                <a:latin typeface="Arial"/>
                <a:ea typeface="Arial"/>
                <a:cs typeface="Arial"/>
                <a:sym typeface="Arial"/>
              </a:rPr>
              <a:t>Compromise is normal, don’t let the fear of not doing enough stop you from starting!</a:t>
            </a:r>
            <a:r>
              <a:rPr lang="en-US" sz="2100" b="0" i="0" u="none" strike="noStrike" cap="none">
                <a:solidFill>
                  <a:srgbClr val="22423D"/>
                </a:solidFill>
                <a:latin typeface="Arial"/>
                <a:ea typeface="Arial"/>
                <a:cs typeface="Arial"/>
                <a:sym typeface="Arial"/>
              </a:rPr>
              <a:t> </a:t>
            </a:r>
            <a:endParaRPr sz="900"/>
          </a:p>
          <a:p>
            <a:pPr marL="457200" marR="0" lvl="1" indent="-222250" algn="l" rtl="0">
              <a:lnSpc>
                <a:spcPct val="125007"/>
              </a:lnSpc>
              <a:spcBef>
                <a:spcPts val="0"/>
              </a:spcBef>
              <a:spcAft>
                <a:spcPts val="0"/>
              </a:spcAft>
              <a:buClr>
                <a:srgbClr val="22423D"/>
              </a:buClr>
              <a:buSzPts val="2100"/>
              <a:buFont typeface="Arial"/>
              <a:buChar char="•"/>
            </a:pPr>
            <a:r>
              <a:rPr lang="en-US" sz="2100" b="0" i="0" u="none" strike="noStrike" cap="none">
                <a:solidFill>
                  <a:srgbClr val="22423D"/>
                </a:solidFill>
                <a:latin typeface="Arial"/>
                <a:ea typeface="Arial"/>
                <a:cs typeface="Arial"/>
                <a:sym typeface="Arial"/>
              </a:rPr>
              <a:t>Anything is better than nothing and good practice you can accomplish is better than “best” practice that isn’t attainable</a:t>
            </a:r>
            <a:endParaRPr sz="900"/>
          </a:p>
        </p:txBody>
      </p:sp>
      <p:sp>
        <p:nvSpPr>
          <p:cNvPr id="1702" name="Google Shape;1702;g357d106b903_0_5161">
            <a:extLst>
              <a:ext uri="{C183D7F6-B498-43B3-948B-1728B52AA6E4}">
                <adec:decorative xmlns:adec="http://schemas.microsoft.com/office/drawing/2017/decorative" val="1"/>
              </a:ext>
            </a:extLst>
          </p:cNvPr>
          <p:cNvSpPr/>
          <p:nvPr/>
        </p:nvSpPr>
        <p:spPr>
          <a:xfrm>
            <a:off x="10312496" y="-1150326"/>
            <a:ext cx="3394710" cy="2746629"/>
          </a:xfrm>
          <a:custGeom>
            <a:avLst/>
            <a:gdLst/>
            <a:ahLst/>
            <a:cxnLst/>
            <a:rect l="l" t="t" r="r" b="b"/>
            <a:pathLst>
              <a:path w="5085708" h="4114800" extrusionOk="0">
                <a:moveTo>
                  <a:pt x="0" y="0"/>
                </a:moveTo>
                <a:lnTo>
                  <a:pt x="5085708" y="0"/>
                </a:lnTo>
                <a:lnTo>
                  <a:pt x="5085708" y="4114800"/>
                </a:lnTo>
                <a:lnTo>
                  <a:pt x="0" y="4114800"/>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703" name="Google Shape;1703;g357d106b903_0_5161">
            <a:extLst>
              <a:ext uri="{C183D7F6-B498-43B3-948B-1728B52AA6E4}">
                <adec:decorative xmlns:adec="http://schemas.microsoft.com/office/drawing/2017/decorative" val="1"/>
              </a:ext>
            </a:extLst>
          </p:cNvPr>
          <p:cNvGrpSpPr/>
          <p:nvPr/>
        </p:nvGrpSpPr>
        <p:grpSpPr>
          <a:xfrm>
            <a:off x="182149" y="222989"/>
            <a:ext cx="1223527" cy="1223527"/>
            <a:chOff x="0" y="0"/>
            <a:chExt cx="2447053" cy="2447053"/>
          </a:xfrm>
        </p:grpSpPr>
        <p:sp>
          <p:nvSpPr>
            <p:cNvPr id="1704" name="Google Shape;1704;g357d106b903_0_5161"/>
            <p:cNvSpPr/>
            <p:nvPr/>
          </p:nvSpPr>
          <p:spPr>
            <a:xfrm>
              <a:off x="0" y="0"/>
              <a:ext cx="2447053" cy="2447053"/>
            </a:xfrm>
            <a:custGeom>
              <a:avLst/>
              <a:gdLst/>
              <a:ahLst/>
              <a:cxnLst/>
              <a:rect l="l" t="t" r="r" b="b"/>
              <a:pathLst>
                <a:path w="2447053" h="2447053" extrusionOk="0">
                  <a:moveTo>
                    <a:pt x="0" y="0"/>
                  </a:moveTo>
                  <a:lnTo>
                    <a:pt x="2447053" y="0"/>
                  </a:lnTo>
                  <a:lnTo>
                    <a:pt x="2447053" y="2447053"/>
                  </a:lnTo>
                  <a:lnTo>
                    <a:pt x="0" y="2447053"/>
                  </a:lnTo>
                  <a:lnTo>
                    <a:pt x="0" y="0"/>
                  </a:lnTo>
                  <a:close/>
                </a:path>
              </a:pathLst>
            </a:custGeom>
            <a:blipFill rotWithShape="1">
              <a:blip r:embed="rId5">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05" name="Google Shape;1705;g357d106b903_0_5161">
              <a:extLst>
                <a:ext uri="{C183D7F6-B498-43B3-948B-1728B52AA6E4}">
                  <adec:decorative xmlns:adec="http://schemas.microsoft.com/office/drawing/2017/decorative" val="1"/>
                </a:ext>
              </a:extLst>
            </p:cNvPr>
            <p:cNvSpPr/>
            <p:nvPr/>
          </p:nvSpPr>
          <p:spPr>
            <a:xfrm>
              <a:off x="583072" y="521833"/>
              <a:ext cx="1280910" cy="1403387"/>
            </a:xfrm>
            <a:custGeom>
              <a:avLst/>
              <a:gdLst/>
              <a:ahLst/>
              <a:cxnLst/>
              <a:rect l="l" t="t" r="r" b="b"/>
              <a:pathLst>
                <a:path w="1280910" h="1403387" extrusionOk="0">
                  <a:moveTo>
                    <a:pt x="0" y="0"/>
                  </a:moveTo>
                  <a:lnTo>
                    <a:pt x="1280910" y="0"/>
                  </a:lnTo>
                  <a:lnTo>
                    <a:pt x="1280910" y="1403387"/>
                  </a:lnTo>
                  <a:lnTo>
                    <a:pt x="0" y="1403387"/>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1706" name="Google Shape;1706;g357d106b903_0_5161">
            <a:extLst>
              <a:ext uri="{C183D7F6-B498-43B3-948B-1728B52AA6E4}">
                <adec:decorative xmlns:adec="http://schemas.microsoft.com/office/drawing/2017/decorative" val="1"/>
              </a:ext>
            </a:extLst>
          </p:cNvPr>
          <p:cNvSpPr/>
          <p:nvPr/>
        </p:nvSpPr>
        <p:spPr>
          <a:xfrm>
            <a:off x="-1556234" y="5518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7">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 name="Google Shape;1660;g357d106b903_0_5842">
            <a:extLst>
              <a:ext uri="{FF2B5EF4-FFF2-40B4-BE49-F238E27FC236}">
                <a16:creationId xmlns:a16="http://schemas.microsoft.com/office/drawing/2014/main" id="{0AF48DBF-13C7-9CDD-FEA1-466FD9DF82B6}"/>
              </a:ext>
              <a:ext uri="{C183D7F6-B498-43B3-948B-1728B52AA6E4}">
                <adec:decorative xmlns:adec="http://schemas.microsoft.com/office/drawing/2017/decorative" val="1"/>
              </a:ext>
            </a:extLst>
          </p:cNvPr>
          <p:cNvSpPr/>
          <p:nvPr/>
        </p:nvSpPr>
        <p:spPr>
          <a:xfrm>
            <a:off x="-1499084" y="5391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8">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1730"/>
        <p:cNvGrpSpPr/>
        <p:nvPr/>
      </p:nvGrpSpPr>
      <p:grpSpPr>
        <a:xfrm>
          <a:off x="0" y="0"/>
          <a:ext cx="0" cy="0"/>
          <a:chOff x="0" y="0"/>
          <a:chExt cx="0" cy="0"/>
        </a:xfrm>
      </p:grpSpPr>
      <p:sp>
        <p:nvSpPr>
          <p:cNvPr id="1731" name="Google Shape;1731;g357d106b903_0_5192"/>
          <p:cNvSpPr txBox="1"/>
          <p:nvPr/>
        </p:nvSpPr>
        <p:spPr>
          <a:xfrm>
            <a:off x="395642" y="689715"/>
            <a:ext cx="10054200" cy="685200"/>
          </a:xfrm>
          <a:prstGeom prst="rect">
            <a:avLst/>
          </a:prstGeom>
          <a:noFill/>
          <a:ln>
            <a:noFill/>
          </a:ln>
        </p:spPr>
        <p:txBody>
          <a:bodyPr spcFirstLastPara="1" wrap="square" lIns="0" tIns="0" rIns="0" bIns="0" anchor="t" anchorCtr="0">
            <a:spAutoFit/>
          </a:bodyPr>
          <a:lstStyle/>
          <a:p>
            <a:pPr marL="0" marR="0" lvl="0" indent="0" algn="l" rtl="0">
              <a:lnSpc>
                <a:spcPct val="83997"/>
              </a:lnSpc>
              <a:spcBef>
                <a:spcPts val="0"/>
              </a:spcBef>
              <a:spcAft>
                <a:spcPts val="0"/>
              </a:spcAft>
              <a:buNone/>
            </a:pPr>
            <a:r>
              <a:rPr lang="en-US" sz="5300" i="1">
                <a:solidFill>
                  <a:srgbClr val="22423D"/>
                </a:solidFill>
                <a:latin typeface="Arial"/>
                <a:ea typeface="Arial"/>
                <a:cs typeface="Arial"/>
                <a:sym typeface="Arial"/>
              </a:rPr>
              <a:t>Learning More</a:t>
            </a:r>
            <a:endParaRPr sz="900"/>
          </a:p>
        </p:txBody>
      </p:sp>
      <p:sp>
        <p:nvSpPr>
          <p:cNvPr id="1732" name="Google Shape;1732;g357d106b903_0_5192"/>
          <p:cNvSpPr/>
          <p:nvPr/>
        </p:nvSpPr>
        <p:spPr>
          <a:xfrm>
            <a:off x="1746469" y="1842381"/>
            <a:ext cx="201695" cy="256096"/>
          </a:xfrm>
          <a:custGeom>
            <a:avLst/>
            <a:gdLst/>
            <a:ahLst/>
            <a:cxnLst/>
            <a:rect l="l" t="t" r="r" b="b"/>
            <a:pathLst>
              <a:path w="302165" h="383665" extrusionOk="0">
                <a:moveTo>
                  <a:pt x="0" y="0"/>
                </a:moveTo>
                <a:lnTo>
                  <a:pt x="302164" y="0"/>
                </a:lnTo>
                <a:lnTo>
                  <a:pt x="302164" y="383665"/>
                </a:lnTo>
                <a:lnTo>
                  <a:pt x="0" y="383665"/>
                </a:lnTo>
                <a:lnTo>
                  <a:pt x="0" y="0"/>
                </a:lnTo>
                <a:close/>
              </a:path>
            </a:pathLst>
          </a:custGeom>
          <a:blipFill rotWithShape="1">
            <a:blip r:embed="rId3">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33" name="Google Shape;1733;g357d106b903_0_5192"/>
          <p:cNvSpPr txBox="1"/>
          <p:nvPr/>
        </p:nvSpPr>
        <p:spPr>
          <a:xfrm>
            <a:off x="2121593" y="1829681"/>
            <a:ext cx="8169900" cy="3078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2000" b="1">
                <a:solidFill>
                  <a:srgbClr val="22423D"/>
                </a:solidFill>
                <a:latin typeface="Arial"/>
                <a:ea typeface="Arial"/>
                <a:cs typeface="Arial"/>
                <a:sym typeface="Arial"/>
              </a:rPr>
              <a:t>FREE RESOURCES TO LEARN MORE</a:t>
            </a:r>
            <a:endParaRPr sz="900"/>
          </a:p>
        </p:txBody>
      </p:sp>
      <p:sp>
        <p:nvSpPr>
          <p:cNvPr id="1734" name="Google Shape;1734;g357d106b903_0_5192"/>
          <p:cNvSpPr txBox="1"/>
          <p:nvPr/>
        </p:nvSpPr>
        <p:spPr>
          <a:xfrm>
            <a:off x="1947912" y="2128131"/>
            <a:ext cx="9465000" cy="6582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Digital Preservation Coalition Handbook: </a:t>
            </a:r>
            <a:r>
              <a:rPr lang="en-US" sz="1900" b="0" i="0" u="sng" strike="noStrike" cap="none">
                <a:solidFill>
                  <a:srgbClr val="22423D"/>
                </a:solidFill>
                <a:latin typeface="Arial"/>
                <a:ea typeface="Arial"/>
                <a:cs typeface="Arial"/>
                <a:sym typeface="Arial"/>
              </a:rPr>
              <a:t>https://www.dpconline.org/handbook</a:t>
            </a:r>
            <a:endParaRPr sz="900"/>
          </a:p>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DigiPres: </a:t>
            </a:r>
            <a:r>
              <a:rPr lang="en-US" sz="1900" b="0" i="0" u="sng" strike="noStrike" cap="none">
                <a:solidFill>
                  <a:srgbClr val="22423D"/>
                </a:solidFill>
                <a:latin typeface="Arial"/>
                <a:ea typeface="Arial"/>
                <a:cs typeface="Arial"/>
                <a:sym typeface="Arial"/>
              </a:rPr>
              <a:t>https://www.digipres.org/ </a:t>
            </a:r>
            <a:endParaRPr sz="900"/>
          </a:p>
        </p:txBody>
      </p:sp>
      <p:sp>
        <p:nvSpPr>
          <p:cNvPr id="1735" name="Google Shape;1735;g357d106b903_0_5192">
            <a:extLst>
              <a:ext uri="{C183D7F6-B498-43B3-948B-1728B52AA6E4}">
                <adec:decorative xmlns:adec="http://schemas.microsoft.com/office/drawing/2017/decorative" val="1"/>
              </a:ext>
            </a:extLst>
          </p:cNvPr>
          <p:cNvSpPr/>
          <p:nvPr/>
        </p:nvSpPr>
        <p:spPr>
          <a:xfrm>
            <a:off x="10073925" y="-815470"/>
            <a:ext cx="3394710" cy="2746629"/>
          </a:xfrm>
          <a:custGeom>
            <a:avLst/>
            <a:gdLst/>
            <a:ahLst/>
            <a:cxnLst/>
            <a:rect l="l" t="t" r="r" b="b"/>
            <a:pathLst>
              <a:path w="5085708" h="4114800" extrusionOk="0">
                <a:moveTo>
                  <a:pt x="0" y="0"/>
                </a:moveTo>
                <a:lnTo>
                  <a:pt x="5085708" y="0"/>
                </a:lnTo>
                <a:lnTo>
                  <a:pt x="5085708" y="4114800"/>
                </a:lnTo>
                <a:lnTo>
                  <a:pt x="0" y="4114800"/>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36" name="Google Shape;1736;g357d106b903_0_5192">
            <a:extLst>
              <a:ext uri="{C183D7F6-B498-43B3-948B-1728B52AA6E4}">
                <adec:decorative xmlns:adec="http://schemas.microsoft.com/office/drawing/2017/decorative" val="1"/>
              </a:ext>
            </a:extLst>
          </p:cNvPr>
          <p:cNvSpPr/>
          <p:nvPr/>
        </p:nvSpPr>
        <p:spPr>
          <a:xfrm>
            <a:off x="-1556234" y="5518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5">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38" name="Google Shape;1738;g357d106b903_0_5192"/>
          <p:cNvSpPr/>
          <p:nvPr/>
        </p:nvSpPr>
        <p:spPr>
          <a:xfrm>
            <a:off x="1746469" y="3288045"/>
            <a:ext cx="201695" cy="256096"/>
          </a:xfrm>
          <a:custGeom>
            <a:avLst/>
            <a:gdLst/>
            <a:ahLst/>
            <a:cxnLst/>
            <a:rect l="l" t="t" r="r" b="b"/>
            <a:pathLst>
              <a:path w="302165" h="383665" extrusionOk="0">
                <a:moveTo>
                  <a:pt x="0" y="0"/>
                </a:moveTo>
                <a:lnTo>
                  <a:pt x="302164" y="0"/>
                </a:lnTo>
                <a:lnTo>
                  <a:pt x="302164" y="383665"/>
                </a:lnTo>
                <a:lnTo>
                  <a:pt x="0" y="383665"/>
                </a:lnTo>
                <a:lnTo>
                  <a:pt x="0" y="0"/>
                </a:lnTo>
                <a:close/>
              </a:path>
            </a:pathLst>
          </a:custGeom>
          <a:blipFill rotWithShape="1">
            <a:blip r:embed="rId3">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39" name="Google Shape;1739;g357d106b903_0_5192"/>
          <p:cNvSpPr txBox="1"/>
          <p:nvPr/>
        </p:nvSpPr>
        <p:spPr>
          <a:xfrm>
            <a:off x="2121593" y="3275345"/>
            <a:ext cx="6598500" cy="6927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2000" b="1">
                <a:solidFill>
                  <a:srgbClr val="22423D"/>
                </a:solidFill>
                <a:latin typeface="Arial"/>
                <a:ea typeface="Arial"/>
                <a:cs typeface="Arial"/>
                <a:sym typeface="Arial"/>
              </a:rPr>
              <a:t>HAVE OAIS REFERENCE MODEL TO GUIDE WORK</a:t>
            </a:r>
            <a:endParaRPr sz="900"/>
          </a:p>
          <a:p>
            <a:pPr marL="0" marR="0" lvl="0" indent="0" algn="l" rtl="0">
              <a:lnSpc>
                <a:spcPct val="125008"/>
              </a:lnSpc>
              <a:spcBef>
                <a:spcPts val="0"/>
              </a:spcBef>
              <a:spcAft>
                <a:spcPts val="0"/>
              </a:spcAft>
              <a:buNone/>
            </a:pPr>
            <a:endParaRPr sz="2000" b="1">
              <a:solidFill>
                <a:srgbClr val="22423D"/>
              </a:solidFill>
              <a:latin typeface="Arial"/>
              <a:ea typeface="Arial"/>
              <a:cs typeface="Arial"/>
              <a:sym typeface="Arial"/>
            </a:endParaRPr>
          </a:p>
        </p:txBody>
      </p:sp>
      <p:sp>
        <p:nvSpPr>
          <p:cNvPr id="1740" name="Google Shape;1740;g357d106b903_0_5192"/>
          <p:cNvSpPr txBox="1"/>
          <p:nvPr/>
        </p:nvSpPr>
        <p:spPr>
          <a:xfrm>
            <a:off x="2121593" y="3580145"/>
            <a:ext cx="9384600" cy="24861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OAIS = Open Archival Information System</a:t>
            </a:r>
            <a:endParaRPr sz="900"/>
          </a:p>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Framework outlines basic components and responsibilities of an archival system dedicated to preserving and providing access to digital information</a:t>
            </a:r>
            <a:endParaRPr sz="900"/>
          </a:p>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OAIS model is not prescriptive as to how those components are accomplished</a:t>
            </a:r>
            <a:endParaRPr sz="900"/>
          </a:p>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OCLC, and Brian Lavoie. “The Open Archival Information System (OAIS) Reference Model: Introductory Guide (2nd Edition).” Second. Digital Preservation Coalition, October 1, 2014. </a:t>
            </a:r>
            <a:r>
              <a:rPr lang="en-US" sz="1900" b="0" i="0" u="sng" strike="noStrike" cap="none">
                <a:solidFill>
                  <a:srgbClr val="22423D"/>
                </a:solidFill>
                <a:latin typeface="Arial"/>
                <a:ea typeface="Arial"/>
                <a:cs typeface="Arial"/>
                <a:sym typeface="Arial"/>
                <a:hlinkClick r:id="rId6">
                  <a:extLst>
                    <a:ext uri="{A12FA001-AC4F-418D-AE19-62706E023703}">
                      <ahyp:hlinkClr xmlns:ahyp="http://schemas.microsoft.com/office/drawing/2018/hyperlinkcolor" val="tx"/>
                    </a:ext>
                  </a:extLst>
                </a:hlinkClick>
              </a:rPr>
              <a:t>https://doi.org/10.7207/twr14-02</a:t>
            </a:r>
            <a:r>
              <a:rPr lang="en-US" sz="1900" b="0" i="0" u="none" strike="noStrike" cap="none">
                <a:solidFill>
                  <a:srgbClr val="22423D"/>
                </a:solidFill>
                <a:latin typeface="Arial"/>
                <a:ea typeface="Arial"/>
                <a:cs typeface="Arial"/>
                <a:sym typeface="Arial"/>
              </a:rPr>
              <a:t>.</a:t>
            </a:r>
            <a:endParaRPr sz="900"/>
          </a:p>
        </p:txBody>
      </p:sp>
      <p:sp>
        <p:nvSpPr>
          <p:cNvPr id="2" name="Google Shape;1660;g357d106b903_0_5842">
            <a:extLst>
              <a:ext uri="{FF2B5EF4-FFF2-40B4-BE49-F238E27FC236}">
                <a16:creationId xmlns:a16="http://schemas.microsoft.com/office/drawing/2014/main" id="{9D4327A2-1569-79BA-51B2-E946F278B30C}"/>
              </a:ext>
              <a:ext uri="{C183D7F6-B498-43B3-948B-1728B52AA6E4}">
                <adec:decorative xmlns:adec="http://schemas.microsoft.com/office/drawing/2017/decorative" val="1"/>
              </a:ext>
            </a:extLst>
          </p:cNvPr>
          <p:cNvSpPr/>
          <p:nvPr/>
        </p:nvSpPr>
        <p:spPr>
          <a:xfrm>
            <a:off x="-1499084" y="5391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7">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1784"/>
        <p:cNvGrpSpPr/>
        <p:nvPr/>
      </p:nvGrpSpPr>
      <p:grpSpPr>
        <a:xfrm>
          <a:off x="0" y="0"/>
          <a:ext cx="0" cy="0"/>
          <a:chOff x="0" y="0"/>
          <a:chExt cx="0" cy="0"/>
        </a:xfrm>
      </p:grpSpPr>
      <p:sp>
        <p:nvSpPr>
          <p:cNvPr id="1785" name="Google Shape;1785;g357d106b903_0_5243"/>
          <p:cNvSpPr txBox="1"/>
          <p:nvPr/>
        </p:nvSpPr>
        <p:spPr>
          <a:xfrm>
            <a:off x="395642" y="440655"/>
            <a:ext cx="10054200" cy="685200"/>
          </a:xfrm>
          <a:prstGeom prst="rect">
            <a:avLst/>
          </a:prstGeom>
          <a:noFill/>
          <a:ln>
            <a:noFill/>
          </a:ln>
        </p:spPr>
        <p:txBody>
          <a:bodyPr spcFirstLastPara="1" wrap="square" lIns="0" tIns="0" rIns="0" bIns="0" anchor="t" anchorCtr="0">
            <a:spAutoFit/>
          </a:bodyPr>
          <a:lstStyle/>
          <a:p>
            <a:pPr marL="0" marR="0" lvl="0" indent="0" algn="l" rtl="0">
              <a:lnSpc>
                <a:spcPct val="83997"/>
              </a:lnSpc>
              <a:spcBef>
                <a:spcPts val="0"/>
              </a:spcBef>
              <a:spcAft>
                <a:spcPts val="0"/>
              </a:spcAft>
              <a:buNone/>
            </a:pPr>
            <a:r>
              <a:rPr lang="en-US" sz="5300" i="1" dirty="0">
                <a:solidFill>
                  <a:srgbClr val="22423D"/>
                </a:solidFill>
                <a:latin typeface="Arial"/>
                <a:ea typeface="Arial"/>
                <a:cs typeface="Arial"/>
                <a:sym typeface="Arial"/>
              </a:rPr>
              <a:t>Checksum Tools</a:t>
            </a:r>
            <a:endParaRPr sz="900" dirty="0"/>
          </a:p>
        </p:txBody>
      </p:sp>
      <p:sp>
        <p:nvSpPr>
          <p:cNvPr id="1786" name="Google Shape;1786;g357d106b903_0_5243"/>
          <p:cNvSpPr txBox="1"/>
          <p:nvPr/>
        </p:nvSpPr>
        <p:spPr>
          <a:xfrm>
            <a:off x="1902604" y="1590439"/>
            <a:ext cx="9691500" cy="10236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sng" strike="noStrike" cap="none">
                <a:solidFill>
                  <a:srgbClr val="22423D"/>
                </a:solidFill>
                <a:latin typeface="Arial"/>
                <a:ea typeface="Arial"/>
                <a:cs typeface="Arial"/>
                <a:sym typeface="Arial"/>
              </a:rPr>
              <a:t>https://emn178.github.io/online-tools/md5_checksum.html</a:t>
            </a:r>
            <a:endParaRPr sz="900"/>
          </a:p>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Simple online checksum creator I demonstrated earlier. Runs on browser and useful for demonstrations or one-off checksums</a:t>
            </a:r>
            <a:endParaRPr sz="900"/>
          </a:p>
        </p:txBody>
      </p:sp>
      <p:sp>
        <p:nvSpPr>
          <p:cNvPr id="1787" name="Google Shape;1787;g357d106b903_0_5243">
            <a:extLst>
              <a:ext uri="{C183D7F6-B498-43B3-948B-1728B52AA6E4}">
                <adec:decorative xmlns:adec="http://schemas.microsoft.com/office/drawing/2017/decorative" val="1"/>
              </a:ext>
            </a:extLst>
          </p:cNvPr>
          <p:cNvSpPr/>
          <p:nvPr/>
        </p:nvSpPr>
        <p:spPr>
          <a:xfrm>
            <a:off x="10073925" y="-815470"/>
            <a:ext cx="3394710" cy="2746629"/>
          </a:xfrm>
          <a:custGeom>
            <a:avLst/>
            <a:gdLst/>
            <a:ahLst/>
            <a:cxnLst/>
            <a:rect l="l" t="t" r="r" b="b"/>
            <a:pathLst>
              <a:path w="5085708" h="4114800" extrusionOk="0">
                <a:moveTo>
                  <a:pt x="0" y="0"/>
                </a:moveTo>
                <a:lnTo>
                  <a:pt x="5085708" y="0"/>
                </a:lnTo>
                <a:lnTo>
                  <a:pt x="5085708" y="4114800"/>
                </a:lnTo>
                <a:lnTo>
                  <a:pt x="0" y="4114800"/>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88" name="Google Shape;1788;g357d106b903_0_5243">
            <a:extLst>
              <a:ext uri="{C183D7F6-B498-43B3-948B-1728B52AA6E4}">
                <adec:decorative xmlns:adec="http://schemas.microsoft.com/office/drawing/2017/decorative" val="1"/>
              </a:ext>
            </a:extLst>
          </p:cNvPr>
          <p:cNvSpPr/>
          <p:nvPr/>
        </p:nvSpPr>
        <p:spPr>
          <a:xfrm>
            <a:off x="-1556234" y="5518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790" name="Google Shape;1790;g357d106b903_0_5243"/>
          <p:cNvGrpSpPr/>
          <p:nvPr/>
        </p:nvGrpSpPr>
        <p:grpSpPr>
          <a:xfrm>
            <a:off x="1742158" y="1252855"/>
            <a:ext cx="8545024" cy="307800"/>
            <a:chOff x="0" y="-19050"/>
            <a:chExt cx="17090048" cy="615600"/>
          </a:xfrm>
        </p:grpSpPr>
        <p:sp>
          <p:nvSpPr>
            <p:cNvPr id="1791" name="Google Shape;1791;g357d106b903_0_5243">
              <a:extLst>
                <a:ext uri="{C183D7F6-B498-43B3-948B-1728B52AA6E4}">
                  <adec:decorative xmlns:adec="http://schemas.microsoft.com/office/drawing/2017/decorative" val="1"/>
                </a:ext>
              </a:extLst>
            </p:cNvPr>
            <p:cNvSpPr/>
            <p:nvPr/>
          </p:nvSpPr>
          <p:spPr>
            <a:xfrm>
              <a:off x="0" y="0"/>
              <a:ext cx="402886" cy="511553"/>
            </a:xfrm>
            <a:custGeom>
              <a:avLst/>
              <a:gdLst/>
              <a:ahLst/>
              <a:cxnLst/>
              <a:rect l="l" t="t" r="r" b="b"/>
              <a:pathLst>
                <a:path w="402886" h="511553" extrusionOk="0">
                  <a:moveTo>
                    <a:pt x="0" y="0"/>
                  </a:moveTo>
                  <a:lnTo>
                    <a:pt x="402886" y="0"/>
                  </a:lnTo>
                  <a:lnTo>
                    <a:pt x="402886" y="511553"/>
                  </a:lnTo>
                  <a:lnTo>
                    <a:pt x="0" y="511553"/>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792" name="Google Shape;1792;g357d106b903_0_5243"/>
            <p:cNvSpPr txBox="1"/>
            <p:nvPr/>
          </p:nvSpPr>
          <p:spPr>
            <a:xfrm>
              <a:off x="750248" y="-19050"/>
              <a:ext cx="16339800" cy="615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2000" b="1">
                  <a:solidFill>
                    <a:srgbClr val="22423D"/>
                  </a:solidFill>
                  <a:latin typeface="Arial"/>
                  <a:ea typeface="Arial"/>
                  <a:cs typeface="Arial"/>
                  <a:sym typeface="Arial"/>
                </a:rPr>
                <a:t>ONLINE TOOLS</a:t>
              </a:r>
              <a:endParaRPr sz="900"/>
            </a:p>
          </p:txBody>
        </p:sp>
      </p:grpSp>
      <p:grpSp>
        <p:nvGrpSpPr>
          <p:cNvPr id="1793" name="Google Shape;1793;g357d106b903_0_5243"/>
          <p:cNvGrpSpPr/>
          <p:nvPr/>
        </p:nvGrpSpPr>
        <p:grpSpPr>
          <a:xfrm>
            <a:off x="1742158" y="2692587"/>
            <a:ext cx="8545024" cy="307800"/>
            <a:chOff x="0" y="-19050"/>
            <a:chExt cx="17090048" cy="615600"/>
          </a:xfrm>
        </p:grpSpPr>
        <p:sp>
          <p:nvSpPr>
            <p:cNvPr id="1794" name="Google Shape;1794;g357d106b903_0_5243">
              <a:extLst>
                <a:ext uri="{C183D7F6-B498-43B3-948B-1728B52AA6E4}">
                  <adec:decorative xmlns:adec="http://schemas.microsoft.com/office/drawing/2017/decorative" val="1"/>
                </a:ext>
              </a:extLst>
            </p:cNvPr>
            <p:cNvSpPr/>
            <p:nvPr/>
          </p:nvSpPr>
          <p:spPr>
            <a:xfrm>
              <a:off x="0" y="0"/>
              <a:ext cx="402886" cy="511553"/>
            </a:xfrm>
            <a:custGeom>
              <a:avLst/>
              <a:gdLst/>
              <a:ahLst/>
              <a:cxnLst/>
              <a:rect l="l" t="t" r="r" b="b"/>
              <a:pathLst>
                <a:path w="402886" h="511553" extrusionOk="0">
                  <a:moveTo>
                    <a:pt x="0" y="0"/>
                  </a:moveTo>
                  <a:lnTo>
                    <a:pt x="402886" y="0"/>
                  </a:lnTo>
                  <a:lnTo>
                    <a:pt x="402886" y="511553"/>
                  </a:lnTo>
                  <a:lnTo>
                    <a:pt x="0" y="511553"/>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95" name="Google Shape;1795;g357d106b903_0_5243"/>
            <p:cNvSpPr txBox="1"/>
            <p:nvPr/>
          </p:nvSpPr>
          <p:spPr>
            <a:xfrm>
              <a:off x="750248" y="-19050"/>
              <a:ext cx="16339800" cy="615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2000" b="1">
                  <a:solidFill>
                    <a:srgbClr val="22423D"/>
                  </a:solidFill>
                  <a:latin typeface="Arial"/>
                  <a:ea typeface="Arial"/>
                  <a:cs typeface="Arial"/>
                  <a:sym typeface="Arial"/>
                </a:rPr>
                <a:t>DROID, EXACT FILE, HASHMYFILES</a:t>
              </a:r>
              <a:endParaRPr sz="900"/>
            </a:p>
          </p:txBody>
        </p:sp>
      </p:grpSp>
      <p:sp>
        <p:nvSpPr>
          <p:cNvPr id="1796" name="Google Shape;1796;g357d106b903_0_5243"/>
          <p:cNvSpPr txBox="1"/>
          <p:nvPr/>
        </p:nvSpPr>
        <p:spPr>
          <a:xfrm>
            <a:off x="1902604" y="3032312"/>
            <a:ext cx="9691500" cy="13893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sng" strike="noStrike" cap="none" dirty="0">
                <a:solidFill>
                  <a:srgbClr val="22423D"/>
                </a:solidFill>
                <a:latin typeface="Arial"/>
                <a:ea typeface="Arial"/>
                <a:cs typeface="Arial"/>
                <a:sym typeface="Arial"/>
              </a:rPr>
              <a:t>https://</a:t>
            </a:r>
            <a:r>
              <a:rPr lang="en-US" sz="1900" b="0" i="0" u="sng" strike="noStrike" cap="none" dirty="0" err="1">
                <a:solidFill>
                  <a:srgbClr val="22423D"/>
                </a:solidFill>
                <a:latin typeface="Arial"/>
                <a:ea typeface="Arial"/>
                <a:cs typeface="Arial"/>
                <a:sym typeface="Arial"/>
              </a:rPr>
              <a:t>libguides.umn.edu</a:t>
            </a:r>
            <a:r>
              <a:rPr lang="en-US" sz="1900" b="0" i="0" u="sng" strike="noStrike" cap="none" dirty="0">
                <a:solidFill>
                  <a:srgbClr val="22423D"/>
                </a:solidFill>
                <a:latin typeface="Arial"/>
                <a:ea typeface="Arial"/>
                <a:cs typeface="Arial"/>
                <a:sym typeface="Arial"/>
              </a:rPr>
              <a:t>/</a:t>
            </a:r>
            <a:r>
              <a:rPr lang="en-US" sz="1900" b="0" i="0" u="sng" strike="noStrike" cap="none" dirty="0" err="1">
                <a:solidFill>
                  <a:srgbClr val="22423D"/>
                </a:solidFill>
                <a:latin typeface="Arial"/>
                <a:ea typeface="Arial"/>
                <a:cs typeface="Arial"/>
                <a:sym typeface="Arial"/>
              </a:rPr>
              <a:t>dp</a:t>
            </a:r>
            <a:r>
              <a:rPr lang="en-US" sz="1900" b="0" i="0" u="sng" strike="noStrike" cap="none" dirty="0">
                <a:solidFill>
                  <a:srgbClr val="22423D"/>
                </a:solidFill>
                <a:latin typeface="Arial"/>
                <a:ea typeface="Arial"/>
                <a:cs typeface="Arial"/>
                <a:sym typeface="Arial"/>
              </a:rPr>
              <a:t>-tool-guides/checksum</a:t>
            </a:r>
            <a:endParaRPr sz="900" dirty="0"/>
          </a:p>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dirty="0">
                <a:solidFill>
                  <a:srgbClr val="22423D"/>
                </a:solidFill>
                <a:latin typeface="Arial"/>
                <a:ea typeface="Arial"/>
                <a:cs typeface="Arial"/>
                <a:sym typeface="Arial"/>
              </a:rPr>
              <a:t>University of Minnesota Libraries has a </a:t>
            </a:r>
            <a:r>
              <a:rPr lang="en-US" sz="1900" b="0" i="0" u="none" strike="noStrike" cap="none" dirty="0" err="1">
                <a:solidFill>
                  <a:srgbClr val="22423D"/>
                </a:solidFill>
                <a:latin typeface="Arial"/>
                <a:ea typeface="Arial"/>
                <a:cs typeface="Arial"/>
                <a:sym typeface="Arial"/>
              </a:rPr>
              <a:t>LibGuide</a:t>
            </a:r>
            <a:r>
              <a:rPr lang="en-US" sz="1900" b="0" i="0" u="none" strike="noStrike" cap="none" dirty="0">
                <a:solidFill>
                  <a:srgbClr val="22423D"/>
                </a:solidFill>
                <a:latin typeface="Arial"/>
                <a:ea typeface="Arial"/>
                <a:cs typeface="Arial"/>
                <a:sym typeface="Arial"/>
              </a:rPr>
              <a:t> on some commonly used tools to create or validate checksums in bulk including DROID</a:t>
            </a:r>
            <a:r>
              <a:rPr lang="en-US" sz="1900" b="1" i="0" u="none" strike="noStrike" cap="none" dirty="0">
                <a:solidFill>
                  <a:srgbClr val="22423D"/>
                </a:solidFill>
                <a:latin typeface="Arial"/>
                <a:ea typeface="Arial"/>
                <a:cs typeface="Arial"/>
                <a:sym typeface="Arial"/>
              </a:rPr>
              <a:t> (</a:t>
            </a:r>
            <a:r>
              <a:rPr lang="en-US" sz="1900" b="0" i="0" u="none" strike="noStrike" cap="none" dirty="0">
                <a:solidFill>
                  <a:srgbClr val="22423D"/>
                </a:solidFill>
                <a:latin typeface="Arial"/>
                <a:ea typeface="Arial"/>
                <a:cs typeface="Arial"/>
                <a:sym typeface="Arial"/>
              </a:rPr>
              <a:t>file identification and checksum creation), Exact File, and </a:t>
            </a:r>
            <a:r>
              <a:rPr lang="en-US" sz="1900" b="0" i="0" u="none" strike="noStrike" cap="none" dirty="0" err="1">
                <a:solidFill>
                  <a:srgbClr val="22423D"/>
                </a:solidFill>
                <a:latin typeface="Arial"/>
                <a:ea typeface="Arial"/>
                <a:cs typeface="Arial"/>
                <a:sym typeface="Arial"/>
              </a:rPr>
              <a:t>HashMyFiles</a:t>
            </a:r>
            <a:endParaRPr sz="900" dirty="0"/>
          </a:p>
        </p:txBody>
      </p:sp>
      <p:sp>
        <p:nvSpPr>
          <p:cNvPr id="1797" name="Google Shape;1797;g357d106b903_0_5243"/>
          <p:cNvSpPr txBox="1"/>
          <p:nvPr/>
        </p:nvSpPr>
        <p:spPr>
          <a:xfrm>
            <a:off x="1902604" y="4778985"/>
            <a:ext cx="9691500" cy="13893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sng" strike="noStrike" cap="none" dirty="0">
                <a:solidFill>
                  <a:srgbClr val="22423D"/>
                </a:solidFill>
                <a:latin typeface="Arial"/>
                <a:ea typeface="Arial"/>
                <a:cs typeface="Arial"/>
                <a:sym typeface="Arial"/>
              </a:rPr>
              <a:t>https://</a:t>
            </a:r>
            <a:r>
              <a:rPr lang="en-US" sz="1900" b="0" i="0" u="sng" strike="noStrike" cap="none" dirty="0" err="1">
                <a:solidFill>
                  <a:srgbClr val="22423D"/>
                </a:solidFill>
                <a:latin typeface="Arial"/>
                <a:ea typeface="Arial"/>
                <a:cs typeface="Arial"/>
                <a:sym typeface="Arial"/>
              </a:rPr>
              <a:t>www.codesector.com</a:t>
            </a:r>
            <a:r>
              <a:rPr lang="en-US" sz="1900" b="0" i="0" u="sng" strike="noStrike" cap="none" dirty="0">
                <a:solidFill>
                  <a:srgbClr val="22423D"/>
                </a:solidFill>
                <a:latin typeface="Arial"/>
                <a:ea typeface="Arial"/>
                <a:cs typeface="Arial"/>
                <a:sym typeface="Arial"/>
              </a:rPr>
              <a:t>/</a:t>
            </a:r>
            <a:r>
              <a:rPr lang="en-US" sz="1900" b="0" i="0" u="sng" strike="noStrike" cap="none" dirty="0" err="1">
                <a:solidFill>
                  <a:srgbClr val="22423D"/>
                </a:solidFill>
                <a:latin typeface="Arial"/>
                <a:ea typeface="Arial"/>
                <a:cs typeface="Arial"/>
                <a:sym typeface="Arial"/>
              </a:rPr>
              <a:t>teracopy</a:t>
            </a:r>
            <a:r>
              <a:rPr lang="en-US" sz="1900" b="0" i="0" u="sng" strike="noStrike" cap="none" dirty="0">
                <a:solidFill>
                  <a:srgbClr val="22423D"/>
                </a:solidFill>
                <a:latin typeface="Arial"/>
                <a:ea typeface="Arial"/>
                <a:cs typeface="Arial"/>
                <a:sym typeface="Arial"/>
              </a:rPr>
              <a:t> </a:t>
            </a:r>
            <a:endParaRPr sz="900" dirty="0"/>
          </a:p>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dirty="0">
                <a:solidFill>
                  <a:srgbClr val="22423D"/>
                </a:solidFill>
                <a:latin typeface="Arial"/>
                <a:ea typeface="Arial"/>
                <a:cs typeface="Arial"/>
                <a:sym typeface="Arial"/>
              </a:rPr>
              <a:t>This free and easy to download tool</a:t>
            </a:r>
            <a:r>
              <a:rPr lang="en-US" sz="1900" b="1" i="0" u="none" strike="noStrike" cap="none" dirty="0">
                <a:solidFill>
                  <a:srgbClr val="22423D"/>
                </a:solidFill>
                <a:latin typeface="Arial"/>
                <a:ea typeface="Arial"/>
                <a:cs typeface="Arial"/>
                <a:sym typeface="Arial"/>
              </a:rPr>
              <a:t> </a:t>
            </a:r>
            <a:r>
              <a:rPr lang="en-US" sz="1900" b="0" i="0" u="none" strike="noStrike" cap="none" dirty="0">
                <a:solidFill>
                  <a:srgbClr val="22423D"/>
                </a:solidFill>
                <a:latin typeface="Arial"/>
                <a:ea typeface="Arial"/>
                <a:cs typeface="Arial"/>
                <a:sym typeface="Arial"/>
              </a:rPr>
              <a:t>replaces your computer’s built in “move” and “copy” functions to ensure files are moved safely by creating and validating checksums and ensuring files remain unchanged during transfer</a:t>
            </a:r>
            <a:endParaRPr sz="900" dirty="0"/>
          </a:p>
        </p:txBody>
      </p:sp>
      <p:grpSp>
        <p:nvGrpSpPr>
          <p:cNvPr id="1798" name="Google Shape;1798;g357d106b903_0_5243"/>
          <p:cNvGrpSpPr/>
          <p:nvPr/>
        </p:nvGrpSpPr>
        <p:grpSpPr>
          <a:xfrm>
            <a:off x="1742158" y="4439260"/>
            <a:ext cx="8545024" cy="307800"/>
            <a:chOff x="0" y="-19050"/>
            <a:chExt cx="17090048" cy="615600"/>
          </a:xfrm>
        </p:grpSpPr>
        <p:sp>
          <p:nvSpPr>
            <p:cNvPr id="1799" name="Google Shape;1799;g357d106b903_0_5243">
              <a:extLst>
                <a:ext uri="{C183D7F6-B498-43B3-948B-1728B52AA6E4}">
                  <adec:decorative xmlns:adec="http://schemas.microsoft.com/office/drawing/2017/decorative" val="1"/>
                </a:ext>
              </a:extLst>
            </p:cNvPr>
            <p:cNvSpPr/>
            <p:nvPr/>
          </p:nvSpPr>
          <p:spPr>
            <a:xfrm>
              <a:off x="0" y="0"/>
              <a:ext cx="402886" cy="511553"/>
            </a:xfrm>
            <a:custGeom>
              <a:avLst/>
              <a:gdLst/>
              <a:ahLst/>
              <a:cxnLst/>
              <a:rect l="l" t="t" r="r" b="b"/>
              <a:pathLst>
                <a:path w="402886" h="511553" extrusionOk="0">
                  <a:moveTo>
                    <a:pt x="0" y="0"/>
                  </a:moveTo>
                  <a:lnTo>
                    <a:pt x="402886" y="0"/>
                  </a:lnTo>
                  <a:lnTo>
                    <a:pt x="402886" y="511553"/>
                  </a:lnTo>
                  <a:lnTo>
                    <a:pt x="0" y="511553"/>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00" name="Google Shape;1800;g357d106b903_0_5243"/>
            <p:cNvSpPr txBox="1"/>
            <p:nvPr/>
          </p:nvSpPr>
          <p:spPr>
            <a:xfrm>
              <a:off x="750248" y="-19050"/>
              <a:ext cx="16339800" cy="615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2000" b="1">
                  <a:solidFill>
                    <a:srgbClr val="22423D"/>
                  </a:solidFill>
                  <a:latin typeface="Arial"/>
                  <a:ea typeface="Arial"/>
                  <a:cs typeface="Arial"/>
                  <a:sym typeface="Arial"/>
                </a:rPr>
                <a:t>TERACOPY</a:t>
              </a:r>
              <a:endParaRPr sz="900"/>
            </a:p>
          </p:txBody>
        </p:sp>
      </p:grpSp>
      <p:sp>
        <p:nvSpPr>
          <p:cNvPr id="2" name="Google Shape;1660;g357d106b903_0_5842">
            <a:extLst>
              <a:ext uri="{FF2B5EF4-FFF2-40B4-BE49-F238E27FC236}">
                <a16:creationId xmlns:a16="http://schemas.microsoft.com/office/drawing/2014/main" id="{89915869-7785-9ACF-2CFA-6327043BBA5B}"/>
              </a:ext>
              <a:ext uri="{C183D7F6-B498-43B3-948B-1728B52AA6E4}">
                <adec:decorative xmlns:adec="http://schemas.microsoft.com/office/drawing/2017/decorative" val="1"/>
              </a:ext>
            </a:extLst>
          </p:cNvPr>
          <p:cNvSpPr/>
          <p:nvPr/>
        </p:nvSpPr>
        <p:spPr>
          <a:xfrm>
            <a:off x="-1499084" y="5391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1868"/>
        <p:cNvGrpSpPr/>
        <p:nvPr/>
      </p:nvGrpSpPr>
      <p:grpSpPr>
        <a:xfrm>
          <a:off x="0" y="0"/>
          <a:ext cx="0" cy="0"/>
          <a:chOff x="0" y="0"/>
          <a:chExt cx="0" cy="0"/>
        </a:xfrm>
      </p:grpSpPr>
      <p:sp>
        <p:nvSpPr>
          <p:cNvPr id="1869" name="Google Shape;1869;g357d106b903_0_5323"/>
          <p:cNvSpPr txBox="1"/>
          <p:nvPr/>
        </p:nvSpPr>
        <p:spPr>
          <a:xfrm>
            <a:off x="395642" y="689715"/>
            <a:ext cx="10054200" cy="685200"/>
          </a:xfrm>
          <a:prstGeom prst="rect">
            <a:avLst/>
          </a:prstGeom>
          <a:noFill/>
          <a:ln>
            <a:noFill/>
          </a:ln>
        </p:spPr>
        <p:txBody>
          <a:bodyPr spcFirstLastPara="1" wrap="square" lIns="0" tIns="0" rIns="0" bIns="0" anchor="t" anchorCtr="0">
            <a:spAutoFit/>
          </a:bodyPr>
          <a:lstStyle/>
          <a:p>
            <a:pPr marL="0" marR="0" lvl="0" indent="0" algn="l" rtl="0">
              <a:lnSpc>
                <a:spcPct val="83997"/>
              </a:lnSpc>
              <a:spcBef>
                <a:spcPts val="0"/>
              </a:spcBef>
              <a:spcAft>
                <a:spcPts val="0"/>
              </a:spcAft>
              <a:buNone/>
            </a:pPr>
            <a:r>
              <a:rPr lang="en-US" sz="5300" i="1">
                <a:solidFill>
                  <a:srgbClr val="22423D"/>
                </a:solidFill>
                <a:latin typeface="Arial"/>
                <a:ea typeface="Arial"/>
                <a:cs typeface="Arial"/>
                <a:sym typeface="Arial"/>
              </a:rPr>
              <a:t>File Migration Tools</a:t>
            </a:r>
            <a:endParaRPr sz="900"/>
          </a:p>
        </p:txBody>
      </p:sp>
      <p:sp>
        <p:nvSpPr>
          <p:cNvPr id="1870" name="Google Shape;1870;g357d106b903_0_5323">
            <a:extLst>
              <a:ext uri="{C183D7F6-B498-43B3-948B-1728B52AA6E4}">
                <adec:decorative xmlns:adec="http://schemas.microsoft.com/office/drawing/2017/decorative" val="1"/>
              </a:ext>
            </a:extLst>
          </p:cNvPr>
          <p:cNvSpPr/>
          <p:nvPr/>
        </p:nvSpPr>
        <p:spPr>
          <a:xfrm>
            <a:off x="10073925" y="-815470"/>
            <a:ext cx="3394710" cy="2746629"/>
          </a:xfrm>
          <a:custGeom>
            <a:avLst/>
            <a:gdLst/>
            <a:ahLst/>
            <a:cxnLst/>
            <a:rect l="l" t="t" r="r" b="b"/>
            <a:pathLst>
              <a:path w="5085708" h="4114800" extrusionOk="0">
                <a:moveTo>
                  <a:pt x="0" y="0"/>
                </a:moveTo>
                <a:lnTo>
                  <a:pt x="5085708" y="0"/>
                </a:lnTo>
                <a:lnTo>
                  <a:pt x="5085708" y="4114800"/>
                </a:lnTo>
                <a:lnTo>
                  <a:pt x="0" y="4114800"/>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71" name="Google Shape;1871;g357d106b903_0_5323">
            <a:extLst>
              <a:ext uri="{C183D7F6-B498-43B3-948B-1728B52AA6E4}">
                <adec:decorative xmlns:adec="http://schemas.microsoft.com/office/drawing/2017/decorative" val="1"/>
              </a:ext>
            </a:extLst>
          </p:cNvPr>
          <p:cNvSpPr/>
          <p:nvPr/>
        </p:nvSpPr>
        <p:spPr>
          <a:xfrm>
            <a:off x="-1556234" y="5518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873" name="Google Shape;1873;g357d106b903_0_5323"/>
          <p:cNvGrpSpPr/>
          <p:nvPr/>
        </p:nvGrpSpPr>
        <p:grpSpPr>
          <a:xfrm>
            <a:off x="1745413" y="1721460"/>
            <a:ext cx="8703247" cy="1072762"/>
            <a:chOff x="0" y="-19050"/>
            <a:chExt cx="17406493" cy="2145524"/>
          </a:xfrm>
        </p:grpSpPr>
        <p:sp>
          <p:nvSpPr>
            <p:cNvPr id="1874" name="Google Shape;1874;g357d106b903_0_5323"/>
            <p:cNvSpPr txBox="1"/>
            <p:nvPr/>
          </p:nvSpPr>
          <p:spPr>
            <a:xfrm>
              <a:off x="320893" y="810374"/>
              <a:ext cx="17085600" cy="13161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A universal document converter that can be installed on any operating system (command-line tool)</a:t>
              </a:r>
              <a:endParaRPr sz="900"/>
            </a:p>
          </p:txBody>
        </p:sp>
        <p:sp>
          <p:nvSpPr>
            <p:cNvPr id="1875" name="Google Shape;1875;g357d106b903_0_5323">
              <a:extLst>
                <a:ext uri="{C183D7F6-B498-43B3-948B-1728B52AA6E4}">
                  <adec:decorative xmlns:adec="http://schemas.microsoft.com/office/drawing/2017/decorative" val="1"/>
                </a:ext>
              </a:extLst>
            </p:cNvPr>
            <p:cNvSpPr/>
            <p:nvPr/>
          </p:nvSpPr>
          <p:spPr>
            <a:xfrm>
              <a:off x="0" y="0"/>
              <a:ext cx="402886" cy="511553"/>
            </a:xfrm>
            <a:custGeom>
              <a:avLst/>
              <a:gdLst/>
              <a:ahLst/>
              <a:cxnLst/>
              <a:rect l="l" t="t" r="r" b="b"/>
              <a:pathLst>
                <a:path w="402886" h="511553" extrusionOk="0">
                  <a:moveTo>
                    <a:pt x="0" y="0"/>
                  </a:moveTo>
                  <a:lnTo>
                    <a:pt x="402886" y="0"/>
                  </a:lnTo>
                  <a:lnTo>
                    <a:pt x="402886" y="511553"/>
                  </a:lnTo>
                  <a:lnTo>
                    <a:pt x="0" y="511553"/>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76" name="Google Shape;1876;g357d106b903_0_5323"/>
            <p:cNvSpPr txBox="1"/>
            <p:nvPr/>
          </p:nvSpPr>
          <p:spPr>
            <a:xfrm>
              <a:off x="750248" y="-19050"/>
              <a:ext cx="16339800" cy="615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2000" b="1">
                  <a:solidFill>
                    <a:srgbClr val="22423D"/>
                  </a:solidFill>
                  <a:latin typeface="Arial"/>
                  <a:ea typeface="Arial"/>
                  <a:cs typeface="Arial"/>
                  <a:sym typeface="Arial"/>
                </a:rPr>
                <a:t>PANDOC: </a:t>
              </a:r>
              <a:r>
                <a:rPr lang="en-US" sz="2000" u="sng">
                  <a:solidFill>
                    <a:srgbClr val="22423D"/>
                  </a:solidFill>
                  <a:latin typeface="Arial"/>
                  <a:ea typeface="Arial"/>
                  <a:cs typeface="Arial"/>
                  <a:sym typeface="Arial"/>
                </a:rPr>
                <a:t>https://pandoc.org/index.html</a:t>
              </a:r>
              <a:endParaRPr sz="900"/>
            </a:p>
          </p:txBody>
        </p:sp>
      </p:grpSp>
      <p:grpSp>
        <p:nvGrpSpPr>
          <p:cNvPr id="1877" name="Google Shape;1877;g357d106b903_0_5323"/>
          <p:cNvGrpSpPr/>
          <p:nvPr/>
        </p:nvGrpSpPr>
        <p:grpSpPr>
          <a:xfrm>
            <a:off x="1747519" y="2931072"/>
            <a:ext cx="9852097" cy="653327"/>
            <a:chOff x="0" y="-19050"/>
            <a:chExt cx="19704193" cy="1306654"/>
          </a:xfrm>
        </p:grpSpPr>
        <p:sp>
          <p:nvSpPr>
            <p:cNvPr id="1878" name="Google Shape;1878;g357d106b903_0_5323">
              <a:extLst>
                <a:ext uri="{C183D7F6-B498-43B3-948B-1728B52AA6E4}">
                  <adec:decorative xmlns:adec="http://schemas.microsoft.com/office/drawing/2017/decorative" val="1"/>
                </a:ext>
              </a:extLst>
            </p:cNvPr>
            <p:cNvSpPr/>
            <p:nvPr/>
          </p:nvSpPr>
          <p:spPr>
            <a:xfrm>
              <a:off x="0" y="0"/>
              <a:ext cx="402886" cy="511553"/>
            </a:xfrm>
            <a:custGeom>
              <a:avLst/>
              <a:gdLst/>
              <a:ahLst/>
              <a:cxnLst/>
              <a:rect l="l" t="t" r="r" b="b"/>
              <a:pathLst>
                <a:path w="402886" h="511553" extrusionOk="0">
                  <a:moveTo>
                    <a:pt x="0" y="0"/>
                  </a:moveTo>
                  <a:lnTo>
                    <a:pt x="402886" y="0"/>
                  </a:lnTo>
                  <a:lnTo>
                    <a:pt x="402886" y="511553"/>
                  </a:lnTo>
                  <a:lnTo>
                    <a:pt x="0" y="511553"/>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79" name="Google Shape;1879;g357d106b903_0_5323"/>
            <p:cNvSpPr txBox="1"/>
            <p:nvPr/>
          </p:nvSpPr>
          <p:spPr>
            <a:xfrm>
              <a:off x="750248" y="-19050"/>
              <a:ext cx="16339800" cy="615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2000" b="1">
                  <a:solidFill>
                    <a:srgbClr val="22423D"/>
                  </a:solidFill>
                  <a:latin typeface="Arial"/>
                  <a:ea typeface="Arial"/>
                  <a:cs typeface="Arial"/>
                  <a:sym typeface="Arial"/>
                </a:rPr>
                <a:t>EXIFTOOL: </a:t>
              </a:r>
              <a:r>
                <a:rPr lang="en-US" sz="2000" u="sng">
                  <a:solidFill>
                    <a:srgbClr val="22423D"/>
                  </a:solidFill>
                  <a:latin typeface="Arial"/>
                  <a:ea typeface="Arial"/>
                  <a:cs typeface="Arial"/>
                  <a:sym typeface="Arial"/>
                </a:rPr>
                <a:t>https://exiftool.org/</a:t>
              </a:r>
              <a:endParaRPr sz="900"/>
            </a:p>
          </p:txBody>
        </p:sp>
        <p:sp>
          <p:nvSpPr>
            <p:cNvPr id="1880" name="Google Shape;1880;g357d106b903_0_5323"/>
            <p:cNvSpPr txBox="1"/>
            <p:nvPr/>
          </p:nvSpPr>
          <p:spPr>
            <a:xfrm>
              <a:off x="320893" y="702604"/>
              <a:ext cx="19383300" cy="5850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Can be used for image conversions and runs on Mac or Windows (command-line tool)</a:t>
              </a:r>
              <a:endParaRPr sz="900"/>
            </a:p>
          </p:txBody>
        </p:sp>
      </p:grpSp>
      <p:grpSp>
        <p:nvGrpSpPr>
          <p:cNvPr id="1881" name="Google Shape;1881;g357d106b903_0_5323"/>
          <p:cNvGrpSpPr/>
          <p:nvPr/>
        </p:nvGrpSpPr>
        <p:grpSpPr>
          <a:xfrm>
            <a:off x="1718944" y="3786472"/>
            <a:ext cx="9909247" cy="1020000"/>
            <a:chOff x="0" y="-19050"/>
            <a:chExt cx="19818493" cy="2040000"/>
          </a:xfrm>
        </p:grpSpPr>
        <p:sp>
          <p:nvSpPr>
            <p:cNvPr id="1882" name="Google Shape;1882;g357d106b903_0_5323"/>
            <p:cNvSpPr txBox="1"/>
            <p:nvPr/>
          </p:nvSpPr>
          <p:spPr>
            <a:xfrm>
              <a:off x="435193" y="704850"/>
              <a:ext cx="19383300" cy="13161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Can be used for image conversions and runs on Windows or Linux (command-line tool)</a:t>
              </a:r>
              <a:endParaRPr sz="900"/>
            </a:p>
          </p:txBody>
        </p:sp>
        <p:sp>
          <p:nvSpPr>
            <p:cNvPr id="1883" name="Google Shape;1883;g357d106b903_0_5323">
              <a:extLst>
                <a:ext uri="{C183D7F6-B498-43B3-948B-1728B52AA6E4}">
                  <adec:decorative xmlns:adec="http://schemas.microsoft.com/office/drawing/2017/decorative" val="1"/>
                </a:ext>
              </a:extLst>
            </p:cNvPr>
            <p:cNvSpPr/>
            <p:nvPr/>
          </p:nvSpPr>
          <p:spPr>
            <a:xfrm>
              <a:off x="0" y="53080"/>
              <a:ext cx="402886" cy="511553"/>
            </a:xfrm>
            <a:custGeom>
              <a:avLst/>
              <a:gdLst/>
              <a:ahLst/>
              <a:cxnLst/>
              <a:rect l="l" t="t" r="r" b="b"/>
              <a:pathLst>
                <a:path w="402886" h="511553" extrusionOk="0">
                  <a:moveTo>
                    <a:pt x="0" y="0"/>
                  </a:moveTo>
                  <a:lnTo>
                    <a:pt x="402886" y="0"/>
                  </a:lnTo>
                  <a:lnTo>
                    <a:pt x="402886" y="511553"/>
                  </a:lnTo>
                  <a:lnTo>
                    <a:pt x="0" y="511553"/>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84" name="Google Shape;1884;g357d106b903_0_5323"/>
            <p:cNvSpPr txBox="1"/>
            <p:nvPr/>
          </p:nvSpPr>
          <p:spPr>
            <a:xfrm>
              <a:off x="750248" y="-19050"/>
              <a:ext cx="16770600" cy="615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2000" b="1">
                  <a:solidFill>
                    <a:srgbClr val="22423D"/>
                  </a:solidFill>
                  <a:latin typeface="Arial"/>
                  <a:ea typeface="Arial"/>
                  <a:cs typeface="Arial"/>
                  <a:sym typeface="Arial"/>
                </a:rPr>
                <a:t>IMAGEMAGICK: </a:t>
              </a:r>
              <a:r>
                <a:rPr lang="en-US" sz="2000" u="sng">
                  <a:solidFill>
                    <a:srgbClr val="22423D"/>
                  </a:solidFill>
                  <a:latin typeface="Arial"/>
                  <a:ea typeface="Arial"/>
                  <a:cs typeface="Arial"/>
                  <a:sym typeface="Arial"/>
                </a:rPr>
                <a:t>https://imagemagick.org/script/convert.php</a:t>
              </a:r>
              <a:endParaRPr sz="900"/>
            </a:p>
          </p:txBody>
        </p:sp>
      </p:grpSp>
      <p:grpSp>
        <p:nvGrpSpPr>
          <p:cNvPr id="1885" name="Google Shape;1885;g357d106b903_0_5323"/>
          <p:cNvGrpSpPr/>
          <p:nvPr/>
        </p:nvGrpSpPr>
        <p:grpSpPr>
          <a:xfrm>
            <a:off x="1773988" y="4942596"/>
            <a:ext cx="9269854" cy="1020000"/>
            <a:chOff x="0" y="-19050"/>
            <a:chExt cx="18539708" cy="2040000"/>
          </a:xfrm>
        </p:grpSpPr>
        <p:sp>
          <p:nvSpPr>
            <p:cNvPr id="1886" name="Google Shape;1886;g357d106b903_0_5323"/>
            <p:cNvSpPr txBox="1"/>
            <p:nvPr/>
          </p:nvSpPr>
          <p:spPr>
            <a:xfrm>
              <a:off x="662108" y="704850"/>
              <a:ext cx="17877600" cy="13161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Runs on any operating system and can be used for video conversions as well as to decode, encode, and transcode audiovisual files (command-line tool)</a:t>
              </a:r>
              <a:endParaRPr sz="900"/>
            </a:p>
          </p:txBody>
        </p:sp>
        <p:sp>
          <p:nvSpPr>
            <p:cNvPr id="1887" name="Google Shape;1887;g357d106b903_0_5323">
              <a:extLst>
                <a:ext uri="{C183D7F6-B498-43B3-948B-1728B52AA6E4}">
                  <adec:decorative xmlns:adec="http://schemas.microsoft.com/office/drawing/2017/decorative" val="1"/>
                </a:ext>
              </a:extLst>
            </p:cNvPr>
            <p:cNvSpPr/>
            <p:nvPr/>
          </p:nvSpPr>
          <p:spPr>
            <a:xfrm>
              <a:off x="0" y="53080"/>
              <a:ext cx="402886" cy="511553"/>
            </a:xfrm>
            <a:custGeom>
              <a:avLst/>
              <a:gdLst/>
              <a:ahLst/>
              <a:cxnLst/>
              <a:rect l="l" t="t" r="r" b="b"/>
              <a:pathLst>
                <a:path w="402886" h="511553" extrusionOk="0">
                  <a:moveTo>
                    <a:pt x="0" y="0"/>
                  </a:moveTo>
                  <a:lnTo>
                    <a:pt x="402886" y="0"/>
                  </a:lnTo>
                  <a:lnTo>
                    <a:pt x="402886" y="511553"/>
                  </a:lnTo>
                  <a:lnTo>
                    <a:pt x="0" y="511553"/>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88" name="Google Shape;1888;g357d106b903_0_5323"/>
            <p:cNvSpPr txBox="1"/>
            <p:nvPr/>
          </p:nvSpPr>
          <p:spPr>
            <a:xfrm>
              <a:off x="750248" y="-19050"/>
              <a:ext cx="16770600" cy="615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2000" b="1">
                  <a:solidFill>
                    <a:srgbClr val="22423D"/>
                  </a:solidFill>
                  <a:latin typeface="Arial"/>
                  <a:ea typeface="Arial"/>
                  <a:cs typeface="Arial"/>
                  <a:sym typeface="Arial"/>
                </a:rPr>
                <a:t>FFMPEG: </a:t>
              </a:r>
              <a:r>
                <a:rPr lang="en-US" sz="2000" u="sng">
                  <a:solidFill>
                    <a:srgbClr val="22423D"/>
                  </a:solidFill>
                  <a:latin typeface="Arial"/>
                  <a:ea typeface="Arial"/>
                  <a:cs typeface="Arial"/>
                  <a:sym typeface="Arial"/>
                </a:rPr>
                <a:t>https://imagemagick.org/script/convert.php</a:t>
              </a:r>
              <a:endParaRPr sz="900"/>
            </a:p>
          </p:txBody>
        </p:sp>
      </p:grpSp>
      <p:sp>
        <p:nvSpPr>
          <p:cNvPr id="2" name="Google Shape;1660;g357d106b903_0_5842">
            <a:extLst>
              <a:ext uri="{FF2B5EF4-FFF2-40B4-BE49-F238E27FC236}">
                <a16:creationId xmlns:a16="http://schemas.microsoft.com/office/drawing/2014/main" id="{C9D7A945-16DF-2D1D-0D7F-63E2962B9B2D}"/>
              </a:ext>
              <a:ext uri="{C183D7F6-B498-43B3-948B-1728B52AA6E4}">
                <adec:decorative xmlns:adec="http://schemas.microsoft.com/office/drawing/2017/decorative" val="1"/>
              </a:ext>
            </a:extLst>
          </p:cNvPr>
          <p:cNvSpPr/>
          <p:nvPr/>
        </p:nvSpPr>
        <p:spPr>
          <a:xfrm>
            <a:off x="-1499084" y="5391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1931"/>
        <p:cNvGrpSpPr/>
        <p:nvPr/>
      </p:nvGrpSpPr>
      <p:grpSpPr>
        <a:xfrm>
          <a:off x="0" y="0"/>
          <a:ext cx="0" cy="0"/>
          <a:chOff x="0" y="0"/>
          <a:chExt cx="0" cy="0"/>
        </a:xfrm>
      </p:grpSpPr>
      <p:sp>
        <p:nvSpPr>
          <p:cNvPr id="1932" name="Google Shape;1932;g357d106b903_0_5383"/>
          <p:cNvSpPr txBox="1"/>
          <p:nvPr/>
        </p:nvSpPr>
        <p:spPr>
          <a:xfrm>
            <a:off x="395642" y="689715"/>
            <a:ext cx="10054200" cy="685200"/>
          </a:xfrm>
          <a:prstGeom prst="rect">
            <a:avLst/>
          </a:prstGeom>
          <a:noFill/>
          <a:ln>
            <a:noFill/>
          </a:ln>
        </p:spPr>
        <p:txBody>
          <a:bodyPr spcFirstLastPara="1" wrap="square" lIns="0" tIns="0" rIns="0" bIns="0" anchor="t" anchorCtr="0">
            <a:spAutoFit/>
          </a:bodyPr>
          <a:lstStyle/>
          <a:p>
            <a:pPr marL="0" marR="0" lvl="0" indent="0" algn="l" rtl="0">
              <a:lnSpc>
                <a:spcPct val="83997"/>
              </a:lnSpc>
              <a:spcBef>
                <a:spcPts val="0"/>
              </a:spcBef>
              <a:spcAft>
                <a:spcPts val="0"/>
              </a:spcAft>
              <a:buNone/>
            </a:pPr>
            <a:r>
              <a:rPr lang="en-US" sz="5300" i="1">
                <a:solidFill>
                  <a:srgbClr val="22423D"/>
                </a:solidFill>
                <a:latin typeface="Arial"/>
                <a:ea typeface="Arial"/>
                <a:cs typeface="Arial"/>
                <a:sym typeface="Arial"/>
              </a:rPr>
              <a:t>Archivematica</a:t>
            </a:r>
            <a:endParaRPr sz="900"/>
          </a:p>
        </p:txBody>
      </p:sp>
      <p:sp>
        <p:nvSpPr>
          <p:cNvPr id="1933" name="Google Shape;1933;g357d106b903_0_5383">
            <a:extLst>
              <a:ext uri="{C183D7F6-B498-43B3-948B-1728B52AA6E4}">
                <adec:decorative xmlns:adec="http://schemas.microsoft.com/office/drawing/2017/decorative" val="1"/>
              </a:ext>
            </a:extLst>
          </p:cNvPr>
          <p:cNvSpPr/>
          <p:nvPr/>
        </p:nvSpPr>
        <p:spPr>
          <a:xfrm>
            <a:off x="10073925" y="-815470"/>
            <a:ext cx="3394710" cy="2746629"/>
          </a:xfrm>
          <a:custGeom>
            <a:avLst/>
            <a:gdLst/>
            <a:ahLst/>
            <a:cxnLst/>
            <a:rect l="l" t="t" r="r" b="b"/>
            <a:pathLst>
              <a:path w="5085708" h="4114800" extrusionOk="0">
                <a:moveTo>
                  <a:pt x="0" y="0"/>
                </a:moveTo>
                <a:lnTo>
                  <a:pt x="5085708" y="0"/>
                </a:lnTo>
                <a:lnTo>
                  <a:pt x="5085708" y="4114800"/>
                </a:lnTo>
                <a:lnTo>
                  <a:pt x="0" y="4114800"/>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34" name="Google Shape;1934;g357d106b903_0_5383">
            <a:extLst>
              <a:ext uri="{C183D7F6-B498-43B3-948B-1728B52AA6E4}">
                <adec:decorative xmlns:adec="http://schemas.microsoft.com/office/drawing/2017/decorative" val="1"/>
              </a:ext>
            </a:extLst>
          </p:cNvPr>
          <p:cNvSpPr/>
          <p:nvPr/>
        </p:nvSpPr>
        <p:spPr>
          <a:xfrm>
            <a:off x="-1556234" y="5518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936" name="Google Shape;1936;g357d106b903_0_5383"/>
          <p:cNvGrpSpPr/>
          <p:nvPr/>
        </p:nvGrpSpPr>
        <p:grpSpPr>
          <a:xfrm>
            <a:off x="1746469" y="1941778"/>
            <a:ext cx="8616150" cy="1336379"/>
            <a:chOff x="0" y="-19050"/>
            <a:chExt cx="17232300" cy="2672758"/>
          </a:xfrm>
        </p:grpSpPr>
        <p:sp>
          <p:nvSpPr>
            <p:cNvPr id="1937" name="Google Shape;1937;g357d106b903_0_5383">
              <a:extLst>
                <a:ext uri="{C183D7F6-B498-43B3-948B-1728B52AA6E4}">
                  <adec:decorative xmlns:adec="http://schemas.microsoft.com/office/drawing/2017/decorative" val="1"/>
                </a:ext>
              </a:extLst>
            </p:cNvPr>
            <p:cNvSpPr/>
            <p:nvPr/>
          </p:nvSpPr>
          <p:spPr>
            <a:xfrm>
              <a:off x="0" y="0"/>
              <a:ext cx="402886" cy="511553"/>
            </a:xfrm>
            <a:custGeom>
              <a:avLst/>
              <a:gdLst/>
              <a:ahLst/>
              <a:cxnLst/>
              <a:rect l="l" t="t" r="r" b="b"/>
              <a:pathLst>
                <a:path w="402886" h="511553" extrusionOk="0">
                  <a:moveTo>
                    <a:pt x="0" y="0"/>
                  </a:moveTo>
                  <a:lnTo>
                    <a:pt x="402886" y="0"/>
                  </a:lnTo>
                  <a:lnTo>
                    <a:pt x="402886" y="511553"/>
                  </a:lnTo>
                  <a:lnTo>
                    <a:pt x="0" y="511553"/>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38" name="Google Shape;1938;g357d106b903_0_5383"/>
            <p:cNvSpPr txBox="1"/>
            <p:nvPr/>
          </p:nvSpPr>
          <p:spPr>
            <a:xfrm>
              <a:off x="750248" y="-19050"/>
              <a:ext cx="16339800" cy="615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2000" b="1">
                  <a:solidFill>
                    <a:srgbClr val="22423D"/>
                  </a:solidFill>
                  <a:latin typeface="Arial"/>
                  <a:ea typeface="Arial"/>
                  <a:cs typeface="Arial"/>
                  <a:sym typeface="Arial"/>
                </a:rPr>
                <a:t>HTTPS://WWW.ARCHIVEMATICA.ORG/EN/</a:t>
              </a:r>
              <a:endParaRPr sz="900"/>
            </a:p>
          </p:txBody>
        </p:sp>
        <p:sp>
          <p:nvSpPr>
            <p:cNvPr id="1939" name="Google Shape;1939;g357d106b903_0_5383"/>
            <p:cNvSpPr txBox="1"/>
            <p:nvPr/>
          </p:nvSpPr>
          <p:spPr>
            <a:xfrm>
              <a:off x="0" y="606508"/>
              <a:ext cx="17232300" cy="20472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Open-source suite of software tools that allows user to process digital objects for digital preservation in compliance with the OAIS model</a:t>
              </a:r>
              <a:endParaRPr sz="900"/>
            </a:p>
            <a:p>
              <a:pPr marL="0" marR="0" lvl="0" indent="0" algn="l" rtl="0">
                <a:lnSpc>
                  <a:spcPct val="125008"/>
                </a:lnSpc>
                <a:spcBef>
                  <a:spcPts val="0"/>
                </a:spcBef>
                <a:spcAft>
                  <a:spcPts val="0"/>
                </a:spcAft>
                <a:buNone/>
              </a:pPr>
              <a:endParaRPr sz="1900">
                <a:solidFill>
                  <a:srgbClr val="22423D"/>
                </a:solidFill>
                <a:latin typeface="Arial"/>
                <a:ea typeface="Arial"/>
                <a:cs typeface="Arial"/>
                <a:sym typeface="Arial"/>
              </a:endParaRPr>
            </a:p>
          </p:txBody>
        </p:sp>
      </p:grpSp>
      <p:grpSp>
        <p:nvGrpSpPr>
          <p:cNvPr id="1940" name="Google Shape;1940;g357d106b903_0_5383"/>
          <p:cNvGrpSpPr/>
          <p:nvPr/>
        </p:nvGrpSpPr>
        <p:grpSpPr>
          <a:xfrm>
            <a:off x="1746469" y="4098067"/>
            <a:ext cx="8616150" cy="1760389"/>
            <a:chOff x="0" y="-19050"/>
            <a:chExt cx="17232300" cy="3520778"/>
          </a:xfrm>
        </p:grpSpPr>
        <p:sp>
          <p:nvSpPr>
            <p:cNvPr id="1941" name="Google Shape;1941;g357d106b903_0_5383">
              <a:extLst>
                <a:ext uri="{C183D7F6-B498-43B3-948B-1728B52AA6E4}">
                  <adec:decorative xmlns:adec="http://schemas.microsoft.com/office/drawing/2017/decorative" val="1"/>
                </a:ext>
              </a:extLst>
            </p:cNvPr>
            <p:cNvSpPr/>
            <p:nvPr/>
          </p:nvSpPr>
          <p:spPr>
            <a:xfrm>
              <a:off x="0" y="0"/>
              <a:ext cx="402886" cy="511553"/>
            </a:xfrm>
            <a:custGeom>
              <a:avLst/>
              <a:gdLst/>
              <a:ahLst/>
              <a:cxnLst/>
              <a:rect l="l" t="t" r="r" b="b"/>
              <a:pathLst>
                <a:path w="402886" h="511553" extrusionOk="0">
                  <a:moveTo>
                    <a:pt x="0" y="0"/>
                  </a:moveTo>
                  <a:lnTo>
                    <a:pt x="402886" y="0"/>
                  </a:lnTo>
                  <a:lnTo>
                    <a:pt x="402886" y="511553"/>
                  </a:lnTo>
                  <a:lnTo>
                    <a:pt x="0" y="511553"/>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942" name="Google Shape;1942;g357d106b903_0_5383"/>
            <p:cNvSpPr txBox="1"/>
            <p:nvPr/>
          </p:nvSpPr>
          <p:spPr>
            <a:xfrm>
              <a:off x="750248" y="-19050"/>
              <a:ext cx="16339800" cy="615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2000" b="1">
                  <a:solidFill>
                    <a:srgbClr val="22423D"/>
                  </a:solidFill>
                  <a:latin typeface="Arial"/>
                  <a:ea typeface="Arial"/>
                  <a:cs typeface="Arial"/>
                  <a:sym typeface="Arial"/>
                </a:rPr>
                <a:t>CONS</a:t>
              </a:r>
              <a:endParaRPr sz="900"/>
            </a:p>
          </p:txBody>
        </p:sp>
        <p:sp>
          <p:nvSpPr>
            <p:cNvPr id="1943" name="Google Shape;1943;g357d106b903_0_5383"/>
            <p:cNvSpPr txBox="1"/>
            <p:nvPr/>
          </p:nvSpPr>
          <p:spPr>
            <a:xfrm>
              <a:off x="0" y="577850"/>
              <a:ext cx="17232300" cy="2923878"/>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dirty="0">
                  <a:solidFill>
                    <a:srgbClr val="22423D"/>
                  </a:solidFill>
                </a:rPr>
                <a:t>Steep</a:t>
              </a:r>
              <a:r>
                <a:rPr lang="en-US" sz="1900" b="0" i="0" u="none" strike="noStrike" cap="none" dirty="0">
                  <a:solidFill>
                    <a:srgbClr val="22423D"/>
                  </a:solidFill>
                  <a:latin typeface="Arial"/>
                  <a:ea typeface="Arial"/>
                  <a:cs typeface="Arial"/>
                  <a:sym typeface="Arial"/>
                </a:rPr>
                <a:t> learning curve</a:t>
              </a:r>
              <a:endParaRPr sz="900" dirty="0"/>
            </a:p>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dirty="0">
                  <a:solidFill>
                    <a:srgbClr val="22423D"/>
                  </a:solidFill>
                  <a:latin typeface="Arial"/>
                  <a:ea typeface="Arial"/>
                  <a:cs typeface="Arial"/>
                  <a:sym typeface="Arial"/>
                </a:rPr>
                <a:t>Does not provide any storage or access</a:t>
              </a:r>
              <a:endParaRPr sz="900" dirty="0"/>
            </a:p>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dirty="0">
                  <a:solidFill>
                    <a:srgbClr val="22423D"/>
                  </a:solidFill>
                  <a:latin typeface="Arial"/>
                  <a:ea typeface="Arial"/>
                  <a:cs typeface="Arial"/>
                  <a:sym typeface="Arial"/>
                </a:rPr>
                <a:t>Assumes more advanced digital preservation knowledge</a:t>
              </a:r>
              <a:endParaRPr sz="900" dirty="0"/>
            </a:p>
            <a:p>
              <a:pPr marL="0" marR="0" lvl="0" indent="0" algn="l" rtl="0">
                <a:lnSpc>
                  <a:spcPct val="125008"/>
                </a:lnSpc>
                <a:spcBef>
                  <a:spcPts val="0"/>
                </a:spcBef>
                <a:spcAft>
                  <a:spcPts val="0"/>
                </a:spcAft>
                <a:buNone/>
              </a:pPr>
              <a:endParaRPr sz="1900">
                <a:solidFill>
                  <a:srgbClr val="22423D"/>
                </a:solidFill>
                <a:latin typeface="Arial"/>
                <a:ea typeface="Arial"/>
                <a:cs typeface="Arial"/>
                <a:sym typeface="Arial"/>
              </a:endParaRPr>
            </a:p>
          </p:txBody>
        </p:sp>
      </p:grpSp>
      <p:grpSp>
        <p:nvGrpSpPr>
          <p:cNvPr id="1944" name="Google Shape;1944;g357d106b903_0_5383"/>
          <p:cNvGrpSpPr/>
          <p:nvPr/>
        </p:nvGrpSpPr>
        <p:grpSpPr>
          <a:xfrm>
            <a:off x="1746469" y="3420634"/>
            <a:ext cx="8545024" cy="307800"/>
            <a:chOff x="0" y="-19050"/>
            <a:chExt cx="17090048" cy="615600"/>
          </a:xfrm>
        </p:grpSpPr>
        <p:sp>
          <p:nvSpPr>
            <p:cNvPr id="1945" name="Google Shape;1945;g357d106b903_0_5383">
              <a:extLst>
                <a:ext uri="{C183D7F6-B498-43B3-948B-1728B52AA6E4}">
                  <adec:decorative xmlns:adec="http://schemas.microsoft.com/office/drawing/2017/decorative" val="1"/>
                </a:ext>
              </a:extLst>
            </p:cNvPr>
            <p:cNvSpPr/>
            <p:nvPr/>
          </p:nvSpPr>
          <p:spPr>
            <a:xfrm>
              <a:off x="0" y="0"/>
              <a:ext cx="402886" cy="511553"/>
            </a:xfrm>
            <a:custGeom>
              <a:avLst/>
              <a:gdLst/>
              <a:ahLst/>
              <a:cxnLst/>
              <a:rect l="l" t="t" r="r" b="b"/>
              <a:pathLst>
                <a:path w="402886" h="511553" extrusionOk="0">
                  <a:moveTo>
                    <a:pt x="0" y="0"/>
                  </a:moveTo>
                  <a:lnTo>
                    <a:pt x="402886" y="0"/>
                  </a:lnTo>
                  <a:lnTo>
                    <a:pt x="402886" y="511553"/>
                  </a:lnTo>
                  <a:lnTo>
                    <a:pt x="0" y="511553"/>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46" name="Google Shape;1946;g357d106b903_0_5383"/>
            <p:cNvSpPr txBox="1"/>
            <p:nvPr/>
          </p:nvSpPr>
          <p:spPr>
            <a:xfrm>
              <a:off x="750248" y="-19050"/>
              <a:ext cx="16339800" cy="615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2000" b="1">
                  <a:solidFill>
                    <a:srgbClr val="22423D"/>
                  </a:solidFill>
                  <a:latin typeface="Arial"/>
                  <a:ea typeface="Arial"/>
                  <a:cs typeface="Arial"/>
                  <a:sym typeface="Arial"/>
                </a:rPr>
                <a:t>PROS:</a:t>
              </a:r>
              <a:r>
                <a:rPr lang="en-US" sz="2000">
                  <a:solidFill>
                    <a:srgbClr val="22423D"/>
                  </a:solidFill>
                  <a:latin typeface="Arial"/>
                  <a:ea typeface="Arial"/>
                  <a:cs typeface="Arial"/>
                  <a:sym typeface="Arial"/>
                </a:rPr>
                <a:t> Free, powerful, and flexible</a:t>
              </a:r>
              <a:endParaRPr sz="900"/>
            </a:p>
          </p:txBody>
        </p:sp>
      </p:grpSp>
      <p:sp>
        <p:nvSpPr>
          <p:cNvPr id="2" name="Google Shape;1660;g357d106b903_0_5842">
            <a:extLst>
              <a:ext uri="{FF2B5EF4-FFF2-40B4-BE49-F238E27FC236}">
                <a16:creationId xmlns:a16="http://schemas.microsoft.com/office/drawing/2014/main" id="{B91FFFE4-D731-8A34-4E60-73C213D35909}"/>
              </a:ext>
              <a:ext uri="{C183D7F6-B498-43B3-948B-1728B52AA6E4}">
                <adec:decorative xmlns:adec="http://schemas.microsoft.com/office/drawing/2017/decorative" val="1"/>
              </a:ext>
            </a:extLst>
          </p:cNvPr>
          <p:cNvSpPr/>
          <p:nvPr/>
        </p:nvSpPr>
        <p:spPr>
          <a:xfrm>
            <a:off x="-1499084" y="5391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1990"/>
        <p:cNvGrpSpPr/>
        <p:nvPr/>
      </p:nvGrpSpPr>
      <p:grpSpPr>
        <a:xfrm>
          <a:off x="0" y="0"/>
          <a:ext cx="0" cy="0"/>
          <a:chOff x="0" y="0"/>
          <a:chExt cx="0" cy="0"/>
        </a:xfrm>
      </p:grpSpPr>
      <p:sp>
        <p:nvSpPr>
          <p:cNvPr id="1991" name="Google Shape;1991;g357d106b903_0_5439"/>
          <p:cNvSpPr txBox="1"/>
          <p:nvPr/>
        </p:nvSpPr>
        <p:spPr>
          <a:xfrm>
            <a:off x="395642" y="689715"/>
            <a:ext cx="10054200" cy="685200"/>
          </a:xfrm>
          <a:prstGeom prst="rect">
            <a:avLst/>
          </a:prstGeom>
          <a:noFill/>
          <a:ln>
            <a:noFill/>
          </a:ln>
        </p:spPr>
        <p:txBody>
          <a:bodyPr spcFirstLastPara="1" wrap="square" lIns="0" tIns="0" rIns="0" bIns="0" anchor="t" anchorCtr="0">
            <a:spAutoFit/>
          </a:bodyPr>
          <a:lstStyle/>
          <a:p>
            <a:pPr marL="0" marR="0" lvl="0" indent="0" algn="l" rtl="0">
              <a:lnSpc>
                <a:spcPct val="83997"/>
              </a:lnSpc>
              <a:spcBef>
                <a:spcPts val="0"/>
              </a:spcBef>
              <a:spcAft>
                <a:spcPts val="0"/>
              </a:spcAft>
              <a:buNone/>
            </a:pPr>
            <a:r>
              <a:rPr lang="en-US" sz="5300" i="1">
                <a:solidFill>
                  <a:srgbClr val="22423D"/>
                </a:solidFill>
                <a:latin typeface="Arial"/>
                <a:ea typeface="Arial"/>
                <a:cs typeface="Arial"/>
                <a:sym typeface="Arial"/>
              </a:rPr>
              <a:t>Paid DigiPres Software</a:t>
            </a:r>
            <a:endParaRPr sz="900"/>
          </a:p>
        </p:txBody>
      </p:sp>
      <p:sp>
        <p:nvSpPr>
          <p:cNvPr id="1992" name="Google Shape;1992;g357d106b903_0_5439"/>
          <p:cNvSpPr txBox="1"/>
          <p:nvPr/>
        </p:nvSpPr>
        <p:spPr>
          <a:xfrm>
            <a:off x="1910972" y="1746945"/>
            <a:ext cx="9691500" cy="6582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sng" strike="noStrike" cap="none">
                <a:solidFill>
                  <a:srgbClr val="22423D"/>
                </a:solidFill>
                <a:latin typeface="Arial"/>
                <a:ea typeface="Arial"/>
                <a:cs typeface="Arial"/>
                <a:sym typeface="Arial"/>
              </a:rPr>
              <a:t>https://libnova.com/ </a:t>
            </a:r>
            <a:endParaRPr sz="900"/>
          </a:p>
          <a:p>
            <a:pPr marL="419100" marR="0" lvl="1" indent="-209550" algn="l" rtl="0">
              <a:lnSpc>
                <a:spcPct val="125008"/>
              </a:lnSpc>
              <a:spcBef>
                <a:spcPts val="0"/>
              </a:spcBef>
              <a:spcAft>
                <a:spcPts val="0"/>
              </a:spcAft>
              <a:buClr>
                <a:srgbClr val="22423D"/>
              </a:buClr>
              <a:buSzPts val="1900"/>
              <a:buFont typeface="Arial"/>
              <a:buChar char="•"/>
            </a:pPr>
            <a:r>
              <a:rPr lang="en-US" sz="1900" b="0" i="0" u="sng" strike="noStrike" cap="none">
                <a:solidFill>
                  <a:srgbClr val="22423D"/>
                </a:solidFill>
                <a:latin typeface="Arial"/>
                <a:ea typeface="Arial"/>
                <a:cs typeface="Arial"/>
                <a:sym typeface="Arial"/>
              </a:rPr>
              <a:t>https://preservica.com/</a:t>
            </a:r>
            <a:endParaRPr sz="900"/>
          </a:p>
        </p:txBody>
      </p:sp>
      <p:sp>
        <p:nvSpPr>
          <p:cNvPr id="1993" name="Google Shape;1993;g357d106b903_0_5439">
            <a:extLst>
              <a:ext uri="{C183D7F6-B498-43B3-948B-1728B52AA6E4}">
                <adec:decorative xmlns:adec="http://schemas.microsoft.com/office/drawing/2017/decorative" val="1"/>
              </a:ext>
            </a:extLst>
          </p:cNvPr>
          <p:cNvSpPr/>
          <p:nvPr/>
        </p:nvSpPr>
        <p:spPr>
          <a:xfrm>
            <a:off x="10073925" y="-815470"/>
            <a:ext cx="3394710" cy="2746629"/>
          </a:xfrm>
          <a:custGeom>
            <a:avLst/>
            <a:gdLst/>
            <a:ahLst/>
            <a:cxnLst/>
            <a:rect l="l" t="t" r="r" b="b"/>
            <a:pathLst>
              <a:path w="5085708" h="4114800" extrusionOk="0">
                <a:moveTo>
                  <a:pt x="0" y="0"/>
                </a:moveTo>
                <a:lnTo>
                  <a:pt x="5085708" y="0"/>
                </a:lnTo>
                <a:lnTo>
                  <a:pt x="5085708" y="4114800"/>
                </a:lnTo>
                <a:lnTo>
                  <a:pt x="0" y="4114800"/>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94" name="Google Shape;1994;g357d106b903_0_5439">
            <a:extLst>
              <a:ext uri="{C183D7F6-B498-43B3-948B-1728B52AA6E4}">
                <adec:decorative xmlns:adec="http://schemas.microsoft.com/office/drawing/2017/decorative" val="1"/>
              </a:ext>
            </a:extLst>
          </p:cNvPr>
          <p:cNvSpPr/>
          <p:nvPr/>
        </p:nvSpPr>
        <p:spPr>
          <a:xfrm>
            <a:off x="-1556234" y="5518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996" name="Google Shape;1996;g357d106b903_0_5439"/>
          <p:cNvGrpSpPr/>
          <p:nvPr/>
        </p:nvGrpSpPr>
        <p:grpSpPr>
          <a:xfrm>
            <a:off x="1750526" y="1428067"/>
            <a:ext cx="8545024" cy="307800"/>
            <a:chOff x="0" y="-19050"/>
            <a:chExt cx="17090048" cy="615600"/>
          </a:xfrm>
        </p:grpSpPr>
        <p:sp>
          <p:nvSpPr>
            <p:cNvPr id="1997" name="Google Shape;1997;g357d106b903_0_5439">
              <a:extLst>
                <a:ext uri="{C183D7F6-B498-43B3-948B-1728B52AA6E4}">
                  <adec:decorative xmlns:adec="http://schemas.microsoft.com/office/drawing/2017/decorative" val="1"/>
                </a:ext>
              </a:extLst>
            </p:cNvPr>
            <p:cNvSpPr/>
            <p:nvPr/>
          </p:nvSpPr>
          <p:spPr>
            <a:xfrm>
              <a:off x="0" y="0"/>
              <a:ext cx="402886" cy="511553"/>
            </a:xfrm>
            <a:custGeom>
              <a:avLst/>
              <a:gdLst/>
              <a:ahLst/>
              <a:cxnLst/>
              <a:rect l="l" t="t" r="r" b="b"/>
              <a:pathLst>
                <a:path w="402886" h="511553" extrusionOk="0">
                  <a:moveTo>
                    <a:pt x="0" y="0"/>
                  </a:moveTo>
                  <a:lnTo>
                    <a:pt x="402886" y="0"/>
                  </a:lnTo>
                  <a:lnTo>
                    <a:pt x="402886" y="511553"/>
                  </a:lnTo>
                  <a:lnTo>
                    <a:pt x="0" y="511553"/>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98" name="Google Shape;1998;g357d106b903_0_5439"/>
            <p:cNvSpPr txBox="1"/>
            <p:nvPr/>
          </p:nvSpPr>
          <p:spPr>
            <a:xfrm>
              <a:off x="750248" y="-19050"/>
              <a:ext cx="16339800" cy="615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2000" b="1" dirty="0">
                  <a:solidFill>
                    <a:srgbClr val="22423D"/>
                  </a:solidFill>
                  <a:latin typeface="Arial"/>
                  <a:ea typeface="Arial"/>
                  <a:cs typeface="Arial"/>
                  <a:sym typeface="Arial"/>
                </a:rPr>
                <a:t> LIBNOVA AND PRESERVICA ARE TWO BIG VENDORS</a:t>
              </a:r>
              <a:endParaRPr sz="900" dirty="0"/>
            </a:p>
          </p:txBody>
        </p:sp>
      </p:grpSp>
      <p:grpSp>
        <p:nvGrpSpPr>
          <p:cNvPr id="1999" name="Google Shape;1999;g357d106b903_0_5439"/>
          <p:cNvGrpSpPr/>
          <p:nvPr/>
        </p:nvGrpSpPr>
        <p:grpSpPr>
          <a:xfrm>
            <a:off x="1750526" y="2554843"/>
            <a:ext cx="8545024" cy="307800"/>
            <a:chOff x="0" y="-19050"/>
            <a:chExt cx="17090048" cy="615600"/>
          </a:xfrm>
        </p:grpSpPr>
        <p:sp>
          <p:nvSpPr>
            <p:cNvPr id="2000" name="Google Shape;2000;g357d106b903_0_5439">
              <a:extLst>
                <a:ext uri="{C183D7F6-B498-43B3-948B-1728B52AA6E4}">
                  <adec:decorative xmlns:adec="http://schemas.microsoft.com/office/drawing/2017/decorative" val="1"/>
                </a:ext>
              </a:extLst>
            </p:cNvPr>
            <p:cNvSpPr/>
            <p:nvPr/>
          </p:nvSpPr>
          <p:spPr>
            <a:xfrm>
              <a:off x="0" y="0"/>
              <a:ext cx="402886" cy="511553"/>
            </a:xfrm>
            <a:custGeom>
              <a:avLst/>
              <a:gdLst/>
              <a:ahLst/>
              <a:cxnLst/>
              <a:rect l="l" t="t" r="r" b="b"/>
              <a:pathLst>
                <a:path w="402886" h="511553" extrusionOk="0">
                  <a:moveTo>
                    <a:pt x="0" y="0"/>
                  </a:moveTo>
                  <a:lnTo>
                    <a:pt x="402886" y="0"/>
                  </a:lnTo>
                  <a:lnTo>
                    <a:pt x="402886" y="511553"/>
                  </a:lnTo>
                  <a:lnTo>
                    <a:pt x="0" y="511553"/>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001" name="Google Shape;2001;g357d106b903_0_5439"/>
            <p:cNvSpPr txBox="1"/>
            <p:nvPr/>
          </p:nvSpPr>
          <p:spPr>
            <a:xfrm>
              <a:off x="750248" y="-19050"/>
              <a:ext cx="16339800" cy="615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2000" b="1">
                  <a:solidFill>
                    <a:srgbClr val="22423D"/>
                  </a:solidFill>
                  <a:latin typeface="Arial"/>
                  <a:ea typeface="Arial"/>
                  <a:cs typeface="Arial"/>
                  <a:sym typeface="Arial"/>
                </a:rPr>
                <a:t>PROS</a:t>
              </a:r>
              <a:endParaRPr sz="900"/>
            </a:p>
          </p:txBody>
        </p:sp>
      </p:grpSp>
      <p:sp>
        <p:nvSpPr>
          <p:cNvPr id="2002" name="Google Shape;2002;g357d106b903_0_5439"/>
          <p:cNvSpPr txBox="1"/>
          <p:nvPr/>
        </p:nvSpPr>
        <p:spPr>
          <a:xfrm>
            <a:off x="1910972" y="2875518"/>
            <a:ext cx="9691500" cy="17547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Handles all aspects of active digital preservation for you following best practice guidlines</a:t>
            </a:r>
            <a:endParaRPr sz="900"/>
          </a:p>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Serves as all-in-one preservation and access solution</a:t>
            </a:r>
            <a:endParaRPr sz="900"/>
          </a:p>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Robust documentation and vendor support requires less specialized knowledge up front to get started and to maintain</a:t>
            </a:r>
            <a:endParaRPr sz="900"/>
          </a:p>
        </p:txBody>
      </p:sp>
      <p:sp>
        <p:nvSpPr>
          <p:cNvPr id="2003" name="Google Shape;2003;g357d106b903_0_5439"/>
          <p:cNvSpPr txBox="1"/>
          <p:nvPr/>
        </p:nvSpPr>
        <p:spPr>
          <a:xfrm>
            <a:off x="1910972" y="5144685"/>
            <a:ext cx="9691500" cy="10236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Incredibly expensive (except for Preservica Starter)</a:t>
            </a:r>
            <a:endParaRPr sz="900"/>
          </a:p>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Less control and flexibility, locked into contract</a:t>
            </a:r>
            <a:endParaRPr sz="900"/>
          </a:p>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Still takes a lot of work to set up and ingest</a:t>
            </a:r>
            <a:endParaRPr sz="900"/>
          </a:p>
        </p:txBody>
      </p:sp>
      <p:grpSp>
        <p:nvGrpSpPr>
          <p:cNvPr id="2004" name="Google Shape;2004;g357d106b903_0_5439"/>
          <p:cNvGrpSpPr/>
          <p:nvPr/>
        </p:nvGrpSpPr>
        <p:grpSpPr>
          <a:xfrm>
            <a:off x="1750526" y="4779917"/>
            <a:ext cx="8545024" cy="307800"/>
            <a:chOff x="0" y="-19050"/>
            <a:chExt cx="17090048" cy="615600"/>
          </a:xfrm>
        </p:grpSpPr>
        <p:sp>
          <p:nvSpPr>
            <p:cNvPr id="2005" name="Google Shape;2005;g357d106b903_0_5439">
              <a:extLst>
                <a:ext uri="{C183D7F6-B498-43B3-948B-1728B52AA6E4}">
                  <adec:decorative xmlns:adec="http://schemas.microsoft.com/office/drawing/2017/decorative" val="1"/>
                </a:ext>
              </a:extLst>
            </p:cNvPr>
            <p:cNvSpPr/>
            <p:nvPr/>
          </p:nvSpPr>
          <p:spPr>
            <a:xfrm>
              <a:off x="0" y="0"/>
              <a:ext cx="402886" cy="511553"/>
            </a:xfrm>
            <a:custGeom>
              <a:avLst/>
              <a:gdLst/>
              <a:ahLst/>
              <a:cxnLst/>
              <a:rect l="l" t="t" r="r" b="b"/>
              <a:pathLst>
                <a:path w="402886" h="511553" extrusionOk="0">
                  <a:moveTo>
                    <a:pt x="0" y="0"/>
                  </a:moveTo>
                  <a:lnTo>
                    <a:pt x="402886" y="0"/>
                  </a:lnTo>
                  <a:lnTo>
                    <a:pt x="402886" y="511553"/>
                  </a:lnTo>
                  <a:lnTo>
                    <a:pt x="0" y="511553"/>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06" name="Google Shape;2006;g357d106b903_0_5439"/>
            <p:cNvSpPr txBox="1"/>
            <p:nvPr/>
          </p:nvSpPr>
          <p:spPr>
            <a:xfrm>
              <a:off x="750248" y="-19050"/>
              <a:ext cx="16339800" cy="6156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2000" b="1">
                  <a:solidFill>
                    <a:srgbClr val="22423D"/>
                  </a:solidFill>
                  <a:latin typeface="Arial"/>
                  <a:ea typeface="Arial"/>
                  <a:cs typeface="Arial"/>
                  <a:sym typeface="Arial"/>
                </a:rPr>
                <a:t>CONS</a:t>
              </a:r>
              <a:endParaRPr sz="900"/>
            </a:p>
          </p:txBody>
        </p:sp>
      </p:grpSp>
      <p:sp>
        <p:nvSpPr>
          <p:cNvPr id="2" name="Google Shape;1660;g357d106b903_0_5842">
            <a:extLst>
              <a:ext uri="{FF2B5EF4-FFF2-40B4-BE49-F238E27FC236}">
                <a16:creationId xmlns:a16="http://schemas.microsoft.com/office/drawing/2014/main" id="{21791EC8-723B-1877-8A7C-D4577D094CEA}"/>
              </a:ext>
              <a:ext uri="{C183D7F6-B498-43B3-948B-1728B52AA6E4}">
                <adec:decorative xmlns:adec="http://schemas.microsoft.com/office/drawing/2017/decorative" val="1"/>
              </a:ext>
            </a:extLst>
          </p:cNvPr>
          <p:cNvSpPr/>
          <p:nvPr/>
        </p:nvSpPr>
        <p:spPr>
          <a:xfrm>
            <a:off x="-1499084" y="5391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2014"/>
        <p:cNvGrpSpPr/>
        <p:nvPr/>
      </p:nvGrpSpPr>
      <p:grpSpPr>
        <a:xfrm>
          <a:off x="0" y="0"/>
          <a:ext cx="0" cy="0"/>
          <a:chOff x="0" y="0"/>
          <a:chExt cx="0" cy="0"/>
        </a:xfrm>
      </p:grpSpPr>
      <p:sp>
        <p:nvSpPr>
          <p:cNvPr id="2018" name="Google Shape;2018;g357d106b903_0_5462">
            <a:extLst>
              <a:ext uri="{C183D7F6-B498-43B3-948B-1728B52AA6E4}">
                <adec:decorative xmlns:adec="http://schemas.microsoft.com/office/drawing/2017/decorative" val="1"/>
              </a:ext>
            </a:extLst>
          </p:cNvPr>
          <p:cNvSpPr/>
          <p:nvPr/>
        </p:nvSpPr>
        <p:spPr>
          <a:xfrm>
            <a:off x="-198589" y="4227885"/>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15" name="Google Shape;2015;g357d106b903_0_5462">
            <a:extLst>
              <a:ext uri="{C183D7F6-B498-43B3-948B-1728B52AA6E4}">
                <adec:decorative xmlns:adec="http://schemas.microsoft.com/office/drawing/2017/decorative" val="1"/>
              </a:ext>
            </a:extLst>
          </p:cNvPr>
          <p:cNvSpPr/>
          <p:nvPr/>
        </p:nvSpPr>
        <p:spPr>
          <a:xfrm>
            <a:off x="8904335" y="132932"/>
            <a:ext cx="2746629" cy="2746629"/>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17" name="Google Shape;2017;g357d106b903_0_5462">
            <a:extLst>
              <a:ext uri="{C183D7F6-B498-43B3-948B-1728B52AA6E4}">
                <adec:decorative xmlns:adec="http://schemas.microsoft.com/office/drawing/2017/decorative" val="1"/>
              </a:ext>
            </a:extLst>
          </p:cNvPr>
          <p:cNvSpPr/>
          <p:nvPr/>
        </p:nvSpPr>
        <p:spPr>
          <a:xfrm>
            <a:off x="-141439" y="4100885"/>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5">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16" name="Google Shape;2016;g357d106b903_0_5462">
            <a:extLst>
              <a:ext uri="{C183D7F6-B498-43B3-948B-1728B52AA6E4}">
                <adec:decorative xmlns:adec="http://schemas.microsoft.com/office/drawing/2017/decorative" val="1"/>
              </a:ext>
            </a:extLst>
          </p:cNvPr>
          <p:cNvSpPr/>
          <p:nvPr/>
        </p:nvSpPr>
        <p:spPr>
          <a:xfrm>
            <a:off x="9213755" y="302478"/>
            <a:ext cx="2127013" cy="2407114"/>
          </a:xfrm>
          <a:custGeom>
            <a:avLst/>
            <a:gdLst/>
            <a:ahLst/>
            <a:cxnLst/>
            <a:rect l="l" t="t" r="r" b="b"/>
            <a:pathLst>
              <a:path w="3186537" h="3606163" extrusionOk="0">
                <a:moveTo>
                  <a:pt x="0" y="0"/>
                </a:moveTo>
                <a:lnTo>
                  <a:pt x="3186537" y="0"/>
                </a:lnTo>
                <a:lnTo>
                  <a:pt x="3186537" y="3606163"/>
                </a:lnTo>
                <a:lnTo>
                  <a:pt x="0" y="360616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19" name="Google Shape;2019;g357d106b903_0_5462"/>
          <p:cNvSpPr txBox="1"/>
          <p:nvPr/>
        </p:nvSpPr>
        <p:spPr>
          <a:xfrm>
            <a:off x="2244300" y="3305975"/>
            <a:ext cx="7703400" cy="815700"/>
          </a:xfrm>
          <a:prstGeom prst="rect">
            <a:avLst/>
          </a:prstGeom>
          <a:noFill/>
          <a:ln>
            <a:noFill/>
          </a:ln>
        </p:spPr>
        <p:txBody>
          <a:bodyPr spcFirstLastPara="1" wrap="square" lIns="0" tIns="0" rIns="0" bIns="0" anchor="t" anchorCtr="0">
            <a:spAutoFit/>
          </a:bodyPr>
          <a:lstStyle/>
          <a:p>
            <a:pPr marL="0" marR="0" lvl="0" indent="0" algn="ctr" rtl="0">
              <a:lnSpc>
                <a:spcPct val="52996"/>
              </a:lnSpc>
              <a:spcBef>
                <a:spcPts val="0"/>
              </a:spcBef>
              <a:spcAft>
                <a:spcPts val="0"/>
              </a:spcAft>
              <a:buNone/>
            </a:pPr>
            <a:r>
              <a:rPr lang="en-US" sz="10000" i="1">
                <a:solidFill>
                  <a:srgbClr val="22423D"/>
                </a:solidFill>
              </a:rPr>
              <a:t>Thank You!</a:t>
            </a:r>
            <a:endParaRPr sz="100"/>
          </a:p>
        </p:txBody>
      </p:sp>
      <p:sp>
        <p:nvSpPr>
          <p:cNvPr id="2020" name="Google Shape;2020;g357d106b903_0_5462"/>
          <p:cNvSpPr txBox="1"/>
          <p:nvPr/>
        </p:nvSpPr>
        <p:spPr>
          <a:xfrm>
            <a:off x="4334550" y="4384075"/>
            <a:ext cx="3522900" cy="1329900"/>
          </a:xfrm>
          <a:prstGeom prst="rect">
            <a:avLst/>
          </a:prstGeom>
          <a:noFill/>
          <a:ln>
            <a:noFill/>
          </a:ln>
        </p:spPr>
        <p:txBody>
          <a:bodyPr spcFirstLastPara="1" wrap="square" lIns="91425" tIns="91425" rIns="91425" bIns="91425" anchor="t" anchorCtr="0">
            <a:spAutoFit/>
          </a:bodyPr>
          <a:lstStyle/>
          <a:p>
            <a:pPr marL="0" lvl="0" indent="0" algn="ctr" rtl="0">
              <a:lnSpc>
                <a:spcPct val="140000"/>
              </a:lnSpc>
              <a:spcBef>
                <a:spcPts val="0"/>
              </a:spcBef>
              <a:spcAft>
                <a:spcPts val="0"/>
              </a:spcAft>
              <a:buNone/>
            </a:pPr>
            <a:r>
              <a:rPr lang="en-US" sz="3100">
                <a:solidFill>
                  <a:srgbClr val="22423D"/>
                </a:solidFill>
              </a:rPr>
              <a:t>Marcella Lees</a:t>
            </a:r>
            <a:endParaRPr sz="3100">
              <a:solidFill>
                <a:srgbClr val="22423D"/>
              </a:solidFill>
            </a:endParaRPr>
          </a:p>
          <a:p>
            <a:pPr marL="0" lvl="0" indent="0" algn="ctr" rtl="0">
              <a:lnSpc>
                <a:spcPct val="140000"/>
              </a:lnSpc>
              <a:spcBef>
                <a:spcPts val="0"/>
              </a:spcBef>
              <a:spcAft>
                <a:spcPts val="0"/>
              </a:spcAft>
              <a:buNone/>
            </a:pPr>
            <a:r>
              <a:rPr lang="en-US" sz="3100">
                <a:solidFill>
                  <a:srgbClr val="22423D"/>
                </a:solidFill>
              </a:rPr>
              <a:t>mlees@siue.edu</a:t>
            </a:r>
            <a:endParaRPr sz="3100">
              <a:solidFill>
                <a:srgbClr val="22423D"/>
              </a:solidFill>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256"/>
        <p:cNvGrpSpPr/>
        <p:nvPr/>
      </p:nvGrpSpPr>
      <p:grpSpPr>
        <a:xfrm>
          <a:off x="0" y="0"/>
          <a:ext cx="0" cy="0"/>
          <a:chOff x="0" y="0"/>
          <a:chExt cx="0" cy="0"/>
        </a:xfrm>
      </p:grpSpPr>
      <p:sp>
        <p:nvSpPr>
          <p:cNvPr id="258" name="Google Shape;258;g357d106b903_0_3724"/>
          <p:cNvSpPr/>
          <p:nvPr/>
        </p:nvSpPr>
        <p:spPr>
          <a:xfrm>
            <a:off x="-1556234" y="5518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9" name="Google Shape;259;g357d106b903_0_3724">
            <a:extLst>
              <a:ext uri="{C183D7F6-B498-43B3-948B-1728B52AA6E4}">
                <adec:decorative xmlns:adec="http://schemas.microsoft.com/office/drawing/2017/decorative" val="1"/>
              </a:ext>
            </a:extLst>
          </p:cNvPr>
          <p:cNvSpPr/>
          <p:nvPr/>
        </p:nvSpPr>
        <p:spPr>
          <a:xfrm>
            <a:off x="-1488693" y="5391429"/>
            <a:ext cx="3249610" cy="3346976"/>
          </a:xfrm>
          <a:custGeom>
            <a:avLst/>
            <a:gdLst/>
            <a:ahLst/>
            <a:cxnLst/>
            <a:rect l="l" t="t" r="r" b="b"/>
            <a:pathLst>
              <a:path w="4868329" h="5014197" extrusionOk="0">
                <a:moveTo>
                  <a:pt x="0" y="0"/>
                </a:moveTo>
                <a:lnTo>
                  <a:pt x="4868330" y="0"/>
                </a:lnTo>
                <a:lnTo>
                  <a:pt x="4868330" y="5014197"/>
                </a:lnTo>
                <a:lnTo>
                  <a:pt x="0" y="5014197"/>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7" name="Google Shape;257;g357d106b903_0_3724">
            <a:extLst>
              <a:ext uri="{C183D7F6-B498-43B3-948B-1728B52AA6E4}">
                <adec:decorative xmlns:adec="http://schemas.microsoft.com/office/drawing/2017/decorative" val="1"/>
              </a:ext>
            </a:extLst>
          </p:cNvPr>
          <p:cNvSpPr/>
          <p:nvPr/>
        </p:nvSpPr>
        <p:spPr>
          <a:xfrm>
            <a:off x="9887253" y="-2057400"/>
            <a:ext cx="3639283" cy="5493258"/>
          </a:xfrm>
          <a:custGeom>
            <a:avLst/>
            <a:gdLst/>
            <a:ahLst/>
            <a:cxnLst/>
            <a:rect l="l" t="t" r="r" b="b"/>
            <a:pathLst>
              <a:path w="5452110" h="8229600" extrusionOk="0">
                <a:moveTo>
                  <a:pt x="0" y="0"/>
                </a:moveTo>
                <a:lnTo>
                  <a:pt x="5452110" y="0"/>
                </a:lnTo>
                <a:lnTo>
                  <a:pt x="5452110" y="8229600"/>
                </a:lnTo>
                <a:lnTo>
                  <a:pt x="0" y="8229600"/>
                </a:lnTo>
                <a:lnTo>
                  <a:pt x="0" y="0"/>
                </a:lnTo>
                <a:close/>
              </a:path>
            </a:pathLst>
          </a:custGeom>
          <a:blipFill rotWithShape="1">
            <a:blip r:embed="rId5">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1" name="Google Shape;261;g357d106b903_0_3724">
            <a:extLst>
              <a:ext uri="{C183D7F6-B498-43B3-948B-1728B52AA6E4}">
                <adec:decorative xmlns:adec="http://schemas.microsoft.com/office/drawing/2017/decorative" val="1"/>
              </a:ext>
            </a:extLst>
          </p:cNvPr>
          <p:cNvSpPr/>
          <p:nvPr/>
        </p:nvSpPr>
        <p:spPr>
          <a:xfrm>
            <a:off x="7000734" y="2254467"/>
            <a:ext cx="1223527" cy="1223527"/>
          </a:xfrm>
          <a:custGeom>
            <a:avLst/>
            <a:gdLst/>
            <a:ahLst/>
            <a:cxnLst/>
            <a:rect l="l" t="t" r="r" b="b"/>
            <a:pathLst>
              <a:path w="2447053" h="2447053" extrusionOk="0">
                <a:moveTo>
                  <a:pt x="0" y="0"/>
                </a:moveTo>
                <a:lnTo>
                  <a:pt x="2447053" y="0"/>
                </a:lnTo>
                <a:lnTo>
                  <a:pt x="2447053"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2" name="Google Shape;262;g357d106b903_0_3724">
            <a:extLst>
              <a:ext uri="{C183D7F6-B498-43B3-948B-1728B52AA6E4}">
                <adec:decorative xmlns:adec="http://schemas.microsoft.com/office/drawing/2017/decorative" val="1"/>
              </a:ext>
            </a:extLst>
          </p:cNvPr>
          <p:cNvSpPr/>
          <p:nvPr/>
        </p:nvSpPr>
        <p:spPr>
          <a:xfrm>
            <a:off x="7316151" y="2565510"/>
            <a:ext cx="592694" cy="601442"/>
          </a:xfrm>
          <a:custGeom>
            <a:avLst/>
            <a:gdLst/>
            <a:ahLst/>
            <a:cxnLst/>
            <a:rect l="l" t="t" r="r" b="b"/>
            <a:pathLst>
              <a:path w="1185387" h="1202883" extrusionOk="0">
                <a:moveTo>
                  <a:pt x="0" y="0"/>
                </a:moveTo>
                <a:lnTo>
                  <a:pt x="1185387" y="0"/>
                </a:lnTo>
                <a:lnTo>
                  <a:pt x="1185387" y="1202883"/>
                </a:lnTo>
                <a:lnTo>
                  <a:pt x="0" y="1202883"/>
                </a:lnTo>
                <a:lnTo>
                  <a:pt x="0" y="0"/>
                </a:lnTo>
                <a:close/>
              </a:path>
            </a:pathLst>
          </a:custGeom>
          <a:blipFill rotWithShape="1">
            <a:blip r:embed="rId7">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3" name="Google Shape;263;g357d106b903_0_3724"/>
          <p:cNvSpPr txBox="1"/>
          <p:nvPr/>
        </p:nvSpPr>
        <p:spPr>
          <a:xfrm>
            <a:off x="6190511" y="4483353"/>
            <a:ext cx="2841600" cy="810150"/>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dirty="0">
                <a:solidFill>
                  <a:srgbClr val="231F20"/>
                </a:solidFill>
                <a:latin typeface="Arial"/>
                <a:ea typeface="Arial"/>
                <a:cs typeface="Arial"/>
                <a:sym typeface="Arial"/>
              </a:rPr>
              <a:t>What a basic digital preservation workflow looks like and how the core concepts fit into it.</a:t>
            </a:r>
            <a:endParaRPr sz="1000" dirty="0"/>
          </a:p>
        </p:txBody>
      </p:sp>
      <p:grpSp>
        <p:nvGrpSpPr>
          <p:cNvPr id="264" name="Google Shape;264;g357d106b903_0_3724"/>
          <p:cNvGrpSpPr/>
          <p:nvPr/>
        </p:nvGrpSpPr>
        <p:grpSpPr>
          <a:xfrm>
            <a:off x="6526382" y="3319311"/>
            <a:ext cx="2168355" cy="1437831"/>
            <a:chOff x="0" y="-123807"/>
            <a:chExt cx="870913" cy="577500"/>
          </a:xfrm>
        </p:grpSpPr>
        <p:sp>
          <p:nvSpPr>
            <p:cNvPr id="265" name="Google Shape;265;g357d106b903_0_3724"/>
            <p:cNvSpPr/>
            <p:nvPr/>
          </p:nvSpPr>
          <p:spPr>
            <a:xfrm>
              <a:off x="0" y="0"/>
              <a:ext cx="870410" cy="329887"/>
            </a:xfrm>
            <a:custGeom>
              <a:avLst/>
              <a:gdLst/>
              <a:ahLst/>
              <a:cxnLst/>
              <a:rect l="l" t="t" r="r" b="b"/>
              <a:pathLst>
                <a:path w="870410" h="329887" extrusionOk="0">
                  <a:moveTo>
                    <a:pt x="42869" y="0"/>
                  </a:moveTo>
                  <a:lnTo>
                    <a:pt x="827541" y="0"/>
                  </a:lnTo>
                  <a:cubicBezTo>
                    <a:pt x="851217" y="0"/>
                    <a:pt x="870410" y="19193"/>
                    <a:pt x="870410" y="42869"/>
                  </a:cubicBezTo>
                  <a:lnTo>
                    <a:pt x="870410" y="287017"/>
                  </a:lnTo>
                  <a:cubicBezTo>
                    <a:pt x="870410" y="310693"/>
                    <a:pt x="851217" y="329887"/>
                    <a:pt x="827541" y="329887"/>
                  </a:cubicBezTo>
                  <a:lnTo>
                    <a:pt x="42869" y="329887"/>
                  </a:lnTo>
                  <a:cubicBezTo>
                    <a:pt x="31500" y="329887"/>
                    <a:pt x="20596" y="325370"/>
                    <a:pt x="12556" y="317330"/>
                  </a:cubicBezTo>
                  <a:cubicBezTo>
                    <a:pt x="4517" y="309291"/>
                    <a:pt x="0" y="298387"/>
                    <a:pt x="0" y="287017"/>
                  </a:cubicBezTo>
                  <a:lnTo>
                    <a:pt x="0" y="42869"/>
                  </a:lnTo>
                  <a:cubicBezTo>
                    <a:pt x="0" y="19193"/>
                    <a:pt x="19193" y="0"/>
                    <a:pt x="42869" y="0"/>
                  </a:cubicBez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6" name="Google Shape;266;g357d106b903_0_3724"/>
            <p:cNvSpPr txBox="1"/>
            <p:nvPr/>
          </p:nvSpPr>
          <p:spPr>
            <a:xfrm>
              <a:off x="613" y="-123807"/>
              <a:ext cx="870300" cy="577500"/>
            </a:xfrm>
            <a:prstGeom prst="rect">
              <a:avLst/>
            </a:prstGeom>
            <a:noFill/>
            <a:ln>
              <a:noFill/>
            </a:ln>
          </p:spPr>
          <p:txBody>
            <a:bodyPr spcFirstLastPara="1" wrap="square" lIns="33875" tIns="33875" rIns="33875" bIns="33875" anchor="ctr" anchorCtr="0">
              <a:noAutofit/>
            </a:bodyPr>
            <a:lstStyle/>
            <a:p>
              <a:pPr marL="0" marR="0" lvl="0" indent="0" algn="ctr" rtl="0">
                <a:lnSpc>
                  <a:spcPct val="220998"/>
                </a:lnSpc>
                <a:spcBef>
                  <a:spcPts val="0"/>
                </a:spcBef>
                <a:spcAft>
                  <a:spcPts val="0"/>
                </a:spcAft>
                <a:buNone/>
              </a:pPr>
              <a:r>
                <a:rPr lang="en-US" sz="1700" b="1" dirty="0">
                  <a:solidFill>
                    <a:srgbClr val="000000"/>
                  </a:solidFill>
                  <a:latin typeface="Arial"/>
                  <a:ea typeface="Arial"/>
                  <a:cs typeface="Arial"/>
                  <a:sym typeface="Arial"/>
                </a:rPr>
                <a:t>3. Workflow</a:t>
              </a:r>
              <a:endParaRPr sz="900" dirty="0"/>
            </a:p>
          </p:txBody>
        </p:sp>
      </p:grpSp>
      <p:grpSp>
        <p:nvGrpSpPr>
          <p:cNvPr id="268" name="Google Shape;268;g357d106b903_0_3724"/>
          <p:cNvGrpSpPr/>
          <p:nvPr/>
        </p:nvGrpSpPr>
        <p:grpSpPr>
          <a:xfrm>
            <a:off x="9559822" y="3319311"/>
            <a:ext cx="2167104" cy="1437831"/>
            <a:chOff x="0" y="-123807"/>
            <a:chExt cx="870410" cy="577500"/>
          </a:xfrm>
        </p:grpSpPr>
        <p:sp>
          <p:nvSpPr>
            <p:cNvPr id="269" name="Google Shape;269;g357d106b903_0_3724"/>
            <p:cNvSpPr/>
            <p:nvPr/>
          </p:nvSpPr>
          <p:spPr>
            <a:xfrm>
              <a:off x="0" y="0"/>
              <a:ext cx="870410" cy="329887"/>
            </a:xfrm>
            <a:custGeom>
              <a:avLst/>
              <a:gdLst/>
              <a:ahLst/>
              <a:cxnLst/>
              <a:rect l="l" t="t" r="r" b="b"/>
              <a:pathLst>
                <a:path w="870410" h="329887" extrusionOk="0">
                  <a:moveTo>
                    <a:pt x="42869" y="0"/>
                  </a:moveTo>
                  <a:lnTo>
                    <a:pt x="827541" y="0"/>
                  </a:lnTo>
                  <a:cubicBezTo>
                    <a:pt x="851217" y="0"/>
                    <a:pt x="870410" y="19193"/>
                    <a:pt x="870410" y="42869"/>
                  </a:cubicBezTo>
                  <a:lnTo>
                    <a:pt x="870410" y="287017"/>
                  </a:lnTo>
                  <a:cubicBezTo>
                    <a:pt x="870410" y="310693"/>
                    <a:pt x="851217" y="329887"/>
                    <a:pt x="827541" y="329887"/>
                  </a:cubicBezTo>
                  <a:lnTo>
                    <a:pt x="42869" y="329887"/>
                  </a:lnTo>
                  <a:cubicBezTo>
                    <a:pt x="31500" y="329887"/>
                    <a:pt x="20596" y="325370"/>
                    <a:pt x="12556" y="317330"/>
                  </a:cubicBezTo>
                  <a:cubicBezTo>
                    <a:pt x="4517" y="309291"/>
                    <a:pt x="0" y="298387"/>
                    <a:pt x="0" y="287017"/>
                  </a:cubicBezTo>
                  <a:lnTo>
                    <a:pt x="0" y="42869"/>
                  </a:lnTo>
                  <a:cubicBezTo>
                    <a:pt x="0" y="19193"/>
                    <a:pt x="19193" y="0"/>
                    <a:pt x="42869" y="0"/>
                  </a:cubicBez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0" name="Google Shape;270;g357d106b903_0_3724"/>
            <p:cNvSpPr txBox="1"/>
            <p:nvPr/>
          </p:nvSpPr>
          <p:spPr>
            <a:xfrm>
              <a:off x="65" y="-123807"/>
              <a:ext cx="870300" cy="577500"/>
            </a:xfrm>
            <a:prstGeom prst="rect">
              <a:avLst/>
            </a:prstGeom>
            <a:noFill/>
            <a:ln>
              <a:noFill/>
            </a:ln>
          </p:spPr>
          <p:txBody>
            <a:bodyPr spcFirstLastPara="1" wrap="square" lIns="33875" tIns="33875" rIns="33875" bIns="33875" anchor="ctr" anchorCtr="0">
              <a:noAutofit/>
            </a:bodyPr>
            <a:lstStyle/>
            <a:p>
              <a:pPr marL="0" marR="0" lvl="0" indent="0" algn="ctr" rtl="0">
                <a:lnSpc>
                  <a:spcPct val="100000"/>
                </a:lnSpc>
                <a:spcBef>
                  <a:spcPts val="0"/>
                </a:spcBef>
                <a:spcAft>
                  <a:spcPts val="0"/>
                </a:spcAft>
                <a:buNone/>
              </a:pPr>
              <a:r>
                <a:rPr lang="en-US" sz="1700" b="1" dirty="0"/>
                <a:t>4.</a:t>
              </a:r>
              <a:r>
                <a:rPr lang="en-US" sz="1700" b="1" dirty="0">
                  <a:solidFill>
                    <a:srgbClr val="000000"/>
                  </a:solidFill>
                  <a:latin typeface="Arial"/>
                  <a:ea typeface="Arial"/>
                  <a:cs typeface="Arial"/>
                  <a:sym typeface="Arial"/>
                </a:rPr>
                <a:t> Enacting </a:t>
              </a:r>
              <a:r>
                <a:rPr lang="en-US" sz="1700" b="1" dirty="0" err="1">
                  <a:solidFill>
                    <a:srgbClr val="000000"/>
                  </a:solidFill>
                  <a:latin typeface="Arial"/>
                  <a:ea typeface="Arial"/>
                  <a:cs typeface="Arial"/>
                  <a:sym typeface="Arial"/>
                </a:rPr>
                <a:t>DigiPres</a:t>
              </a:r>
              <a:r>
                <a:rPr lang="en-US" sz="1700" b="1" dirty="0">
                  <a:solidFill>
                    <a:srgbClr val="000000"/>
                  </a:solidFill>
                  <a:latin typeface="Arial"/>
                  <a:ea typeface="Arial"/>
                  <a:cs typeface="Arial"/>
                  <a:sym typeface="Arial"/>
                </a:rPr>
                <a:t> Principals</a:t>
              </a:r>
              <a:endParaRPr sz="900" dirty="0"/>
            </a:p>
          </p:txBody>
        </p:sp>
      </p:grpSp>
      <p:sp>
        <p:nvSpPr>
          <p:cNvPr id="271" name="Google Shape;271;g357d106b903_0_3724">
            <a:extLst>
              <a:ext uri="{C183D7F6-B498-43B3-948B-1728B52AA6E4}">
                <adec:decorative xmlns:adec="http://schemas.microsoft.com/office/drawing/2017/decorative" val="1"/>
              </a:ext>
            </a:extLst>
          </p:cNvPr>
          <p:cNvSpPr/>
          <p:nvPr/>
        </p:nvSpPr>
        <p:spPr>
          <a:xfrm>
            <a:off x="10031619" y="2254467"/>
            <a:ext cx="1223527" cy="1223527"/>
          </a:xfrm>
          <a:custGeom>
            <a:avLst/>
            <a:gdLst/>
            <a:ahLst/>
            <a:cxnLst/>
            <a:rect l="l" t="t" r="r" b="b"/>
            <a:pathLst>
              <a:path w="2447053" h="2447053" extrusionOk="0">
                <a:moveTo>
                  <a:pt x="0" y="0"/>
                </a:moveTo>
                <a:lnTo>
                  <a:pt x="2447054" y="0"/>
                </a:lnTo>
                <a:lnTo>
                  <a:pt x="2447054"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2" name="Google Shape;272;g357d106b903_0_3724">
            <a:extLst>
              <a:ext uri="{C183D7F6-B498-43B3-948B-1728B52AA6E4}">
                <adec:decorative xmlns:adec="http://schemas.microsoft.com/office/drawing/2017/decorative" val="1"/>
              </a:ext>
            </a:extLst>
          </p:cNvPr>
          <p:cNvSpPr/>
          <p:nvPr/>
        </p:nvSpPr>
        <p:spPr>
          <a:xfrm>
            <a:off x="10323155" y="2515384"/>
            <a:ext cx="640455" cy="701694"/>
          </a:xfrm>
          <a:custGeom>
            <a:avLst/>
            <a:gdLst/>
            <a:ahLst/>
            <a:cxnLst/>
            <a:rect l="l" t="t" r="r" b="b"/>
            <a:pathLst>
              <a:path w="1280910" h="1403387" extrusionOk="0">
                <a:moveTo>
                  <a:pt x="0" y="0"/>
                </a:moveTo>
                <a:lnTo>
                  <a:pt x="1280910" y="0"/>
                </a:lnTo>
                <a:lnTo>
                  <a:pt x="1280910" y="1403387"/>
                </a:lnTo>
                <a:lnTo>
                  <a:pt x="0" y="1403387"/>
                </a:lnTo>
                <a:lnTo>
                  <a:pt x="0" y="0"/>
                </a:lnTo>
                <a:close/>
              </a:path>
            </a:pathLst>
          </a:custGeom>
          <a:blipFill rotWithShape="1">
            <a:blip r:embed="rId8">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3" name="Google Shape;273;g357d106b903_0_3724"/>
          <p:cNvSpPr txBox="1"/>
          <p:nvPr/>
        </p:nvSpPr>
        <p:spPr>
          <a:xfrm>
            <a:off x="9222592" y="4483353"/>
            <a:ext cx="2841600" cy="512850"/>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a:solidFill>
                  <a:srgbClr val="231F20"/>
                </a:solidFill>
                <a:latin typeface="Arial"/>
                <a:ea typeface="Arial"/>
                <a:cs typeface="Arial"/>
                <a:sym typeface="Arial"/>
              </a:rPr>
              <a:t>Tools and resources you can use to get started with digital preservation.</a:t>
            </a:r>
            <a:endParaRPr sz="1000"/>
          </a:p>
        </p:txBody>
      </p:sp>
      <p:grpSp>
        <p:nvGrpSpPr>
          <p:cNvPr id="275" name="Google Shape;275;g357d106b903_0_3724"/>
          <p:cNvGrpSpPr/>
          <p:nvPr/>
        </p:nvGrpSpPr>
        <p:grpSpPr>
          <a:xfrm>
            <a:off x="3495661" y="3319311"/>
            <a:ext cx="2167717" cy="1437831"/>
            <a:chOff x="0" y="-123807"/>
            <a:chExt cx="870656" cy="577500"/>
          </a:xfrm>
        </p:grpSpPr>
        <p:sp>
          <p:nvSpPr>
            <p:cNvPr id="276" name="Google Shape;276;g357d106b903_0_3724"/>
            <p:cNvSpPr/>
            <p:nvPr/>
          </p:nvSpPr>
          <p:spPr>
            <a:xfrm>
              <a:off x="0" y="0"/>
              <a:ext cx="870410" cy="329887"/>
            </a:xfrm>
            <a:custGeom>
              <a:avLst/>
              <a:gdLst/>
              <a:ahLst/>
              <a:cxnLst/>
              <a:rect l="l" t="t" r="r" b="b"/>
              <a:pathLst>
                <a:path w="870410" h="329887" extrusionOk="0">
                  <a:moveTo>
                    <a:pt x="42869" y="0"/>
                  </a:moveTo>
                  <a:lnTo>
                    <a:pt x="827541" y="0"/>
                  </a:lnTo>
                  <a:cubicBezTo>
                    <a:pt x="851217" y="0"/>
                    <a:pt x="870410" y="19193"/>
                    <a:pt x="870410" y="42869"/>
                  </a:cubicBezTo>
                  <a:lnTo>
                    <a:pt x="870410" y="287017"/>
                  </a:lnTo>
                  <a:cubicBezTo>
                    <a:pt x="870410" y="310693"/>
                    <a:pt x="851217" y="329887"/>
                    <a:pt x="827541" y="329887"/>
                  </a:cubicBezTo>
                  <a:lnTo>
                    <a:pt x="42869" y="329887"/>
                  </a:lnTo>
                  <a:cubicBezTo>
                    <a:pt x="31500" y="329887"/>
                    <a:pt x="20596" y="325370"/>
                    <a:pt x="12556" y="317330"/>
                  </a:cubicBezTo>
                  <a:cubicBezTo>
                    <a:pt x="4517" y="309291"/>
                    <a:pt x="0" y="298387"/>
                    <a:pt x="0" y="287017"/>
                  </a:cubicBezTo>
                  <a:lnTo>
                    <a:pt x="0" y="42869"/>
                  </a:lnTo>
                  <a:cubicBezTo>
                    <a:pt x="0" y="19193"/>
                    <a:pt x="19193" y="0"/>
                    <a:pt x="42869" y="0"/>
                  </a:cubicBez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7" name="Google Shape;277;g357d106b903_0_3724"/>
            <p:cNvSpPr txBox="1"/>
            <p:nvPr/>
          </p:nvSpPr>
          <p:spPr>
            <a:xfrm>
              <a:off x="356" y="-123807"/>
              <a:ext cx="870300" cy="577500"/>
            </a:xfrm>
            <a:prstGeom prst="rect">
              <a:avLst/>
            </a:prstGeom>
            <a:noFill/>
            <a:ln>
              <a:noFill/>
            </a:ln>
          </p:spPr>
          <p:txBody>
            <a:bodyPr spcFirstLastPara="1" wrap="square" lIns="33875" tIns="33875" rIns="33875" bIns="33875" anchor="ctr" anchorCtr="0">
              <a:noAutofit/>
            </a:bodyPr>
            <a:lstStyle/>
            <a:p>
              <a:pPr marL="0" marR="0" lvl="0" indent="0" algn="ctr" rtl="0">
                <a:lnSpc>
                  <a:spcPct val="100000"/>
                </a:lnSpc>
                <a:spcBef>
                  <a:spcPts val="0"/>
                </a:spcBef>
                <a:spcAft>
                  <a:spcPts val="0"/>
                </a:spcAft>
                <a:buNone/>
              </a:pPr>
              <a:r>
                <a:rPr lang="en-US" sz="1700" b="1" dirty="0">
                  <a:solidFill>
                    <a:srgbClr val="000000"/>
                  </a:solidFill>
                  <a:latin typeface="Arial"/>
                  <a:ea typeface="Arial"/>
                  <a:cs typeface="Arial"/>
                  <a:sym typeface="Arial"/>
                </a:rPr>
                <a:t>2. Core </a:t>
              </a:r>
              <a:r>
                <a:rPr lang="en-US" sz="1700" b="1" dirty="0" err="1">
                  <a:solidFill>
                    <a:srgbClr val="000000"/>
                  </a:solidFill>
                  <a:latin typeface="Arial"/>
                  <a:ea typeface="Arial"/>
                  <a:cs typeface="Arial"/>
                  <a:sym typeface="Arial"/>
                </a:rPr>
                <a:t>DigiPres</a:t>
              </a:r>
              <a:endParaRPr sz="900" dirty="0"/>
            </a:p>
            <a:p>
              <a:pPr marL="0" marR="0" lvl="0" indent="0" algn="ctr" rtl="0">
                <a:lnSpc>
                  <a:spcPct val="100000"/>
                </a:lnSpc>
                <a:spcBef>
                  <a:spcPts val="0"/>
                </a:spcBef>
                <a:spcAft>
                  <a:spcPts val="0"/>
                </a:spcAft>
                <a:buNone/>
              </a:pPr>
              <a:r>
                <a:rPr lang="en-US" sz="1700" b="1" dirty="0">
                  <a:solidFill>
                    <a:srgbClr val="000000"/>
                  </a:solidFill>
                  <a:latin typeface="Arial"/>
                  <a:ea typeface="Arial"/>
                  <a:cs typeface="Arial"/>
                  <a:sym typeface="Arial"/>
                </a:rPr>
                <a:t>Concepts</a:t>
              </a:r>
              <a:endParaRPr sz="900" dirty="0"/>
            </a:p>
          </p:txBody>
        </p:sp>
      </p:grpSp>
      <p:sp>
        <p:nvSpPr>
          <p:cNvPr id="278" name="Google Shape;278;g357d106b903_0_3724"/>
          <p:cNvSpPr/>
          <p:nvPr/>
        </p:nvSpPr>
        <p:spPr>
          <a:xfrm>
            <a:off x="3967458" y="2254467"/>
            <a:ext cx="1223527" cy="1223527"/>
          </a:xfrm>
          <a:custGeom>
            <a:avLst/>
            <a:gdLst/>
            <a:ahLst/>
            <a:cxnLst/>
            <a:rect l="l" t="t" r="r" b="b"/>
            <a:pathLst>
              <a:path w="2447053" h="2447053" extrusionOk="0">
                <a:moveTo>
                  <a:pt x="0" y="0"/>
                </a:moveTo>
                <a:lnTo>
                  <a:pt x="2447054" y="0"/>
                </a:lnTo>
                <a:lnTo>
                  <a:pt x="2447054"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9" name="Google Shape;279;g357d106b903_0_3724">
            <a:extLst>
              <a:ext uri="{C183D7F6-B498-43B3-948B-1728B52AA6E4}">
                <adec:decorative xmlns:adec="http://schemas.microsoft.com/office/drawing/2017/decorative" val="1"/>
              </a:ext>
            </a:extLst>
          </p:cNvPr>
          <p:cNvSpPr/>
          <p:nvPr/>
        </p:nvSpPr>
        <p:spPr>
          <a:xfrm>
            <a:off x="4020170" y="2313190"/>
            <a:ext cx="1118104" cy="1118104"/>
          </a:xfrm>
          <a:custGeom>
            <a:avLst/>
            <a:gdLst/>
            <a:ahLst/>
            <a:cxnLst/>
            <a:rect l="l" t="t" r="r" b="b"/>
            <a:pathLst>
              <a:path w="2236208" h="2236208" extrusionOk="0">
                <a:moveTo>
                  <a:pt x="0" y="0"/>
                </a:moveTo>
                <a:lnTo>
                  <a:pt x="2236208" y="0"/>
                </a:lnTo>
                <a:lnTo>
                  <a:pt x="2236208" y="2236208"/>
                </a:lnTo>
                <a:lnTo>
                  <a:pt x="0" y="2236208"/>
                </a:lnTo>
                <a:lnTo>
                  <a:pt x="0" y="0"/>
                </a:lnTo>
                <a:close/>
              </a:path>
            </a:pathLst>
          </a:custGeom>
          <a:blipFill rotWithShape="1">
            <a:blip r:embed="rId9">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0" name="Google Shape;280;g357d106b903_0_3724"/>
          <p:cNvSpPr txBox="1"/>
          <p:nvPr/>
        </p:nvSpPr>
        <p:spPr>
          <a:xfrm>
            <a:off x="3158431" y="4483353"/>
            <a:ext cx="2841600" cy="810150"/>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a:solidFill>
                  <a:srgbClr val="231F20"/>
                </a:solidFill>
                <a:latin typeface="Arial"/>
                <a:ea typeface="Arial"/>
                <a:cs typeface="Arial"/>
                <a:sym typeface="Arial"/>
              </a:rPr>
              <a:t>Overview of what digital preservation is and why it’s important.</a:t>
            </a:r>
            <a:endParaRPr sz="1000"/>
          </a:p>
        </p:txBody>
      </p:sp>
      <p:grpSp>
        <p:nvGrpSpPr>
          <p:cNvPr id="282" name="Google Shape;282;g357d106b903_0_3724"/>
          <p:cNvGrpSpPr/>
          <p:nvPr/>
        </p:nvGrpSpPr>
        <p:grpSpPr>
          <a:xfrm>
            <a:off x="419028" y="3319311"/>
            <a:ext cx="2170263" cy="1437831"/>
            <a:chOff x="-723" y="-123807"/>
            <a:chExt cx="871679" cy="577500"/>
          </a:xfrm>
        </p:grpSpPr>
        <p:sp>
          <p:nvSpPr>
            <p:cNvPr id="283" name="Google Shape;283;g357d106b903_0_3724"/>
            <p:cNvSpPr/>
            <p:nvPr/>
          </p:nvSpPr>
          <p:spPr>
            <a:xfrm>
              <a:off x="0" y="0"/>
              <a:ext cx="870956" cy="329887"/>
            </a:xfrm>
            <a:custGeom>
              <a:avLst/>
              <a:gdLst/>
              <a:ahLst/>
              <a:cxnLst/>
              <a:rect l="l" t="t" r="r" b="b"/>
              <a:pathLst>
                <a:path w="870956" h="329887" extrusionOk="0">
                  <a:moveTo>
                    <a:pt x="42842" y="0"/>
                  </a:moveTo>
                  <a:lnTo>
                    <a:pt x="828114" y="0"/>
                  </a:lnTo>
                  <a:cubicBezTo>
                    <a:pt x="851775" y="0"/>
                    <a:pt x="870956" y="19181"/>
                    <a:pt x="870956" y="42842"/>
                  </a:cubicBezTo>
                  <a:lnTo>
                    <a:pt x="870956" y="287044"/>
                  </a:lnTo>
                  <a:cubicBezTo>
                    <a:pt x="870956" y="310705"/>
                    <a:pt x="851775" y="329887"/>
                    <a:pt x="828114" y="329887"/>
                  </a:cubicBezTo>
                  <a:lnTo>
                    <a:pt x="42842" y="329887"/>
                  </a:lnTo>
                  <a:cubicBezTo>
                    <a:pt x="19181" y="329887"/>
                    <a:pt x="0" y="310705"/>
                    <a:pt x="0" y="287044"/>
                  </a:cubicBezTo>
                  <a:lnTo>
                    <a:pt x="0" y="42842"/>
                  </a:lnTo>
                  <a:cubicBezTo>
                    <a:pt x="0" y="19181"/>
                    <a:pt x="19181" y="0"/>
                    <a:pt x="42842" y="0"/>
                  </a:cubicBezTo>
                  <a:close/>
                </a:path>
              </a:pathLst>
            </a:custGeom>
            <a:solidFill>
              <a:srgbClr val="FFDCC9"/>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4" name="Google Shape;284;g357d106b903_0_3724"/>
            <p:cNvSpPr txBox="1"/>
            <p:nvPr/>
          </p:nvSpPr>
          <p:spPr>
            <a:xfrm>
              <a:off x="-723" y="-123807"/>
              <a:ext cx="870900" cy="577500"/>
            </a:xfrm>
            <a:prstGeom prst="rect">
              <a:avLst/>
            </a:prstGeom>
            <a:noFill/>
            <a:ln>
              <a:noFill/>
            </a:ln>
          </p:spPr>
          <p:txBody>
            <a:bodyPr spcFirstLastPara="1" wrap="square" lIns="33875" tIns="33875" rIns="33875" bIns="33875" anchor="ctr" anchorCtr="0">
              <a:noAutofit/>
            </a:bodyPr>
            <a:lstStyle/>
            <a:p>
              <a:pPr marL="0" marR="0" lvl="0" indent="0" algn="ctr" rtl="0">
                <a:lnSpc>
                  <a:spcPct val="220998"/>
                </a:lnSpc>
                <a:spcBef>
                  <a:spcPts val="0"/>
                </a:spcBef>
                <a:spcAft>
                  <a:spcPts val="0"/>
                </a:spcAft>
                <a:buNone/>
              </a:pPr>
              <a:r>
                <a:rPr lang="en-US" sz="1700" b="1" dirty="0">
                  <a:solidFill>
                    <a:srgbClr val="000000"/>
                  </a:solidFill>
                  <a:latin typeface="Arial"/>
                  <a:ea typeface="Arial"/>
                  <a:cs typeface="Arial"/>
                  <a:sym typeface="Arial"/>
                </a:rPr>
                <a:t>1. What is a File?</a:t>
              </a:r>
              <a:endParaRPr sz="900" dirty="0"/>
            </a:p>
          </p:txBody>
        </p:sp>
      </p:grpSp>
      <p:sp>
        <p:nvSpPr>
          <p:cNvPr id="285" name="Google Shape;285;g357d106b903_0_3724">
            <a:extLst>
              <a:ext uri="{C183D7F6-B498-43B3-948B-1728B52AA6E4}">
                <adec:decorative xmlns:adec="http://schemas.microsoft.com/office/drawing/2017/decorative" val="1"/>
              </a:ext>
            </a:extLst>
          </p:cNvPr>
          <p:cNvSpPr/>
          <p:nvPr/>
        </p:nvSpPr>
        <p:spPr>
          <a:xfrm>
            <a:off x="891429" y="2254467"/>
            <a:ext cx="1223527" cy="1223527"/>
          </a:xfrm>
          <a:custGeom>
            <a:avLst/>
            <a:gdLst/>
            <a:ahLst/>
            <a:cxnLst/>
            <a:rect l="l" t="t" r="r" b="b"/>
            <a:pathLst>
              <a:path w="2447053" h="2447053" extrusionOk="0">
                <a:moveTo>
                  <a:pt x="0" y="0"/>
                </a:moveTo>
                <a:lnTo>
                  <a:pt x="2447053" y="0"/>
                </a:lnTo>
                <a:lnTo>
                  <a:pt x="2447053"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6" name="Google Shape;286;g357d106b903_0_3724">
            <a:extLst>
              <a:ext uri="{C183D7F6-B498-43B3-948B-1728B52AA6E4}">
                <adec:decorative xmlns:adec="http://schemas.microsoft.com/office/drawing/2017/decorative" val="1"/>
              </a:ext>
            </a:extLst>
          </p:cNvPr>
          <p:cNvSpPr/>
          <p:nvPr/>
        </p:nvSpPr>
        <p:spPr>
          <a:xfrm>
            <a:off x="1208145" y="2518062"/>
            <a:ext cx="593847" cy="696338"/>
          </a:xfrm>
          <a:custGeom>
            <a:avLst/>
            <a:gdLst/>
            <a:ahLst/>
            <a:cxnLst/>
            <a:rect l="l" t="t" r="r" b="b"/>
            <a:pathLst>
              <a:path w="1187693" h="1392675" extrusionOk="0">
                <a:moveTo>
                  <a:pt x="0" y="0"/>
                </a:moveTo>
                <a:lnTo>
                  <a:pt x="1187693" y="0"/>
                </a:lnTo>
                <a:lnTo>
                  <a:pt x="1187693" y="1392675"/>
                </a:lnTo>
                <a:lnTo>
                  <a:pt x="0" y="1392675"/>
                </a:lnTo>
                <a:lnTo>
                  <a:pt x="0" y="0"/>
                </a:lnTo>
                <a:close/>
              </a:path>
            </a:pathLst>
          </a:custGeom>
          <a:blipFill rotWithShape="1">
            <a:blip r:embed="rId10">
              <a:alphaModFix/>
            </a:blip>
            <a:stretch>
              <a:fillRect l="-14709" t="-1279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7" name="Google Shape;287;g357d106b903_0_3724"/>
          <p:cNvSpPr txBox="1"/>
          <p:nvPr/>
        </p:nvSpPr>
        <p:spPr>
          <a:xfrm>
            <a:off x="127827" y="4483353"/>
            <a:ext cx="2841600" cy="512850"/>
          </a:xfrm>
          <a:prstGeom prst="rect">
            <a:avLst/>
          </a:prstGeom>
          <a:noFill/>
          <a:ln>
            <a:noFill/>
          </a:ln>
        </p:spPr>
        <p:txBody>
          <a:bodyPr spcFirstLastPara="1" wrap="square" lIns="0" tIns="0" rIns="0" bIns="0" anchor="t" anchorCtr="0">
            <a:spAutoFit/>
          </a:bodyPr>
          <a:lstStyle/>
          <a:p>
            <a:pPr marL="0" marR="0" lvl="0" indent="0" algn="ctr" rtl="0">
              <a:lnSpc>
                <a:spcPct val="137986"/>
              </a:lnSpc>
              <a:spcBef>
                <a:spcPts val="0"/>
              </a:spcBef>
              <a:spcAft>
                <a:spcPts val="0"/>
              </a:spcAft>
              <a:buNone/>
            </a:pPr>
            <a:r>
              <a:rPr lang="en-US">
                <a:solidFill>
                  <a:srgbClr val="231F20"/>
                </a:solidFill>
                <a:latin typeface="Arial"/>
                <a:ea typeface="Arial"/>
                <a:cs typeface="Arial"/>
                <a:sym typeface="Arial"/>
              </a:rPr>
              <a:t>Overview of what a bit is and some file basics.</a:t>
            </a:r>
            <a:endParaRPr sz="1000"/>
          </a:p>
        </p:txBody>
      </p:sp>
      <p:sp>
        <p:nvSpPr>
          <p:cNvPr id="288" name="Google Shape;288;g357d106b903_0_3724"/>
          <p:cNvSpPr txBox="1"/>
          <p:nvPr/>
        </p:nvSpPr>
        <p:spPr>
          <a:xfrm>
            <a:off x="4237722" y="946150"/>
            <a:ext cx="3716700" cy="982500"/>
          </a:xfrm>
          <a:prstGeom prst="rect">
            <a:avLst/>
          </a:prstGeom>
          <a:noFill/>
          <a:ln>
            <a:noFill/>
          </a:ln>
        </p:spPr>
        <p:txBody>
          <a:bodyPr spcFirstLastPara="1" wrap="square" lIns="0" tIns="0" rIns="0" bIns="0" anchor="t" anchorCtr="0">
            <a:spAutoFit/>
          </a:bodyPr>
          <a:lstStyle/>
          <a:p>
            <a:pPr marL="0" marR="0" lvl="0" indent="0" algn="l" rtl="0">
              <a:lnSpc>
                <a:spcPct val="83996"/>
              </a:lnSpc>
              <a:spcBef>
                <a:spcPts val="0"/>
              </a:spcBef>
              <a:spcAft>
                <a:spcPts val="0"/>
              </a:spcAft>
              <a:buNone/>
            </a:pPr>
            <a:r>
              <a:rPr lang="en-US" sz="7600" i="1">
                <a:solidFill>
                  <a:srgbClr val="22423D"/>
                </a:solidFill>
                <a:latin typeface="Arial"/>
                <a:ea typeface="Arial"/>
                <a:cs typeface="Arial"/>
                <a:sym typeface="Arial"/>
              </a:rPr>
              <a:t> Agenda</a:t>
            </a:r>
            <a:endParaRPr sz="900"/>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330"/>
        <p:cNvGrpSpPr/>
        <p:nvPr/>
      </p:nvGrpSpPr>
      <p:grpSpPr>
        <a:xfrm>
          <a:off x="0" y="0"/>
          <a:ext cx="0" cy="0"/>
          <a:chOff x="0" y="0"/>
          <a:chExt cx="0" cy="0"/>
        </a:xfrm>
      </p:grpSpPr>
      <p:sp>
        <p:nvSpPr>
          <p:cNvPr id="331" name="Google Shape;331;g357d106b903_0_3830">
            <a:extLst>
              <a:ext uri="{C183D7F6-B498-43B3-948B-1728B52AA6E4}">
                <adec:decorative xmlns:adec="http://schemas.microsoft.com/office/drawing/2017/decorative" val="1"/>
              </a:ext>
            </a:extLst>
          </p:cNvPr>
          <p:cNvSpPr/>
          <p:nvPr/>
        </p:nvSpPr>
        <p:spPr>
          <a:xfrm>
            <a:off x="10690721" y="-1013523"/>
            <a:ext cx="1632996" cy="2746629"/>
          </a:xfrm>
          <a:custGeom>
            <a:avLst/>
            <a:gdLst/>
            <a:ahLst/>
            <a:cxnLst/>
            <a:rect l="l" t="t" r="r" b="b"/>
            <a:pathLst>
              <a:path w="2446436" h="4114800" extrusionOk="0">
                <a:moveTo>
                  <a:pt x="0" y="0"/>
                </a:moveTo>
                <a:lnTo>
                  <a:pt x="2446436" y="0"/>
                </a:lnTo>
                <a:lnTo>
                  <a:pt x="2446436" y="4114800"/>
                </a:lnTo>
                <a:lnTo>
                  <a:pt x="0" y="4114800"/>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2" name="Google Shape;332;g357d106b903_0_3830">
            <a:extLst>
              <a:ext uri="{C183D7F6-B498-43B3-948B-1728B52AA6E4}">
                <adec:decorative xmlns:adec="http://schemas.microsoft.com/office/drawing/2017/decorative" val="1"/>
              </a:ext>
            </a:extLst>
          </p:cNvPr>
          <p:cNvSpPr/>
          <p:nvPr/>
        </p:nvSpPr>
        <p:spPr>
          <a:xfrm>
            <a:off x="-918701" y="5444455"/>
            <a:ext cx="3213012" cy="3666300"/>
          </a:xfrm>
          <a:custGeom>
            <a:avLst/>
            <a:gdLst/>
            <a:ahLst/>
            <a:cxnLst/>
            <a:rect l="l" t="t" r="r" b="b"/>
            <a:pathLst>
              <a:path w="4813501" h="5492584" extrusionOk="0">
                <a:moveTo>
                  <a:pt x="0" y="0"/>
                </a:moveTo>
                <a:lnTo>
                  <a:pt x="4813502" y="0"/>
                </a:lnTo>
                <a:lnTo>
                  <a:pt x="4813502" y="5492584"/>
                </a:lnTo>
                <a:lnTo>
                  <a:pt x="0" y="5492584"/>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3" name="Google Shape;333;g357d106b903_0_3830" descr="The same simple illustration of a face made out of black and white boxes. Except each white box contains the number 0 and each black box contains the number 1."/>
          <p:cNvSpPr/>
          <p:nvPr/>
        </p:nvSpPr>
        <p:spPr>
          <a:xfrm>
            <a:off x="4676053" y="2371471"/>
            <a:ext cx="2419212" cy="2166038"/>
          </a:xfrm>
          <a:custGeom>
            <a:avLst/>
            <a:gdLst/>
            <a:ahLst/>
            <a:cxnLst/>
            <a:rect l="l" t="t" r="r" b="b"/>
            <a:pathLst>
              <a:path w="3624287" h="3245001" extrusionOk="0">
                <a:moveTo>
                  <a:pt x="0" y="0"/>
                </a:moveTo>
                <a:lnTo>
                  <a:pt x="3624287" y="0"/>
                </a:lnTo>
                <a:lnTo>
                  <a:pt x="3624287" y="3245002"/>
                </a:lnTo>
                <a:lnTo>
                  <a:pt x="0" y="3245002"/>
                </a:lnTo>
                <a:lnTo>
                  <a:pt x="0" y="0"/>
                </a:lnTo>
                <a:close/>
              </a:path>
            </a:pathLst>
          </a:custGeom>
          <a:blipFill rotWithShape="1">
            <a:blip r:embed="rId5">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334" name="Google Shape;334;g357d106b903_0_3830"/>
          <p:cNvGrpSpPr/>
          <p:nvPr/>
        </p:nvGrpSpPr>
        <p:grpSpPr>
          <a:xfrm>
            <a:off x="8387645" y="2337739"/>
            <a:ext cx="2372384" cy="1575778"/>
            <a:chOff x="0" y="-19050"/>
            <a:chExt cx="1339800" cy="889918"/>
          </a:xfrm>
        </p:grpSpPr>
        <p:sp>
          <p:nvSpPr>
            <p:cNvPr id="335" name="Google Shape;335;g357d106b903_0_3830"/>
            <p:cNvSpPr/>
            <p:nvPr/>
          </p:nvSpPr>
          <p:spPr>
            <a:xfrm>
              <a:off x="0" y="0"/>
              <a:ext cx="1339672" cy="870868"/>
            </a:xfrm>
            <a:custGeom>
              <a:avLst/>
              <a:gdLst/>
              <a:ahLst/>
              <a:cxnLst/>
              <a:rect l="l" t="t" r="r" b="b"/>
              <a:pathLst>
                <a:path w="1339672" h="870868" extrusionOk="0">
                  <a:moveTo>
                    <a:pt x="67447" y="0"/>
                  </a:moveTo>
                  <a:lnTo>
                    <a:pt x="1272224" y="0"/>
                  </a:lnTo>
                  <a:cubicBezTo>
                    <a:pt x="1309474" y="0"/>
                    <a:pt x="1339672" y="30197"/>
                    <a:pt x="1339672" y="67447"/>
                  </a:cubicBezTo>
                  <a:lnTo>
                    <a:pt x="1339672" y="803421"/>
                  </a:lnTo>
                  <a:cubicBezTo>
                    <a:pt x="1339672" y="840671"/>
                    <a:pt x="1309474" y="870868"/>
                    <a:pt x="1272224" y="870868"/>
                  </a:cubicBezTo>
                  <a:lnTo>
                    <a:pt x="67447" y="870868"/>
                  </a:lnTo>
                  <a:cubicBezTo>
                    <a:pt x="30197" y="870868"/>
                    <a:pt x="0" y="840671"/>
                    <a:pt x="0" y="803421"/>
                  </a:cubicBezTo>
                  <a:lnTo>
                    <a:pt x="0" y="67447"/>
                  </a:lnTo>
                  <a:cubicBezTo>
                    <a:pt x="0" y="30197"/>
                    <a:pt x="30197" y="0"/>
                    <a:pt x="67447"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6" name="Google Shape;336;g357d106b903_0_3830"/>
            <p:cNvSpPr txBox="1"/>
            <p:nvPr/>
          </p:nvSpPr>
          <p:spPr>
            <a:xfrm>
              <a:off x="0" y="-19050"/>
              <a:ext cx="1339800" cy="8898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337" name="Google Shape;337;g357d106b903_0_3830"/>
          <p:cNvGrpSpPr/>
          <p:nvPr/>
        </p:nvGrpSpPr>
        <p:grpSpPr>
          <a:xfrm>
            <a:off x="8387645" y="3950896"/>
            <a:ext cx="2372384" cy="583897"/>
            <a:chOff x="0" y="-19050"/>
            <a:chExt cx="1339800" cy="329755"/>
          </a:xfrm>
        </p:grpSpPr>
        <p:sp>
          <p:nvSpPr>
            <p:cNvPr id="338" name="Google Shape;338;g357d106b903_0_3830"/>
            <p:cNvSpPr/>
            <p:nvPr/>
          </p:nvSpPr>
          <p:spPr>
            <a:xfrm>
              <a:off x="0" y="0"/>
              <a:ext cx="1339672" cy="310705"/>
            </a:xfrm>
            <a:custGeom>
              <a:avLst/>
              <a:gdLst/>
              <a:ahLst/>
              <a:cxnLst/>
              <a:rect l="l" t="t" r="r" b="b"/>
              <a:pathLst>
                <a:path w="1339672" h="310705" extrusionOk="0">
                  <a:moveTo>
                    <a:pt x="67447" y="0"/>
                  </a:moveTo>
                  <a:lnTo>
                    <a:pt x="1272224" y="0"/>
                  </a:lnTo>
                  <a:cubicBezTo>
                    <a:pt x="1309474" y="0"/>
                    <a:pt x="1339672" y="30197"/>
                    <a:pt x="1339672" y="67447"/>
                  </a:cubicBezTo>
                  <a:lnTo>
                    <a:pt x="1339672" y="243257"/>
                  </a:lnTo>
                  <a:cubicBezTo>
                    <a:pt x="1339672" y="280507"/>
                    <a:pt x="1309474" y="310705"/>
                    <a:pt x="1272224" y="310705"/>
                  </a:cubicBezTo>
                  <a:lnTo>
                    <a:pt x="67447" y="310705"/>
                  </a:lnTo>
                  <a:cubicBezTo>
                    <a:pt x="30197" y="310705"/>
                    <a:pt x="0" y="280507"/>
                    <a:pt x="0" y="243257"/>
                  </a:cubicBezTo>
                  <a:lnTo>
                    <a:pt x="0" y="67447"/>
                  </a:lnTo>
                  <a:cubicBezTo>
                    <a:pt x="0" y="30197"/>
                    <a:pt x="30197" y="0"/>
                    <a:pt x="67447"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9" name="Google Shape;339;g357d106b903_0_3830"/>
            <p:cNvSpPr txBox="1"/>
            <p:nvPr/>
          </p:nvSpPr>
          <p:spPr>
            <a:xfrm>
              <a:off x="0" y="-19050"/>
              <a:ext cx="1339800" cy="3297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sp>
        <p:nvSpPr>
          <p:cNvPr id="340" name="Google Shape;340;g357d106b903_0_3830"/>
          <p:cNvSpPr txBox="1"/>
          <p:nvPr/>
        </p:nvSpPr>
        <p:spPr>
          <a:xfrm>
            <a:off x="8721556" y="4057840"/>
            <a:ext cx="1704300" cy="277200"/>
          </a:xfrm>
          <a:prstGeom prst="rect">
            <a:avLst/>
          </a:prstGeom>
          <a:noFill/>
          <a:ln>
            <a:noFill/>
          </a:ln>
        </p:spPr>
        <p:txBody>
          <a:bodyPr spcFirstLastPara="1" wrap="square" lIns="0" tIns="0" rIns="0" bIns="0" anchor="t" anchorCtr="0">
            <a:spAutoFit/>
          </a:bodyPr>
          <a:lstStyle/>
          <a:p>
            <a:pPr marL="0" marR="0" lvl="0" indent="0" algn="ctr" rtl="0">
              <a:lnSpc>
                <a:spcPct val="137998"/>
              </a:lnSpc>
              <a:spcBef>
                <a:spcPts val="0"/>
              </a:spcBef>
              <a:spcAft>
                <a:spcPts val="0"/>
              </a:spcAft>
              <a:buNone/>
            </a:pPr>
            <a:r>
              <a:rPr lang="en-US" sz="1800" b="1" dirty="0">
                <a:solidFill>
                  <a:srgbClr val="231F20"/>
                </a:solidFill>
                <a:latin typeface="Arial"/>
                <a:ea typeface="Arial"/>
                <a:cs typeface="Arial"/>
                <a:sym typeface="Arial"/>
              </a:rPr>
              <a:t>FILE</a:t>
            </a:r>
            <a:endParaRPr sz="900" dirty="0"/>
          </a:p>
        </p:txBody>
      </p:sp>
      <p:sp>
        <p:nvSpPr>
          <p:cNvPr id="341" name="Google Shape;341;g357d106b903_0_3830"/>
          <p:cNvSpPr txBox="1"/>
          <p:nvPr/>
        </p:nvSpPr>
        <p:spPr>
          <a:xfrm>
            <a:off x="8521453" y="2386736"/>
            <a:ext cx="2104500" cy="1477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200" dirty="0">
                <a:solidFill>
                  <a:srgbClr val="100F0D"/>
                </a:solidFill>
                <a:latin typeface="Arial"/>
                <a:ea typeface="Arial"/>
                <a:cs typeface="Arial"/>
                <a:sym typeface="Arial"/>
              </a:rPr>
              <a:t>000000</a:t>
            </a:r>
            <a:endParaRPr sz="900" dirty="0"/>
          </a:p>
          <a:p>
            <a:pPr marL="0" marR="0" lvl="0" indent="0" algn="ctr" rtl="0">
              <a:lnSpc>
                <a:spcPct val="140000"/>
              </a:lnSpc>
              <a:spcBef>
                <a:spcPts val="0"/>
              </a:spcBef>
              <a:spcAft>
                <a:spcPts val="0"/>
              </a:spcAft>
              <a:buNone/>
            </a:pPr>
            <a:r>
              <a:rPr lang="en-US" sz="1200" dirty="0">
                <a:solidFill>
                  <a:srgbClr val="100F0D"/>
                </a:solidFill>
                <a:latin typeface="Arial"/>
                <a:ea typeface="Arial"/>
                <a:cs typeface="Arial"/>
                <a:sym typeface="Arial"/>
              </a:rPr>
              <a:t>010010</a:t>
            </a:r>
            <a:endParaRPr sz="900" dirty="0"/>
          </a:p>
          <a:p>
            <a:pPr marL="0" marR="0" lvl="0" indent="0" algn="ctr" rtl="0">
              <a:lnSpc>
                <a:spcPct val="140000"/>
              </a:lnSpc>
              <a:spcBef>
                <a:spcPts val="0"/>
              </a:spcBef>
              <a:spcAft>
                <a:spcPts val="0"/>
              </a:spcAft>
              <a:buNone/>
            </a:pPr>
            <a:r>
              <a:rPr lang="en-US" sz="1200" dirty="0">
                <a:solidFill>
                  <a:srgbClr val="100F0D"/>
                </a:solidFill>
                <a:latin typeface="Arial"/>
                <a:ea typeface="Arial"/>
                <a:cs typeface="Arial"/>
                <a:sym typeface="Arial"/>
              </a:rPr>
              <a:t>010010</a:t>
            </a:r>
            <a:endParaRPr sz="900" dirty="0"/>
          </a:p>
          <a:p>
            <a:pPr marL="0" marR="0" lvl="0" indent="0" algn="ctr" rtl="0">
              <a:lnSpc>
                <a:spcPct val="140000"/>
              </a:lnSpc>
              <a:spcBef>
                <a:spcPts val="0"/>
              </a:spcBef>
              <a:spcAft>
                <a:spcPts val="0"/>
              </a:spcAft>
              <a:buNone/>
            </a:pPr>
            <a:r>
              <a:rPr lang="en-US" sz="1200" dirty="0">
                <a:solidFill>
                  <a:srgbClr val="100F0D"/>
                </a:solidFill>
                <a:latin typeface="Arial"/>
                <a:ea typeface="Arial"/>
                <a:cs typeface="Arial"/>
                <a:sym typeface="Arial"/>
              </a:rPr>
              <a:t>000000</a:t>
            </a:r>
            <a:endParaRPr sz="900" dirty="0"/>
          </a:p>
          <a:p>
            <a:pPr marL="0" marR="0" lvl="0" indent="0" algn="ctr" rtl="0">
              <a:lnSpc>
                <a:spcPct val="140000"/>
              </a:lnSpc>
              <a:spcBef>
                <a:spcPts val="0"/>
              </a:spcBef>
              <a:spcAft>
                <a:spcPts val="0"/>
              </a:spcAft>
              <a:buNone/>
            </a:pPr>
            <a:r>
              <a:rPr lang="en-US" sz="1200" dirty="0">
                <a:solidFill>
                  <a:srgbClr val="100F0D"/>
                </a:solidFill>
                <a:latin typeface="Arial"/>
                <a:ea typeface="Arial"/>
                <a:cs typeface="Arial"/>
                <a:sym typeface="Arial"/>
              </a:rPr>
              <a:t>01110</a:t>
            </a:r>
            <a:endParaRPr sz="900" dirty="0"/>
          </a:p>
          <a:p>
            <a:pPr marL="0" marR="0" lvl="0" indent="0" algn="ctr" rtl="0">
              <a:lnSpc>
                <a:spcPct val="140000"/>
              </a:lnSpc>
              <a:spcBef>
                <a:spcPts val="0"/>
              </a:spcBef>
              <a:spcAft>
                <a:spcPts val="0"/>
              </a:spcAft>
              <a:buNone/>
            </a:pPr>
            <a:r>
              <a:rPr lang="en-US" sz="1200" dirty="0">
                <a:solidFill>
                  <a:srgbClr val="100F0D"/>
                </a:solidFill>
                <a:latin typeface="Arial"/>
                <a:ea typeface="Arial"/>
                <a:cs typeface="Arial"/>
                <a:sym typeface="Arial"/>
              </a:rPr>
              <a:t>000000</a:t>
            </a:r>
            <a:endParaRPr sz="900" dirty="0"/>
          </a:p>
        </p:txBody>
      </p:sp>
      <p:sp>
        <p:nvSpPr>
          <p:cNvPr id="343" name="Google Shape;343;g357d106b903_0_3830"/>
          <p:cNvSpPr txBox="1"/>
          <p:nvPr/>
        </p:nvSpPr>
        <p:spPr>
          <a:xfrm>
            <a:off x="2175369" y="6220986"/>
            <a:ext cx="9843900" cy="554100"/>
          </a:xfrm>
          <a:prstGeom prst="rect">
            <a:avLst/>
          </a:prstGeom>
          <a:noFill/>
          <a:ln>
            <a:noFill/>
          </a:ln>
        </p:spPr>
        <p:txBody>
          <a:bodyPr spcFirstLastPara="1" wrap="square" lIns="0" tIns="0" rIns="0" bIns="0" anchor="t" anchorCtr="0">
            <a:spAutoFit/>
          </a:bodyPr>
          <a:lstStyle/>
          <a:p>
            <a:pPr marL="0" marR="0" lvl="0" indent="0" algn="ctr" rtl="0">
              <a:lnSpc>
                <a:spcPct val="139973"/>
              </a:lnSpc>
              <a:spcBef>
                <a:spcPts val="0"/>
              </a:spcBef>
              <a:spcAft>
                <a:spcPts val="0"/>
              </a:spcAft>
              <a:buNone/>
            </a:pPr>
            <a:r>
              <a:rPr lang="en-US" sz="1500">
                <a:solidFill>
                  <a:srgbClr val="22423D"/>
                </a:solidFill>
                <a:latin typeface="Arial"/>
                <a:ea typeface="Arial"/>
                <a:cs typeface="Arial"/>
                <a:sym typeface="Arial"/>
              </a:rPr>
              <a:t>Example from Simon Johnson, “Binary Representation of Images ‘8-Bit Challenge’ Lesson.” CC BY-SA 4.0 https://www.teachwithict.com/binary-representation-of-images.html </a:t>
            </a:r>
            <a:endParaRPr sz="900"/>
          </a:p>
        </p:txBody>
      </p:sp>
      <p:sp>
        <p:nvSpPr>
          <p:cNvPr id="344" name="Google Shape;344;g357d106b903_0_3830"/>
          <p:cNvSpPr txBox="1"/>
          <p:nvPr/>
        </p:nvSpPr>
        <p:spPr>
          <a:xfrm>
            <a:off x="1690027" y="836678"/>
            <a:ext cx="11150700" cy="685500"/>
          </a:xfrm>
          <a:prstGeom prst="rect">
            <a:avLst/>
          </a:prstGeom>
          <a:noFill/>
          <a:ln>
            <a:noFill/>
          </a:ln>
        </p:spPr>
        <p:txBody>
          <a:bodyPr spcFirstLastPara="1" wrap="square" lIns="0" tIns="0" rIns="0" bIns="0" anchor="t" anchorCtr="0">
            <a:spAutoFit/>
          </a:bodyPr>
          <a:lstStyle/>
          <a:p>
            <a:pPr marL="0" marR="0" lvl="0" indent="0" algn="l" rtl="0">
              <a:lnSpc>
                <a:spcPct val="84016"/>
              </a:lnSpc>
              <a:spcBef>
                <a:spcPts val="0"/>
              </a:spcBef>
              <a:spcAft>
                <a:spcPts val="0"/>
              </a:spcAft>
              <a:buNone/>
            </a:pPr>
            <a:r>
              <a:rPr lang="en-US" sz="5300" i="1">
                <a:solidFill>
                  <a:srgbClr val="22423D"/>
                </a:solidFill>
                <a:latin typeface="Arial"/>
                <a:ea typeface="Arial"/>
                <a:cs typeface="Arial"/>
                <a:sym typeface="Arial"/>
              </a:rPr>
              <a:t>What is a File?</a:t>
            </a:r>
            <a:endParaRPr sz="900"/>
          </a:p>
        </p:txBody>
      </p:sp>
      <p:grpSp>
        <p:nvGrpSpPr>
          <p:cNvPr id="345" name="Google Shape;345;g357d106b903_0_3830">
            <a:extLst>
              <a:ext uri="{C183D7F6-B498-43B3-948B-1728B52AA6E4}">
                <adec:decorative xmlns:adec="http://schemas.microsoft.com/office/drawing/2017/decorative" val="1"/>
              </a:ext>
            </a:extLst>
          </p:cNvPr>
          <p:cNvGrpSpPr/>
          <p:nvPr/>
        </p:nvGrpSpPr>
        <p:grpSpPr>
          <a:xfrm>
            <a:off x="276545" y="238296"/>
            <a:ext cx="1223527" cy="1223527"/>
            <a:chOff x="0" y="0"/>
            <a:chExt cx="2447053" cy="2447053"/>
          </a:xfrm>
        </p:grpSpPr>
        <p:sp>
          <p:nvSpPr>
            <p:cNvPr id="346" name="Google Shape;346;g357d106b903_0_3830"/>
            <p:cNvSpPr/>
            <p:nvPr/>
          </p:nvSpPr>
          <p:spPr>
            <a:xfrm>
              <a:off x="0" y="0"/>
              <a:ext cx="2447053" cy="2447053"/>
            </a:xfrm>
            <a:custGeom>
              <a:avLst/>
              <a:gdLst/>
              <a:ahLst/>
              <a:cxnLst/>
              <a:rect l="l" t="t" r="r" b="b"/>
              <a:pathLst>
                <a:path w="2447053" h="2447053" extrusionOk="0">
                  <a:moveTo>
                    <a:pt x="0" y="0"/>
                  </a:moveTo>
                  <a:lnTo>
                    <a:pt x="2447053" y="0"/>
                  </a:lnTo>
                  <a:lnTo>
                    <a:pt x="2447053" y="2447053"/>
                  </a:lnTo>
                  <a:lnTo>
                    <a:pt x="0" y="2447053"/>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7" name="Google Shape;347;g357d106b903_0_3830"/>
            <p:cNvSpPr/>
            <p:nvPr/>
          </p:nvSpPr>
          <p:spPr>
            <a:xfrm>
              <a:off x="633432" y="527189"/>
              <a:ext cx="1187693" cy="1392675"/>
            </a:xfrm>
            <a:custGeom>
              <a:avLst/>
              <a:gdLst/>
              <a:ahLst/>
              <a:cxnLst/>
              <a:rect l="l" t="t" r="r" b="b"/>
              <a:pathLst>
                <a:path w="1187693" h="1392675" extrusionOk="0">
                  <a:moveTo>
                    <a:pt x="0" y="0"/>
                  </a:moveTo>
                  <a:lnTo>
                    <a:pt x="1187692" y="0"/>
                  </a:lnTo>
                  <a:lnTo>
                    <a:pt x="1187692" y="1392675"/>
                  </a:lnTo>
                  <a:lnTo>
                    <a:pt x="0" y="1392675"/>
                  </a:lnTo>
                  <a:lnTo>
                    <a:pt x="0" y="0"/>
                  </a:lnTo>
                  <a:close/>
                </a:path>
              </a:pathLst>
            </a:custGeom>
            <a:blipFill rotWithShape="1">
              <a:blip r:embed="rId7">
                <a:alphaModFix/>
              </a:blip>
              <a:stretch>
                <a:fillRect l="-14709" t="-1279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3" name="Google Shape;317;g357d106b903_0_3817" descr="A simple illustration of a face made out of black and white boxes.">
            <a:extLst>
              <a:ext uri="{FF2B5EF4-FFF2-40B4-BE49-F238E27FC236}">
                <a16:creationId xmlns:a16="http://schemas.microsoft.com/office/drawing/2014/main" id="{981C51FF-D6AE-E657-F680-03D1E4FD49CD}"/>
              </a:ext>
            </a:extLst>
          </p:cNvPr>
          <p:cNvSpPr/>
          <p:nvPr/>
        </p:nvSpPr>
        <p:spPr>
          <a:xfrm>
            <a:off x="973407" y="2371471"/>
            <a:ext cx="2427007" cy="2166038"/>
          </a:xfrm>
          <a:custGeom>
            <a:avLst/>
            <a:gdLst/>
            <a:ahLst/>
            <a:cxnLst/>
            <a:rect l="l" t="t" r="r" b="b"/>
            <a:pathLst>
              <a:path w="3635965" h="3245001" extrusionOk="0">
                <a:moveTo>
                  <a:pt x="0" y="0"/>
                </a:moveTo>
                <a:lnTo>
                  <a:pt x="3635965" y="0"/>
                </a:lnTo>
                <a:lnTo>
                  <a:pt x="3635965" y="3245002"/>
                </a:lnTo>
                <a:lnTo>
                  <a:pt x="0" y="3245002"/>
                </a:lnTo>
                <a:lnTo>
                  <a:pt x="0" y="0"/>
                </a:lnTo>
                <a:close/>
              </a:path>
            </a:pathLst>
          </a:custGeom>
          <a:blipFill rotWithShape="1">
            <a:blip r:embed="rId8">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407"/>
        <p:cNvGrpSpPr/>
        <p:nvPr/>
      </p:nvGrpSpPr>
      <p:grpSpPr>
        <a:xfrm>
          <a:off x="0" y="0"/>
          <a:ext cx="0" cy="0"/>
          <a:chOff x="0" y="0"/>
          <a:chExt cx="0" cy="0"/>
        </a:xfrm>
      </p:grpSpPr>
      <p:sp>
        <p:nvSpPr>
          <p:cNvPr id="408" name="Google Shape;408;g357d106b903_0_3890">
            <a:extLst>
              <a:ext uri="{C183D7F6-B498-43B3-948B-1728B52AA6E4}">
                <adec:decorative xmlns:adec="http://schemas.microsoft.com/office/drawing/2017/decorative" val="1"/>
              </a:ext>
            </a:extLst>
          </p:cNvPr>
          <p:cNvSpPr/>
          <p:nvPr/>
        </p:nvSpPr>
        <p:spPr>
          <a:xfrm>
            <a:off x="10690721" y="-1013523"/>
            <a:ext cx="1632996" cy="2746629"/>
          </a:xfrm>
          <a:custGeom>
            <a:avLst/>
            <a:gdLst/>
            <a:ahLst/>
            <a:cxnLst/>
            <a:rect l="l" t="t" r="r" b="b"/>
            <a:pathLst>
              <a:path w="2446436" h="4114800" extrusionOk="0">
                <a:moveTo>
                  <a:pt x="0" y="0"/>
                </a:moveTo>
                <a:lnTo>
                  <a:pt x="2446436" y="0"/>
                </a:lnTo>
                <a:lnTo>
                  <a:pt x="2446436" y="4114800"/>
                </a:lnTo>
                <a:lnTo>
                  <a:pt x="0" y="4114800"/>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9" name="Google Shape;409;g357d106b903_0_3890">
            <a:extLst>
              <a:ext uri="{C183D7F6-B498-43B3-948B-1728B52AA6E4}">
                <adec:decorative xmlns:adec="http://schemas.microsoft.com/office/drawing/2017/decorative" val="1"/>
              </a:ext>
            </a:extLst>
          </p:cNvPr>
          <p:cNvSpPr/>
          <p:nvPr/>
        </p:nvSpPr>
        <p:spPr>
          <a:xfrm>
            <a:off x="-918701" y="5444455"/>
            <a:ext cx="3213012" cy="3666300"/>
          </a:xfrm>
          <a:custGeom>
            <a:avLst/>
            <a:gdLst/>
            <a:ahLst/>
            <a:cxnLst/>
            <a:rect l="l" t="t" r="r" b="b"/>
            <a:pathLst>
              <a:path w="4813501" h="5492584" extrusionOk="0">
                <a:moveTo>
                  <a:pt x="0" y="0"/>
                </a:moveTo>
                <a:lnTo>
                  <a:pt x="4813502" y="0"/>
                </a:lnTo>
                <a:lnTo>
                  <a:pt x="4813502" y="5492584"/>
                </a:lnTo>
                <a:lnTo>
                  <a:pt x="0" y="5492584"/>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0" name="Google Shape;410;g357d106b903_0_3890" descr="The same simple illustration of a face made out of colored pixels. Except that the yellow pixels contain the number 10. The white pixels contain the number 00. The blue pixels contain the number 11. And the black pixels contain the number 01."/>
          <p:cNvSpPr/>
          <p:nvPr/>
        </p:nvSpPr>
        <p:spPr>
          <a:xfrm>
            <a:off x="5871363" y="2231309"/>
            <a:ext cx="2419212" cy="2398375"/>
          </a:xfrm>
          <a:custGeom>
            <a:avLst/>
            <a:gdLst/>
            <a:ahLst/>
            <a:cxnLst/>
            <a:rect l="l" t="t" r="r" b="b"/>
            <a:pathLst>
              <a:path w="3624287" h="3593071" extrusionOk="0">
                <a:moveTo>
                  <a:pt x="0" y="0"/>
                </a:moveTo>
                <a:lnTo>
                  <a:pt x="3624287" y="0"/>
                </a:lnTo>
                <a:lnTo>
                  <a:pt x="3624287" y="3593072"/>
                </a:lnTo>
                <a:lnTo>
                  <a:pt x="0" y="3593072"/>
                </a:lnTo>
                <a:lnTo>
                  <a:pt x="0" y="0"/>
                </a:lnTo>
                <a:close/>
              </a:path>
            </a:pathLst>
          </a:custGeom>
          <a:blipFill rotWithShape="1">
            <a:blip r:embed="rId5">
              <a:alphaModFix/>
            </a:blip>
            <a:stretch>
              <a:fillRect t="-189" b="-5478"/>
            </a:stretch>
          </a:blipFill>
          <a:ln w="38100" cap="sq" cmpd="sng">
            <a:solidFill>
              <a:srgbClr val="000000"/>
            </a:solidFill>
            <a:prstDash val="solid"/>
            <a:miter lim="8000"/>
            <a:headEnd type="none" w="sm" len="sm"/>
            <a:tailEnd type="none" w="sm" len="sm"/>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411" name="Google Shape;411;g357d106b903_0_3890"/>
          <p:cNvGrpSpPr/>
          <p:nvPr/>
        </p:nvGrpSpPr>
        <p:grpSpPr>
          <a:xfrm>
            <a:off x="8858978" y="2197577"/>
            <a:ext cx="2038253" cy="1807819"/>
            <a:chOff x="0" y="-19050"/>
            <a:chExt cx="1151100" cy="1020963"/>
          </a:xfrm>
        </p:grpSpPr>
        <p:sp>
          <p:nvSpPr>
            <p:cNvPr id="412" name="Google Shape;412;g357d106b903_0_3890"/>
            <p:cNvSpPr/>
            <p:nvPr/>
          </p:nvSpPr>
          <p:spPr>
            <a:xfrm>
              <a:off x="0" y="0"/>
              <a:ext cx="1151100" cy="1001913"/>
            </a:xfrm>
            <a:custGeom>
              <a:avLst/>
              <a:gdLst/>
              <a:ahLst/>
              <a:cxnLst/>
              <a:rect l="l" t="t" r="r" b="b"/>
              <a:pathLst>
                <a:path w="1151100" h="1001913" extrusionOk="0">
                  <a:moveTo>
                    <a:pt x="78497" y="0"/>
                  </a:moveTo>
                  <a:lnTo>
                    <a:pt x="1072603" y="0"/>
                  </a:lnTo>
                  <a:cubicBezTo>
                    <a:pt x="1115956" y="0"/>
                    <a:pt x="1151100" y="35144"/>
                    <a:pt x="1151100" y="78497"/>
                  </a:cubicBezTo>
                  <a:lnTo>
                    <a:pt x="1151100" y="923417"/>
                  </a:lnTo>
                  <a:cubicBezTo>
                    <a:pt x="1151100" y="944235"/>
                    <a:pt x="1142830" y="964201"/>
                    <a:pt x="1128109" y="978922"/>
                  </a:cubicBezTo>
                  <a:cubicBezTo>
                    <a:pt x="1113388" y="993643"/>
                    <a:pt x="1093422" y="1001913"/>
                    <a:pt x="1072603" y="1001913"/>
                  </a:cubicBezTo>
                  <a:lnTo>
                    <a:pt x="78497" y="1001913"/>
                  </a:lnTo>
                  <a:cubicBezTo>
                    <a:pt x="57678" y="1001913"/>
                    <a:pt x="37712" y="993643"/>
                    <a:pt x="22991" y="978922"/>
                  </a:cubicBezTo>
                  <a:cubicBezTo>
                    <a:pt x="8270" y="964201"/>
                    <a:pt x="0" y="944235"/>
                    <a:pt x="0" y="923417"/>
                  </a:cubicBezTo>
                  <a:lnTo>
                    <a:pt x="0" y="78497"/>
                  </a:lnTo>
                  <a:cubicBezTo>
                    <a:pt x="0" y="57678"/>
                    <a:pt x="8270" y="37712"/>
                    <a:pt x="22991" y="22991"/>
                  </a:cubicBezTo>
                  <a:cubicBezTo>
                    <a:pt x="37712" y="8270"/>
                    <a:pt x="57678" y="0"/>
                    <a:pt x="78497"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3" name="Google Shape;413;g357d106b903_0_3890"/>
            <p:cNvSpPr txBox="1"/>
            <p:nvPr/>
          </p:nvSpPr>
          <p:spPr>
            <a:xfrm>
              <a:off x="0" y="-19050"/>
              <a:ext cx="1151100" cy="10209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414" name="Google Shape;414;g357d106b903_0_3890"/>
          <p:cNvGrpSpPr/>
          <p:nvPr/>
        </p:nvGrpSpPr>
        <p:grpSpPr>
          <a:xfrm>
            <a:off x="8858978" y="4042781"/>
            <a:ext cx="2038253" cy="583897"/>
            <a:chOff x="0" y="-19050"/>
            <a:chExt cx="1151100" cy="329755"/>
          </a:xfrm>
        </p:grpSpPr>
        <p:sp>
          <p:nvSpPr>
            <p:cNvPr id="415" name="Google Shape;415;g357d106b903_0_3890"/>
            <p:cNvSpPr/>
            <p:nvPr/>
          </p:nvSpPr>
          <p:spPr>
            <a:xfrm>
              <a:off x="0" y="0"/>
              <a:ext cx="1151100" cy="310705"/>
            </a:xfrm>
            <a:custGeom>
              <a:avLst/>
              <a:gdLst/>
              <a:ahLst/>
              <a:cxnLst/>
              <a:rect l="l" t="t" r="r" b="b"/>
              <a:pathLst>
                <a:path w="1151100" h="310705" extrusionOk="0">
                  <a:moveTo>
                    <a:pt x="78497" y="0"/>
                  </a:moveTo>
                  <a:lnTo>
                    <a:pt x="1072603" y="0"/>
                  </a:lnTo>
                  <a:cubicBezTo>
                    <a:pt x="1115956" y="0"/>
                    <a:pt x="1151100" y="35144"/>
                    <a:pt x="1151100" y="78497"/>
                  </a:cubicBezTo>
                  <a:lnTo>
                    <a:pt x="1151100" y="232208"/>
                  </a:lnTo>
                  <a:cubicBezTo>
                    <a:pt x="1151100" y="253027"/>
                    <a:pt x="1142830" y="272993"/>
                    <a:pt x="1128109" y="287713"/>
                  </a:cubicBezTo>
                  <a:cubicBezTo>
                    <a:pt x="1113388" y="302434"/>
                    <a:pt x="1093422" y="310705"/>
                    <a:pt x="1072603" y="310705"/>
                  </a:cubicBezTo>
                  <a:lnTo>
                    <a:pt x="78497" y="310705"/>
                  </a:lnTo>
                  <a:cubicBezTo>
                    <a:pt x="57678" y="310705"/>
                    <a:pt x="37712" y="302434"/>
                    <a:pt x="22991" y="287713"/>
                  </a:cubicBezTo>
                  <a:cubicBezTo>
                    <a:pt x="8270" y="272993"/>
                    <a:pt x="0" y="253027"/>
                    <a:pt x="0" y="232208"/>
                  </a:cubicBezTo>
                  <a:lnTo>
                    <a:pt x="0" y="78497"/>
                  </a:lnTo>
                  <a:cubicBezTo>
                    <a:pt x="0" y="57678"/>
                    <a:pt x="8270" y="37712"/>
                    <a:pt x="22991" y="22991"/>
                  </a:cubicBezTo>
                  <a:cubicBezTo>
                    <a:pt x="37712" y="8270"/>
                    <a:pt x="57678" y="0"/>
                    <a:pt x="78497"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6" name="Google Shape;416;g357d106b903_0_3890"/>
            <p:cNvSpPr txBox="1"/>
            <p:nvPr/>
          </p:nvSpPr>
          <p:spPr>
            <a:xfrm>
              <a:off x="0" y="-19050"/>
              <a:ext cx="1151100" cy="3297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sp>
        <p:nvSpPr>
          <p:cNvPr id="417" name="Google Shape;417;g357d106b903_0_3890" descr="A legend for what numbers correspond to what color of pixel.&#10;&#10;White is 00. Black is 01. Yellow is 10. Blue is 11."/>
          <p:cNvSpPr/>
          <p:nvPr/>
        </p:nvSpPr>
        <p:spPr>
          <a:xfrm>
            <a:off x="4330541" y="2710193"/>
            <a:ext cx="970534" cy="1749694"/>
          </a:xfrm>
          <a:custGeom>
            <a:avLst/>
            <a:gdLst/>
            <a:ahLst/>
            <a:cxnLst/>
            <a:rect l="l" t="t" r="r" b="b"/>
            <a:pathLst>
              <a:path w="1453983" h="2621265" extrusionOk="0">
                <a:moveTo>
                  <a:pt x="0" y="0"/>
                </a:moveTo>
                <a:lnTo>
                  <a:pt x="1453983" y="0"/>
                </a:lnTo>
                <a:lnTo>
                  <a:pt x="1453983" y="2621265"/>
                </a:lnTo>
                <a:lnTo>
                  <a:pt x="0" y="2621265"/>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8" name="Google Shape;418;g357d106b903_0_3890"/>
          <p:cNvSpPr txBox="1"/>
          <p:nvPr/>
        </p:nvSpPr>
        <p:spPr>
          <a:xfrm>
            <a:off x="8858978" y="4149725"/>
            <a:ext cx="2038500" cy="277200"/>
          </a:xfrm>
          <a:prstGeom prst="rect">
            <a:avLst/>
          </a:prstGeom>
          <a:noFill/>
          <a:ln>
            <a:noFill/>
          </a:ln>
        </p:spPr>
        <p:txBody>
          <a:bodyPr spcFirstLastPara="1" wrap="square" lIns="0" tIns="0" rIns="0" bIns="0" anchor="t" anchorCtr="0">
            <a:spAutoFit/>
          </a:bodyPr>
          <a:lstStyle/>
          <a:p>
            <a:pPr marL="0" marR="0" lvl="0" indent="0" algn="ctr" rtl="0">
              <a:lnSpc>
                <a:spcPct val="137998"/>
              </a:lnSpc>
              <a:spcBef>
                <a:spcPts val="0"/>
              </a:spcBef>
              <a:spcAft>
                <a:spcPts val="0"/>
              </a:spcAft>
              <a:buNone/>
            </a:pPr>
            <a:r>
              <a:rPr lang="en-US" sz="1800" b="1">
                <a:solidFill>
                  <a:srgbClr val="231F20"/>
                </a:solidFill>
                <a:latin typeface="Arial"/>
                <a:ea typeface="Arial"/>
                <a:cs typeface="Arial"/>
                <a:sym typeface="Arial"/>
              </a:rPr>
              <a:t>FILE</a:t>
            </a:r>
            <a:endParaRPr sz="900"/>
          </a:p>
        </p:txBody>
      </p:sp>
      <p:sp>
        <p:nvSpPr>
          <p:cNvPr id="419" name="Google Shape;419;g357d106b903_0_3890"/>
          <p:cNvSpPr txBox="1"/>
          <p:nvPr/>
        </p:nvSpPr>
        <p:spPr>
          <a:xfrm>
            <a:off x="8978036" y="2305650"/>
            <a:ext cx="1800300" cy="1601100"/>
          </a:xfrm>
          <a:prstGeom prst="rect">
            <a:avLst/>
          </a:prstGeom>
          <a:noFill/>
          <a:ln>
            <a:noFill/>
          </a:ln>
        </p:spPr>
        <p:txBody>
          <a:bodyPr spcFirstLastPara="1" wrap="square" lIns="0" tIns="0" rIns="0" bIns="0" anchor="t" anchorCtr="0">
            <a:spAutoFit/>
          </a:bodyPr>
          <a:lstStyle/>
          <a:p>
            <a:pPr marL="0" marR="0" lvl="0" indent="0" algn="ctr" rtl="0">
              <a:lnSpc>
                <a:spcPct val="140035"/>
              </a:lnSpc>
              <a:spcBef>
                <a:spcPts val="0"/>
              </a:spcBef>
              <a:spcAft>
                <a:spcPts val="0"/>
              </a:spcAft>
              <a:buNone/>
            </a:pPr>
            <a:r>
              <a:rPr lang="en-US" sz="1300">
                <a:solidFill>
                  <a:srgbClr val="100F0D"/>
                </a:solidFill>
                <a:latin typeface="Arial"/>
                <a:ea typeface="Arial"/>
                <a:cs typeface="Arial"/>
                <a:sym typeface="Arial"/>
              </a:rPr>
              <a:t>101010101010</a:t>
            </a:r>
            <a:endParaRPr sz="700"/>
          </a:p>
          <a:p>
            <a:pPr marL="0" marR="0" lvl="0" indent="0" algn="ctr" rtl="0">
              <a:lnSpc>
                <a:spcPct val="140035"/>
              </a:lnSpc>
              <a:spcBef>
                <a:spcPts val="0"/>
              </a:spcBef>
              <a:spcAft>
                <a:spcPts val="0"/>
              </a:spcAft>
              <a:buNone/>
            </a:pPr>
            <a:r>
              <a:rPr lang="en-US" sz="1300">
                <a:solidFill>
                  <a:srgbClr val="100F0D"/>
                </a:solidFill>
                <a:latin typeface="Arial"/>
                <a:ea typeface="Arial"/>
                <a:cs typeface="Arial"/>
                <a:sym typeface="Arial"/>
              </a:rPr>
              <a:t>100010100010</a:t>
            </a:r>
            <a:endParaRPr sz="700"/>
          </a:p>
          <a:p>
            <a:pPr marL="0" marR="0" lvl="0" indent="0" algn="ctr" rtl="0">
              <a:lnSpc>
                <a:spcPct val="140035"/>
              </a:lnSpc>
              <a:spcBef>
                <a:spcPts val="0"/>
              </a:spcBef>
              <a:spcAft>
                <a:spcPts val="0"/>
              </a:spcAft>
              <a:buNone/>
            </a:pPr>
            <a:r>
              <a:rPr lang="en-US" sz="1300">
                <a:solidFill>
                  <a:srgbClr val="100F0D"/>
                </a:solidFill>
                <a:latin typeface="Arial"/>
                <a:ea typeface="Arial"/>
                <a:cs typeface="Arial"/>
                <a:sym typeface="Arial"/>
              </a:rPr>
              <a:t>101110101110</a:t>
            </a:r>
            <a:endParaRPr sz="700"/>
          </a:p>
          <a:p>
            <a:pPr marL="0" marR="0" lvl="0" indent="0" algn="ctr" rtl="0">
              <a:lnSpc>
                <a:spcPct val="140035"/>
              </a:lnSpc>
              <a:spcBef>
                <a:spcPts val="0"/>
              </a:spcBef>
              <a:spcAft>
                <a:spcPts val="0"/>
              </a:spcAft>
              <a:buNone/>
            </a:pPr>
            <a:r>
              <a:rPr lang="en-US" sz="1300">
                <a:solidFill>
                  <a:srgbClr val="100F0D"/>
                </a:solidFill>
                <a:latin typeface="Arial"/>
                <a:ea typeface="Arial"/>
                <a:cs typeface="Arial"/>
                <a:sym typeface="Arial"/>
              </a:rPr>
              <a:t>101010101010</a:t>
            </a:r>
            <a:endParaRPr sz="700"/>
          </a:p>
          <a:p>
            <a:pPr marL="0" marR="0" lvl="0" indent="0" algn="ctr" rtl="0">
              <a:lnSpc>
                <a:spcPct val="140035"/>
              </a:lnSpc>
              <a:spcBef>
                <a:spcPts val="0"/>
              </a:spcBef>
              <a:spcAft>
                <a:spcPts val="0"/>
              </a:spcAft>
              <a:buNone/>
            </a:pPr>
            <a:r>
              <a:rPr lang="en-US" sz="1300">
                <a:solidFill>
                  <a:srgbClr val="100F0D"/>
                </a:solidFill>
                <a:latin typeface="Arial"/>
                <a:ea typeface="Arial"/>
                <a:cs typeface="Arial"/>
                <a:sym typeface="Arial"/>
              </a:rPr>
              <a:t>100101010110</a:t>
            </a:r>
            <a:endParaRPr sz="700"/>
          </a:p>
          <a:p>
            <a:pPr marL="0" marR="0" lvl="0" indent="0" algn="ctr" rtl="0">
              <a:lnSpc>
                <a:spcPct val="140035"/>
              </a:lnSpc>
              <a:spcBef>
                <a:spcPts val="0"/>
              </a:spcBef>
              <a:spcAft>
                <a:spcPts val="0"/>
              </a:spcAft>
              <a:buNone/>
            </a:pPr>
            <a:r>
              <a:rPr lang="en-US" sz="1300">
                <a:solidFill>
                  <a:srgbClr val="100F0D"/>
                </a:solidFill>
                <a:latin typeface="Arial"/>
                <a:ea typeface="Arial"/>
                <a:cs typeface="Arial"/>
                <a:sym typeface="Arial"/>
              </a:rPr>
              <a:t>101010101010</a:t>
            </a:r>
            <a:endParaRPr sz="700"/>
          </a:p>
        </p:txBody>
      </p:sp>
      <p:sp>
        <p:nvSpPr>
          <p:cNvPr id="420" name="Google Shape;420;g357d106b903_0_3890" descr="A simple illustration of a face made out of colored pixels. The pixels are yellow, white, blue, and black."/>
          <p:cNvSpPr/>
          <p:nvPr/>
        </p:nvSpPr>
        <p:spPr>
          <a:xfrm>
            <a:off x="1351795" y="2231309"/>
            <a:ext cx="2398375" cy="2398375"/>
          </a:xfrm>
          <a:custGeom>
            <a:avLst/>
            <a:gdLst/>
            <a:ahLst/>
            <a:cxnLst/>
            <a:rect l="l" t="t" r="r" b="b"/>
            <a:pathLst>
              <a:path w="3593071" h="3593071" extrusionOk="0">
                <a:moveTo>
                  <a:pt x="0" y="0"/>
                </a:moveTo>
                <a:lnTo>
                  <a:pt x="3593071" y="0"/>
                </a:lnTo>
                <a:lnTo>
                  <a:pt x="3593071" y="3593072"/>
                </a:lnTo>
                <a:lnTo>
                  <a:pt x="0" y="3593072"/>
                </a:lnTo>
                <a:lnTo>
                  <a:pt x="0" y="0"/>
                </a:lnTo>
                <a:close/>
              </a:path>
            </a:pathLst>
          </a:custGeom>
          <a:blipFill rotWithShape="1">
            <a:blip r:embed="rId7">
              <a:alphaModFix/>
            </a:blip>
            <a:stretch>
              <a:fillRect/>
            </a:stretch>
          </a:blipFill>
          <a:ln w="38100" cap="sq" cmpd="sng">
            <a:solidFill>
              <a:srgbClr val="000000"/>
            </a:solidFill>
            <a:prstDash val="solid"/>
            <a:miter lim="8000"/>
            <a:headEnd type="none" w="sm" len="sm"/>
            <a:tailEnd type="none" w="sm" len="sm"/>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2" name="Google Shape;422;g357d106b903_0_3890"/>
          <p:cNvSpPr txBox="1"/>
          <p:nvPr/>
        </p:nvSpPr>
        <p:spPr>
          <a:xfrm>
            <a:off x="1690027" y="836678"/>
            <a:ext cx="11150700" cy="685500"/>
          </a:xfrm>
          <a:prstGeom prst="rect">
            <a:avLst/>
          </a:prstGeom>
          <a:noFill/>
          <a:ln>
            <a:noFill/>
          </a:ln>
        </p:spPr>
        <p:txBody>
          <a:bodyPr spcFirstLastPara="1" wrap="square" lIns="0" tIns="0" rIns="0" bIns="0" anchor="t" anchorCtr="0">
            <a:spAutoFit/>
          </a:bodyPr>
          <a:lstStyle/>
          <a:p>
            <a:pPr marL="0" marR="0" lvl="0" indent="0" algn="l" rtl="0">
              <a:lnSpc>
                <a:spcPct val="84016"/>
              </a:lnSpc>
              <a:spcBef>
                <a:spcPts val="0"/>
              </a:spcBef>
              <a:spcAft>
                <a:spcPts val="0"/>
              </a:spcAft>
              <a:buNone/>
            </a:pPr>
            <a:r>
              <a:rPr lang="en-US" sz="5300" i="1">
                <a:solidFill>
                  <a:srgbClr val="22423D"/>
                </a:solidFill>
                <a:latin typeface="Arial"/>
                <a:ea typeface="Arial"/>
                <a:cs typeface="Arial"/>
                <a:sym typeface="Arial"/>
              </a:rPr>
              <a:t>What is a File?</a:t>
            </a:r>
            <a:endParaRPr sz="900"/>
          </a:p>
        </p:txBody>
      </p:sp>
      <p:grpSp>
        <p:nvGrpSpPr>
          <p:cNvPr id="423" name="Google Shape;423;g357d106b903_0_3890">
            <a:extLst>
              <a:ext uri="{C183D7F6-B498-43B3-948B-1728B52AA6E4}">
                <adec:decorative xmlns:adec="http://schemas.microsoft.com/office/drawing/2017/decorative" val="1"/>
              </a:ext>
            </a:extLst>
          </p:cNvPr>
          <p:cNvGrpSpPr/>
          <p:nvPr/>
        </p:nvGrpSpPr>
        <p:grpSpPr>
          <a:xfrm>
            <a:off x="276545" y="238296"/>
            <a:ext cx="1223527" cy="1223527"/>
            <a:chOff x="0" y="0"/>
            <a:chExt cx="2447053" cy="2447053"/>
          </a:xfrm>
        </p:grpSpPr>
        <p:sp>
          <p:nvSpPr>
            <p:cNvPr id="424" name="Google Shape;424;g357d106b903_0_3890"/>
            <p:cNvSpPr/>
            <p:nvPr/>
          </p:nvSpPr>
          <p:spPr>
            <a:xfrm>
              <a:off x="0" y="0"/>
              <a:ext cx="2447053" cy="2447053"/>
            </a:xfrm>
            <a:custGeom>
              <a:avLst/>
              <a:gdLst/>
              <a:ahLst/>
              <a:cxnLst/>
              <a:rect l="l" t="t" r="r" b="b"/>
              <a:pathLst>
                <a:path w="2447053" h="2447053" extrusionOk="0">
                  <a:moveTo>
                    <a:pt x="0" y="0"/>
                  </a:moveTo>
                  <a:lnTo>
                    <a:pt x="2447053" y="0"/>
                  </a:lnTo>
                  <a:lnTo>
                    <a:pt x="2447053" y="2447053"/>
                  </a:lnTo>
                  <a:lnTo>
                    <a:pt x="0" y="2447053"/>
                  </a:lnTo>
                  <a:lnTo>
                    <a:pt x="0" y="0"/>
                  </a:lnTo>
                  <a:close/>
                </a:path>
              </a:pathLst>
            </a:custGeom>
            <a:blipFill rotWithShape="1">
              <a:blip r:embed="rId8">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5" name="Google Shape;425;g357d106b903_0_3890"/>
            <p:cNvSpPr/>
            <p:nvPr/>
          </p:nvSpPr>
          <p:spPr>
            <a:xfrm>
              <a:off x="633432" y="527189"/>
              <a:ext cx="1187693" cy="1392675"/>
            </a:xfrm>
            <a:custGeom>
              <a:avLst/>
              <a:gdLst/>
              <a:ahLst/>
              <a:cxnLst/>
              <a:rect l="l" t="t" r="r" b="b"/>
              <a:pathLst>
                <a:path w="1187693" h="1392675" extrusionOk="0">
                  <a:moveTo>
                    <a:pt x="0" y="0"/>
                  </a:moveTo>
                  <a:lnTo>
                    <a:pt x="1187692" y="0"/>
                  </a:lnTo>
                  <a:lnTo>
                    <a:pt x="1187692" y="1392675"/>
                  </a:lnTo>
                  <a:lnTo>
                    <a:pt x="0" y="1392675"/>
                  </a:lnTo>
                  <a:lnTo>
                    <a:pt x="0" y="0"/>
                  </a:lnTo>
                  <a:close/>
                </a:path>
              </a:pathLst>
            </a:custGeom>
            <a:blipFill rotWithShape="1">
              <a:blip r:embed="rId9">
                <a:alphaModFix/>
              </a:blip>
              <a:stretch>
                <a:fillRect l="-14709" t="-1279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3" name="Google Shape;343;g357d106b903_0_3830">
            <a:extLst>
              <a:ext uri="{FF2B5EF4-FFF2-40B4-BE49-F238E27FC236}">
                <a16:creationId xmlns:a16="http://schemas.microsoft.com/office/drawing/2014/main" id="{4E85AD0F-346F-97AE-87B8-2C937027E187}"/>
              </a:ext>
            </a:extLst>
          </p:cNvPr>
          <p:cNvSpPr txBox="1"/>
          <p:nvPr/>
        </p:nvSpPr>
        <p:spPr>
          <a:xfrm>
            <a:off x="2175369" y="6220986"/>
            <a:ext cx="9843900" cy="554100"/>
          </a:xfrm>
          <a:prstGeom prst="rect">
            <a:avLst/>
          </a:prstGeom>
          <a:noFill/>
          <a:ln>
            <a:noFill/>
          </a:ln>
        </p:spPr>
        <p:txBody>
          <a:bodyPr spcFirstLastPara="1" wrap="square" lIns="0" tIns="0" rIns="0" bIns="0" anchor="t" anchorCtr="0">
            <a:spAutoFit/>
          </a:bodyPr>
          <a:lstStyle/>
          <a:p>
            <a:pPr marL="0" marR="0" lvl="0" indent="0" algn="ctr" rtl="0">
              <a:lnSpc>
                <a:spcPct val="139973"/>
              </a:lnSpc>
              <a:spcBef>
                <a:spcPts val="0"/>
              </a:spcBef>
              <a:spcAft>
                <a:spcPts val="0"/>
              </a:spcAft>
              <a:buNone/>
            </a:pPr>
            <a:r>
              <a:rPr lang="en-US" sz="1500">
                <a:solidFill>
                  <a:srgbClr val="22423D"/>
                </a:solidFill>
                <a:latin typeface="Arial"/>
                <a:ea typeface="Arial"/>
                <a:cs typeface="Arial"/>
                <a:sym typeface="Arial"/>
              </a:rPr>
              <a:t>Example from Simon Johnson, “Binary Representation of Images ‘8-Bit Challenge’ Lesson.” CC BY-SA 4.0 https://www.teachwithict.com/binary-representation-of-images.html </a:t>
            </a:r>
            <a:endParaRPr sz="9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459"/>
        <p:cNvGrpSpPr/>
        <p:nvPr/>
      </p:nvGrpSpPr>
      <p:grpSpPr>
        <a:xfrm>
          <a:off x="0" y="0"/>
          <a:ext cx="0" cy="0"/>
          <a:chOff x="0" y="0"/>
          <a:chExt cx="0" cy="0"/>
        </a:xfrm>
      </p:grpSpPr>
      <p:sp>
        <p:nvSpPr>
          <p:cNvPr id="460" name="Google Shape;460;g357d106b903_0_3934">
            <a:extLst>
              <a:ext uri="{C183D7F6-B498-43B3-948B-1728B52AA6E4}">
                <adec:decorative xmlns:adec="http://schemas.microsoft.com/office/drawing/2017/decorative" val="1"/>
              </a:ext>
            </a:extLst>
          </p:cNvPr>
          <p:cNvSpPr/>
          <p:nvPr/>
        </p:nvSpPr>
        <p:spPr>
          <a:xfrm>
            <a:off x="10690721" y="-1013523"/>
            <a:ext cx="1632996" cy="2746629"/>
          </a:xfrm>
          <a:custGeom>
            <a:avLst/>
            <a:gdLst/>
            <a:ahLst/>
            <a:cxnLst/>
            <a:rect l="l" t="t" r="r" b="b"/>
            <a:pathLst>
              <a:path w="2446436" h="4114800" extrusionOk="0">
                <a:moveTo>
                  <a:pt x="0" y="0"/>
                </a:moveTo>
                <a:lnTo>
                  <a:pt x="2446436" y="0"/>
                </a:lnTo>
                <a:lnTo>
                  <a:pt x="2446436" y="4114800"/>
                </a:lnTo>
                <a:lnTo>
                  <a:pt x="0" y="4114800"/>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61" name="Google Shape;461;g357d106b903_0_3934">
            <a:extLst>
              <a:ext uri="{C183D7F6-B498-43B3-948B-1728B52AA6E4}">
                <adec:decorative xmlns:adec="http://schemas.microsoft.com/office/drawing/2017/decorative" val="1"/>
              </a:ext>
            </a:extLst>
          </p:cNvPr>
          <p:cNvSpPr/>
          <p:nvPr/>
        </p:nvSpPr>
        <p:spPr>
          <a:xfrm>
            <a:off x="-918701" y="5444455"/>
            <a:ext cx="3213012" cy="3666300"/>
          </a:xfrm>
          <a:custGeom>
            <a:avLst/>
            <a:gdLst/>
            <a:ahLst/>
            <a:cxnLst/>
            <a:rect l="l" t="t" r="r" b="b"/>
            <a:pathLst>
              <a:path w="4813501" h="5492584" extrusionOk="0">
                <a:moveTo>
                  <a:pt x="0" y="0"/>
                </a:moveTo>
                <a:lnTo>
                  <a:pt x="4813502" y="0"/>
                </a:lnTo>
                <a:lnTo>
                  <a:pt x="4813502" y="5492584"/>
                </a:lnTo>
                <a:lnTo>
                  <a:pt x="0" y="5492584"/>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62" name="Google Shape;462;g357d106b903_0_3934" descr="The same simple illustration of a face made out of colored pixels. Except that the yellow pixels contain the number 10. The white pixels contain the number 00. The blue pixels contain the number 11. And the black pixels contain the number 01."/>
          <p:cNvSpPr/>
          <p:nvPr/>
        </p:nvSpPr>
        <p:spPr>
          <a:xfrm>
            <a:off x="5871363" y="2231309"/>
            <a:ext cx="2419212" cy="2398375"/>
          </a:xfrm>
          <a:custGeom>
            <a:avLst/>
            <a:gdLst/>
            <a:ahLst/>
            <a:cxnLst/>
            <a:rect l="l" t="t" r="r" b="b"/>
            <a:pathLst>
              <a:path w="3624287" h="3593071" extrusionOk="0">
                <a:moveTo>
                  <a:pt x="0" y="0"/>
                </a:moveTo>
                <a:lnTo>
                  <a:pt x="3624287" y="0"/>
                </a:lnTo>
                <a:lnTo>
                  <a:pt x="3624287" y="3593072"/>
                </a:lnTo>
                <a:lnTo>
                  <a:pt x="0" y="3593072"/>
                </a:lnTo>
                <a:lnTo>
                  <a:pt x="0" y="0"/>
                </a:lnTo>
                <a:close/>
              </a:path>
            </a:pathLst>
          </a:custGeom>
          <a:blipFill rotWithShape="1">
            <a:blip r:embed="rId5">
              <a:alphaModFix/>
            </a:blip>
            <a:stretch>
              <a:fillRect t="-189" b="-5478"/>
            </a:stretch>
          </a:blipFill>
          <a:ln w="38100" cap="sq" cmpd="sng">
            <a:solidFill>
              <a:srgbClr val="000000"/>
            </a:solidFill>
            <a:prstDash val="solid"/>
            <a:miter lim="8000"/>
            <a:headEnd type="none" w="sm" len="sm"/>
            <a:tailEnd type="none" w="sm" len="sm"/>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63" name="Google Shape;463;g357d106b903_0_3934" descr="A legend for what numbers correspond to what color of pixel.&#10;&#10;White is 00. Black is 01. Yellow is 10. Blue is 11."/>
          <p:cNvSpPr/>
          <p:nvPr/>
        </p:nvSpPr>
        <p:spPr>
          <a:xfrm>
            <a:off x="4330541" y="2710193"/>
            <a:ext cx="970534" cy="1749694"/>
          </a:xfrm>
          <a:custGeom>
            <a:avLst/>
            <a:gdLst/>
            <a:ahLst/>
            <a:cxnLst/>
            <a:rect l="l" t="t" r="r" b="b"/>
            <a:pathLst>
              <a:path w="1453983" h="2621265" extrusionOk="0">
                <a:moveTo>
                  <a:pt x="0" y="0"/>
                </a:moveTo>
                <a:lnTo>
                  <a:pt x="1453983" y="0"/>
                </a:lnTo>
                <a:lnTo>
                  <a:pt x="1453983" y="2621265"/>
                </a:lnTo>
                <a:lnTo>
                  <a:pt x="0" y="2621265"/>
                </a:lnTo>
                <a:lnTo>
                  <a:pt x="0" y="0"/>
                </a:lnTo>
                <a:close/>
              </a:path>
            </a:pathLst>
          </a:custGeom>
          <a:blipFill rotWithShape="1">
            <a:blip r:embed="rId6">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64" name="Google Shape;464;g357d106b903_0_3934" descr="A simple illustration of a face made out of colored pixels. The pixels are yellow, white, blue, and black."/>
          <p:cNvSpPr/>
          <p:nvPr/>
        </p:nvSpPr>
        <p:spPr>
          <a:xfrm>
            <a:off x="1351795" y="2231309"/>
            <a:ext cx="2398375" cy="2398375"/>
          </a:xfrm>
          <a:custGeom>
            <a:avLst/>
            <a:gdLst/>
            <a:ahLst/>
            <a:cxnLst/>
            <a:rect l="l" t="t" r="r" b="b"/>
            <a:pathLst>
              <a:path w="3593071" h="3593071" extrusionOk="0">
                <a:moveTo>
                  <a:pt x="0" y="0"/>
                </a:moveTo>
                <a:lnTo>
                  <a:pt x="3593071" y="0"/>
                </a:lnTo>
                <a:lnTo>
                  <a:pt x="3593071" y="3593072"/>
                </a:lnTo>
                <a:lnTo>
                  <a:pt x="0" y="3593072"/>
                </a:lnTo>
                <a:lnTo>
                  <a:pt x="0" y="0"/>
                </a:lnTo>
                <a:close/>
              </a:path>
            </a:pathLst>
          </a:custGeom>
          <a:blipFill rotWithShape="1">
            <a:blip r:embed="rId7">
              <a:alphaModFix/>
            </a:blip>
            <a:stretch>
              <a:fillRect/>
            </a:stretch>
          </a:blipFill>
          <a:ln w="38100" cap="sq" cmpd="sng">
            <a:solidFill>
              <a:srgbClr val="000000"/>
            </a:solidFill>
            <a:prstDash val="solid"/>
            <a:miter lim="8000"/>
            <a:headEnd type="none" w="sm" len="sm"/>
            <a:tailEnd type="none" w="sm" len="sm"/>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2" name="Group 1" descr="All the pixels from our simple face illustration but laid out in a line rather than made into a square. The pixels are yellow, white, blue, and black.">
            <a:extLst>
              <a:ext uri="{FF2B5EF4-FFF2-40B4-BE49-F238E27FC236}">
                <a16:creationId xmlns:a16="http://schemas.microsoft.com/office/drawing/2014/main" id="{99E018CE-9F8C-CDEF-B9D9-A57EB43BF519}"/>
              </a:ext>
            </a:extLst>
          </p:cNvPr>
          <p:cNvGrpSpPr/>
          <p:nvPr/>
        </p:nvGrpSpPr>
        <p:grpSpPr>
          <a:xfrm>
            <a:off x="0" y="5583159"/>
            <a:ext cx="11973624" cy="424272"/>
            <a:chOff x="0" y="5583159"/>
            <a:chExt cx="11973624" cy="424272"/>
          </a:xfrm>
        </p:grpSpPr>
        <p:sp>
          <p:nvSpPr>
            <p:cNvPr id="465" name="Google Shape;465;g357d106b903_0_3934"/>
            <p:cNvSpPr/>
            <p:nvPr/>
          </p:nvSpPr>
          <p:spPr>
            <a:xfrm>
              <a:off x="0" y="5583159"/>
              <a:ext cx="2398375" cy="422313"/>
            </a:xfrm>
            <a:custGeom>
              <a:avLst/>
              <a:gdLst/>
              <a:ahLst/>
              <a:cxnLst/>
              <a:rect l="l" t="t" r="r" b="b"/>
              <a:pathLst>
                <a:path w="3593071" h="632678" extrusionOk="0">
                  <a:moveTo>
                    <a:pt x="0" y="0"/>
                  </a:moveTo>
                  <a:lnTo>
                    <a:pt x="3593071" y="0"/>
                  </a:lnTo>
                  <a:lnTo>
                    <a:pt x="3593071" y="632679"/>
                  </a:lnTo>
                  <a:lnTo>
                    <a:pt x="0" y="632679"/>
                  </a:lnTo>
                  <a:lnTo>
                    <a:pt x="0" y="0"/>
                  </a:lnTo>
                  <a:close/>
                </a:path>
              </a:pathLst>
            </a:custGeom>
            <a:blipFill rotWithShape="1">
              <a:blip r:embed="rId7">
                <a:alphaModFix/>
              </a:blip>
              <a:stretch>
                <a:fillRect b="-46785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66" name="Google Shape;466;g357d106b903_0_3934"/>
            <p:cNvSpPr/>
            <p:nvPr/>
          </p:nvSpPr>
          <p:spPr>
            <a:xfrm>
              <a:off x="2395381" y="5583159"/>
              <a:ext cx="2388137" cy="424272"/>
            </a:xfrm>
            <a:custGeom>
              <a:avLst/>
              <a:gdLst/>
              <a:ahLst/>
              <a:cxnLst/>
              <a:rect l="l" t="t" r="r" b="b"/>
              <a:pathLst>
                <a:path w="3577734" h="635614" extrusionOk="0">
                  <a:moveTo>
                    <a:pt x="0" y="0"/>
                  </a:moveTo>
                  <a:lnTo>
                    <a:pt x="3577734" y="0"/>
                  </a:lnTo>
                  <a:lnTo>
                    <a:pt x="3577734" y="635615"/>
                  </a:lnTo>
                  <a:lnTo>
                    <a:pt x="0" y="635615"/>
                  </a:lnTo>
                  <a:lnTo>
                    <a:pt x="0" y="0"/>
                  </a:lnTo>
                  <a:close/>
                </a:path>
              </a:pathLst>
            </a:custGeom>
            <a:blipFill rotWithShape="1">
              <a:blip r:embed="rId7">
                <a:alphaModFix/>
              </a:blip>
              <a:stretch>
                <a:fillRect t="-94200" r="-429" b="-37102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67" name="Google Shape;467;g357d106b903_0_3934"/>
            <p:cNvSpPr/>
            <p:nvPr/>
          </p:nvSpPr>
          <p:spPr>
            <a:xfrm>
              <a:off x="4780537" y="5583159"/>
              <a:ext cx="2392731" cy="404539"/>
            </a:xfrm>
            <a:custGeom>
              <a:avLst/>
              <a:gdLst/>
              <a:ahLst/>
              <a:cxnLst/>
              <a:rect l="l" t="t" r="r" b="b"/>
              <a:pathLst>
                <a:path w="3584615" h="606051" extrusionOk="0">
                  <a:moveTo>
                    <a:pt x="0" y="0"/>
                  </a:moveTo>
                  <a:lnTo>
                    <a:pt x="3584616" y="0"/>
                  </a:lnTo>
                  <a:lnTo>
                    <a:pt x="3584616" y="606051"/>
                  </a:lnTo>
                  <a:lnTo>
                    <a:pt x="0" y="606051"/>
                  </a:lnTo>
                  <a:lnTo>
                    <a:pt x="0" y="0"/>
                  </a:lnTo>
                  <a:close/>
                </a:path>
              </a:pathLst>
            </a:custGeom>
            <a:blipFill rotWithShape="1">
              <a:blip r:embed="rId7">
                <a:alphaModFix/>
              </a:blip>
              <a:stretch>
                <a:fillRect t="-197024" r="-229" b="-29577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68" name="Google Shape;468;g357d106b903_0_3934"/>
            <p:cNvSpPr/>
            <p:nvPr/>
          </p:nvSpPr>
          <p:spPr>
            <a:xfrm>
              <a:off x="7170281" y="5585117"/>
              <a:ext cx="2398375" cy="422313"/>
            </a:xfrm>
            <a:custGeom>
              <a:avLst/>
              <a:gdLst/>
              <a:ahLst/>
              <a:cxnLst/>
              <a:rect l="l" t="t" r="r" b="b"/>
              <a:pathLst>
                <a:path w="3593071" h="632678" extrusionOk="0">
                  <a:moveTo>
                    <a:pt x="0" y="0"/>
                  </a:moveTo>
                  <a:lnTo>
                    <a:pt x="3593071" y="0"/>
                  </a:lnTo>
                  <a:lnTo>
                    <a:pt x="3593071" y="632679"/>
                  </a:lnTo>
                  <a:lnTo>
                    <a:pt x="0" y="632679"/>
                  </a:lnTo>
                  <a:lnTo>
                    <a:pt x="0" y="0"/>
                  </a:lnTo>
                  <a:close/>
                </a:path>
              </a:pathLst>
            </a:custGeom>
            <a:blipFill rotWithShape="1">
              <a:blip r:embed="rId7">
                <a:alphaModFix/>
              </a:blip>
              <a:stretch>
                <a:fillRect b="-46785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69" name="Google Shape;469;g357d106b903_0_3934"/>
            <p:cNvSpPr/>
            <p:nvPr/>
          </p:nvSpPr>
          <p:spPr>
            <a:xfrm>
              <a:off x="9575249" y="5585117"/>
              <a:ext cx="2398375" cy="422313"/>
            </a:xfrm>
            <a:custGeom>
              <a:avLst/>
              <a:gdLst/>
              <a:ahLst/>
              <a:cxnLst/>
              <a:rect l="l" t="t" r="r" b="b"/>
              <a:pathLst>
                <a:path w="3593071" h="632678" extrusionOk="0">
                  <a:moveTo>
                    <a:pt x="0" y="0"/>
                  </a:moveTo>
                  <a:lnTo>
                    <a:pt x="3593071" y="0"/>
                  </a:lnTo>
                  <a:lnTo>
                    <a:pt x="3593071" y="632679"/>
                  </a:lnTo>
                  <a:lnTo>
                    <a:pt x="0" y="632679"/>
                  </a:lnTo>
                  <a:lnTo>
                    <a:pt x="0" y="0"/>
                  </a:lnTo>
                  <a:close/>
                </a:path>
              </a:pathLst>
            </a:custGeom>
            <a:blipFill rotWithShape="1">
              <a:blip r:embed="rId7">
                <a:alphaModFix/>
              </a:blip>
              <a:stretch>
                <a:fillRect t="-376115" b="-91743"/>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471" name="Google Shape;471;g357d106b903_0_3934"/>
          <p:cNvSpPr txBox="1"/>
          <p:nvPr/>
        </p:nvSpPr>
        <p:spPr>
          <a:xfrm>
            <a:off x="1690027" y="836678"/>
            <a:ext cx="11150700" cy="685500"/>
          </a:xfrm>
          <a:prstGeom prst="rect">
            <a:avLst/>
          </a:prstGeom>
          <a:noFill/>
          <a:ln>
            <a:noFill/>
          </a:ln>
        </p:spPr>
        <p:txBody>
          <a:bodyPr spcFirstLastPara="1" wrap="square" lIns="0" tIns="0" rIns="0" bIns="0" anchor="t" anchorCtr="0">
            <a:spAutoFit/>
          </a:bodyPr>
          <a:lstStyle/>
          <a:p>
            <a:pPr marL="0" marR="0" lvl="0" indent="0" algn="l" rtl="0">
              <a:lnSpc>
                <a:spcPct val="84016"/>
              </a:lnSpc>
              <a:spcBef>
                <a:spcPts val="0"/>
              </a:spcBef>
              <a:spcAft>
                <a:spcPts val="0"/>
              </a:spcAft>
              <a:buNone/>
            </a:pPr>
            <a:r>
              <a:rPr lang="en-US" sz="5300" i="1">
                <a:solidFill>
                  <a:srgbClr val="22423D"/>
                </a:solidFill>
                <a:latin typeface="Arial"/>
                <a:ea typeface="Arial"/>
                <a:cs typeface="Arial"/>
                <a:sym typeface="Arial"/>
              </a:rPr>
              <a:t>What is a File?</a:t>
            </a:r>
            <a:endParaRPr sz="900"/>
          </a:p>
        </p:txBody>
      </p:sp>
      <p:grpSp>
        <p:nvGrpSpPr>
          <p:cNvPr id="472" name="Google Shape;472;g357d106b903_0_3934">
            <a:extLst>
              <a:ext uri="{C183D7F6-B498-43B3-948B-1728B52AA6E4}">
                <adec:decorative xmlns:adec="http://schemas.microsoft.com/office/drawing/2017/decorative" val="1"/>
              </a:ext>
            </a:extLst>
          </p:cNvPr>
          <p:cNvGrpSpPr/>
          <p:nvPr/>
        </p:nvGrpSpPr>
        <p:grpSpPr>
          <a:xfrm>
            <a:off x="276545" y="238296"/>
            <a:ext cx="1223527" cy="1223527"/>
            <a:chOff x="0" y="0"/>
            <a:chExt cx="2447053" cy="2447053"/>
          </a:xfrm>
        </p:grpSpPr>
        <p:sp>
          <p:nvSpPr>
            <p:cNvPr id="473" name="Google Shape;473;g357d106b903_0_3934"/>
            <p:cNvSpPr/>
            <p:nvPr/>
          </p:nvSpPr>
          <p:spPr>
            <a:xfrm>
              <a:off x="0" y="0"/>
              <a:ext cx="2447053" cy="2447053"/>
            </a:xfrm>
            <a:custGeom>
              <a:avLst/>
              <a:gdLst/>
              <a:ahLst/>
              <a:cxnLst/>
              <a:rect l="l" t="t" r="r" b="b"/>
              <a:pathLst>
                <a:path w="2447053" h="2447053" extrusionOk="0">
                  <a:moveTo>
                    <a:pt x="0" y="0"/>
                  </a:moveTo>
                  <a:lnTo>
                    <a:pt x="2447053" y="0"/>
                  </a:lnTo>
                  <a:lnTo>
                    <a:pt x="2447053" y="2447053"/>
                  </a:lnTo>
                  <a:lnTo>
                    <a:pt x="0" y="2447053"/>
                  </a:lnTo>
                  <a:lnTo>
                    <a:pt x="0" y="0"/>
                  </a:lnTo>
                  <a:close/>
                </a:path>
              </a:pathLst>
            </a:custGeom>
            <a:blipFill rotWithShape="1">
              <a:blip r:embed="rId8">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74" name="Google Shape;474;g357d106b903_0_3934"/>
            <p:cNvSpPr/>
            <p:nvPr/>
          </p:nvSpPr>
          <p:spPr>
            <a:xfrm>
              <a:off x="633432" y="527189"/>
              <a:ext cx="1187693" cy="1392675"/>
            </a:xfrm>
            <a:custGeom>
              <a:avLst/>
              <a:gdLst/>
              <a:ahLst/>
              <a:cxnLst/>
              <a:rect l="l" t="t" r="r" b="b"/>
              <a:pathLst>
                <a:path w="1187693" h="1392675" extrusionOk="0">
                  <a:moveTo>
                    <a:pt x="0" y="0"/>
                  </a:moveTo>
                  <a:lnTo>
                    <a:pt x="1187692" y="0"/>
                  </a:lnTo>
                  <a:lnTo>
                    <a:pt x="1187692" y="1392675"/>
                  </a:lnTo>
                  <a:lnTo>
                    <a:pt x="0" y="1392675"/>
                  </a:lnTo>
                  <a:lnTo>
                    <a:pt x="0" y="0"/>
                  </a:lnTo>
                  <a:close/>
                </a:path>
              </a:pathLst>
            </a:custGeom>
            <a:blipFill rotWithShape="1">
              <a:blip r:embed="rId9">
                <a:alphaModFix/>
              </a:blip>
              <a:stretch>
                <a:fillRect l="-14709" t="-12799"/>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475" name="Google Shape;475;g357d106b903_0_3934"/>
          <p:cNvGrpSpPr/>
          <p:nvPr/>
        </p:nvGrpSpPr>
        <p:grpSpPr>
          <a:xfrm>
            <a:off x="8858978" y="2197577"/>
            <a:ext cx="2038253" cy="1807819"/>
            <a:chOff x="0" y="-19050"/>
            <a:chExt cx="1151100" cy="1020963"/>
          </a:xfrm>
        </p:grpSpPr>
        <p:sp>
          <p:nvSpPr>
            <p:cNvPr id="476" name="Google Shape;476;g357d106b903_0_3934"/>
            <p:cNvSpPr/>
            <p:nvPr/>
          </p:nvSpPr>
          <p:spPr>
            <a:xfrm>
              <a:off x="0" y="0"/>
              <a:ext cx="1151100" cy="1001913"/>
            </a:xfrm>
            <a:custGeom>
              <a:avLst/>
              <a:gdLst/>
              <a:ahLst/>
              <a:cxnLst/>
              <a:rect l="l" t="t" r="r" b="b"/>
              <a:pathLst>
                <a:path w="1151100" h="1001913" extrusionOk="0">
                  <a:moveTo>
                    <a:pt x="78497" y="0"/>
                  </a:moveTo>
                  <a:lnTo>
                    <a:pt x="1072603" y="0"/>
                  </a:lnTo>
                  <a:cubicBezTo>
                    <a:pt x="1115956" y="0"/>
                    <a:pt x="1151100" y="35144"/>
                    <a:pt x="1151100" y="78497"/>
                  </a:cubicBezTo>
                  <a:lnTo>
                    <a:pt x="1151100" y="923417"/>
                  </a:lnTo>
                  <a:cubicBezTo>
                    <a:pt x="1151100" y="944235"/>
                    <a:pt x="1142830" y="964201"/>
                    <a:pt x="1128109" y="978922"/>
                  </a:cubicBezTo>
                  <a:cubicBezTo>
                    <a:pt x="1113388" y="993643"/>
                    <a:pt x="1093422" y="1001913"/>
                    <a:pt x="1072603" y="1001913"/>
                  </a:cubicBezTo>
                  <a:lnTo>
                    <a:pt x="78497" y="1001913"/>
                  </a:lnTo>
                  <a:cubicBezTo>
                    <a:pt x="57678" y="1001913"/>
                    <a:pt x="37712" y="993643"/>
                    <a:pt x="22991" y="978922"/>
                  </a:cubicBezTo>
                  <a:cubicBezTo>
                    <a:pt x="8270" y="964201"/>
                    <a:pt x="0" y="944235"/>
                    <a:pt x="0" y="923417"/>
                  </a:cubicBezTo>
                  <a:lnTo>
                    <a:pt x="0" y="78497"/>
                  </a:lnTo>
                  <a:cubicBezTo>
                    <a:pt x="0" y="57678"/>
                    <a:pt x="8270" y="37712"/>
                    <a:pt x="22991" y="22991"/>
                  </a:cubicBezTo>
                  <a:cubicBezTo>
                    <a:pt x="37712" y="8270"/>
                    <a:pt x="57678" y="0"/>
                    <a:pt x="78497" y="0"/>
                  </a:cubicBezTo>
                  <a:close/>
                </a:path>
              </a:pathLst>
            </a:custGeom>
            <a:solidFill>
              <a:srgbClr val="EAD3C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77" name="Google Shape;477;g357d106b903_0_3934"/>
            <p:cNvSpPr txBox="1"/>
            <p:nvPr/>
          </p:nvSpPr>
          <p:spPr>
            <a:xfrm>
              <a:off x="0" y="-19050"/>
              <a:ext cx="1151100" cy="10209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478" name="Google Shape;478;g357d106b903_0_3934"/>
          <p:cNvGrpSpPr/>
          <p:nvPr/>
        </p:nvGrpSpPr>
        <p:grpSpPr>
          <a:xfrm>
            <a:off x="8858978" y="4042781"/>
            <a:ext cx="2038253" cy="583897"/>
            <a:chOff x="0" y="-19050"/>
            <a:chExt cx="1151100" cy="329755"/>
          </a:xfrm>
        </p:grpSpPr>
        <p:sp>
          <p:nvSpPr>
            <p:cNvPr id="479" name="Google Shape;479;g357d106b903_0_3934"/>
            <p:cNvSpPr/>
            <p:nvPr/>
          </p:nvSpPr>
          <p:spPr>
            <a:xfrm>
              <a:off x="0" y="0"/>
              <a:ext cx="1151100" cy="310705"/>
            </a:xfrm>
            <a:custGeom>
              <a:avLst/>
              <a:gdLst/>
              <a:ahLst/>
              <a:cxnLst/>
              <a:rect l="l" t="t" r="r" b="b"/>
              <a:pathLst>
                <a:path w="1151100" h="310705" extrusionOk="0">
                  <a:moveTo>
                    <a:pt x="78497" y="0"/>
                  </a:moveTo>
                  <a:lnTo>
                    <a:pt x="1072603" y="0"/>
                  </a:lnTo>
                  <a:cubicBezTo>
                    <a:pt x="1115956" y="0"/>
                    <a:pt x="1151100" y="35144"/>
                    <a:pt x="1151100" y="78497"/>
                  </a:cubicBezTo>
                  <a:lnTo>
                    <a:pt x="1151100" y="232208"/>
                  </a:lnTo>
                  <a:cubicBezTo>
                    <a:pt x="1151100" y="253027"/>
                    <a:pt x="1142830" y="272993"/>
                    <a:pt x="1128109" y="287713"/>
                  </a:cubicBezTo>
                  <a:cubicBezTo>
                    <a:pt x="1113388" y="302434"/>
                    <a:pt x="1093422" y="310705"/>
                    <a:pt x="1072603" y="310705"/>
                  </a:cubicBezTo>
                  <a:lnTo>
                    <a:pt x="78497" y="310705"/>
                  </a:lnTo>
                  <a:cubicBezTo>
                    <a:pt x="57678" y="310705"/>
                    <a:pt x="37712" y="302434"/>
                    <a:pt x="22991" y="287713"/>
                  </a:cubicBezTo>
                  <a:cubicBezTo>
                    <a:pt x="8270" y="272993"/>
                    <a:pt x="0" y="253027"/>
                    <a:pt x="0" y="232208"/>
                  </a:cubicBezTo>
                  <a:lnTo>
                    <a:pt x="0" y="78497"/>
                  </a:lnTo>
                  <a:cubicBezTo>
                    <a:pt x="0" y="57678"/>
                    <a:pt x="8270" y="37712"/>
                    <a:pt x="22991" y="22991"/>
                  </a:cubicBezTo>
                  <a:cubicBezTo>
                    <a:pt x="37712" y="8270"/>
                    <a:pt x="57678" y="0"/>
                    <a:pt x="78497" y="0"/>
                  </a:cubicBezTo>
                  <a:close/>
                </a:path>
              </a:pathLst>
            </a:custGeom>
            <a:solidFill>
              <a:srgbClr val="EAD3C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80" name="Google Shape;480;g357d106b903_0_3934"/>
            <p:cNvSpPr txBox="1"/>
            <p:nvPr/>
          </p:nvSpPr>
          <p:spPr>
            <a:xfrm>
              <a:off x="0" y="-19050"/>
              <a:ext cx="1151100" cy="3297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sp>
        <p:nvSpPr>
          <p:cNvPr id="481" name="Google Shape;481;g357d106b903_0_3934"/>
          <p:cNvSpPr txBox="1"/>
          <p:nvPr/>
        </p:nvSpPr>
        <p:spPr>
          <a:xfrm>
            <a:off x="8860878" y="4196125"/>
            <a:ext cx="1978200" cy="277200"/>
          </a:xfrm>
          <a:prstGeom prst="rect">
            <a:avLst/>
          </a:prstGeom>
          <a:noFill/>
          <a:ln>
            <a:noFill/>
          </a:ln>
        </p:spPr>
        <p:txBody>
          <a:bodyPr spcFirstLastPara="1" wrap="square" lIns="0" tIns="0" rIns="0" bIns="0" anchor="t" anchorCtr="0">
            <a:spAutoFit/>
          </a:bodyPr>
          <a:lstStyle/>
          <a:p>
            <a:pPr marL="0" marR="0" lvl="0" indent="0" algn="ctr" rtl="0">
              <a:lnSpc>
                <a:spcPct val="137998"/>
              </a:lnSpc>
              <a:spcBef>
                <a:spcPts val="0"/>
              </a:spcBef>
              <a:spcAft>
                <a:spcPts val="0"/>
              </a:spcAft>
              <a:buNone/>
            </a:pPr>
            <a:r>
              <a:rPr lang="en-US" sz="1800" b="1" dirty="0">
                <a:solidFill>
                  <a:srgbClr val="231F20"/>
                </a:solidFill>
                <a:latin typeface="Arial"/>
                <a:ea typeface="Arial"/>
                <a:cs typeface="Arial"/>
                <a:sym typeface="Arial"/>
              </a:rPr>
              <a:t>TO INTERPRET</a:t>
            </a:r>
            <a:endParaRPr sz="900" dirty="0"/>
          </a:p>
        </p:txBody>
      </p:sp>
      <p:sp>
        <p:nvSpPr>
          <p:cNvPr id="482" name="Google Shape;482;g357d106b903_0_3934"/>
          <p:cNvSpPr txBox="1"/>
          <p:nvPr/>
        </p:nvSpPr>
        <p:spPr>
          <a:xfrm>
            <a:off x="8977961" y="2339338"/>
            <a:ext cx="1800300" cy="1524300"/>
          </a:xfrm>
          <a:prstGeom prst="rect">
            <a:avLst/>
          </a:prstGeom>
          <a:noFill/>
          <a:ln>
            <a:noFill/>
          </a:ln>
        </p:spPr>
        <p:txBody>
          <a:bodyPr spcFirstLastPara="1" wrap="square" lIns="0" tIns="0" rIns="0" bIns="0" anchor="t" anchorCtr="0">
            <a:spAutoFit/>
          </a:bodyPr>
          <a:lstStyle/>
          <a:p>
            <a:pPr marL="0" marR="0" lvl="0" indent="0" algn="ctr" rtl="0">
              <a:lnSpc>
                <a:spcPct val="140035"/>
              </a:lnSpc>
              <a:spcBef>
                <a:spcPts val="0"/>
              </a:spcBef>
              <a:spcAft>
                <a:spcPts val="0"/>
              </a:spcAft>
              <a:buNone/>
            </a:pPr>
            <a:r>
              <a:rPr lang="en-US" sz="1500" dirty="0">
                <a:solidFill>
                  <a:srgbClr val="100F0D"/>
                </a:solidFill>
                <a:latin typeface="Arial"/>
                <a:ea typeface="Arial"/>
                <a:cs typeface="Arial"/>
                <a:sym typeface="Arial"/>
              </a:rPr>
              <a:t>Color Depth = how many bits represent each pixel?</a:t>
            </a:r>
            <a:endParaRPr sz="1500" dirty="0">
              <a:solidFill>
                <a:srgbClr val="100F0D"/>
              </a:solidFill>
              <a:latin typeface="Arial"/>
              <a:ea typeface="Arial"/>
              <a:cs typeface="Arial"/>
              <a:sym typeface="Arial"/>
            </a:endParaRPr>
          </a:p>
          <a:p>
            <a:pPr marL="0" marR="0" lvl="0" indent="0" algn="ctr" rtl="0">
              <a:lnSpc>
                <a:spcPct val="140035"/>
              </a:lnSpc>
              <a:spcBef>
                <a:spcPts val="0"/>
              </a:spcBef>
              <a:spcAft>
                <a:spcPts val="0"/>
              </a:spcAft>
              <a:buNone/>
            </a:pPr>
            <a:r>
              <a:rPr lang="en-US" sz="1500" dirty="0">
                <a:solidFill>
                  <a:srgbClr val="100F0D"/>
                </a:solidFill>
                <a:latin typeface="Arial"/>
                <a:ea typeface="Arial"/>
                <a:cs typeface="Arial"/>
                <a:sym typeface="Arial"/>
              </a:rPr>
              <a:t>Resolution = width and </a:t>
            </a:r>
            <a:r>
              <a:rPr lang="en-US" sz="1500" dirty="0">
                <a:solidFill>
                  <a:srgbClr val="100F0D"/>
                </a:solidFill>
              </a:rPr>
              <a:t>height</a:t>
            </a:r>
            <a:r>
              <a:rPr lang="en-US" sz="1500" dirty="0">
                <a:solidFill>
                  <a:srgbClr val="100F0D"/>
                </a:solidFill>
                <a:latin typeface="Arial"/>
                <a:ea typeface="Arial"/>
                <a:cs typeface="Arial"/>
                <a:sym typeface="Arial"/>
              </a:rPr>
              <a:t> (in pixels)</a:t>
            </a:r>
            <a:endParaRPr sz="900" dirty="0"/>
          </a:p>
        </p:txBody>
      </p:sp>
      <p:sp>
        <p:nvSpPr>
          <p:cNvPr id="3" name="Google Shape;343;g357d106b903_0_3830">
            <a:extLst>
              <a:ext uri="{FF2B5EF4-FFF2-40B4-BE49-F238E27FC236}">
                <a16:creationId xmlns:a16="http://schemas.microsoft.com/office/drawing/2014/main" id="{912347AA-533F-C578-7061-994600072F6A}"/>
              </a:ext>
            </a:extLst>
          </p:cNvPr>
          <p:cNvSpPr txBox="1"/>
          <p:nvPr/>
        </p:nvSpPr>
        <p:spPr>
          <a:xfrm>
            <a:off x="2175369" y="6220986"/>
            <a:ext cx="9843900" cy="646331"/>
          </a:xfrm>
          <a:prstGeom prst="rect">
            <a:avLst/>
          </a:prstGeom>
          <a:noFill/>
          <a:ln>
            <a:noFill/>
          </a:ln>
        </p:spPr>
        <p:txBody>
          <a:bodyPr spcFirstLastPara="1" wrap="square" lIns="0" tIns="0" rIns="0" bIns="0" anchor="t" anchorCtr="0">
            <a:spAutoFit/>
          </a:bodyPr>
          <a:lstStyle/>
          <a:p>
            <a:pPr marL="0" marR="0" lvl="0" indent="0" algn="ctr" rtl="0">
              <a:lnSpc>
                <a:spcPct val="139973"/>
              </a:lnSpc>
              <a:spcBef>
                <a:spcPts val="0"/>
              </a:spcBef>
              <a:spcAft>
                <a:spcPts val="0"/>
              </a:spcAft>
              <a:buNone/>
            </a:pPr>
            <a:r>
              <a:rPr lang="en-US" sz="1500" dirty="0">
                <a:solidFill>
                  <a:srgbClr val="22423D"/>
                </a:solidFill>
              </a:rPr>
              <a:t>Adapted</a:t>
            </a:r>
            <a:r>
              <a:rPr lang="en-US" sz="1500" dirty="0">
                <a:solidFill>
                  <a:srgbClr val="22423D"/>
                </a:solidFill>
                <a:latin typeface="Arial"/>
                <a:ea typeface="Arial"/>
                <a:cs typeface="Arial"/>
                <a:sym typeface="Arial"/>
              </a:rPr>
              <a:t> from Simon Johnson, “Binary Representation of Images ‘8-Bit Challenge’ Lesson.” CC BY-SA 4.0 https://www.teachwithict.com/binary-representation-of-images.html </a:t>
            </a:r>
            <a:endParaRPr sz="900" dirty="0"/>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504"/>
        <p:cNvGrpSpPr/>
        <p:nvPr/>
      </p:nvGrpSpPr>
      <p:grpSpPr>
        <a:xfrm>
          <a:off x="0" y="0"/>
          <a:ext cx="0" cy="0"/>
          <a:chOff x="0" y="0"/>
          <a:chExt cx="0" cy="0"/>
        </a:xfrm>
      </p:grpSpPr>
      <p:sp>
        <p:nvSpPr>
          <p:cNvPr id="505" name="Google Shape;505;g357d106b903_0_3974"/>
          <p:cNvSpPr txBox="1"/>
          <p:nvPr/>
        </p:nvSpPr>
        <p:spPr>
          <a:xfrm>
            <a:off x="819869" y="836678"/>
            <a:ext cx="11150700" cy="685500"/>
          </a:xfrm>
          <a:prstGeom prst="rect">
            <a:avLst/>
          </a:prstGeom>
          <a:noFill/>
          <a:ln>
            <a:noFill/>
          </a:ln>
        </p:spPr>
        <p:txBody>
          <a:bodyPr spcFirstLastPara="1" wrap="square" lIns="0" tIns="0" rIns="0" bIns="0" anchor="t" anchorCtr="0">
            <a:spAutoFit/>
          </a:bodyPr>
          <a:lstStyle/>
          <a:p>
            <a:pPr marL="0" marR="0" lvl="0" indent="0" algn="l" rtl="0">
              <a:lnSpc>
                <a:spcPct val="84016"/>
              </a:lnSpc>
              <a:spcBef>
                <a:spcPts val="0"/>
              </a:spcBef>
              <a:spcAft>
                <a:spcPts val="0"/>
              </a:spcAft>
              <a:buNone/>
            </a:pPr>
            <a:r>
              <a:rPr lang="en-US" sz="5300" i="1">
                <a:solidFill>
                  <a:srgbClr val="22423D"/>
                </a:solidFill>
                <a:latin typeface="Arial"/>
                <a:ea typeface="Arial"/>
                <a:cs typeface="Arial"/>
                <a:sym typeface="Arial"/>
              </a:rPr>
              <a:t>What is a File?</a:t>
            </a:r>
            <a:endParaRPr sz="900"/>
          </a:p>
        </p:txBody>
      </p:sp>
      <p:sp>
        <p:nvSpPr>
          <p:cNvPr id="506" name="Google Shape;506;g357d106b903_0_3974">
            <a:extLst>
              <a:ext uri="{C183D7F6-B498-43B3-948B-1728B52AA6E4}">
                <adec:decorative xmlns:adec="http://schemas.microsoft.com/office/drawing/2017/decorative" val="1"/>
              </a:ext>
            </a:extLst>
          </p:cNvPr>
          <p:cNvSpPr/>
          <p:nvPr/>
        </p:nvSpPr>
        <p:spPr>
          <a:xfrm>
            <a:off x="10690721" y="-1013523"/>
            <a:ext cx="1632996" cy="2746629"/>
          </a:xfrm>
          <a:custGeom>
            <a:avLst/>
            <a:gdLst/>
            <a:ahLst/>
            <a:cxnLst/>
            <a:rect l="l" t="t" r="r" b="b"/>
            <a:pathLst>
              <a:path w="2446436" h="4114800" extrusionOk="0">
                <a:moveTo>
                  <a:pt x="0" y="0"/>
                </a:moveTo>
                <a:lnTo>
                  <a:pt x="2446436" y="0"/>
                </a:lnTo>
                <a:lnTo>
                  <a:pt x="2446436" y="4114800"/>
                </a:lnTo>
                <a:lnTo>
                  <a:pt x="0" y="4114800"/>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7" name="Google Shape;507;g357d106b903_0_3974">
            <a:extLst>
              <a:ext uri="{C183D7F6-B498-43B3-948B-1728B52AA6E4}">
                <adec:decorative xmlns:adec="http://schemas.microsoft.com/office/drawing/2017/decorative" val="1"/>
              </a:ext>
            </a:extLst>
          </p:cNvPr>
          <p:cNvSpPr/>
          <p:nvPr/>
        </p:nvSpPr>
        <p:spPr>
          <a:xfrm>
            <a:off x="-918701" y="5444455"/>
            <a:ext cx="3213012" cy="3666300"/>
          </a:xfrm>
          <a:custGeom>
            <a:avLst/>
            <a:gdLst/>
            <a:ahLst/>
            <a:cxnLst/>
            <a:rect l="l" t="t" r="r" b="b"/>
            <a:pathLst>
              <a:path w="4813501" h="5492584" extrusionOk="0">
                <a:moveTo>
                  <a:pt x="0" y="0"/>
                </a:moveTo>
                <a:lnTo>
                  <a:pt x="4813502" y="0"/>
                </a:lnTo>
                <a:lnTo>
                  <a:pt x="4813502" y="5492584"/>
                </a:lnTo>
                <a:lnTo>
                  <a:pt x="0" y="5492584"/>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8" name="Google Shape;508;g357d106b903_0_3974">
            <a:extLst>
              <a:ext uri="{C183D7F6-B498-43B3-948B-1728B52AA6E4}">
                <adec:decorative xmlns:adec="http://schemas.microsoft.com/office/drawing/2017/decorative" val="1"/>
              </a:ext>
            </a:extLst>
          </p:cNvPr>
          <p:cNvSpPr/>
          <p:nvPr/>
        </p:nvSpPr>
        <p:spPr>
          <a:xfrm>
            <a:off x="1995431" y="1729677"/>
            <a:ext cx="201695" cy="256096"/>
          </a:xfrm>
          <a:custGeom>
            <a:avLst/>
            <a:gdLst/>
            <a:ahLst/>
            <a:cxnLst/>
            <a:rect l="l" t="t" r="r" b="b"/>
            <a:pathLst>
              <a:path w="302165" h="383665" extrusionOk="0">
                <a:moveTo>
                  <a:pt x="0" y="0"/>
                </a:moveTo>
                <a:lnTo>
                  <a:pt x="302165" y="0"/>
                </a:lnTo>
                <a:lnTo>
                  <a:pt x="302165" y="383665"/>
                </a:lnTo>
                <a:lnTo>
                  <a:pt x="0" y="383665"/>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9" name="Google Shape;509;g357d106b903_0_3974">
            <a:extLst>
              <a:ext uri="{C183D7F6-B498-43B3-948B-1728B52AA6E4}">
                <adec:decorative xmlns:adec="http://schemas.microsoft.com/office/drawing/2017/decorative" val="1"/>
              </a:ext>
            </a:extLst>
          </p:cNvPr>
          <p:cNvSpPr/>
          <p:nvPr/>
        </p:nvSpPr>
        <p:spPr>
          <a:xfrm>
            <a:off x="1995431" y="3161323"/>
            <a:ext cx="201695" cy="256096"/>
          </a:xfrm>
          <a:custGeom>
            <a:avLst/>
            <a:gdLst/>
            <a:ahLst/>
            <a:cxnLst/>
            <a:rect l="l" t="t" r="r" b="b"/>
            <a:pathLst>
              <a:path w="302165" h="383665" extrusionOk="0">
                <a:moveTo>
                  <a:pt x="0" y="0"/>
                </a:moveTo>
                <a:lnTo>
                  <a:pt x="302165" y="0"/>
                </a:lnTo>
                <a:lnTo>
                  <a:pt x="302165" y="383664"/>
                </a:lnTo>
                <a:lnTo>
                  <a:pt x="0" y="383664"/>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10" name="Google Shape;510;g357d106b903_0_3974"/>
          <p:cNvSpPr txBox="1"/>
          <p:nvPr/>
        </p:nvSpPr>
        <p:spPr>
          <a:xfrm>
            <a:off x="2355412" y="1716977"/>
            <a:ext cx="73203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b="1">
                <a:solidFill>
                  <a:srgbClr val="22423D"/>
                </a:solidFill>
                <a:latin typeface="Arial"/>
                <a:ea typeface="Arial"/>
                <a:cs typeface="Arial"/>
                <a:sym typeface="Arial"/>
              </a:rPr>
              <a:t>SOFTWARE IS USED TO INTERPRET FILES</a:t>
            </a:r>
            <a:endParaRPr sz="900"/>
          </a:p>
        </p:txBody>
      </p:sp>
      <p:sp>
        <p:nvSpPr>
          <p:cNvPr id="511" name="Google Shape;511;g357d106b903_0_3974"/>
          <p:cNvSpPr txBox="1"/>
          <p:nvPr/>
        </p:nvSpPr>
        <p:spPr>
          <a:xfrm>
            <a:off x="2355412" y="3148623"/>
            <a:ext cx="71271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b="1">
                <a:solidFill>
                  <a:srgbClr val="22423D"/>
                </a:solidFill>
                <a:latin typeface="Arial"/>
                <a:ea typeface="Arial"/>
                <a:cs typeface="Arial"/>
                <a:sym typeface="Arial"/>
              </a:rPr>
              <a:t>OPEN-SOURCE VS PROPRIETY FILE FORMATS</a:t>
            </a:r>
            <a:endParaRPr sz="900"/>
          </a:p>
        </p:txBody>
      </p:sp>
      <p:sp>
        <p:nvSpPr>
          <p:cNvPr id="512" name="Google Shape;512;g357d106b903_0_3974"/>
          <p:cNvSpPr txBox="1"/>
          <p:nvPr/>
        </p:nvSpPr>
        <p:spPr>
          <a:xfrm>
            <a:off x="2355412" y="2009500"/>
            <a:ext cx="8589900" cy="6582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A pdf and a jpeg use the same 0s and 1s, but the computor knows to interpret them differently based on the type of file they are</a:t>
            </a:r>
            <a:endParaRPr sz="900"/>
          </a:p>
        </p:txBody>
      </p:sp>
      <p:sp>
        <p:nvSpPr>
          <p:cNvPr id="513" name="Google Shape;513;g357d106b903_0_3974"/>
          <p:cNvSpPr txBox="1"/>
          <p:nvPr/>
        </p:nvSpPr>
        <p:spPr>
          <a:xfrm>
            <a:off x="2503994" y="3593546"/>
            <a:ext cx="8186700" cy="32172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Open formats = the documentation to interpret and read the file is freely available, documented, and can be used and implemented by anyone (ex: pdf or csv)</a:t>
            </a:r>
            <a:endParaRPr sz="900"/>
          </a:p>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Proprietary file formats = owned by a company which owns and controls the software to read that file</a:t>
            </a:r>
            <a:endParaRPr sz="900"/>
          </a:p>
          <a:p>
            <a:pPr marL="838200" marR="0" lvl="2" indent="-2857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Some companies good with backward compatibility (ex: Microsoft Word)</a:t>
            </a:r>
            <a:endParaRPr sz="900"/>
          </a:p>
          <a:p>
            <a:pPr marL="838200" marR="0" lvl="2" indent="-2857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Some companies discontinue file types forever  (ex: HyperCard by Apple)</a:t>
            </a:r>
            <a:endParaRPr sz="900"/>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Shape 605"/>
        <p:cNvGrpSpPr/>
        <p:nvPr/>
      </p:nvGrpSpPr>
      <p:grpSpPr>
        <a:xfrm>
          <a:off x="0" y="0"/>
          <a:ext cx="0" cy="0"/>
          <a:chOff x="0" y="0"/>
          <a:chExt cx="0" cy="0"/>
        </a:xfrm>
      </p:grpSpPr>
      <p:sp>
        <p:nvSpPr>
          <p:cNvPr id="606" name="Google Shape;606;g357d106b903_0_4070"/>
          <p:cNvSpPr txBox="1"/>
          <p:nvPr/>
        </p:nvSpPr>
        <p:spPr>
          <a:xfrm>
            <a:off x="819869" y="836678"/>
            <a:ext cx="11150700" cy="685500"/>
          </a:xfrm>
          <a:prstGeom prst="rect">
            <a:avLst/>
          </a:prstGeom>
          <a:noFill/>
          <a:ln>
            <a:noFill/>
          </a:ln>
        </p:spPr>
        <p:txBody>
          <a:bodyPr spcFirstLastPara="1" wrap="square" lIns="0" tIns="0" rIns="0" bIns="0" anchor="t" anchorCtr="0">
            <a:spAutoFit/>
          </a:bodyPr>
          <a:lstStyle/>
          <a:p>
            <a:pPr marL="0" marR="0" lvl="0" indent="0" algn="l" rtl="0">
              <a:lnSpc>
                <a:spcPct val="84016"/>
              </a:lnSpc>
              <a:spcBef>
                <a:spcPts val="0"/>
              </a:spcBef>
              <a:spcAft>
                <a:spcPts val="0"/>
              </a:spcAft>
              <a:buNone/>
            </a:pPr>
            <a:r>
              <a:rPr lang="en-US" sz="5300" i="1">
                <a:solidFill>
                  <a:srgbClr val="22423D"/>
                </a:solidFill>
                <a:latin typeface="Arial"/>
                <a:ea typeface="Arial"/>
                <a:cs typeface="Arial"/>
                <a:sym typeface="Arial"/>
              </a:rPr>
              <a:t>What is a File?</a:t>
            </a:r>
            <a:endParaRPr sz="900"/>
          </a:p>
        </p:txBody>
      </p:sp>
      <p:sp>
        <p:nvSpPr>
          <p:cNvPr id="607" name="Google Shape;607;g357d106b903_0_4070">
            <a:extLst>
              <a:ext uri="{C183D7F6-B498-43B3-948B-1728B52AA6E4}">
                <adec:decorative xmlns:adec="http://schemas.microsoft.com/office/drawing/2017/decorative" val="1"/>
              </a:ext>
            </a:extLst>
          </p:cNvPr>
          <p:cNvSpPr/>
          <p:nvPr/>
        </p:nvSpPr>
        <p:spPr>
          <a:xfrm>
            <a:off x="10690721" y="-1013523"/>
            <a:ext cx="1632996" cy="2746629"/>
          </a:xfrm>
          <a:custGeom>
            <a:avLst/>
            <a:gdLst/>
            <a:ahLst/>
            <a:cxnLst/>
            <a:rect l="l" t="t" r="r" b="b"/>
            <a:pathLst>
              <a:path w="2446436" h="4114800" extrusionOk="0">
                <a:moveTo>
                  <a:pt x="0" y="0"/>
                </a:moveTo>
                <a:lnTo>
                  <a:pt x="2446436" y="0"/>
                </a:lnTo>
                <a:lnTo>
                  <a:pt x="2446436" y="4114800"/>
                </a:lnTo>
                <a:lnTo>
                  <a:pt x="0" y="4114800"/>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8" name="Google Shape;608;g357d106b903_0_4070">
            <a:extLst>
              <a:ext uri="{C183D7F6-B498-43B3-948B-1728B52AA6E4}">
                <adec:decorative xmlns:adec="http://schemas.microsoft.com/office/drawing/2017/decorative" val="1"/>
              </a:ext>
            </a:extLst>
          </p:cNvPr>
          <p:cNvSpPr/>
          <p:nvPr/>
        </p:nvSpPr>
        <p:spPr>
          <a:xfrm>
            <a:off x="-918701" y="5444455"/>
            <a:ext cx="3213012" cy="3666300"/>
          </a:xfrm>
          <a:custGeom>
            <a:avLst/>
            <a:gdLst/>
            <a:ahLst/>
            <a:cxnLst/>
            <a:rect l="l" t="t" r="r" b="b"/>
            <a:pathLst>
              <a:path w="4813501" h="5492584" extrusionOk="0">
                <a:moveTo>
                  <a:pt x="0" y="0"/>
                </a:moveTo>
                <a:lnTo>
                  <a:pt x="4813502" y="0"/>
                </a:lnTo>
                <a:lnTo>
                  <a:pt x="4813502" y="5492584"/>
                </a:lnTo>
                <a:lnTo>
                  <a:pt x="0" y="5492584"/>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9" name="Google Shape;609;g357d106b903_0_4070">
            <a:extLst>
              <a:ext uri="{C183D7F6-B498-43B3-948B-1728B52AA6E4}">
                <adec:decorative xmlns:adec="http://schemas.microsoft.com/office/drawing/2017/decorative" val="1"/>
              </a:ext>
            </a:extLst>
          </p:cNvPr>
          <p:cNvSpPr/>
          <p:nvPr/>
        </p:nvSpPr>
        <p:spPr>
          <a:xfrm>
            <a:off x="1995431" y="1729677"/>
            <a:ext cx="201695" cy="256096"/>
          </a:xfrm>
          <a:custGeom>
            <a:avLst/>
            <a:gdLst/>
            <a:ahLst/>
            <a:cxnLst/>
            <a:rect l="l" t="t" r="r" b="b"/>
            <a:pathLst>
              <a:path w="302165" h="383665" extrusionOk="0">
                <a:moveTo>
                  <a:pt x="0" y="0"/>
                </a:moveTo>
                <a:lnTo>
                  <a:pt x="302165" y="0"/>
                </a:lnTo>
                <a:lnTo>
                  <a:pt x="302165" y="383665"/>
                </a:lnTo>
                <a:lnTo>
                  <a:pt x="0" y="383665"/>
                </a:lnTo>
                <a:lnTo>
                  <a:pt x="0" y="0"/>
                </a:lnTo>
                <a:close/>
              </a:path>
            </a:pathLst>
          </a:custGeom>
          <a:blipFill rotWithShape="1">
            <a:blip r:embed="rId5">
              <a:alphaModFix/>
            </a:blip>
            <a:stretch>
              <a:fillRect t="-254509" r="-97246"/>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0" name="Google Shape;610;g357d106b903_0_4070"/>
          <p:cNvSpPr txBox="1"/>
          <p:nvPr/>
        </p:nvSpPr>
        <p:spPr>
          <a:xfrm>
            <a:off x="2355412" y="1716977"/>
            <a:ext cx="7320300" cy="292500"/>
          </a:xfrm>
          <a:prstGeom prst="rect">
            <a:avLst/>
          </a:prstGeom>
          <a:noFill/>
          <a:ln>
            <a:noFill/>
          </a:ln>
        </p:spPr>
        <p:txBody>
          <a:bodyPr spcFirstLastPara="1" wrap="square" lIns="0" tIns="0" rIns="0" bIns="0" anchor="t" anchorCtr="0">
            <a:spAutoFit/>
          </a:bodyPr>
          <a:lstStyle/>
          <a:p>
            <a:pPr marL="0" marR="0" lvl="0" indent="0" algn="l" rtl="0">
              <a:lnSpc>
                <a:spcPct val="125008"/>
              </a:lnSpc>
              <a:spcBef>
                <a:spcPts val="0"/>
              </a:spcBef>
              <a:spcAft>
                <a:spcPts val="0"/>
              </a:spcAft>
              <a:buNone/>
            </a:pPr>
            <a:r>
              <a:rPr lang="en-US" sz="1900" b="1">
                <a:solidFill>
                  <a:srgbClr val="22423D"/>
                </a:solidFill>
                <a:latin typeface="Arial"/>
                <a:ea typeface="Arial"/>
                <a:cs typeface="Arial"/>
                <a:sym typeface="Arial"/>
              </a:rPr>
              <a:t>COMPRESSION IS USED TO MAKE FILES SMALLER</a:t>
            </a:r>
            <a:endParaRPr sz="900"/>
          </a:p>
        </p:txBody>
      </p:sp>
      <p:sp>
        <p:nvSpPr>
          <p:cNvPr id="611" name="Google Shape;611;g357d106b903_0_4070"/>
          <p:cNvSpPr txBox="1"/>
          <p:nvPr/>
        </p:nvSpPr>
        <p:spPr>
          <a:xfrm>
            <a:off x="2355412" y="2072195"/>
            <a:ext cx="8589900" cy="1023600"/>
          </a:xfrm>
          <a:prstGeom prst="rect">
            <a:avLst/>
          </a:prstGeom>
          <a:noFill/>
          <a:ln>
            <a:noFill/>
          </a:ln>
        </p:spPr>
        <p:txBody>
          <a:bodyPr spcFirstLastPara="1" wrap="square" lIns="0" tIns="0" rIns="0" bIns="0" anchor="t" anchorCtr="0">
            <a:spAutoFit/>
          </a:bodyPr>
          <a:lstStyle/>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Files that store a lot of information can get really big really fast</a:t>
            </a:r>
            <a:endParaRPr sz="900"/>
          </a:p>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Compression is used to have those files take up less space</a:t>
            </a:r>
            <a:endParaRPr sz="900"/>
          </a:p>
          <a:p>
            <a:pPr marL="419100" marR="0" lvl="1" indent="-209550" algn="l" rtl="0">
              <a:lnSpc>
                <a:spcPct val="125008"/>
              </a:lnSpc>
              <a:spcBef>
                <a:spcPts val="0"/>
              </a:spcBef>
              <a:spcAft>
                <a:spcPts val="0"/>
              </a:spcAft>
              <a:buClr>
                <a:srgbClr val="22423D"/>
              </a:buClr>
              <a:buSzPts val="1900"/>
              <a:buFont typeface="Arial"/>
              <a:buChar char="•"/>
            </a:pPr>
            <a:r>
              <a:rPr lang="en-US" sz="1900" b="0" i="0" u="none" strike="noStrike" cap="none">
                <a:solidFill>
                  <a:srgbClr val="22423D"/>
                </a:solidFill>
                <a:latin typeface="Arial"/>
                <a:ea typeface="Arial"/>
                <a:cs typeface="Arial"/>
                <a:sym typeface="Arial"/>
              </a:rPr>
              <a:t>Compression is done using algorithms</a:t>
            </a:r>
            <a:endParaRPr sz="900"/>
          </a:p>
        </p:txBody>
      </p:sp>
      <p:sp>
        <p:nvSpPr>
          <p:cNvPr id="612" name="Google Shape;612;g357d106b903_0_4070" descr="The same simple illustration of a face made out of colored pixels seen earlier.  The yellow pixels contain the number 10. The white pixels contain the number 00. The blue pixels contain the number 11. And the black pixels contain the number 01."/>
          <p:cNvSpPr/>
          <p:nvPr/>
        </p:nvSpPr>
        <p:spPr>
          <a:xfrm>
            <a:off x="1995431" y="3429000"/>
            <a:ext cx="2419212" cy="2398375"/>
          </a:xfrm>
          <a:custGeom>
            <a:avLst/>
            <a:gdLst/>
            <a:ahLst/>
            <a:cxnLst/>
            <a:rect l="l" t="t" r="r" b="b"/>
            <a:pathLst>
              <a:path w="3624287" h="3593071" extrusionOk="0">
                <a:moveTo>
                  <a:pt x="0" y="0"/>
                </a:moveTo>
                <a:lnTo>
                  <a:pt x="3624287" y="0"/>
                </a:lnTo>
                <a:lnTo>
                  <a:pt x="3624287" y="3593071"/>
                </a:lnTo>
                <a:lnTo>
                  <a:pt x="0" y="3593071"/>
                </a:lnTo>
                <a:lnTo>
                  <a:pt x="0" y="0"/>
                </a:lnTo>
                <a:close/>
              </a:path>
            </a:pathLst>
          </a:custGeom>
          <a:blipFill rotWithShape="1">
            <a:blip r:embed="rId6">
              <a:alphaModFix/>
            </a:blip>
            <a:stretch>
              <a:fillRect t="-189" b="-5478"/>
            </a:stretch>
          </a:blipFill>
          <a:ln w="38100" cap="sq" cmpd="sng">
            <a:solidFill>
              <a:srgbClr val="000000"/>
            </a:solidFill>
            <a:prstDash val="solid"/>
            <a:miter lim="8000"/>
            <a:headEnd type="none" w="sm" len="sm"/>
            <a:tailEnd type="none" w="sm" len="sm"/>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613" name="Google Shape;613;g357d106b903_0_4070"/>
          <p:cNvGrpSpPr/>
          <p:nvPr/>
        </p:nvGrpSpPr>
        <p:grpSpPr>
          <a:xfrm>
            <a:off x="4983046" y="3395268"/>
            <a:ext cx="2038253" cy="1807819"/>
            <a:chOff x="0" y="-19050"/>
            <a:chExt cx="1151100" cy="1020963"/>
          </a:xfrm>
        </p:grpSpPr>
        <p:sp>
          <p:nvSpPr>
            <p:cNvPr id="614" name="Google Shape;614;g357d106b903_0_4070"/>
            <p:cNvSpPr/>
            <p:nvPr/>
          </p:nvSpPr>
          <p:spPr>
            <a:xfrm>
              <a:off x="0" y="0"/>
              <a:ext cx="1151100" cy="1001913"/>
            </a:xfrm>
            <a:custGeom>
              <a:avLst/>
              <a:gdLst/>
              <a:ahLst/>
              <a:cxnLst/>
              <a:rect l="l" t="t" r="r" b="b"/>
              <a:pathLst>
                <a:path w="1151100" h="1001913" extrusionOk="0">
                  <a:moveTo>
                    <a:pt x="78497" y="0"/>
                  </a:moveTo>
                  <a:lnTo>
                    <a:pt x="1072603" y="0"/>
                  </a:lnTo>
                  <a:cubicBezTo>
                    <a:pt x="1115956" y="0"/>
                    <a:pt x="1151100" y="35144"/>
                    <a:pt x="1151100" y="78497"/>
                  </a:cubicBezTo>
                  <a:lnTo>
                    <a:pt x="1151100" y="923417"/>
                  </a:lnTo>
                  <a:cubicBezTo>
                    <a:pt x="1151100" y="944235"/>
                    <a:pt x="1142830" y="964201"/>
                    <a:pt x="1128109" y="978922"/>
                  </a:cubicBezTo>
                  <a:cubicBezTo>
                    <a:pt x="1113388" y="993643"/>
                    <a:pt x="1093422" y="1001913"/>
                    <a:pt x="1072603" y="1001913"/>
                  </a:cubicBezTo>
                  <a:lnTo>
                    <a:pt x="78497" y="1001913"/>
                  </a:lnTo>
                  <a:cubicBezTo>
                    <a:pt x="57678" y="1001913"/>
                    <a:pt x="37712" y="993643"/>
                    <a:pt x="22991" y="978922"/>
                  </a:cubicBezTo>
                  <a:cubicBezTo>
                    <a:pt x="8270" y="964201"/>
                    <a:pt x="0" y="944235"/>
                    <a:pt x="0" y="923417"/>
                  </a:cubicBezTo>
                  <a:lnTo>
                    <a:pt x="0" y="78497"/>
                  </a:lnTo>
                  <a:cubicBezTo>
                    <a:pt x="0" y="57678"/>
                    <a:pt x="8270" y="37712"/>
                    <a:pt x="22991" y="22991"/>
                  </a:cubicBezTo>
                  <a:cubicBezTo>
                    <a:pt x="37712" y="8270"/>
                    <a:pt x="57678" y="0"/>
                    <a:pt x="78497"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5" name="Google Shape;615;g357d106b903_0_4070"/>
            <p:cNvSpPr txBox="1"/>
            <p:nvPr/>
          </p:nvSpPr>
          <p:spPr>
            <a:xfrm>
              <a:off x="0" y="-19050"/>
              <a:ext cx="1151100" cy="10209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616" name="Google Shape;616;g357d106b903_0_4070"/>
          <p:cNvGrpSpPr/>
          <p:nvPr/>
        </p:nvGrpSpPr>
        <p:grpSpPr>
          <a:xfrm>
            <a:off x="4983046" y="5240471"/>
            <a:ext cx="2038253" cy="583897"/>
            <a:chOff x="0" y="-19050"/>
            <a:chExt cx="1151100" cy="329755"/>
          </a:xfrm>
        </p:grpSpPr>
        <p:sp>
          <p:nvSpPr>
            <p:cNvPr id="617" name="Google Shape;617;g357d106b903_0_4070"/>
            <p:cNvSpPr/>
            <p:nvPr/>
          </p:nvSpPr>
          <p:spPr>
            <a:xfrm>
              <a:off x="0" y="0"/>
              <a:ext cx="1151100" cy="310705"/>
            </a:xfrm>
            <a:custGeom>
              <a:avLst/>
              <a:gdLst/>
              <a:ahLst/>
              <a:cxnLst/>
              <a:rect l="l" t="t" r="r" b="b"/>
              <a:pathLst>
                <a:path w="1151100" h="310705" extrusionOk="0">
                  <a:moveTo>
                    <a:pt x="78497" y="0"/>
                  </a:moveTo>
                  <a:lnTo>
                    <a:pt x="1072603" y="0"/>
                  </a:lnTo>
                  <a:cubicBezTo>
                    <a:pt x="1115956" y="0"/>
                    <a:pt x="1151100" y="35144"/>
                    <a:pt x="1151100" y="78497"/>
                  </a:cubicBezTo>
                  <a:lnTo>
                    <a:pt x="1151100" y="232208"/>
                  </a:lnTo>
                  <a:cubicBezTo>
                    <a:pt x="1151100" y="253027"/>
                    <a:pt x="1142830" y="272993"/>
                    <a:pt x="1128109" y="287713"/>
                  </a:cubicBezTo>
                  <a:cubicBezTo>
                    <a:pt x="1113388" y="302434"/>
                    <a:pt x="1093422" y="310705"/>
                    <a:pt x="1072603" y="310705"/>
                  </a:cubicBezTo>
                  <a:lnTo>
                    <a:pt x="78497" y="310705"/>
                  </a:lnTo>
                  <a:cubicBezTo>
                    <a:pt x="57678" y="310705"/>
                    <a:pt x="37712" y="302434"/>
                    <a:pt x="22991" y="287713"/>
                  </a:cubicBezTo>
                  <a:cubicBezTo>
                    <a:pt x="8270" y="272993"/>
                    <a:pt x="0" y="253027"/>
                    <a:pt x="0" y="232208"/>
                  </a:cubicBezTo>
                  <a:lnTo>
                    <a:pt x="0" y="78497"/>
                  </a:lnTo>
                  <a:cubicBezTo>
                    <a:pt x="0" y="57678"/>
                    <a:pt x="8270" y="37712"/>
                    <a:pt x="22991" y="22991"/>
                  </a:cubicBezTo>
                  <a:cubicBezTo>
                    <a:pt x="37712" y="8270"/>
                    <a:pt x="57678" y="0"/>
                    <a:pt x="78497"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8" name="Google Shape;618;g357d106b903_0_4070"/>
            <p:cNvSpPr txBox="1"/>
            <p:nvPr/>
          </p:nvSpPr>
          <p:spPr>
            <a:xfrm>
              <a:off x="0" y="-19050"/>
              <a:ext cx="1151100" cy="3297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sp>
        <p:nvSpPr>
          <p:cNvPr id="619" name="Google Shape;619;g357d106b903_0_4070"/>
          <p:cNvSpPr txBox="1"/>
          <p:nvPr/>
        </p:nvSpPr>
        <p:spPr>
          <a:xfrm>
            <a:off x="4984496" y="5393815"/>
            <a:ext cx="2038500" cy="277200"/>
          </a:xfrm>
          <a:prstGeom prst="rect">
            <a:avLst/>
          </a:prstGeom>
          <a:noFill/>
          <a:ln>
            <a:noFill/>
          </a:ln>
        </p:spPr>
        <p:txBody>
          <a:bodyPr spcFirstLastPara="1" wrap="square" lIns="0" tIns="0" rIns="0" bIns="0" anchor="t" anchorCtr="0">
            <a:spAutoFit/>
          </a:bodyPr>
          <a:lstStyle/>
          <a:p>
            <a:pPr marL="0" marR="0" lvl="0" indent="0" algn="ctr" rtl="0">
              <a:lnSpc>
                <a:spcPct val="137998"/>
              </a:lnSpc>
              <a:spcBef>
                <a:spcPts val="0"/>
              </a:spcBef>
              <a:spcAft>
                <a:spcPts val="0"/>
              </a:spcAft>
              <a:buNone/>
            </a:pPr>
            <a:r>
              <a:rPr lang="en-US" sz="1800" b="1">
                <a:solidFill>
                  <a:srgbClr val="231F20"/>
                </a:solidFill>
                <a:latin typeface="Arial"/>
                <a:ea typeface="Arial"/>
                <a:cs typeface="Arial"/>
                <a:sym typeface="Arial"/>
              </a:rPr>
              <a:t>FILE</a:t>
            </a:r>
            <a:endParaRPr sz="900"/>
          </a:p>
        </p:txBody>
      </p:sp>
      <p:sp>
        <p:nvSpPr>
          <p:cNvPr id="620" name="Google Shape;620;g357d106b903_0_4070"/>
          <p:cNvSpPr txBox="1"/>
          <p:nvPr/>
        </p:nvSpPr>
        <p:spPr>
          <a:xfrm>
            <a:off x="5102104" y="3503340"/>
            <a:ext cx="1800300" cy="1601100"/>
          </a:xfrm>
          <a:prstGeom prst="rect">
            <a:avLst/>
          </a:prstGeom>
          <a:noFill/>
          <a:ln>
            <a:noFill/>
          </a:ln>
        </p:spPr>
        <p:txBody>
          <a:bodyPr spcFirstLastPara="1" wrap="square" lIns="0" tIns="0" rIns="0" bIns="0" anchor="t" anchorCtr="0">
            <a:spAutoFit/>
          </a:bodyPr>
          <a:lstStyle/>
          <a:p>
            <a:pPr marL="0" marR="0" lvl="0" indent="0" algn="ctr" rtl="0">
              <a:lnSpc>
                <a:spcPct val="140035"/>
              </a:lnSpc>
              <a:spcBef>
                <a:spcPts val="0"/>
              </a:spcBef>
              <a:spcAft>
                <a:spcPts val="0"/>
              </a:spcAft>
              <a:buNone/>
            </a:pPr>
            <a:r>
              <a:rPr lang="en-US" sz="1300" dirty="0">
                <a:solidFill>
                  <a:srgbClr val="100F0D"/>
                </a:solidFill>
                <a:latin typeface="Arial"/>
                <a:ea typeface="Arial"/>
                <a:cs typeface="Arial"/>
                <a:sym typeface="Arial"/>
              </a:rPr>
              <a:t>101010101010</a:t>
            </a:r>
            <a:endParaRPr sz="1300" dirty="0"/>
          </a:p>
          <a:p>
            <a:pPr marL="0" marR="0" lvl="0" indent="0" algn="ctr" rtl="0">
              <a:lnSpc>
                <a:spcPct val="140035"/>
              </a:lnSpc>
              <a:spcBef>
                <a:spcPts val="0"/>
              </a:spcBef>
              <a:spcAft>
                <a:spcPts val="0"/>
              </a:spcAft>
              <a:buNone/>
            </a:pPr>
            <a:r>
              <a:rPr lang="en-US" sz="1300" dirty="0">
                <a:solidFill>
                  <a:srgbClr val="100F0D"/>
                </a:solidFill>
                <a:latin typeface="Arial"/>
                <a:ea typeface="Arial"/>
                <a:cs typeface="Arial"/>
                <a:sym typeface="Arial"/>
              </a:rPr>
              <a:t>100010100010</a:t>
            </a:r>
            <a:endParaRPr sz="1300" dirty="0"/>
          </a:p>
          <a:p>
            <a:pPr marL="0" marR="0" lvl="0" indent="0" algn="ctr" rtl="0">
              <a:lnSpc>
                <a:spcPct val="140035"/>
              </a:lnSpc>
              <a:spcBef>
                <a:spcPts val="0"/>
              </a:spcBef>
              <a:spcAft>
                <a:spcPts val="0"/>
              </a:spcAft>
              <a:buNone/>
            </a:pPr>
            <a:r>
              <a:rPr lang="en-US" sz="1300" dirty="0">
                <a:solidFill>
                  <a:srgbClr val="100F0D"/>
                </a:solidFill>
                <a:latin typeface="Arial"/>
                <a:ea typeface="Arial"/>
                <a:cs typeface="Arial"/>
                <a:sym typeface="Arial"/>
              </a:rPr>
              <a:t>101110101110</a:t>
            </a:r>
            <a:endParaRPr sz="1300" dirty="0"/>
          </a:p>
          <a:p>
            <a:pPr marL="0" marR="0" lvl="0" indent="0" algn="ctr" rtl="0">
              <a:lnSpc>
                <a:spcPct val="140035"/>
              </a:lnSpc>
              <a:spcBef>
                <a:spcPts val="0"/>
              </a:spcBef>
              <a:spcAft>
                <a:spcPts val="0"/>
              </a:spcAft>
              <a:buNone/>
            </a:pPr>
            <a:r>
              <a:rPr lang="en-US" sz="1300" dirty="0">
                <a:solidFill>
                  <a:srgbClr val="100F0D"/>
                </a:solidFill>
                <a:latin typeface="Arial"/>
                <a:ea typeface="Arial"/>
                <a:cs typeface="Arial"/>
                <a:sym typeface="Arial"/>
              </a:rPr>
              <a:t>101010101010</a:t>
            </a:r>
            <a:endParaRPr sz="1300" dirty="0"/>
          </a:p>
          <a:p>
            <a:pPr marL="0" marR="0" lvl="0" indent="0" algn="ctr" rtl="0">
              <a:lnSpc>
                <a:spcPct val="140035"/>
              </a:lnSpc>
              <a:spcBef>
                <a:spcPts val="0"/>
              </a:spcBef>
              <a:spcAft>
                <a:spcPts val="0"/>
              </a:spcAft>
              <a:buNone/>
            </a:pPr>
            <a:r>
              <a:rPr lang="en-US" sz="1300" dirty="0">
                <a:solidFill>
                  <a:srgbClr val="100F0D"/>
                </a:solidFill>
                <a:latin typeface="Arial"/>
                <a:ea typeface="Arial"/>
                <a:cs typeface="Arial"/>
                <a:sym typeface="Arial"/>
              </a:rPr>
              <a:t>100101010110</a:t>
            </a:r>
            <a:endParaRPr sz="1300" dirty="0"/>
          </a:p>
          <a:p>
            <a:pPr marL="0" marR="0" lvl="0" indent="0" algn="ctr" rtl="0">
              <a:lnSpc>
                <a:spcPct val="140035"/>
              </a:lnSpc>
              <a:spcBef>
                <a:spcPts val="0"/>
              </a:spcBef>
              <a:spcAft>
                <a:spcPts val="0"/>
              </a:spcAft>
              <a:buNone/>
            </a:pPr>
            <a:r>
              <a:rPr lang="en-US" sz="1300" dirty="0">
                <a:solidFill>
                  <a:srgbClr val="100F0D"/>
                </a:solidFill>
                <a:latin typeface="Arial"/>
                <a:ea typeface="Arial"/>
                <a:cs typeface="Arial"/>
                <a:sym typeface="Arial"/>
              </a:rPr>
              <a:t>101010101010</a:t>
            </a:r>
            <a:endParaRPr sz="1300" dirty="0"/>
          </a:p>
        </p:txBody>
      </p:sp>
      <p:grpSp>
        <p:nvGrpSpPr>
          <p:cNvPr id="621" name="Google Shape;621;g357d106b903_0_4070"/>
          <p:cNvGrpSpPr/>
          <p:nvPr/>
        </p:nvGrpSpPr>
        <p:grpSpPr>
          <a:xfrm>
            <a:off x="7592846" y="3395268"/>
            <a:ext cx="3101824" cy="1807819"/>
            <a:chOff x="0" y="-19050"/>
            <a:chExt cx="1751750" cy="1020963"/>
          </a:xfrm>
        </p:grpSpPr>
        <p:sp>
          <p:nvSpPr>
            <p:cNvPr id="622" name="Google Shape;622;g357d106b903_0_4070"/>
            <p:cNvSpPr/>
            <p:nvPr/>
          </p:nvSpPr>
          <p:spPr>
            <a:xfrm>
              <a:off x="0" y="0"/>
              <a:ext cx="1751750" cy="1001913"/>
            </a:xfrm>
            <a:custGeom>
              <a:avLst/>
              <a:gdLst/>
              <a:ahLst/>
              <a:cxnLst/>
              <a:rect l="l" t="t" r="r" b="b"/>
              <a:pathLst>
                <a:path w="1751750" h="1001913" extrusionOk="0">
                  <a:moveTo>
                    <a:pt x="51581" y="0"/>
                  </a:moveTo>
                  <a:lnTo>
                    <a:pt x="1700169" y="0"/>
                  </a:lnTo>
                  <a:cubicBezTo>
                    <a:pt x="1713849" y="0"/>
                    <a:pt x="1726969" y="5434"/>
                    <a:pt x="1736643" y="15108"/>
                  </a:cubicBezTo>
                  <a:cubicBezTo>
                    <a:pt x="1746316" y="24781"/>
                    <a:pt x="1751750" y="37901"/>
                    <a:pt x="1751750" y="51581"/>
                  </a:cubicBezTo>
                  <a:lnTo>
                    <a:pt x="1751750" y="950332"/>
                  </a:lnTo>
                  <a:cubicBezTo>
                    <a:pt x="1751750" y="964012"/>
                    <a:pt x="1746316" y="977132"/>
                    <a:pt x="1736643" y="986805"/>
                  </a:cubicBezTo>
                  <a:cubicBezTo>
                    <a:pt x="1726969" y="996479"/>
                    <a:pt x="1713849" y="1001913"/>
                    <a:pt x="1700169" y="1001913"/>
                  </a:cubicBezTo>
                  <a:lnTo>
                    <a:pt x="51581" y="1001913"/>
                  </a:lnTo>
                  <a:cubicBezTo>
                    <a:pt x="37901" y="1001913"/>
                    <a:pt x="24781" y="996479"/>
                    <a:pt x="15108" y="986805"/>
                  </a:cubicBezTo>
                  <a:cubicBezTo>
                    <a:pt x="5434" y="977132"/>
                    <a:pt x="0" y="964012"/>
                    <a:pt x="0" y="950332"/>
                  </a:cubicBezTo>
                  <a:lnTo>
                    <a:pt x="0" y="51581"/>
                  </a:lnTo>
                  <a:cubicBezTo>
                    <a:pt x="0" y="37901"/>
                    <a:pt x="5434" y="24781"/>
                    <a:pt x="15108" y="15108"/>
                  </a:cubicBezTo>
                  <a:cubicBezTo>
                    <a:pt x="24781" y="5434"/>
                    <a:pt x="37901" y="0"/>
                    <a:pt x="51581"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3" name="Google Shape;623;g357d106b903_0_4070"/>
            <p:cNvSpPr txBox="1"/>
            <p:nvPr/>
          </p:nvSpPr>
          <p:spPr>
            <a:xfrm>
              <a:off x="0" y="-19050"/>
              <a:ext cx="1751700" cy="10209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624" name="Google Shape;624;g357d106b903_0_4070"/>
          <p:cNvGrpSpPr/>
          <p:nvPr/>
        </p:nvGrpSpPr>
        <p:grpSpPr>
          <a:xfrm>
            <a:off x="7592846" y="5240471"/>
            <a:ext cx="3101824" cy="583897"/>
            <a:chOff x="0" y="-19050"/>
            <a:chExt cx="1751750" cy="329755"/>
          </a:xfrm>
        </p:grpSpPr>
        <p:sp>
          <p:nvSpPr>
            <p:cNvPr id="625" name="Google Shape;625;g357d106b903_0_4070"/>
            <p:cNvSpPr/>
            <p:nvPr/>
          </p:nvSpPr>
          <p:spPr>
            <a:xfrm>
              <a:off x="0" y="0"/>
              <a:ext cx="1751750" cy="310705"/>
            </a:xfrm>
            <a:custGeom>
              <a:avLst/>
              <a:gdLst/>
              <a:ahLst/>
              <a:cxnLst/>
              <a:rect l="l" t="t" r="r" b="b"/>
              <a:pathLst>
                <a:path w="1751750" h="310705" extrusionOk="0">
                  <a:moveTo>
                    <a:pt x="51581" y="0"/>
                  </a:moveTo>
                  <a:lnTo>
                    <a:pt x="1700169" y="0"/>
                  </a:lnTo>
                  <a:cubicBezTo>
                    <a:pt x="1713849" y="0"/>
                    <a:pt x="1726969" y="5434"/>
                    <a:pt x="1736643" y="15108"/>
                  </a:cubicBezTo>
                  <a:cubicBezTo>
                    <a:pt x="1746316" y="24781"/>
                    <a:pt x="1751750" y="37901"/>
                    <a:pt x="1751750" y="51581"/>
                  </a:cubicBezTo>
                  <a:lnTo>
                    <a:pt x="1751750" y="259123"/>
                  </a:lnTo>
                  <a:cubicBezTo>
                    <a:pt x="1751750" y="272804"/>
                    <a:pt x="1746316" y="285923"/>
                    <a:pt x="1736643" y="295597"/>
                  </a:cubicBezTo>
                  <a:cubicBezTo>
                    <a:pt x="1726969" y="305270"/>
                    <a:pt x="1713849" y="310705"/>
                    <a:pt x="1700169" y="310705"/>
                  </a:cubicBezTo>
                  <a:lnTo>
                    <a:pt x="51581" y="310705"/>
                  </a:lnTo>
                  <a:cubicBezTo>
                    <a:pt x="37901" y="310705"/>
                    <a:pt x="24781" y="305270"/>
                    <a:pt x="15108" y="295597"/>
                  </a:cubicBezTo>
                  <a:cubicBezTo>
                    <a:pt x="5434" y="285923"/>
                    <a:pt x="0" y="272804"/>
                    <a:pt x="0" y="259123"/>
                  </a:cubicBezTo>
                  <a:lnTo>
                    <a:pt x="0" y="51581"/>
                  </a:lnTo>
                  <a:cubicBezTo>
                    <a:pt x="0" y="37901"/>
                    <a:pt x="5434" y="24781"/>
                    <a:pt x="15108" y="15108"/>
                  </a:cubicBezTo>
                  <a:cubicBezTo>
                    <a:pt x="24781" y="5434"/>
                    <a:pt x="37901" y="0"/>
                    <a:pt x="51581"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6" name="Google Shape;626;g357d106b903_0_4070"/>
            <p:cNvSpPr txBox="1"/>
            <p:nvPr/>
          </p:nvSpPr>
          <p:spPr>
            <a:xfrm>
              <a:off x="0" y="-19050"/>
              <a:ext cx="1751700" cy="3297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sp>
        <p:nvSpPr>
          <p:cNvPr id="627" name="Google Shape;627;g357d106b903_0_4070"/>
          <p:cNvSpPr txBox="1"/>
          <p:nvPr/>
        </p:nvSpPr>
        <p:spPr>
          <a:xfrm>
            <a:off x="7592846" y="5393815"/>
            <a:ext cx="3101700" cy="277200"/>
          </a:xfrm>
          <a:prstGeom prst="rect">
            <a:avLst/>
          </a:prstGeom>
          <a:noFill/>
          <a:ln>
            <a:noFill/>
          </a:ln>
        </p:spPr>
        <p:txBody>
          <a:bodyPr spcFirstLastPara="1" wrap="square" lIns="0" tIns="0" rIns="0" bIns="0" anchor="t" anchorCtr="0">
            <a:spAutoFit/>
          </a:bodyPr>
          <a:lstStyle/>
          <a:p>
            <a:pPr marL="0" marR="0" lvl="0" indent="0" algn="ctr" rtl="0">
              <a:lnSpc>
                <a:spcPct val="137998"/>
              </a:lnSpc>
              <a:spcBef>
                <a:spcPts val="0"/>
              </a:spcBef>
              <a:spcAft>
                <a:spcPts val="0"/>
              </a:spcAft>
              <a:buNone/>
            </a:pPr>
            <a:r>
              <a:rPr lang="en-US" sz="1800" b="1" dirty="0">
                <a:solidFill>
                  <a:srgbClr val="231F20"/>
                </a:solidFill>
                <a:latin typeface="Arial"/>
                <a:ea typeface="Arial"/>
                <a:cs typeface="Arial"/>
                <a:sym typeface="Arial"/>
              </a:rPr>
              <a:t>COMPRESSED FILE</a:t>
            </a:r>
            <a:endParaRPr sz="900" dirty="0"/>
          </a:p>
        </p:txBody>
      </p:sp>
      <p:sp>
        <p:nvSpPr>
          <p:cNvPr id="628" name="Google Shape;628;g357d106b903_0_4070"/>
          <p:cNvSpPr txBox="1"/>
          <p:nvPr/>
        </p:nvSpPr>
        <p:spPr>
          <a:xfrm>
            <a:off x="7713496" y="3503340"/>
            <a:ext cx="2862300" cy="1601100"/>
          </a:xfrm>
          <a:prstGeom prst="rect">
            <a:avLst/>
          </a:prstGeom>
          <a:noFill/>
          <a:ln>
            <a:noFill/>
          </a:ln>
        </p:spPr>
        <p:txBody>
          <a:bodyPr spcFirstLastPara="1" wrap="square" lIns="0" tIns="0" rIns="0" bIns="0" anchor="t" anchorCtr="0">
            <a:spAutoFit/>
          </a:bodyPr>
          <a:lstStyle/>
          <a:p>
            <a:pPr marL="0" marR="0" lvl="0" indent="0" algn="ctr" rtl="0">
              <a:lnSpc>
                <a:spcPct val="140035"/>
              </a:lnSpc>
              <a:spcBef>
                <a:spcPts val="0"/>
              </a:spcBef>
              <a:spcAft>
                <a:spcPts val="0"/>
              </a:spcAft>
              <a:buNone/>
            </a:pPr>
            <a:r>
              <a:rPr lang="en-US" sz="1300" dirty="0">
                <a:solidFill>
                  <a:srgbClr val="100F0D"/>
                </a:solidFill>
                <a:latin typeface="Arial"/>
                <a:ea typeface="Arial"/>
                <a:cs typeface="Arial"/>
                <a:sym typeface="Arial"/>
              </a:rPr>
              <a:t>6 Yellow</a:t>
            </a:r>
            <a:endParaRPr sz="1300" dirty="0"/>
          </a:p>
          <a:p>
            <a:pPr marL="0" marR="0" lvl="0" indent="0" algn="ctr" rtl="0">
              <a:lnSpc>
                <a:spcPct val="140035"/>
              </a:lnSpc>
              <a:spcBef>
                <a:spcPts val="0"/>
              </a:spcBef>
              <a:spcAft>
                <a:spcPts val="0"/>
              </a:spcAft>
              <a:buNone/>
            </a:pPr>
            <a:r>
              <a:rPr lang="en-US" sz="1300" dirty="0">
                <a:solidFill>
                  <a:srgbClr val="100F0D"/>
                </a:solidFill>
                <a:latin typeface="Arial"/>
                <a:ea typeface="Arial"/>
                <a:cs typeface="Arial"/>
                <a:sym typeface="Arial"/>
              </a:rPr>
              <a:t>1 Y, 1 W, 2 Y, 1 W, 1 Y</a:t>
            </a:r>
            <a:endParaRPr sz="1300" dirty="0"/>
          </a:p>
          <a:p>
            <a:pPr marL="0" marR="0" lvl="0" indent="0" algn="ctr" rtl="0">
              <a:lnSpc>
                <a:spcPct val="140035"/>
              </a:lnSpc>
              <a:spcBef>
                <a:spcPts val="0"/>
              </a:spcBef>
              <a:spcAft>
                <a:spcPts val="0"/>
              </a:spcAft>
              <a:buNone/>
            </a:pPr>
            <a:r>
              <a:rPr lang="en-US" sz="1300" dirty="0">
                <a:solidFill>
                  <a:srgbClr val="100F0D"/>
                </a:solidFill>
                <a:latin typeface="Arial"/>
                <a:ea typeface="Arial"/>
                <a:cs typeface="Arial"/>
                <a:sym typeface="Arial"/>
              </a:rPr>
              <a:t>1 Y, 1 B, 2 Y, 1 B, 1 Y</a:t>
            </a:r>
            <a:endParaRPr sz="1300" dirty="0"/>
          </a:p>
          <a:p>
            <a:pPr marL="0" marR="0" lvl="0" indent="0" algn="ctr" rtl="0">
              <a:lnSpc>
                <a:spcPct val="140035"/>
              </a:lnSpc>
              <a:spcBef>
                <a:spcPts val="0"/>
              </a:spcBef>
              <a:spcAft>
                <a:spcPts val="0"/>
              </a:spcAft>
              <a:buNone/>
            </a:pPr>
            <a:r>
              <a:rPr lang="en-US" sz="1300" dirty="0">
                <a:solidFill>
                  <a:srgbClr val="100F0D"/>
                </a:solidFill>
                <a:latin typeface="Arial"/>
                <a:ea typeface="Arial"/>
                <a:cs typeface="Arial"/>
                <a:sym typeface="Arial"/>
              </a:rPr>
              <a:t>6 Yellow</a:t>
            </a:r>
            <a:endParaRPr sz="1300" dirty="0"/>
          </a:p>
          <a:p>
            <a:pPr marL="0" marR="0" lvl="0" indent="0" algn="ctr" rtl="0">
              <a:lnSpc>
                <a:spcPct val="140035"/>
              </a:lnSpc>
              <a:spcBef>
                <a:spcPts val="0"/>
              </a:spcBef>
              <a:spcAft>
                <a:spcPts val="0"/>
              </a:spcAft>
              <a:buNone/>
            </a:pPr>
            <a:r>
              <a:rPr lang="en-US" sz="1300" dirty="0">
                <a:solidFill>
                  <a:srgbClr val="100F0D"/>
                </a:solidFill>
                <a:latin typeface="Arial"/>
                <a:ea typeface="Arial"/>
                <a:cs typeface="Arial"/>
                <a:sym typeface="Arial"/>
              </a:rPr>
              <a:t>1 Y, 4 Black, 1 Y</a:t>
            </a:r>
            <a:endParaRPr sz="1300" dirty="0"/>
          </a:p>
          <a:p>
            <a:pPr marL="0" marR="0" lvl="0" indent="0" algn="ctr" rtl="0">
              <a:lnSpc>
                <a:spcPct val="140035"/>
              </a:lnSpc>
              <a:spcBef>
                <a:spcPts val="0"/>
              </a:spcBef>
              <a:spcAft>
                <a:spcPts val="0"/>
              </a:spcAft>
              <a:buNone/>
            </a:pPr>
            <a:r>
              <a:rPr lang="en-US" sz="1300" dirty="0">
                <a:solidFill>
                  <a:srgbClr val="100F0D"/>
                </a:solidFill>
                <a:latin typeface="Arial"/>
                <a:ea typeface="Arial"/>
                <a:cs typeface="Arial"/>
                <a:sym typeface="Arial"/>
              </a:rPr>
              <a:t>6 Yellow</a:t>
            </a:r>
            <a:endParaRPr sz="1300" dirty="0"/>
          </a:p>
        </p:txBody>
      </p:sp>
      <p:grpSp>
        <p:nvGrpSpPr>
          <p:cNvPr id="629" name="Google Shape;629;g357d106b903_0_4070"/>
          <p:cNvGrpSpPr/>
          <p:nvPr/>
        </p:nvGrpSpPr>
        <p:grpSpPr>
          <a:xfrm>
            <a:off x="3157273" y="6057349"/>
            <a:ext cx="6840922" cy="583897"/>
            <a:chOff x="0" y="-19050"/>
            <a:chExt cx="3863400" cy="329755"/>
          </a:xfrm>
        </p:grpSpPr>
        <p:sp>
          <p:nvSpPr>
            <p:cNvPr id="630" name="Google Shape;630;g357d106b903_0_4070"/>
            <p:cNvSpPr/>
            <p:nvPr/>
          </p:nvSpPr>
          <p:spPr>
            <a:xfrm>
              <a:off x="0" y="0"/>
              <a:ext cx="3863298" cy="310705"/>
            </a:xfrm>
            <a:custGeom>
              <a:avLst/>
              <a:gdLst/>
              <a:ahLst/>
              <a:cxnLst/>
              <a:rect l="l" t="t" r="r" b="b"/>
              <a:pathLst>
                <a:path w="3863298" h="310705" extrusionOk="0">
                  <a:moveTo>
                    <a:pt x="23389" y="0"/>
                  </a:moveTo>
                  <a:lnTo>
                    <a:pt x="3839909" y="0"/>
                  </a:lnTo>
                  <a:cubicBezTo>
                    <a:pt x="3852826" y="0"/>
                    <a:pt x="3863298" y="10471"/>
                    <a:pt x="3863298" y="23389"/>
                  </a:cubicBezTo>
                  <a:lnTo>
                    <a:pt x="3863298" y="287316"/>
                  </a:lnTo>
                  <a:cubicBezTo>
                    <a:pt x="3863298" y="293519"/>
                    <a:pt x="3860833" y="299468"/>
                    <a:pt x="3856447" y="303854"/>
                  </a:cubicBezTo>
                  <a:cubicBezTo>
                    <a:pt x="3852061" y="308240"/>
                    <a:pt x="3846112" y="310705"/>
                    <a:pt x="3839909" y="310705"/>
                  </a:cubicBezTo>
                  <a:lnTo>
                    <a:pt x="23389" y="310705"/>
                  </a:lnTo>
                  <a:cubicBezTo>
                    <a:pt x="17186" y="310705"/>
                    <a:pt x="11237" y="308240"/>
                    <a:pt x="6850" y="303854"/>
                  </a:cubicBezTo>
                  <a:cubicBezTo>
                    <a:pt x="2464" y="299468"/>
                    <a:pt x="0" y="293519"/>
                    <a:pt x="0" y="287316"/>
                  </a:cubicBezTo>
                  <a:lnTo>
                    <a:pt x="0" y="23389"/>
                  </a:lnTo>
                  <a:cubicBezTo>
                    <a:pt x="0" y="17186"/>
                    <a:pt x="2464" y="11237"/>
                    <a:pt x="6850" y="6850"/>
                  </a:cubicBezTo>
                  <a:cubicBezTo>
                    <a:pt x="11237" y="2464"/>
                    <a:pt x="17186" y="0"/>
                    <a:pt x="23389" y="0"/>
                  </a:cubicBezTo>
                  <a:close/>
                </a:path>
              </a:pathLst>
            </a:custGeom>
            <a:solidFill>
              <a:srgbClr val="CAEBDA">
                <a:alpha val="98820"/>
              </a:srgbClr>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1" name="Google Shape;631;g357d106b903_0_4070"/>
            <p:cNvSpPr txBox="1"/>
            <p:nvPr/>
          </p:nvSpPr>
          <p:spPr>
            <a:xfrm>
              <a:off x="0" y="-19050"/>
              <a:ext cx="3863400" cy="3297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None/>
              </a:pPr>
              <a:endParaRPr sz="1200">
                <a:solidFill>
                  <a:schemeClr val="dk1"/>
                </a:solidFill>
                <a:latin typeface="Calibri"/>
                <a:ea typeface="Calibri"/>
                <a:cs typeface="Calibri"/>
                <a:sym typeface="Calibri"/>
              </a:endParaRPr>
            </a:p>
          </p:txBody>
        </p:sp>
      </p:grpSp>
      <p:sp>
        <p:nvSpPr>
          <p:cNvPr id="632" name="Google Shape;632;g357d106b903_0_4070"/>
          <p:cNvSpPr txBox="1"/>
          <p:nvPr/>
        </p:nvSpPr>
        <p:spPr>
          <a:xfrm>
            <a:off x="3157273" y="6191207"/>
            <a:ext cx="6840900" cy="261600"/>
          </a:xfrm>
          <a:prstGeom prst="rect">
            <a:avLst/>
          </a:prstGeom>
          <a:noFill/>
          <a:ln>
            <a:noFill/>
          </a:ln>
        </p:spPr>
        <p:txBody>
          <a:bodyPr spcFirstLastPara="1" wrap="square" lIns="0" tIns="0" rIns="0" bIns="0" anchor="t" anchorCtr="0">
            <a:spAutoFit/>
          </a:bodyPr>
          <a:lstStyle/>
          <a:p>
            <a:pPr marL="0" marR="0" lvl="0" indent="0" algn="ctr" rtl="0">
              <a:lnSpc>
                <a:spcPct val="140022"/>
              </a:lnSpc>
              <a:spcBef>
                <a:spcPts val="0"/>
              </a:spcBef>
              <a:spcAft>
                <a:spcPts val="0"/>
              </a:spcAft>
              <a:buNone/>
            </a:pPr>
            <a:r>
              <a:rPr lang="en-US" sz="1700" dirty="0">
                <a:solidFill>
                  <a:srgbClr val="100F0D"/>
                </a:solidFill>
                <a:latin typeface="Arial"/>
                <a:ea typeface="Arial"/>
                <a:cs typeface="Arial"/>
                <a:sym typeface="Arial"/>
              </a:rPr>
              <a:t>6 across, 6 down. 7 Y, 1 W, 2 Y, 1 W, 2 Y, 1 B, 2 Y, 1 B, 8 Y, 4 B, 7 Y</a:t>
            </a:r>
            <a:endParaRPr sz="800" dirty="0"/>
          </a:p>
        </p:txBody>
      </p:sp>
    </p:spTree>
  </p:cSld>
  <p:clrMapOvr>
    <a:masterClrMapping/>
  </p:clrMapOvr>
</p:sld>
</file>

<file path=ppt/theme/theme1.xml><?xml version="1.0" encoding="utf-8"?>
<a:theme xmlns:a="http://schemas.openxmlformats.org/drawingml/2006/main" name="1_Presentation11">
  <a:themeElements>
    <a:clrScheme name="CARLI colors 1">
      <a:dk1>
        <a:srgbClr val="592C5F"/>
      </a:dk1>
      <a:lt1>
        <a:srgbClr val="FFFFFF"/>
      </a:lt1>
      <a:dk2>
        <a:srgbClr val="493842"/>
      </a:dk2>
      <a:lt2>
        <a:srgbClr val="FFFFFF"/>
      </a:lt2>
      <a:accent1>
        <a:srgbClr val="592C5F"/>
      </a:accent1>
      <a:accent2>
        <a:srgbClr val="0996A9"/>
      </a:accent2>
      <a:accent3>
        <a:srgbClr val="0033A0"/>
      </a:accent3>
      <a:accent4>
        <a:srgbClr val="712177"/>
      </a:accent4>
      <a:accent5>
        <a:srgbClr val="7E8034"/>
      </a:accent5>
      <a:accent6>
        <a:srgbClr val="006647"/>
      </a:accent6>
      <a:hlink>
        <a:srgbClr val="0996A9"/>
      </a:hlink>
      <a:folHlink>
        <a:srgbClr val="7121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TotalTime>
  <Words>7800</Words>
  <Application>Microsoft Office PowerPoint</Application>
  <PresentationFormat>Widescreen</PresentationFormat>
  <Paragraphs>584</Paragraphs>
  <Slides>38</Slides>
  <Notes>38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38</vt:i4>
      </vt:variant>
    </vt:vector>
  </HeadingPairs>
  <TitlesOfParts>
    <vt:vector size="44" baseType="lpstr">
      <vt:lpstr>Arial</vt:lpstr>
      <vt:lpstr>Calibri</vt:lpstr>
      <vt:lpstr>Times New Roman</vt:lpstr>
      <vt:lpstr>Geo</vt:lpstr>
      <vt:lpstr>1_Presentation11</vt:lpstr>
      <vt:lpstr>Office Theme</vt:lpstr>
      <vt:lpstr>BUILDING DIGITAL ARCHIVES WITH MINIMAL STAFFING: DIGITAL PRESERVATION  PRESENTER: MARCELLA LEES, SOUTHERN ILLINOIS UNIVERSITY EDWARDSVILLE</vt:lpstr>
      <vt:lpstr>ATTRIBUTION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Mead-Harvey, Benjamin Lee</dc:creator>
  <cp:lastModifiedBy>Kong, Martin</cp:lastModifiedBy>
  <cp:revision>139</cp:revision>
  <dcterms:created xsi:type="dcterms:W3CDTF">2022-03-17T14:16:19Z</dcterms:created>
  <dcterms:modified xsi:type="dcterms:W3CDTF">2025-06-27T23:01:38Z</dcterms:modified>
</cp:coreProperties>
</file>