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3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91993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91993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Licensed under a Creative Commons Attribution 4 International License</a:t>
            </a:r>
            <a:endParaRPr sz="5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2b0ab4b02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2b0ab4b02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b0ab4b02d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2b0ab4b02d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2b0ab4b02d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2b0ab4b02d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b0ab4b02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2b0ab4b02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2b0ab4b02d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2b0ab4b02d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2b0ab4b02d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2b0ab4b02d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2b0ab4b02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2b0ab4b02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b0ab4b02d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2b0ab4b02d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b0ab4b02d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b0ab4b02d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2b0ab4b02d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2b0ab4b02d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b0ab4b02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2b0ab4b02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2b0ab4b02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2b0ab4b02d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2b0ab4b02d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2b0ab4b02d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b0ab4b02d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2b0ab4b02d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2b0ab4b02d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2b0ab4b02d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2b0ab4b02d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2b0ab4b02d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2b0ab4b02d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2b0ab4b02d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2b0ab4b02d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2b0ab4b02d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b0ab4b02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b0ab4b02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b0ab4b02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b0ab4b02d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2b0ab4b02d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2b0ab4b02d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b0ab4b02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2b0ab4b02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b0ab4b02d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2b0ab4b02d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2b0ab4b02d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2b0ab4b02d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2b0ab4b02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2b0ab4b02d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po.int/geo_indications/en/" TargetMode="External"/><Relationship Id="rId3" Type="http://schemas.openxmlformats.org/officeDocument/2006/relationships/hyperlink" Target="https://www.wipo.int/about-ip/en/" TargetMode="External"/><Relationship Id="rId7" Type="http://schemas.openxmlformats.org/officeDocument/2006/relationships/hyperlink" Target="https://www.wipo.int/designs/e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ipo.int/trademarks/en/" TargetMode="External"/><Relationship Id="rId5" Type="http://schemas.openxmlformats.org/officeDocument/2006/relationships/hyperlink" Target="https://www.wipo.int/copyright/en/" TargetMode="External"/><Relationship Id="rId4" Type="http://schemas.openxmlformats.org/officeDocument/2006/relationships/hyperlink" Target="https://www.wipo.int/patents/en/" TargetMode="External"/><Relationship Id="rId9" Type="http://schemas.openxmlformats.org/officeDocument/2006/relationships/hyperlink" Target="https://www.wipo.int/tradesecrets/e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usinesssarah/597795826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yright.gov/help/faq/faq-register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copyright.gov/circs/circ01.pdf" TargetMode="External"/><Relationship Id="rId5" Type="http://schemas.openxmlformats.org/officeDocument/2006/relationships/hyperlink" Target="https://copyright.gov/eco/tutorials.html" TargetMode="External"/><Relationship Id="rId4" Type="http://schemas.openxmlformats.org/officeDocument/2006/relationships/hyperlink" Target="http://www.copyright.gov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pyright.gov/help/faq/faq-duration.html#duratio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airuse.stanford.edu/overview/public-domain/welcome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airuse.stanford.edu/overview/public-domain/welcome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yez.org/cases/2002/02-428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cornell.edu/uscode/17/110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law.cornell.edu/uscode/17/107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cornell.edu/uscode/17/109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yright.gov/fair-use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opyright.gov/fair-use/fair-index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opyright.gov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aw.cornell.edu/" TargetMode="External"/><Relationship Id="rId5" Type="http://schemas.openxmlformats.org/officeDocument/2006/relationships/hyperlink" Target="https://fairuse.stanford.edu/" TargetMode="External"/><Relationship Id="rId4" Type="http://schemas.openxmlformats.org/officeDocument/2006/relationships/hyperlink" Target="https://www.wipo.int/about-ip/en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yright.gov/help/faq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yber.harvard.edu/copyrightforlibrarians/Introduction#Copyright_Theo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yright.gov/circs/circ0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pyright.gov/circs/circ33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Copyright Law?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CC BY 4.0, 2023, Chris Chang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vs. Intellectual Property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intellectual property?</a:t>
            </a:r>
            <a:endParaRPr/>
          </a:p>
        </p:txBody>
      </p:sp>
      <p:sp>
        <p:nvSpPr>
          <p:cNvPr id="137" name="Google Shape;137;p2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Intellectual property </a:t>
            </a:r>
            <a:r>
              <a:rPr lang="en"/>
              <a:t>refers to any intellectual creation, such as literary works, artistic works, inventions, designs, symbols, names, images, computer code, etc.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Types: </a:t>
            </a:r>
            <a:r>
              <a:rPr lang="en" u="sng">
                <a:solidFill>
                  <a:schemeClr val="hlink"/>
                </a:solidFill>
                <a:hlinkClick r:id="rId4"/>
              </a:rPr>
              <a:t>patens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5"/>
              </a:rPr>
              <a:t>copyright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6"/>
              </a:rPr>
              <a:t>trademarks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7"/>
              </a:rPr>
              <a:t>industrial designs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8"/>
              </a:rPr>
              <a:t>geographical indications</a:t>
            </a:r>
            <a:r>
              <a:rPr lang="en"/>
              <a:t>, and </a:t>
            </a:r>
            <a:r>
              <a:rPr lang="en" u="sng">
                <a:solidFill>
                  <a:schemeClr val="hlink"/>
                </a:solidFill>
                <a:hlinkClick r:id="rId9"/>
              </a:rPr>
              <a:t>trade secrets</a:t>
            </a:r>
            <a:endParaRPr/>
          </a:p>
        </p:txBody>
      </p:sp>
      <p:sp>
        <p:nvSpPr>
          <p:cNvPr id="138" name="Google Shape;138;p23"/>
          <p:cNvSpPr/>
          <p:nvPr/>
        </p:nvSpPr>
        <p:spPr>
          <a:xfrm>
            <a:off x="4572000" y="3421375"/>
            <a:ext cx="3946500" cy="11592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3"/>
          <p:cNvSpPr txBox="1"/>
          <p:nvPr/>
        </p:nvSpPr>
        <p:spPr>
          <a:xfrm>
            <a:off x="4660900" y="3421375"/>
            <a:ext cx="38574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IP is protected in law by, for example, 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patents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, 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copyright,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and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 trademarks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, which enable people to earn recognition or financial benefit from their works.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vs. other IP laws</a:t>
            </a:r>
            <a:endParaRPr/>
          </a:p>
        </p:txBody>
      </p:sp>
      <p:sp>
        <p:nvSpPr>
          <p:cNvPr id="145" name="Google Shape;145;p2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IP is an umbrella term encompassing both copyright and industrial property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Other industrial property includes inventions, patents, trademarks, industrial designs, and geographical indications.</a:t>
            </a:r>
            <a:endParaRPr sz="1600"/>
          </a:p>
        </p:txBody>
      </p:sp>
      <p:sp>
        <p:nvSpPr>
          <p:cNvPr id="146" name="Google Shape;146;p24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6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8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(</a:t>
            </a:r>
            <a:r>
              <a:rPr lang="en" sz="800">
                <a:solidFill>
                  <a:srgbClr val="0066CC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"Copyright, Patent, or Trademark?"</a:t>
            </a:r>
            <a:r>
              <a:rPr lang="en" sz="8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by BusinessSarah, CC-BY.) </a:t>
            </a:r>
            <a:endParaRPr sz="1600"/>
          </a:p>
        </p:txBody>
      </p:sp>
      <p:pic>
        <p:nvPicPr>
          <p:cNvPr id="147" name="Google Shape;14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09125" y="1919075"/>
            <a:ext cx="2589250" cy="216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receive copyright protection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a copyright</a:t>
            </a:r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an original, fixed on a tangible medium work is born, the creator automatically receives its copyright.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Registration</a:t>
            </a:r>
            <a:r>
              <a:rPr lang="en"/>
              <a:t> is optional.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Copyrights can be registered with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U.S. Copyright Office</a:t>
            </a:r>
            <a:r>
              <a:rPr lang="en"/>
              <a:t>. There is a nominal fee when </a:t>
            </a:r>
            <a:r>
              <a:rPr lang="en" u="sng">
                <a:solidFill>
                  <a:schemeClr val="hlink"/>
                </a:solidFill>
                <a:hlinkClick r:id="rId5"/>
              </a:rPr>
              <a:t>registering</a:t>
            </a:r>
            <a:r>
              <a:rPr lang="en"/>
              <a:t>, and a copy of the work must be deposited.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more information on copyright, see </a:t>
            </a:r>
            <a:r>
              <a:rPr lang="en" u="sng">
                <a:solidFill>
                  <a:schemeClr val="hlink"/>
                </a:solidFill>
                <a:hlinkClick r:id="rId6"/>
              </a:rPr>
              <a:t>here</a:t>
            </a:r>
            <a:r>
              <a:rPr lang="en"/>
              <a:t>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Duration of copyright</a:t>
            </a:r>
            <a:endParaRPr/>
          </a:p>
        </p:txBody>
      </p:sp>
      <p:sp>
        <p:nvSpPr>
          <p:cNvPr id="164" name="Google Shape;164;p2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The term of copyright</a:t>
            </a:r>
            <a:r>
              <a:rPr lang="en"/>
              <a:t> for a particular work depends on several factor.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works created after January 1, 1978, copyright protection lasts for the life of the creator plus an additional 70 years.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65" name="Google Shape;165;p27"/>
          <p:cNvSpPr/>
          <p:nvPr/>
        </p:nvSpPr>
        <p:spPr>
          <a:xfrm>
            <a:off x="4572000" y="3421375"/>
            <a:ext cx="3946500" cy="8430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7"/>
          <p:cNvSpPr txBox="1"/>
          <p:nvPr/>
        </p:nvSpPr>
        <p:spPr>
          <a:xfrm>
            <a:off x="4684300" y="3515025"/>
            <a:ext cx="373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Once that period of time expires, the work enters the 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public domain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!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public domain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public domain?</a:t>
            </a:r>
            <a:endParaRPr/>
          </a:p>
        </p:txBody>
      </p:sp>
      <p:sp>
        <p:nvSpPr>
          <p:cNvPr id="177" name="Google Shape;177;p2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term “</a:t>
            </a:r>
            <a:r>
              <a:rPr lang="en" u="sng">
                <a:solidFill>
                  <a:schemeClr val="hlink"/>
                </a:solidFill>
                <a:hlinkClick r:id="rId3"/>
              </a:rPr>
              <a:t>public domain</a:t>
            </a:r>
            <a:r>
              <a:rPr lang="en"/>
              <a:t>” encompasses those materials that are not protected by intellectual property laws such as copyright, trademark, or patent laws. No individual owns these works; rather, they are owned by the public. Anyone can use a public domain work without obtaining permission and without citing the original author, but no one can ever own it.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ways to arrive in the public domain</a:t>
            </a:r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copyright has expired.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copyright failed to affix the required notice.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copyright owner failed to follow renewal rules.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copyright owner deliberately places the item in the public domain.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Copyright law does not protect this kind of work.</a:t>
            </a:r>
            <a:endParaRPr/>
          </a:p>
        </p:txBody>
      </p:sp>
      <p:sp>
        <p:nvSpPr>
          <p:cNvPr id="184" name="Google Shape;184;p30"/>
          <p:cNvSpPr/>
          <p:nvPr/>
        </p:nvSpPr>
        <p:spPr>
          <a:xfrm>
            <a:off x="4572000" y="3702375"/>
            <a:ext cx="3946500" cy="6324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30"/>
          <p:cNvSpPr txBox="1"/>
          <p:nvPr/>
        </p:nvSpPr>
        <p:spPr>
          <a:xfrm>
            <a:off x="4649175" y="3796100"/>
            <a:ext cx="3805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Welcome to the Public Domain!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000">
                <a:latin typeface="Roboto"/>
                <a:ea typeface="Roboto"/>
                <a:cs typeface="Roboto"/>
                <a:sym typeface="Roboto"/>
              </a:rPr>
              <a:t>(Stanford Libraries)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works in the public domain</a:t>
            </a:r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using works from the Public Domain, you do not need to credit the author nor do you need to get permission, according to a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https://supreme.justia.com/cases/federal/us/539/23/</a:t>
            </a:r>
            <a:r>
              <a:rPr lang="en"/>
              <a:t>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However, it is wise to cite your sources, so crediting the original author or the source is a best practice.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purpose of copyright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Exceptions and limitations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Built in exceptions and limitations</a:t>
            </a:r>
            <a:endParaRPr/>
          </a:p>
        </p:txBody>
      </p:sp>
      <p:sp>
        <p:nvSpPr>
          <p:cNvPr id="202" name="Google Shape;202;p3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Copyright always allows some uses without any permission.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The classroom use exemption</a:t>
            </a:r>
            <a:r>
              <a:rPr lang="en"/>
              <a:t>: both instructor and students can </a:t>
            </a:r>
            <a:r>
              <a:rPr lang="en" b="1"/>
              <a:t>perform or display</a:t>
            </a:r>
            <a:r>
              <a:rPr lang="en"/>
              <a:t> any works. It only applies to a usage </a:t>
            </a:r>
            <a:r>
              <a:rPr lang="en" b="1"/>
              <a:t>in a classroom</a:t>
            </a:r>
            <a:r>
              <a:rPr lang="en"/>
              <a:t>, at a </a:t>
            </a:r>
            <a:r>
              <a:rPr lang="en" b="1"/>
              <a:t>nonprofit educational institution</a:t>
            </a:r>
            <a:r>
              <a:rPr lang="en"/>
              <a:t>, for people there </a:t>
            </a:r>
            <a:r>
              <a:rPr lang="en" b="1"/>
              <a:t>in person.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Fair use</a:t>
            </a:r>
            <a:r>
              <a:rPr lang="en"/>
              <a:t>: s flexible exception but difficult to predict.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4"/>
          <p:cNvSpPr txBox="1">
            <a:spLocks noGrp="1"/>
          </p:cNvSpPr>
          <p:nvPr>
            <p:ph type="title"/>
          </p:nvPr>
        </p:nvSpPr>
        <p:spPr>
          <a:xfrm>
            <a:off x="317200" y="738725"/>
            <a:ext cx="84648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exceptions, exemptions, and limitations</a:t>
            </a:r>
            <a:endParaRPr/>
          </a:p>
        </p:txBody>
      </p:sp>
      <p:sp>
        <p:nvSpPr>
          <p:cNvPr id="208" name="Google Shape;208;p3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First sale</a:t>
            </a:r>
            <a:r>
              <a:rPr lang="en"/>
              <a:t>: once a single copy of a creative work has been sold, that particular copy can be redistributed by anyone. Libraries can lend the copies they own due to this.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Libraries are allowed to provide copiers and scanners without being liable for copyright infringement.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Small businesses are allowed to have radios and TVs where customers can see and hear them.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 use - what is it?</a:t>
            </a:r>
            <a:endParaRPr/>
          </a:p>
        </p:txBody>
      </p:sp>
      <p:sp>
        <p:nvSpPr>
          <p:cNvPr id="214" name="Google Shape;214;p3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Fair use</a:t>
            </a:r>
            <a:r>
              <a:rPr lang="en"/>
              <a:t> is a legal doctrine that promotes freedom of expression by permitting the unlicensed use of copyright-protected works in certain circumstances.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major fair use decisions are summarized in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fair use index</a:t>
            </a:r>
            <a:r>
              <a:rPr lang="en"/>
              <a:t>, which is searchable.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distinction between what is fair use and what is not is not always clear.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 use - the four factors</a:t>
            </a:r>
            <a:endParaRPr/>
          </a:p>
        </p:txBody>
      </p:sp>
      <p:sp>
        <p:nvSpPr>
          <p:cNvPr id="220" name="Google Shape;220;p3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</a:t>
            </a:r>
            <a:r>
              <a:rPr lang="en" b="1"/>
              <a:t>purpose and character of the use</a:t>
            </a:r>
            <a:r>
              <a:rPr lang="en"/>
              <a:t>, including whether such use is of commercial nature or is for nonprofit educational purposes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</a:t>
            </a:r>
            <a:r>
              <a:rPr lang="en" b="1"/>
              <a:t>nature of the copyrighted work</a:t>
            </a:r>
            <a:r>
              <a:rPr lang="en"/>
              <a:t> (e.g., whether it is factual or creative in nature)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</a:t>
            </a:r>
            <a:r>
              <a:rPr lang="en" b="1"/>
              <a:t> amount and substantial of the portion used</a:t>
            </a:r>
            <a:r>
              <a:rPr lang="en"/>
              <a:t> in relation to the copyrighted work as a whole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</a:t>
            </a:r>
            <a:r>
              <a:rPr lang="en" b="1"/>
              <a:t>effect of the use upon the potential market</a:t>
            </a:r>
            <a:r>
              <a:rPr lang="en"/>
              <a:t> for or value of the copyrighted work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</a:t>
            </a:r>
            <a:endParaRPr/>
          </a:p>
        </p:txBody>
      </p:sp>
      <p:sp>
        <p:nvSpPr>
          <p:cNvPr id="226" name="Google Shape;226;p3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Copyright.gov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WIPO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Copyright &amp; Fair Use (Stanford Libraries)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Legal Information Institute</a:t>
            </a:r>
            <a:r>
              <a:rPr lang="en"/>
              <a:t> at Cornell Law School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copyright?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Copyright</a:t>
            </a:r>
            <a:r>
              <a:rPr lang="en"/>
              <a:t> is </a:t>
            </a:r>
            <a:r>
              <a:rPr lang="en" b="1"/>
              <a:t>a</a:t>
            </a:r>
            <a:r>
              <a:rPr lang="en"/>
              <a:t> </a:t>
            </a:r>
            <a:r>
              <a:rPr lang="en" b="1"/>
              <a:t>form of protection</a:t>
            </a:r>
            <a:r>
              <a:rPr lang="en"/>
              <a:t> grounded in the U.S. constitution and granted by intellectual property law for original works of authorship </a:t>
            </a:r>
            <a:r>
              <a:rPr lang="en" b="1"/>
              <a:t>fixed in a tangible medium of expression</a:t>
            </a:r>
            <a:r>
              <a:rPr lang="en"/>
              <a:t>. Copyright covers both published and unpublished works.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4918475" y="3187175"/>
            <a:ext cx="3593400" cy="1194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5"/>
          <p:cNvSpPr txBox="1"/>
          <p:nvPr/>
        </p:nvSpPr>
        <p:spPr>
          <a:xfrm>
            <a:off x="5016125" y="3368675"/>
            <a:ext cx="33981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The purpose of copyright is to protect the authorship of original works “fixed in a tangible medium of expression”.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owner can control who can…</a:t>
            </a: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make copies</a:t>
            </a:r>
            <a:r>
              <a:rPr lang="en"/>
              <a:t> of the work,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distribute copies </a:t>
            </a:r>
            <a:r>
              <a:rPr lang="en"/>
              <a:t>of the work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perform or display</a:t>
            </a:r>
            <a:r>
              <a:rPr lang="en"/>
              <a:t> the work publicly, and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make derivative works</a:t>
            </a:r>
            <a:r>
              <a:rPr lang="en"/>
              <a:t>, like translations, adaptations, and reinterpretations.</a:t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5000425" y="3434975"/>
            <a:ext cx="3593400" cy="1194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6"/>
          <p:cNvSpPr txBox="1"/>
          <p:nvPr/>
        </p:nvSpPr>
        <p:spPr>
          <a:xfrm>
            <a:off x="5105700" y="3760875"/>
            <a:ext cx="3348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Everyone is a copyright owner and user!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 and social reasons</a:t>
            </a:r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U.S. copyright law enables creators control and receive economic compensation for their work, so that more creative works can benefit the society.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other countries also recognize the “moral rights” of the creators in connection with their works.</a:t>
            </a: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4572000" y="3602075"/>
            <a:ext cx="3593400" cy="7677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7"/>
          <p:cNvSpPr txBox="1"/>
          <p:nvPr/>
        </p:nvSpPr>
        <p:spPr>
          <a:xfrm>
            <a:off x="4637475" y="3678125"/>
            <a:ext cx="3336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For additional information on copyright theory, see </a:t>
            </a: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here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Copyrightable?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copyright protect?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Copyright protects original works of authorship including literary, dramatic, musical, and artistic works, such as poetry, novels, movies, songs, computer software, and architecture.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9" name="Google Shape;109;p19"/>
          <p:cNvSpPr/>
          <p:nvPr/>
        </p:nvSpPr>
        <p:spPr>
          <a:xfrm>
            <a:off x="4918475" y="3187175"/>
            <a:ext cx="3593400" cy="1194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9"/>
          <p:cNvSpPr txBox="1"/>
          <p:nvPr/>
        </p:nvSpPr>
        <p:spPr>
          <a:xfrm>
            <a:off x="5009525" y="3397900"/>
            <a:ext cx="3374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See Circular 1, Copyright Basics, section "</a:t>
            </a: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What Works Are Protected.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"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copyrightable?</a:t>
            </a:r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literary works, musical works, dramatic works, pantomimes and choreographic works, pictorial and graphic works, motion pictures, sound recordings, sculptural and architectural works </a:t>
            </a:r>
            <a:r>
              <a:rPr lang="en" b="1"/>
              <a:t>can be</a:t>
            </a:r>
            <a:r>
              <a:rPr lang="en"/>
              <a:t> copyrighted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4918475" y="3187175"/>
            <a:ext cx="3687900" cy="1194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5037575" y="3368675"/>
            <a:ext cx="3449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Works must contain something “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original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” and “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fixed in a tangible medium of expression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” to be copyrighted.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NOT copyrightable?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procedures, processes, systems, methods of operation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ideas, concepts, principles, or discoveries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titles, names, short phrases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familiar symbols or designs, typefaces, fonts, and lettering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recipes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layout and design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blank forms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4808975" y="3576800"/>
            <a:ext cx="3593400" cy="9837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1"/>
          <p:cNvSpPr txBox="1"/>
          <p:nvPr/>
        </p:nvSpPr>
        <p:spPr>
          <a:xfrm>
            <a:off x="4918475" y="3760850"/>
            <a:ext cx="3374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Unoriginal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or </a:t>
            </a:r>
            <a:r>
              <a:rPr lang="en" b="1">
                <a:latin typeface="Roboto"/>
                <a:ea typeface="Roboto"/>
                <a:cs typeface="Roboto"/>
                <a:sym typeface="Roboto"/>
              </a:rPr>
              <a:t>unfixed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works </a:t>
            </a:r>
            <a:r>
              <a:rPr lang="en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cannot be copyrighted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!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1142</Words>
  <Application>Microsoft Office PowerPoint</Application>
  <PresentationFormat>On-screen Show (16:9)</PresentationFormat>
  <Paragraphs>98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Roboto</vt:lpstr>
      <vt:lpstr>Material</vt:lpstr>
      <vt:lpstr>What is Copyright Law?</vt:lpstr>
      <vt:lpstr>The purpose of copyright</vt:lpstr>
      <vt:lpstr>What is copyright?</vt:lpstr>
      <vt:lpstr>Copyright owner can control who can…</vt:lpstr>
      <vt:lpstr>Economic and social reasons</vt:lpstr>
      <vt:lpstr>Copyrightable?</vt:lpstr>
      <vt:lpstr>What does copyright protect?</vt:lpstr>
      <vt:lpstr>What is copyrightable?</vt:lpstr>
      <vt:lpstr>What is NOT copyrightable?</vt:lpstr>
      <vt:lpstr>Copyright vs. Intellectual Property</vt:lpstr>
      <vt:lpstr>What is intellectual property?</vt:lpstr>
      <vt:lpstr>Copyright vs. other IP laws</vt:lpstr>
      <vt:lpstr>How to receive copyright protection</vt:lpstr>
      <vt:lpstr>Getting a copyright</vt:lpstr>
      <vt:lpstr>Duration of copyright</vt:lpstr>
      <vt:lpstr>The public domain</vt:lpstr>
      <vt:lpstr>What is public domain?</vt:lpstr>
      <vt:lpstr>5 ways to arrive in the public domain</vt:lpstr>
      <vt:lpstr>Using works in the public domain</vt:lpstr>
      <vt:lpstr>Exceptions and limitations</vt:lpstr>
      <vt:lpstr>Built in exceptions and limitations</vt:lpstr>
      <vt:lpstr>Other exceptions, exemptions, and limitations</vt:lpstr>
      <vt:lpstr>Fair use - what is it?</vt:lpstr>
      <vt:lpstr>Fair use - the four factors</vt:lpstr>
      <vt:lpstr>Reference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Copyright Law?</dc:title>
  <dc:creator>user</dc:creator>
  <cp:lastModifiedBy>Clarage, Elizabeth Claire</cp:lastModifiedBy>
  <cp:revision>1</cp:revision>
  <dcterms:modified xsi:type="dcterms:W3CDTF">2024-01-05T17:29:47Z</dcterms:modified>
</cp:coreProperties>
</file>