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67" r:id="rId2"/>
    <p:sldId id="269" r:id="rId3"/>
    <p:sldId id="270" r:id="rId4"/>
    <p:sldId id="288" r:id="rId5"/>
    <p:sldId id="301" r:id="rId6"/>
    <p:sldId id="275" r:id="rId7"/>
    <p:sldId id="276" r:id="rId8"/>
    <p:sldId id="260" r:id="rId9"/>
    <p:sldId id="299" r:id="rId10"/>
    <p:sldId id="281" r:id="rId11"/>
    <p:sldId id="287" r:id="rId12"/>
    <p:sldId id="300" r:id="rId13"/>
    <p:sldId id="285" r:id="rId14"/>
    <p:sldId id="258" r:id="rId15"/>
    <p:sldId id="286" r:id="rId16"/>
    <p:sldId id="273" r:id="rId17"/>
    <p:sldId id="283" r:id="rId18"/>
    <p:sldId id="280" r:id="rId19"/>
    <p:sldId id="265" r:id="rId20"/>
    <p:sldId id="26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aculty_Meg" initials="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82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88086-10C2-4A34-A8A0-246272A0788C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769A5D-4AE9-46B2-B2BF-3A2ACCBF92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9523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 loss of anthropologist</a:t>
            </a:r>
            <a:r>
              <a:rPr lang="en-US" baseline="0" dirty="0" smtClean="0"/>
              <a:t> at NIU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69A5D-4AE9-46B2-B2BF-3A2ACCBF927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Based on OAIS reference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769A5D-4AE9-46B2-B2BF-3A2ACCBF927D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BackgroundTitleP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981201"/>
            <a:ext cx="8686800" cy="99059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971800"/>
            <a:ext cx="8686800" cy="609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IMLS_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038600" y="5769652"/>
            <a:ext cx="2057400" cy="935948"/>
          </a:xfrm>
          <a:prstGeom prst="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209800" y="6200001"/>
            <a:ext cx="2438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latin typeface="Lucida Sans Unicode" pitchFamily="34" charset="0"/>
                <a:cs typeface="Lucida Sans Unicode" pitchFamily="34" charset="0"/>
              </a:rPr>
              <a:t>Sponsored By:</a:t>
            </a:r>
            <a:endParaRPr lang="en-US" sz="1200" b="1" dirty="0">
              <a:latin typeface="Lucida Sans Unicode" pitchFamily="34" charset="0"/>
              <a:cs typeface="Lucida Sans Unicode" pitchFamily="34" charset="0"/>
            </a:endParaRPr>
          </a:p>
        </p:txBody>
      </p:sp>
      <p:pic>
        <p:nvPicPr>
          <p:cNvPr id="10" name="Picture 9" descr="CSU logo - B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4724400"/>
            <a:ext cx="1752600" cy="1181902"/>
          </a:xfrm>
          <a:prstGeom prst="rect">
            <a:avLst/>
          </a:prstGeom>
        </p:spPr>
      </p:pic>
      <p:pic>
        <p:nvPicPr>
          <p:cNvPr id="11" name="Picture 10" descr="ISU logo wide RG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" y="3505200"/>
            <a:ext cx="2150228" cy="609600"/>
          </a:xfrm>
          <a:prstGeom prst="rect">
            <a:avLst/>
          </a:prstGeom>
        </p:spPr>
      </p:pic>
      <p:pic>
        <p:nvPicPr>
          <p:cNvPr id="12" name="Picture 11" descr="NIU_vert_3Clr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47532" y="3886200"/>
            <a:ext cx="1634068" cy="1336964"/>
          </a:xfrm>
          <a:prstGeom prst="rect">
            <a:avLst/>
          </a:prstGeom>
        </p:spPr>
      </p:pic>
      <p:pic>
        <p:nvPicPr>
          <p:cNvPr id="13" name="Picture 12" descr="IWU-SealLogo_1Line_sig-342-864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02534" y="3505200"/>
            <a:ext cx="2608066" cy="609600"/>
          </a:xfrm>
          <a:prstGeom prst="rect">
            <a:avLst/>
          </a:prstGeom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133104" y="4572000"/>
            <a:ext cx="791696" cy="147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2AD56-BD06-4376-A4EE-10A2064C552A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E5E135-6623-4E05-9BC9-4388F5168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2AD56-BD06-4376-A4EE-10A2064C552A}" type="datetimeFigureOut">
              <a:rPr lang="en-US" smtClean="0"/>
              <a:pPr/>
              <a:t>10/29/2013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5E135-6623-4E05-9BC9-4388F5168E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igitalpowrr.niu.edu/tool-grid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powrr-wiki.lib.niu.edu/index.php/Main_Pag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2800" i="1" dirty="0" smtClean="0"/>
              <a:t>Making </a:t>
            </a:r>
            <a:r>
              <a:rPr lang="en-US" sz="2800" i="1" dirty="0" err="1" smtClean="0"/>
              <a:t>POWRRful</a:t>
            </a:r>
            <a:r>
              <a:rPr lang="en-US" sz="2800" i="1" dirty="0" smtClean="0"/>
              <a:t> Progress: The Digital POWRR Project Update</a:t>
            </a:r>
            <a:endParaRPr lang="en-US" sz="2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Lynne M. Thomas, </a:t>
            </a:r>
            <a:r>
              <a:rPr lang="en-US" b="1" dirty="0" smtClean="0">
                <a:solidFill>
                  <a:schemeClr val="tx1"/>
                </a:solidFill>
              </a:rPr>
              <a:t>Co-PI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Jaime Schumacher, Project Director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smtClean="0">
                <a:solidFill>
                  <a:schemeClr val="tx1"/>
                </a:solidFill>
              </a:rPr>
              <a:t>Northern Illinois University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Embrace “good enough”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of us will not be TRAC certified. </a:t>
            </a:r>
            <a:r>
              <a:rPr lang="en-US" sz="3500" b="1" i="1" dirty="0" smtClean="0"/>
              <a:t>And that is </a:t>
            </a:r>
            <a:r>
              <a:rPr lang="en-US" sz="3500" b="1" i="1" dirty="0" smtClean="0"/>
              <a:t>okay</a:t>
            </a:r>
            <a:endParaRPr lang="en-US" sz="3500" b="1" dirty="0" smtClean="0"/>
          </a:p>
          <a:p>
            <a:r>
              <a:rPr lang="en-US" dirty="0" smtClean="0"/>
              <a:t>Good </a:t>
            </a:r>
            <a:r>
              <a:rPr lang="en-US" dirty="0" smtClean="0"/>
              <a:t>enough digital preservation </a:t>
            </a:r>
            <a:r>
              <a:rPr lang="en-US" dirty="0" smtClean="0"/>
              <a:t>is cheaper than not having it:</a:t>
            </a:r>
          </a:p>
          <a:p>
            <a:pPr lvl="1"/>
            <a:r>
              <a:rPr lang="en-US" dirty="0" smtClean="0"/>
              <a:t>Lost grant dollars</a:t>
            </a:r>
          </a:p>
          <a:p>
            <a:pPr lvl="1"/>
            <a:r>
              <a:rPr lang="en-US" dirty="0" smtClean="0"/>
              <a:t>Lost institutional history </a:t>
            </a:r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 smtClean="0"/>
              <a:t>routinely make choices for paper; why not digital?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Institutional arguments we should (already) be making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Digital preservation is </a:t>
            </a:r>
            <a:r>
              <a:rPr lang="en-US" sz="2400" i="1" dirty="0" smtClean="0"/>
              <a:t>mission critical </a:t>
            </a:r>
            <a:r>
              <a:rPr lang="en-US" sz="2400" dirty="0" smtClean="0"/>
              <a:t>institutionally and requires funding as such.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Digital </a:t>
            </a:r>
            <a:r>
              <a:rPr lang="en-US" sz="2400" dirty="0" smtClean="0"/>
              <a:t>preservation is </a:t>
            </a:r>
            <a:r>
              <a:rPr lang="en-US" sz="2400" i="1" dirty="0" smtClean="0"/>
              <a:t>affordable</a:t>
            </a:r>
            <a:r>
              <a:rPr lang="en-US" sz="2400" dirty="0" smtClean="0"/>
              <a:t> with sufficient planning.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smtClean="0"/>
              <a:t>Digital preservation is included in the OARAA. We are required to address it.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Digitization (and </a:t>
            </a:r>
            <a:r>
              <a:rPr lang="en-US" sz="2400" dirty="0" err="1" smtClean="0"/>
              <a:t>ContentDM</a:t>
            </a:r>
            <a:r>
              <a:rPr lang="en-US" sz="2400" dirty="0" smtClean="0"/>
              <a:t>, and the internet…) is NOT digital preservation.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6019800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Advocate </a:t>
            </a:r>
            <a:r>
              <a:rPr lang="en-US" sz="2800" b="1" i="1" dirty="0" smtClean="0"/>
              <a:t>now  </a:t>
            </a:r>
            <a:r>
              <a:rPr lang="en-US" sz="2800" b="1" dirty="0" smtClean="0"/>
              <a:t>for future budget cycles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2811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We can help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143000"/>
            <a:ext cx="8229600" cy="1699412"/>
          </a:xfrm>
        </p:spPr>
      </p:pic>
      <p:sp>
        <p:nvSpPr>
          <p:cNvPr id="5" name="TextBox 4"/>
          <p:cNvSpPr txBox="1"/>
          <p:nvPr/>
        </p:nvSpPr>
        <p:spPr>
          <a:xfrm>
            <a:off x="609600" y="2895600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 Policies, communication &amp; education plans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 Tool selection info at your fingertips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 Workshops for your practitioners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/>
              <a:t> Models for collaborative funding</a:t>
            </a:r>
          </a:p>
          <a:p>
            <a:endParaRPr lang="en-US" sz="2800" dirty="0" smtClean="0"/>
          </a:p>
          <a:p>
            <a:r>
              <a:rPr lang="en-US" sz="2800" b="1" dirty="0" smtClean="0"/>
              <a:t>Aimed at </a:t>
            </a:r>
            <a:r>
              <a:rPr lang="en-US" sz="2800" b="1" dirty="0" smtClean="0"/>
              <a:t>institutions with restricted resources</a:t>
            </a:r>
            <a:endParaRPr lang="en-US" sz="2800" b="1" dirty="0"/>
          </a:p>
        </p:txBody>
      </p:sp>
    </p:spTree>
    <p:extLst>
      <p:ext uri="{BB962C8B-B14F-4D97-AF65-F5344CB8AC3E}">
        <p14:creationId xmlns="" xmlns:p14="http://schemas.microsoft.com/office/powerpoint/2010/main" val="185316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Digging deeper…so you don’t have 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60000"/>
              </a:lnSpc>
            </a:pPr>
            <a:r>
              <a:rPr lang="en-US" dirty="0" smtClean="0"/>
              <a:t>Right now: testing </a:t>
            </a:r>
            <a:r>
              <a:rPr lang="en-US" dirty="0" smtClean="0"/>
              <a:t>a limited subset of tools to see how they work </a:t>
            </a:r>
            <a:r>
              <a:rPr lang="en-US" dirty="0" smtClean="0"/>
              <a:t>together across institutions with different setups.</a:t>
            </a:r>
            <a:endParaRPr lang="en-US" dirty="0" smtClean="0"/>
          </a:p>
          <a:p>
            <a:pPr>
              <a:lnSpc>
                <a:spcPct val="160000"/>
              </a:lnSpc>
            </a:pPr>
            <a:r>
              <a:rPr lang="en-US" dirty="0" smtClean="0"/>
              <a:t>We’re going to tell you what’s easiest to use and how well it works out of the box. 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Testing generally by end users, to identify roadblocks.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16623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What are we testing?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P</a:t>
            </a:r>
            <a:r>
              <a:rPr lang="en-US" dirty="0" smtClean="0"/>
              <a:t>rocessing Tools: </a:t>
            </a:r>
          </a:p>
          <a:p>
            <a:pPr lvl="1"/>
            <a:r>
              <a:rPr lang="en-US" dirty="0" err="1" smtClean="0"/>
              <a:t>Archivematica</a:t>
            </a:r>
            <a:endParaRPr lang="en-US" dirty="0" smtClean="0"/>
          </a:p>
          <a:p>
            <a:pPr lvl="1"/>
            <a:r>
              <a:rPr lang="en-US" dirty="0" smtClean="0"/>
              <a:t>Curator’s Workbench</a:t>
            </a:r>
          </a:p>
          <a:p>
            <a:r>
              <a:rPr lang="en-US" dirty="0" smtClean="0"/>
              <a:t>Storage &amp; Cloud Services: </a:t>
            </a:r>
          </a:p>
          <a:p>
            <a:pPr lvl="1"/>
            <a:r>
              <a:rPr lang="en-US" dirty="0" err="1" smtClean="0"/>
              <a:t>DuraCloud</a:t>
            </a:r>
            <a:endParaRPr lang="en-US" dirty="0" smtClean="0"/>
          </a:p>
          <a:p>
            <a:pPr lvl="1"/>
            <a:r>
              <a:rPr lang="en-US" dirty="0" smtClean="0"/>
              <a:t>Internet Archive</a:t>
            </a:r>
          </a:p>
          <a:p>
            <a:pPr lvl="1"/>
            <a:r>
              <a:rPr lang="en-US" dirty="0" err="1" smtClean="0"/>
              <a:t>MetaArchive</a:t>
            </a:r>
            <a:endParaRPr lang="en-US" dirty="0" smtClean="0"/>
          </a:p>
          <a:p>
            <a:r>
              <a:rPr lang="en-US" dirty="0" smtClean="0"/>
              <a:t>How well our processing tools work with storage/cloud services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Not Enough? Tool grid! </a:t>
            </a:r>
            <a:r>
              <a:rPr lang="en-US" sz="3200" dirty="0" smtClean="0">
                <a:hlinkClick r:id="rId3"/>
              </a:rPr>
              <a:t>http://digitalpowrr.niu.edu/tool-grid/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8534400" cy="48333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079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note about the word “free”</a:t>
            </a:r>
            <a:endParaRPr lang="en-US" dirty="0"/>
          </a:p>
        </p:txBody>
      </p:sp>
      <p:pic>
        <p:nvPicPr>
          <p:cNvPr id="6" name="Content Placeholder 5" descr="800px-6weeks_old_kittens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371600"/>
            <a:ext cx="4038600" cy="3028950"/>
          </a:xfrm>
        </p:spPr>
      </p:pic>
      <p:pic>
        <p:nvPicPr>
          <p:cNvPr id="7" name="Content Placeholder 6" descr="Weizenbier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781800" y="1447800"/>
            <a:ext cx="1616256" cy="3200400"/>
          </a:xfrm>
        </p:spPr>
      </p:pic>
      <p:sp>
        <p:nvSpPr>
          <p:cNvPr id="9" name="TextBox 8"/>
          <p:cNvSpPr txBox="1"/>
          <p:nvPr/>
        </p:nvSpPr>
        <p:spPr>
          <a:xfrm>
            <a:off x="5029200" y="2438400"/>
            <a:ext cx="99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NOT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5105400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Open source software requires resources to install, maintain, and improve it.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POWRRful</a:t>
            </a:r>
            <a:r>
              <a:rPr lang="en-US" dirty="0" smtClean="0"/>
              <a:t> 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Explosion in theory and practice from 2008-present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We </a:t>
            </a:r>
            <a:r>
              <a:rPr lang="en-US" dirty="0"/>
              <a:t>do </a:t>
            </a:r>
            <a:r>
              <a:rPr lang="en-US" i="1" dirty="0"/>
              <a:t>not </a:t>
            </a:r>
            <a:r>
              <a:rPr lang="en-US" dirty="0"/>
              <a:t>have </a:t>
            </a:r>
            <a:r>
              <a:rPr lang="en-US" dirty="0" smtClean="0"/>
              <a:t>technology </a:t>
            </a:r>
            <a:r>
              <a:rPr lang="en-US" dirty="0" smtClean="0"/>
              <a:t>problems, we have </a:t>
            </a:r>
            <a:r>
              <a:rPr lang="en-US" i="1" dirty="0" smtClean="0"/>
              <a:t>selection</a:t>
            </a:r>
            <a:r>
              <a:rPr lang="en-US" dirty="0" smtClean="0"/>
              <a:t> problems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DP is </a:t>
            </a:r>
            <a:r>
              <a:rPr lang="en-US" dirty="0" smtClean="0"/>
              <a:t>not “just” a library/archive problem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Stubbornness is a virtue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1923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POWRRful</a:t>
            </a:r>
            <a:r>
              <a:rPr lang="en-US" dirty="0" smtClean="0"/>
              <a:t> 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DP is everyone’s job: t</a:t>
            </a:r>
            <a:r>
              <a:rPr lang="en-US" sz="2800" dirty="0" smtClean="0"/>
              <a:t>his cannot </a:t>
            </a:r>
            <a:r>
              <a:rPr lang="en-US" sz="2800" dirty="0" smtClean="0"/>
              <a:t>be done </a:t>
            </a:r>
            <a:r>
              <a:rPr lang="en-US" sz="2800" dirty="0" smtClean="0"/>
              <a:t>by </a:t>
            </a:r>
            <a:r>
              <a:rPr lang="en-US" sz="2800" dirty="0" smtClean="0"/>
              <a:t>hiring in one person who “knows new tech</a:t>
            </a:r>
            <a:r>
              <a:rPr lang="en-US" sz="2800" dirty="0" smtClean="0"/>
              <a:t>” 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Collaborative models = </a:t>
            </a:r>
            <a:r>
              <a:rPr lang="en-US" sz="2800" dirty="0" smtClean="0"/>
              <a:t>better chances of success </a:t>
            </a:r>
            <a:r>
              <a:rPr lang="en-US" sz="2800" dirty="0" smtClean="0"/>
              <a:t>and funding (we’re on it!)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We’ll come to your campuses on request to share these lessons</a:t>
            </a:r>
            <a:endParaRPr lang="en-US" sz="2800" dirty="0" smtClean="0"/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Relevant committees (such as OARAA, </a:t>
            </a:r>
            <a:r>
              <a:rPr lang="en-US" sz="2400" b="1" i="1" dirty="0" smtClean="0"/>
              <a:t>which includes digital preservation</a:t>
            </a:r>
            <a:r>
              <a:rPr lang="en-US" sz="2400" b="1" dirty="0" smtClean="0"/>
              <a:t>. Did we mention that?</a:t>
            </a:r>
            <a:r>
              <a:rPr lang="en-US" sz="2400" dirty="0" smtClean="0"/>
              <a:t>)</a:t>
            </a:r>
            <a:endParaRPr lang="en-US" sz="2400" dirty="0" smtClean="0"/>
          </a:p>
          <a:p>
            <a:pPr>
              <a:lnSpc>
                <a:spcPct val="150000"/>
              </a:lnSpc>
            </a:pPr>
            <a:endParaRPr lang="en-US" sz="2800" dirty="0" smtClean="0"/>
          </a:p>
          <a:p>
            <a:pPr>
              <a:lnSpc>
                <a:spcPct val="150000"/>
              </a:lnSpc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/>
              <a:t>White paper via IMLS (Spring 2014)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Digital POWRR Wiki </a:t>
            </a:r>
            <a:r>
              <a:rPr lang="en-US" sz="2800" dirty="0" smtClean="0">
                <a:hlinkClick r:id="rId2"/>
              </a:rPr>
              <a:t>http://powrr-wiki.lib.niu.edu/index.php/Main_Page</a:t>
            </a:r>
            <a:endParaRPr lang="en-US" sz="2800" dirty="0" smtClean="0"/>
          </a:p>
          <a:p>
            <a:pPr>
              <a:lnSpc>
                <a:spcPct val="150000"/>
              </a:lnSpc>
            </a:pPr>
            <a:r>
              <a:rPr lang="en-US" sz="2800" dirty="0" smtClean="0"/>
              <a:t>Hitting the road: Workshops, presentations, </a:t>
            </a:r>
            <a:r>
              <a:rPr lang="en-US" sz="2800" dirty="0" smtClean="0"/>
              <a:t>and more!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Tool </a:t>
            </a:r>
            <a:r>
              <a:rPr lang="en-US" sz="2800" dirty="0" smtClean="0"/>
              <a:t>recommendations, collaborative DP models and policies to share, and </a:t>
            </a:r>
            <a:r>
              <a:rPr lang="en-US" sz="2800" b="1" dirty="0" smtClean="0"/>
              <a:t>i</a:t>
            </a:r>
            <a:r>
              <a:rPr lang="en-US" sz="2800" b="1" dirty="0" smtClean="0"/>
              <a:t>mplementation plans</a:t>
            </a:r>
            <a:endParaRPr 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 we began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100" dirty="0" smtClean="0"/>
              <a:t>Image </a:t>
            </a:r>
            <a:r>
              <a:rPr lang="en-US" sz="1100" dirty="0" err="1" smtClean="0"/>
              <a:t>source:Wikimedia</a:t>
            </a:r>
            <a:r>
              <a:rPr lang="en-US" sz="1100" dirty="0" smtClean="0"/>
              <a:t> Commons</a:t>
            </a:r>
            <a:endParaRPr lang="en-US" sz="1100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It can’t just be us losing out on </a:t>
            </a:r>
            <a:r>
              <a:rPr lang="en-US" dirty="0" smtClean="0"/>
              <a:t>grant </a:t>
            </a:r>
            <a:r>
              <a:rPr lang="en-US" dirty="0" smtClean="0"/>
              <a:t>dollars… can it?</a:t>
            </a:r>
          </a:p>
          <a:p>
            <a:r>
              <a:rPr lang="en-US" dirty="0" smtClean="0"/>
              <a:t>Do we even know what’s here? And how much of it there is? Where it is?</a:t>
            </a:r>
          </a:p>
          <a:p>
            <a:r>
              <a:rPr lang="en-US" dirty="0" smtClean="0"/>
              <a:t>How on earth will we manage it?</a:t>
            </a:r>
          </a:p>
          <a:p>
            <a:r>
              <a:rPr lang="en-US" dirty="0" smtClean="0"/>
              <a:t>And pay for it?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Canofworms1 (1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524000"/>
            <a:ext cx="3508715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8600" y="2667001"/>
            <a:ext cx="8686800" cy="9905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http://digitalpowrr.niu.edu</a:t>
            </a:r>
            <a:endParaRPr lang="en-US" sz="2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8600" y="2133600"/>
            <a:ext cx="8686800" cy="6096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Questions?</a:t>
            </a:r>
            <a:endParaRPr lang="en-US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we started talking to </a:t>
            </a:r>
            <a:r>
              <a:rPr lang="en-US" dirty="0" smtClean="0"/>
              <a:t>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Conversations are (mostly) free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But not always successful at first</a:t>
            </a:r>
          </a:p>
          <a:p>
            <a:pPr lvl="1"/>
            <a:r>
              <a:rPr lang="en-US" sz="3200" dirty="0" smtClean="0"/>
              <a:t>On </a:t>
            </a:r>
            <a:r>
              <a:rPr lang="en-US" sz="3200" dirty="0" smtClean="0"/>
              <a:t>campus or </a:t>
            </a:r>
            <a:r>
              <a:rPr lang="en-US" sz="3200" dirty="0" err="1" smtClean="0"/>
              <a:t>consortially</a:t>
            </a:r>
            <a:endParaRPr lang="en-US" sz="3200" dirty="0" smtClean="0"/>
          </a:p>
          <a:p>
            <a:pPr lvl="1">
              <a:buNone/>
            </a:pPr>
            <a:endParaRPr lang="en-US" sz="3200" dirty="0" smtClean="0"/>
          </a:p>
          <a:p>
            <a:r>
              <a:rPr lang="en-US" dirty="0" smtClean="0"/>
              <a:t>We found our allies…and applied for a grant together.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got funded!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4000"/>
            <a:ext cx="8229600" cy="1699412"/>
          </a:xfrm>
        </p:spPr>
      </p:pic>
      <p:sp>
        <p:nvSpPr>
          <p:cNvPr id="5" name="TextBox 4"/>
          <p:cNvSpPr txBox="1"/>
          <p:nvPr/>
        </p:nvSpPr>
        <p:spPr>
          <a:xfrm>
            <a:off x="457200" y="3962400"/>
            <a:ext cx="830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…but not quite how we expected to be…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85316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“Doing digital preservation”</a:t>
            </a:r>
            <a:br>
              <a:rPr lang="en-US" dirty="0" smtClean="0"/>
            </a:br>
            <a:r>
              <a:rPr lang="en-US" dirty="0" smtClean="0"/>
              <a:t>… in public …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8229600" cy="1699412"/>
          </a:xfrm>
        </p:spPr>
      </p:pic>
      <p:sp>
        <p:nvSpPr>
          <p:cNvPr id="5" name="TextBox 4"/>
          <p:cNvSpPr txBox="1"/>
          <p:nvPr/>
        </p:nvSpPr>
        <p:spPr>
          <a:xfrm>
            <a:off x="4495800" y="44958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…without a net.</a:t>
            </a:r>
            <a:endParaRPr lang="en-US" sz="3600" dirty="0"/>
          </a:p>
        </p:txBody>
      </p:sp>
      <p:pic>
        <p:nvPicPr>
          <p:cNvPr id="1029" name="Picture 5" descr="C:\Documents and Settings\c60lmt1\Local Settings\Temporary Internet Files\Content.IE5\MCXF0JAL\MP90038267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657600"/>
            <a:ext cx="3550920" cy="25363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5316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 aren’t terribly ambitious…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9069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en-US" dirty="0" smtClean="0"/>
              <a:t>E</a:t>
            </a:r>
            <a:r>
              <a:rPr lang="en-US" dirty="0" smtClean="0"/>
              <a:t>ducate </a:t>
            </a:r>
            <a:r>
              <a:rPr lang="en-US" dirty="0" smtClean="0"/>
              <a:t>ourselves, our faculty, and our administrators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Survey</a:t>
            </a:r>
            <a:r>
              <a:rPr lang="en-US" dirty="0" smtClean="0"/>
              <a:t>! Self-study/case </a:t>
            </a:r>
            <a:r>
              <a:rPr lang="en-US" dirty="0" smtClean="0"/>
              <a:t>study!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Tool </a:t>
            </a:r>
            <a:r>
              <a:rPr lang="en-US" dirty="0" smtClean="0"/>
              <a:t>evaluation grid &amp; DP tool/service testing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Institutional communication plans and s</a:t>
            </a:r>
            <a:r>
              <a:rPr lang="en-US" dirty="0" smtClean="0"/>
              <a:t>ample </a:t>
            </a:r>
            <a:r>
              <a:rPr lang="en-US" dirty="0" smtClean="0"/>
              <a:t>policies to </a:t>
            </a:r>
            <a:r>
              <a:rPr lang="en-US" dirty="0" smtClean="0"/>
              <a:t>share on our wiki</a:t>
            </a:r>
            <a:endParaRPr lang="en-US" dirty="0" smtClean="0"/>
          </a:p>
          <a:p>
            <a:pPr>
              <a:lnSpc>
                <a:spcPct val="160000"/>
              </a:lnSpc>
            </a:pPr>
            <a:r>
              <a:rPr lang="en-US" dirty="0" smtClean="0"/>
              <a:t>Workshops, webinars, </a:t>
            </a:r>
            <a:r>
              <a:rPr lang="en-US" dirty="0" smtClean="0"/>
              <a:t>and</a:t>
            </a:r>
            <a:r>
              <a:rPr lang="en-US" dirty="0" smtClean="0"/>
              <a:t> </a:t>
            </a:r>
            <a:r>
              <a:rPr lang="en-US" dirty="0" smtClean="0"/>
              <a:t>conferences, oh my</a:t>
            </a:r>
          </a:p>
          <a:p>
            <a:pPr>
              <a:lnSpc>
                <a:spcPct val="160000"/>
              </a:lnSpc>
            </a:pPr>
            <a:r>
              <a:rPr lang="en-US" dirty="0" smtClean="0"/>
              <a:t>White paper </a:t>
            </a:r>
            <a:r>
              <a:rPr lang="en-US" dirty="0" smtClean="0"/>
              <a:t>(our </a:t>
            </a:r>
            <a:r>
              <a:rPr lang="en-US" i="1" dirty="0" smtClean="0"/>
              <a:t>actual</a:t>
            </a:r>
            <a:r>
              <a:rPr lang="en-US" dirty="0" smtClean="0"/>
              <a:t> IMLS deliverable)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</a:t>
            </a:r>
            <a:r>
              <a:rPr lang="en-US" dirty="0" smtClean="0"/>
              <a:t>ur work became more timely when we weren’t looking…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en-US" sz="4000" dirty="0" smtClean="0"/>
              <a:t>IL </a:t>
            </a:r>
            <a:r>
              <a:rPr lang="en-US" sz="4000" dirty="0" smtClean="0"/>
              <a:t>Open Access to Research Articles Act (which includes digital preservatio</a:t>
            </a:r>
            <a:r>
              <a:rPr lang="en-US" sz="4000" dirty="0" smtClean="0"/>
              <a:t>n in its wording)</a:t>
            </a:r>
            <a:endParaRPr lang="en-US" sz="4000" dirty="0" smtClean="0"/>
          </a:p>
          <a:p>
            <a:pPr>
              <a:lnSpc>
                <a:spcPct val="170000"/>
              </a:lnSpc>
            </a:pPr>
            <a:r>
              <a:rPr lang="en-US" sz="4000" dirty="0" smtClean="0"/>
              <a:t>The </a:t>
            </a:r>
            <a:r>
              <a:rPr lang="en-US" sz="4000" dirty="0" smtClean="0"/>
              <a:t>Fair Access to Science and Technology Research Act (FASTR</a:t>
            </a:r>
            <a:r>
              <a:rPr lang="en-US" sz="4000" dirty="0" smtClean="0"/>
              <a:t>)</a:t>
            </a:r>
          </a:p>
          <a:p>
            <a:pPr>
              <a:lnSpc>
                <a:spcPct val="170000"/>
              </a:lnSpc>
            </a:pPr>
            <a:r>
              <a:rPr lang="en-US" sz="4000" dirty="0" smtClean="0"/>
              <a:t>Data </a:t>
            </a:r>
            <a:r>
              <a:rPr lang="en-US" sz="4000" dirty="0" smtClean="0"/>
              <a:t>Management Plan requirements from federal funding </a:t>
            </a:r>
            <a:r>
              <a:rPr lang="en-US" sz="4000" dirty="0" smtClean="0"/>
              <a:t>agencies</a:t>
            </a:r>
          </a:p>
          <a:p>
            <a:pPr>
              <a:lnSpc>
                <a:spcPct val="170000"/>
              </a:lnSpc>
            </a:pPr>
            <a:r>
              <a:rPr lang="en-US" sz="4000" dirty="0" smtClean="0"/>
              <a:t>New administrators on several project campuses</a:t>
            </a:r>
            <a:endParaRPr lang="en-US" sz="4000" dirty="0" smtClean="0"/>
          </a:p>
          <a:p>
            <a:pPr>
              <a:lnSpc>
                <a:spcPct val="170000"/>
              </a:lnSpc>
            </a:pPr>
            <a:r>
              <a:rPr lang="en-US" sz="4000" dirty="0" smtClean="0"/>
              <a:t>Major data </a:t>
            </a:r>
            <a:r>
              <a:rPr lang="en-US" sz="4000" dirty="0" smtClean="0"/>
              <a:t>loss(</a:t>
            </a:r>
            <a:r>
              <a:rPr lang="en-US" sz="4000" dirty="0" err="1" smtClean="0"/>
              <a:t>es</a:t>
            </a:r>
            <a:r>
              <a:rPr lang="en-US" sz="4000" dirty="0" smtClean="0"/>
              <a:t>) </a:t>
            </a:r>
            <a:r>
              <a:rPr lang="en-US" sz="4000" dirty="0" smtClean="0"/>
              <a:t>at </a:t>
            </a:r>
            <a:r>
              <a:rPr lang="en-US" sz="4000" dirty="0" smtClean="0"/>
              <a:t>project institution(s)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(and don’t) we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Begin with the library. </a:t>
            </a:r>
            <a:r>
              <a:rPr lang="en-US" i="1" dirty="0" smtClean="0"/>
              <a:t>Then </a:t>
            </a:r>
            <a:r>
              <a:rPr lang="en-US" dirty="0" smtClean="0"/>
              <a:t>campus:</a:t>
            </a:r>
          </a:p>
          <a:p>
            <a:pPr lvl="1"/>
            <a:r>
              <a:rPr lang="en-US" dirty="0" smtClean="0"/>
              <a:t>How </a:t>
            </a:r>
            <a:r>
              <a:rPr lang="en-US" dirty="0" smtClean="0"/>
              <a:t>much </a:t>
            </a:r>
            <a:r>
              <a:rPr lang="en-US" dirty="0" smtClean="0"/>
              <a:t>data?</a:t>
            </a:r>
          </a:p>
          <a:p>
            <a:pPr lvl="1"/>
            <a:r>
              <a:rPr lang="en-US" dirty="0" smtClean="0"/>
              <a:t>What </a:t>
            </a:r>
            <a:r>
              <a:rPr lang="en-US" dirty="0" smtClean="0"/>
              <a:t>kinds of </a:t>
            </a:r>
            <a:r>
              <a:rPr lang="en-US" dirty="0" smtClean="0"/>
              <a:t>formats?</a:t>
            </a:r>
            <a:endParaRPr lang="en-US" dirty="0" smtClean="0"/>
          </a:p>
          <a:p>
            <a:pPr lvl="1"/>
            <a:r>
              <a:rPr lang="en-US" dirty="0" smtClean="0"/>
              <a:t>Will </a:t>
            </a:r>
            <a:r>
              <a:rPr lang="en-US" dirty="0" smtClean="0"/>
              <a:t>we keep all of it? Where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Do we have a plan? A policy? A plan </a:t>
            </a:r>
            <a:r>
              <a:rPr lang="en-US" i="1" dirty="0" smtClean="0"/>
              <a:t>for</a:t>
            </a:r>
            <a:r>
              <a:rPr lang="en-US" dirty="0" smtClean="0"/>
              <a:t> a policy</a:t>
            </a:r>
            <a:r>
              <a:rPr lang="en-US" dirty="0" smtClean="0"/>
              <a:t>?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Do our faculty even know that this is a </a:t>
            </a:r>
            <a:r>
              <a:rPr lang="en-US" i="1" dirty="0" smtClean="0"/>
              <a:t>thing</a:t>
            </a:r>
            <a:r>
              <a:rPr lang="en-US" dirty="0" smtClean="0"/>
              <a:t>? Campus </a:t>
            </a:r>
            <a:r>
              <a:rPr lang="en-US" dirty="0" smtClean="0"/>
              <a:t>IT? </a:t>
            </a:r>
            <a:r>
              <a:rPr lang="en-US" dirty="0" smtClean="0"/>
              <a:t>Administrators</a:t>
            </a:r>
            <a:r>
              <a:rPr lang="en-US" dirty="0" smtClean="0"/>
              <a:t>?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Roadblocks ahoy!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22437"/>
            <a:ext cx="9144000" cy="452596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50000"/>
              </a:lnSpc>
            </a:pPr>
            <a:r>
              <a:rPr lang="en-US" sz="4600" dirty="0" smtClean="0"/>
              <a:t>“You need to get IRB approval”</a:t>
            </a:r>
            <a:endParaRPr lang="en-US" sz="4600" dirty="0"/>
          </a:p>
          <a:p>
            <a:pPr>
              <a:lnSpc>
                <a:spcPct val="150000"/>
              </a:lnSpc>
            </a:pPr>
            <a:r>
              <a:rPr lang="en-US" sz="4600" dirty="0" smtClean="0"/>
              <a:t>“We can’t </a:t>
            </a:r>
            <a:r>
              <a:rPr lang="en-US" sz="4600" dirty="0"/>
              <a:t>even afford test </a:t>
            </a:r>
            <a:r>
              <a:rPr lang="en-US" sz="4600" dirty="0" smtClean="0"/>
              <a:t>tubes” </a:t>
            </a:r>
          </a:p>
          <a:p>
            <a:pPr>
              <a:lnSpc>
                <a:spcPct val="150000"/>
              </a:lnSpc>
            </a:pPr>
            <a:r>
              <a:rPr lang="en-US" sz="4600" dirty="0" smtClean="0"/>
              <a:t>“You'll </a:t>
            </a:r>
            <a:r>
              <a:rPr lang="en-US" sz="4600" dirty="0"/>
              <a:t>need a virtual machine for </a:t>
            </a:r>
            <a:r>
              <a:rPr lang="en-US" sz="4600" dirty="0" smtClean="0"/>
              <a:t>that” </a:t>
            </a:r>
            <a:endParaRPr lang="en-US" sz="4600" dirty="0" smtClean="0"/>
          </a:p>
          <a:p>
            <a:pPr>
              <a:lnSpc>
                <a:spcPct val="150000"/>
              </a:lnSpc>
            </a:pPr>
            <a:r>
              <a:rPr lang="en-US" sz="4600" dirty="0" smtClean="0"/>
              <a:t>“You just need to run a Python script”</a:t>
            </a:r>
            <a:endParaRPr lang="en-US" sz="4600" dirty="0" smtClean="0"/>
          </a:p>
          <a:p>
            <a:pPr>
              <a:lnSpc>
                <a:spcPct val="150000"/>
              </a:lnSpc>
            </a:pPr>
            <a:r>
              <a:rPr lang="en-US" sz="4600" dirty="0" smtClean="0"/>
              <a:t>“You don’t </a:t>
            </a:r>
            <a:r>
              <a:rPr lang="en-US" sz="4600" dirty="0"/>
              <a:t>have access to that </a:t>
            </a:r>
            <a:r>
              <a:rPr lang="en-US" sz="4600" dirty="0" smtClean="0"/>
              <a:t>server”</a:t>
            </a:r>
          </a:p>
          <a:p>
            <a:pPr>
              <a:lnSpc>
                <a:spcPct val="150000"/>
              </a:lnSpc>
            </a:pPr>
            <a:r>
              <a:rPr lang="en-US" sz="4600" dirty="0" smtClean="0"/>
              <a:t>“All that’s just on the internet, it’ll always be there</a:t>
            </a:r>
            <a:r>
              <a:rPr lang="en-US" sz="4600" dirty="0" smtClean="0"/>
              <a:t>…”</a:t>
            </a:r>
          </a:p>
          <a:p>
            <a:pPr>
              <a:lnSpc>
                <a:spcPct val="150000"/>
              </a:lnSpc>
            </a:pPr>
            <a:r>
              <a:rPr lang="en-US" sz="4600" dirty="0" smtClean="0"/>
              <a:t>“There’s a hiring freeze on campus”</a:t>
            </a:r>
            <a:endParaRPr lang="en-US" sz="46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C:\Users\Student_Archives\AppData\Local\Microsoft\Windows\Temporary Internet Files\Content.IE5\F53O8YER\MC90015704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533400"/>
            <a:ext cx="1727302" cy="174650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5509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POWRR">
  <a:themeElements>
    <a:clrScheme name="POWR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5BF8"/>
      </a:accent1>
      <a:accent2>
        <a:srgbClr val="80C7FC"/>
      </a:accent2>
      <a:accent3>
        <a:srgbClr val="002C4D"/>
      </a:accent3>
      <a:accent4>
        <a:srgbClr val="E8CA3B"/>
      </a:accent4>
      <a:accent5>
        <a:srgbClr val="328F5D"/>
      </a:accent5>
      <a:accent6>
        <a:srgbClr val="C30000"/>
      </a:accent6>
      <a:hlink>
        <a:srgbClr val="0066FF"/>
      </a:hlink>
      <a:folHlink>
        <a:srgbClr val="9900CC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DigitalPOWRR</Template>
  <TotalTime>735</TotalTime>
  <Words>767</Words>
  <Application>Microsoft Office PowerPoint</Application>
  <PresentationFormat>On-screen Show (4:3)</PresentationFormat>
  <Paragraphs>115</Paragraphs>
  <Slides>20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DigitalPOWRR</vt:lpstr>
      <vt:lpstr>Making POWRRful Progress: The Digital POWRR Project Update</vt:lpstr>
      <vt:lpstr>Where we began</vt:lpstr>
      <vt:lpstr>So we started talking to people</vt:lpstr>
      <vt:lpstr>We got funded!</vt:lpstr>
      <vt:lpstr>“Doing digital preservation” … in public …</vt:lpstr>
      <vt:lpstr>We aren’t terribly ambitious…</vt:lpstr>
      <vt:lpstr>Our work became more timely when we weren’t looking…</vt:lpstr>
      <vt:lpstr>What do (and don’t) we know?</vt:lpstr>
      <vt:lpstr>Roadblocks ahoy!</vt:lpstr>
      <vt:lpstr>Embrace “good enough”</vt:lpstr>
      <vt:lpstr>Institutional arguments we should (already) be making </vt:lpstr>
      <vt:lpstr>We can help</vt:lpstr>
      <vt:lpstr>Digging deeper…so you don’t have to</vt:lpstr>
      <vt:lpstr>What are we testing?</vt:lpstr>
      <vt:lpstr>Not Enough? Tool grid! http://digitalpowrr.niu.edu/tool-grid/</vt:lpstr>
      <vt:lpstr>A note about the word “free”</vt:lpstr>
      <vt:lpstr>POWRRful Lessons</vt:lpstr>
      <vt:lpstr>POWRRful Lessons</vt:lpstr>
      <vt:lpstr>What’s next?</vt:lpstr>
      <vt:lpstr>http://digitalpowrr.niu.edu</vt:lpstr>
    </vt:vector>
  </TitlesOfParts>
  <Company>Northern Illinois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Founder's Memorial Library</dc:creator>
  <cp:lastModifiedBy>Founder's Memorial Library</cp:lastModifiedBy>
  <cp:revision>110</cp:revision>
  <dcterms:created xsi:type="dcterms:W3CDTF">2013-03-14T20:44:15Z</dcterms:created>
  <dcterms:modified xsi:type="dcterms:W3CDTF">2013-10-29T16:46:18Z</dcterms:modified>
</cp:coreProperties>
</file>