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0.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12.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34"/>
  </p:notesMasterIdLst>
  <p:sldIdLst>
    <p:sldId id="258" r:id="rId3"/>
    <p:sldId id="257" r:id="rId4"/>
    <p:sldId id="261" r:id="rId5"/>
    <p:sldId id="270" r:id="rId6"/>
    <p:sldId id="262" r:id="rId7"/>
    <p:sldId id="263" r:id="rId8"/>
    <p:sldId id="265" r:id="rId9"/>
    <p:sldId id="267" r:id="rId10"/>
    <p:sldId id="266" r:id="rId11"/>
    <p:sldId id="264" r:id="rId12"/>
    <p:sldId id="268" r:id="rId13"/>
    <p:sldId id="285" r:id="rId14"/>
    <p:sldId id="284" r:id="rId15"/>
    <p:sldId id="269" r:id="rId16"/>
    <p:sldId id="271" r:id="rId17"/>
    <p:sldId id="286" r:id="rId18"/>
    <p:sldId id="291" r:id="rId19"/>
    <p:sldId id="292" r:id="rId20"/>
    <p:sldId id="293" r:id="rId21"/>
    <p:sldId id="294" r:id="rId22"/>
    <p:sldId id="277" r:id="rId23"/>
    <p:sldId id="278" r:id="rId24"/>
    <p:sldId id="295" r:id="rId25"/>
    <p:sldId id="279" r:id="rId26"/>
    <p:sldId id="280" r:id="rId27"/>
    <p:sldId id="289" r:id="rId28"/>
    <p:sldId id="287" r:id="rId29"/>
    <p:sldId id="288" r:id="rId30"/>
    <p:sldId id="290" r:id="rId31"/>
    <p:sldId id="259" r:id="rId32"/>
    <p:sldId id="26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644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330" autoAdjust="0"/>
  </p:normalViewPr>
  <p:slideViewPr>
    <p:cSldViewPr>
      <p:cViewPr>
        <p:scale>
          <a:sx n="60" d="100"/>
          <a:sy n="60" d="100"/>
        </p:scale>
        <p:origin x="-1704" y="-138"/>
      </p:cViewPr>
      <p:guideLst>
        <p:guide orient="horz" pos="2160"/>
        <p:guide pos="2880"/>
      </p:guideLst>
    </p:cSldViewPr>
  </p:slideViewPr>
  <p:notesTextViewPr>
    <p:cViewPr>
      <p:scale>
        <a:sx n="1" d="1"/>
        <a:sy n="1" d="1"/>
      </p:scale>
      <p:origin x="0" y="0"/>
    </p:cViewPr>
  </p:notesTextViewPr>
  <p:sorterViewPr>
    <p:cViewPr>
      <p:scale>
        <a:sx n="100" d="100"/>
        <a:sy n="100" d="100"/>
      </p:scale>
      <p:origin x="0" y="41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Institutional </a:t>
            </a:r>
            <a:r>
              <a:rPr lang="en-US" dirty="0"/>
              <a:t>Functions</a:t>
            </a:r>
          </a:p>
        </c:rich>
      </c:tx>
      <c:layout/>
      <c:overlay val="0"/>
    </c:title>
    <c:autoTitleDeleted val="0"/>
    <c:plotArea>
      <c:layout/>
      <c:barChart>
        <c:barDir val="col"/>
        <c:grouping val="clustered"/>
        <c:varyColors val="0"/>
        <c:ser>
          <c:idx val="0"/>
          <c:order val="0"/>
          <c:tx>
            <c:strRef>
              <c:f>Sheet1!$A$2</c:f>
              <c:strCache>
                <c:ptCount val="1"/>
                <c:pt idx="0">
                  <c:v>Illinois</c:v>
                </c:pt>
              </c:strCache>
            </c:strRef>
          </c:tx>
          <c:spPr>
            <a:solidFill>
              <a:schemeClr val="accent6">
                <a:lumMod val="75000"/>
              </a:schemeClr>
            </a:solidFill>
            <a:ln>
              <a:solidFill>
                <a:schemeClr val="accent6">
                  <a:lumMod val="75000"/>
                </a:schemeClr>
              </a:solidFill>
            </a:ln>
          </c:spPr>
          <c:invertIfNegative val="0"/>
          <c:cat>
            <c:strRef>
              <c:f>Sheet1!$B$1:$G$1</c:f>
              <c:strCache>
                <c:ptCount val="6"/>
                <c:pt idx="0">
                  <c:v>Buyer</c:v>
                </c:pt>
                <c:pt idx="1">
                  <c:v>Repository</c:v>
                </c:pt>
                <c:pt idx="2">
                  <c:v>Gateway</c:v>
                </c:pt>
                <c:pt idx="3">
                  <c:v>Teaching Facilitator</c:v>
                </c:pt>
                <c:pt idx="4">
                  <c:v>Research Supporter</c:v>
                </c:pt>
                <c:pt idx="5">
                  <c:v>Undergraduate Information Literacy Teacher</c:v>
                </c:pt>
              </c:strCache>
            </c:strRef>
          </c:cat>
          <c:val>
            <c:numRef>
              <c:f>Sheet1!$B$2:$G$2</c:f>
              <c:numCache>
                <c:formatCode>0%</c:formatCode>
                <c:ptCount val="6"/>
                <c:pt idx="0">
                  <c:v>0.93</c:v>
                </c:pt>
                <c:pt idx="1">
                  <c:v>0.79</c:v>
                </c:pt>
                <c:pt idx="2">
                  <c:v>0.74</c:v>
                </c:pt>
                <c:pt idx="3">
                  <c:v>0.54</c:v>
                </c:pt>
                <c:pt idx="4">
                  <c:v>0.59</c:v>
                </c:pt>
                <c:pt idx="5">
                  <c:v>0.6</c:v>
                </c:pt>
              </c:numCache>
            </c:numRef>
          </c:val>
        </c:ser>
        <c:ser>
          <c:idx val="1"/>
          <c:order val="1"/>
          <c:tx>
            <c:strRef>
              <c:f>Sheet1!$A$3</c:f>
              <c:strCache>
                <c:ptCount val="1"/>
                <c:pt idx="0">
                  <c:v>National 2012</c:v>
                </c:pt>
              </c:strCache>
            </c:strRef>
          </c:tx>
          <c:spPr>
            <a:solidFill>
              <a:srgbClr val="C00000"/>
            </a:solidFill>
            <a:ln>
              <a:solidFill>
                <a:schemeClr val="accent6">
                  <a:lumMod val="60000"/>
                  <a:lumOff val="40000"/>
                </a:schemeClr>
              </a:solidFill>
            </a:ln>
          </c:spPr>
          <c:invertIfNegative val="0"/>
          <c:cat>
            <c:strRef>
              <c:f>Sheet1!$B$1:$G$1</c:f>
              <c:strCache>
                <c:ptCount val="6"/>
                <c:pt idx="0">
                  <c:v>Buyer</c:v>
                </c:pt>
                <c:pt idx="1">
                  <c:v>Repository</c:v>
                </c:pt>
                <c:pt idx="2">
                  <c:v>Gateway</c:v>
                </c:pt>
                <c:pt idx="3">
                  <c:v>Teaching Facilitator</c:v>
                </c:pt>
                <c:pt idx="4">
                  <c:v>Research Supporter</c:v>
                </c:pt>
                <c:pt idx="5">
                  <c:v>Undergraduate Information Literacy Teacher</c:v>
                </c:pt>
              </c:strCache>
            </c:strRef>
          </c:cat>
          <c:val>
            <c:numRef>
              <c:f>Sheet1!$B$3:$G$3</c:f>
              <c:numCache>
                <c:formatCode>0%</c:formatCode>
                <c:ptCount val="6"/>
                <c:pt idx="0">
                  <c:v>0.8</c:v>
                </c:pt>
                <c:pt idx="1">
                  <c:v>0.63</c:v>
                </c:pt>
                <c:pt idx="2">
                  <c:v>0.64</c:v>
                </c:pt>
                <c:pt idx="3">
                  <c:v>0.53</c:v>
                </c:pt>
                <c:pt idx="4">
                  <c:v>0.5</c:v>
                </c:pt>
                <c:pt idx="5">
                  <c:v>0.56999999999999995</c:v>
                </c:pt>
              </c:numCache>
            </c:numRef>
          </c:val>
        </c:ser>
        <c:ser>
          <c:idx val="2"/>
          <c:order val="2"/>
          <c:tx>
            <c:strRef>
              <c:f>Sheet1!$A$4</c:f>
              <c:strCache>
                <c:ptCount val="1"/>
                <c:pt idx="0">
                  <c:v>DePaul</c:v>
                </c:pt>
              </c:strCache>
            </c:strRef>
          </c:tx>
          <c:invertIfNegative val="0"/>
          <c:cat>
            <c:strRef>
              <c:f>Sheet1!$B$1:$G$1</c:f>
              <c:strCache>
                <c:ptCount val="6"/>
                <c:pt idx="0">
                  <c:v>Buyer</c:v>
                </c:pt>
                <c:pt idx="1">
                  <c:v>Repository</c:v>
                </c:pt>
                <c:pt idx="2">
                  <c:v>Gateway</c:v>
                </c:pt>
                <c:pt idx="3">
                  <c:v>Teaching Facilitator</c:v>
                </c:pt>
                <c:pt idx="4">
                  <c:v>Research Supporter</c:v>
                </c:pt>
                <c:pt idx="5">
                  <c:v>Undergraduate Information Literacy Teacher</c:v>
                </c:pt>
              </c:strCache>
            </c:strRef>
          </c:cat>
          <c:val>
            <c:numRef>
              <c:f>Sheet1!$B$4:$G$4</c:f>
              <c:numCache>
                <c:formatCode>0%</c:formatCode>
                <c:ptCount val="6"/>
                <c:pt idx="0">
                  <c:v>0.77</c:v>
                </c:pt>
                <c:pt idx="1">
                  <c:v>0.71</c:v>
                </c:pt>
                <c:pt idx="2">
                  <c:v>0.69</c:v>
                </c:pt>
                <c:pt idx="3">
                  <c:v>0.65</c:v>
                </c:pt>
                <c:pt idx="4">
                  <c:v>0.56000000000000005</c:v>
                </c:pt>
                <c:pt idx="5">
                  <c:v>0.66</c:v>
                </c:pt>
              </c:numCache>
            </c:numRef>
          </c:val>
        </c:ser>
        <c:dLbls>
          <c:showLegendKey val="0"/>
          <c:showVal val="1"/>
          <c:showCatName val="0"/>
          <c:showSerName val="0"/>
          <c:showPercent val="0"/>
          <c:showBubbleSize val="0"/>
        </c:dLbls>
        <c:gapWidth val="150"/>
        <c:overlap val="-25"/>
        <c:axId val="99890688"/>
        <c:axId val="99892224"/>
      </c:barChart>
      <c:catAx>
        <c:axId val="99890688"/>
        <c:scaling>
          <c:orientation val="minMax"/>
        </c:scaling>
        <c:delete val="0"/>
        <c:axPos val="b"/>
        <c:majorTickMark val="none"/>
        <c:minorTickMark val="none"/>
        <c:tickLblPos val="nextTo"/>
        <c:crossAx val="99892224"/>
        <c:crosses val="autoZero"/>
        <c:auto val="1"/>
        <c:lblAlgn val="ctr"/>
        <c:lblOffset val="100"/>
        <c:noMultiLvlLbl val="0"/>
      </c:catAx>
      <c:valAx>
        <c:axId val="99892224"/>
        <c:scaling>
          <c:orientation val="minMax"/>
        </c:scaling>
        <c:delete val="1"/>
        <c:axPos val="l"/>
        <c:numFmt formatCode="0%" sourceLinked="1"/>
        <c:majorTickMark val="none"/>
        <c:minorTickMark val="none"/>
        <c:tickLblPos val="nextTo"/>
        <c:crossAx val="99890688"/>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Institutional </a:t>
            </a:r>
            <a:r>
              <a:rPr lang="en-US" dirty="0"/>
              <a:t>Responsibilities</a:t>
            </a:r>
          </a:p>
        </c:rich>
      </c:tx>
      <c:layout/>
      <c:overlay val="0"/>
    </c:title>
    <c:autoTitleDeleted val="0"/>
    <c:plotArea>
      <c:layout/>
      <c:barChart>
        <c:barDir val="col"/>
        <c:grouping val="clustered"/>
        <c:varyColors val="0"/>
        <c:ser>
          <c:idx val="0"/>
          <c:order val="0"/>
          <c:tx>
            <c:strRef>
              <c:f>Sheet1!$A$2</c:f>
              <c:strCache>
                <c:ptCount val="1"/>
                <c:pt idx="0">
                  <c:v>Illinois</c:v>
                </c:pt>
              </c:strCache>
            </c:strRef>
          </c:tx>
          <c:spPr>
            <a:solidFill>
              <a:schemeClr val="accent6">
                <a:lumMod val="75000"/>
              </a:schemeClr>
            </a:solidFill>
            <a:ln>
              <a:solidFill>
                <a:schemeClr val="accent6">
                  <a:lumMod val="75000"/>
                </a:schemeClr>
              </a:solidFill>
            </a:ln>
          </c:spPr>
          <c:invertIfNegative val="0"/>
          <c:cat>
            <c:strRef>
              <c:f>Sheet1!$B$1:$E$1</c:f>
              <c:strCache>
                <c:ptCount val="4"/>
                <c:pt idx="0">
                  <c:v>Facilitating Access</c:v>
                </c:pt>
                <c:pt idx="1">
                  <c:v>Supporting undergraduate learning</c:v>
                </c:pt>
                <c:pt idx="2">
                  <c:v>Librarians losing importance</c:v>
                </c:pt>
                <c:pt idx="3">
                  <c:v>Funding should be redirected</c:v>
                </c:pt>
              </c:strCache>
            </c:strRef>
          </c:cat>
          <c:val>
            <c:numRef>
              <c:f>Sheet1!$B$2:$E$2</c:f>
              <c:numCache>
                <c:formatCode>0%</c:formatCode>
                <c:ptCount val="4"/>
                <c:pt idx="0">
                  <c:v>0.74</c:v>
                </c:pt>
                <c:pt idx="1">
                  <c:v>0.35</c:v>
                </c:pt>
                <c:pt idx="2">
                  <c:v>0.15</c:v>
                </c:pt>
                <c:pt idx="3">
                  <c:v>0.09</c:v>
                </c:pt>
              </c:numCache>
            </c:numRef>
          </c:val>
        </c:ser>
        <c:ser>
          <c:idx val="1"/>
          <c:order val="1"/>
          <c:tx>
            <c:strRef>
              <c:f>Sheet1!$A$3</c:f>
              <c:strCache>
                <c:ptCount val="1"/>
                <c:pt idx="0">
                  <c:v>National 2012</c:v>
                </c:pt>
              </c:strCache>
            </c:strRef>
          </c:tx>
          <c:spPr>
            <a:solidFill>
              <a:srgbClr val="C00000"/>
            </a:solidFill>
            <a:ln>
              <a:solidFill>
                <a:schemeClr val="accent6">
                  <a:lumMod val="60000"/>
                  <a:lumOff val="40000"/>
                </a:schemeClr>
              </a:solidFill>
            </a:ln>
          </c:spPr>
          <c:invertIfNegative val="0"/>
          <c:cat>
            <c:strRef>
              <c:f>Sheet1!$B$1:$E$1</c:f>
              <c:strCache>
                <c:ptCount val="4"/>
                <c:pt idx="0">
                  <c:v>Facilitating Access</c:v>
                </c:pt>
                <c:pt idx="1">
                  <c:v>Supporting undergraduate learning</c:v>
                </c:pt>
                <c:pt idx="2">
                  <c:v>Librarians losing importance</c:v>
                </c:pt>
                <c:pt idx="3">
                  <c:v>Funding should be redirected</c:v>
                </c:pt>
              </c:strCache>
            </c:strRef>
          </c:cat>
          <c:val>
            <c:numRef>
              <c:f>Sheet1!$B$3:$E$3</c:f>
              <c:numCache>
                <c:formatCode>0%</c:formatCode>
                <c:ptCount val="4"/>
                <c:pt idx="0">
                  <c:v>0.56000000000000005</c:v>
                </c:pt>
                <c:pt idx="1">
                  <c:v>0.55000000000000004</c:v>
                </c:pt>
                <c:pt idx="2">
                  <c:v>0.21</c:v>
                </c:pt>
                <c:pt idx="3">
                  <c:v>0.17</c:v>
                </c:pt>
              </c:numCache>
            </c:numRef>
          </c:val>
        </c:ser>
        <c:ser>
          <c:idx val="2"/>
          <c:order val="2"/>
          <c:tx>
            <c:strRef>
              <c:f>Sheet1!$A$4</c:f>
              <c:strCache>
                <c:ptCount val="1"/>
                <c:pt idx="0">
                  <c:v>DePaul</c:v>
                </c:pt>
              </c:strCache>
            </c:strRef>
          </c:tx>
          <c:invertIfNegative val="0"/>
          <c:cat>
            <c:strRef>
              <c:f>Sheet1!$B$1:$E$1</c:f>
              <c:strCache>
                <c:ptCount val="4"/>
                <c:pt idx="0">
                  <c:v>Facilitating Access</c:v>
                </c:pt>
                <c:pt idx="1">
                  <c:v>Supporting undergraduate learning</c:v>
                </c:pt>
                <c:pt idx="2">
                  <c:v>Librarians losing importance</c:v>
                </c:pt>
                <c:pt idx="3">
                  <c:v>Funding should be redirected</c:v>
                </c:pt>
              </c:strCache>
            </c:strRef>
          </c:cat>
          <c:val>
            <c:numRef>
              <c:f>Sheet1!$B$4:$E$4</c:f>
              <c:numCache>
                <c:formatCode>0%</c:formatCode>
                <c:ptCount val="4"/>
                <c:pt idx="0">
                  <c:v>0.57999999999999996</c:v>
                </c:pt>
                <c:pt idx="1">
                  <c:v>0.57999999999999996</c:v>
                </c:pt>
                <c:pt idx="2">
                  <c:v>0.16</c:v>
                </c:pt>
                <c:pt idx="3">
                  <c:v>0.16</c:v>
                </c:pt>
              </c:numCache>
            </c:numRef>
          </c:val>
        </c:ser>
        <c:dLbls>
          <c:showLegendKey val="0"/>
          <c:showVal val="1"/>
          <c:showCatName val="0"/>
          <c:showSerName val="0"/>
          <c:showPercent val="0"/>
          <c:showBubbleSize val="0"/>
        </c:dLbls>
        <c:gapWidth val="150"/>
        <c:overlap val="-25"/>
        <c:axId val="41226624"/>
        <c:axId val="41228160"/>
      </c:barChart>
      <c:catAx>
        <c:axId val="41226624"/>
        <c:scaling>
          <c:orientation val="minMax"/>
        </c:scaling>
        <c:delete val="0"/>
        <c:axPos val="b"/>
        <c:majorTickMark val="none"/>
        <c:minorTickMark val="none"/>
        <c:tickLblPos val="nextTo"/>
        <c:crossAx val="41228160"/>
        <c:crosses val="autoZero"/>
        <c:auto val="1"/>
        <c:lblAlgn val="ctr"/>
        <c:lblOffset val="100"/>
        <c:noMultiLvlLbl val="0"/>
      </c:catAx>
      <c:valAx>
        <c:axId val="41228160"/>
        <c:scaling>
          <c:orientation val="minMax"/>
        </c:scaling>
        <c:delete val="1"/>
        <c:axPos val="l"/>
        <c:numFmt formatCode="0%" sourceLinked="1"/>
        <c:majorTickMark val="out"/>
        <c:minorTickMark val="none"/>
        <c:tickLblPos val="nextTo"/>
        <c:crossAx val="41226624"/>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Research </a:t>
            </a:r>
            <a:r>
              <a:rPr lang="en-US" dirty="0"/>
              <a:t>Support Services</a:t>
            </a:r>
          </a:p>
        </c:rich>
      </c:tx>
      <c:layout/>
      <c:overlay val="0"/>
    </c:title>
    <c:autoTitleDeleted val="0"/>
    <c:plotArea>
      <c:layout/>
      <c:barChart>
        <c:barDir val="col"/>
        <c:grouping val="clustered"/>
        <c:varyColors val="0"/>
        <c:ser>
          <c:idx val="0"/>
          <c:order val="0"/>
          <c:tx>
            <c:strRef>
              <c:f>Sheet1!$A$2</c:f>
              <c:strCache>
                <c:ptCount val="1"/>
                <c:pt idx="0">
                  <c:v>Illinois</c:v>
                </c:pt>
              </c:strCache>
            </c:strRef>
          </c:tx>
          <c:spPr>
            <a:solidFill>
              <a:schemeClr val="accent6">
                <a:lumMod val="75000"/>
              </a:schemeClr>
            </a:solidFill>
            <a:ln>
              <a:solidFill>
                <a:schemeClr val="accent6">
                  <a:lumMod val="75000"/>
                </a:schemeClr>
              </a:solidFill>
            </a:ln>
          </c:spPr>
          <c:invertIfNegative val="0"/>
          <c:cat>
            <c:strRef>
              <c:f>Sheet1!$B$1:$F$1</c:f>
              <c:strCache>
                <c:ptCount val="5"/>
                <c:pt idx="0">
                  <c:v>Help faculty understand and negotiate publication contracts</c:v>
                </c:pt>
                <c:pt idx="1">
                  <c:v>Help faculty determine where to publish</c:v>
                </c:pt>
                <c:pt idx="2">
                  <c:v>Assess the impact of faculty work</c:v>
                </c:pt>
                <c:pt idx="3">
                  <c:v>Managing faculty’s public web presence</c:v>
                </c:pt>
                <c:pt idx="4">
                  <c:v>Making a version of faculty research outputs freely available</c:v>
                </c:pt>
              </c:strCache>
            </c:strRef>
          </c:cat>
          <c:val>
            <c:numRef>
              <c:f>Sheet1!$B$2:$F$2</c:f>
              <c:numCache>
                <c:formatCode>0%</c:formatCode>
                <c:ptCount val="5"/>
                <c:pt idx="0">
                  <c:v>0.28999999999999998</c:v>
                </c:pt>
                <c:pt idx="1">
                  <c:v>0.25</c:v>
                </c:pt>
                <c:pt idx="2">
                  <c:v>0.38</c:v>
                </c:pt>
                <c:pt idx="3">
                  <c:v>0.43</c:v>
                </c:pt>
                <c:pt idx="4">
                  <c:v>0.5</c:v>
                </c:pt>
              </c:numCache>
            </c:numRef>
          </c:val>
        </c:ser>
        <c:ser>
          <c:idx val="1"/>
          <c:order val="1"/>
          <c:tx>
            <c:strRef>
              <c:f>Sheet1!$A$3</c:f>
              <c:strCache>
                <c:ptCount val="1"/>
                <c:pt idx="0">
                  <c:v>National 2012</c:v>
                </c:pt>
              </c:strCache>
            </c:strRef>
          </c:tx>
          <c:spPr>
            <a:solidFill>
              <a:srgbClr val="C00000"/>
            </a:solidFill>
            <a:ln>
              <a:solidFill>
                <a:schemeClr val="accent6">
                  <a:lumMod val="60000"/>
                  <a:lumOff val="40000"/>
                </a:schemeClr>
              </a:solidFill>
            </a:ln>
          </c:spPr>
          <c:invertIfNegative val="0"/>
          <c:cat>
            <c:strRef>
              <c:f>Sheet1!$B$1:$F$1</c:f>
              <c:strCache>
                <c:ptCount val="5"/>
                <c:pt idx="0">
                  <c:v>Help faculty understand and negotiate publication contracts</c:v>
                </c:pt>
                <c:pt idx="1">
                  <c:v>Help faculty determine where to publish</c:v>
                </c:pt>
                <c:pt idx="2">
                  <c:v>Assess the impact of faculty work</c:v>
                </c:pt>
                <c:pt idx="3">
                  <c:v>Managing faculty’s public web presence</c:v>
                </c:pt>
                <c:pt idx="4">
                  <c:v>Making a version of faculty research outputs freely available</c:v>
                </c:pt>
              </c:strCache>
            </c:strRef>
          </c:cat>
          <c:val>
            <c:numRef>
              <c:f>Sheet1!$B$3:$F$3</c:f>
              <c:numCache>
                <c:formatCode>0%</c:formatCode>
                <c:ptCount val="5"/>
                <c:pt idx="0">
                  <c:v>0.25</c:v>
                </c:pt>
                <c:pt idx="1">
                  <c:v>0.28000000000000003</c:v>
                </c:pt>
                <c:pt idx="2">
                  <c:v>0.31</c:v>
                </c:pt>
                <c:pt idx="3">
                  <c:v>0.37</c:v>
                </c:pt>
                <c:pt idx="4">
                  <c:v>0.32</c:v>
                </c:pt>
              </c:numCache>
            </c:numRef>
          </c:val>
        </c:ser>
        <c:ser>
          <c:idx val="2"/>
          <c:order val="2"/>
          <c:tx>
            <c:strRef>
              <c:f>Sheet1!$A$4</c:f>
              <c:strCache>
                <c:ptCount val="1"/>
                <c:pt idx="0">
                  <c:v>DePaul</c:v>
                </c:pt>
              </c:strCache>
            </c:strRef>
          </c:tx>
          <c:invertIfNegative val="0"/>
          <c:cat>
            <c:strRef>
              <c:f>Sheet1!$B$1:$F$1</c:f>
              <c:strCache>
                <c:ptCount val="5"/>
                <c:pt idx="0">
                  <c:v>Help faculty understand and negotiate publication contracts</c:v>
                </c:pt>
                <c:pt idx="1">
                  <c:v>Help faculty determine where to publish</c:v>
                </c:pt>
                <c:pt idx="2">
                  <c:v>Assess the impact of faculty work</c:v>
                </c:pt>
                <c:pt idx="3">
                  <c:v>Managing faculty’s public web presence</c:v>
                </c:pt>
                <c:pt idx="4">
                  <c:v>Making a version of faculty research outputs freely available</c:v>
                </c:pt>
              </c:strCache>
            </c:strRef>
          </c:cat>
          <c:val>
            <c:numRef>
              <c:f>Sheet1!$B$4:$F$4</c:f>
              <c:numCache>
                <c:formatCode>0%</c:formatCode>
                <c:ptCount val="5"/>
                <c:pt idx="0">
                  <c:v>0.31</c:v>
                </c:pt>
                <c:pt idx="1">
                  <c:v>0.36</c:v>
                </c:pt>
                <c:pt idx="2">
                  <c:v>0.33</c:v>
                </c:pt>
                <c:pt idx="3">
                  <c:v>0.36</c:v>
                </c:pt>
                <c:pt idx="4">
                  <c:v>0.44</c:v>
                </c:pt>
              </c:numCache>
            </c:numRef>
          </c:val>
        </c:ser>
        <c:dLbls>
          <c:showLegendKey val="0"/>
          <c:showVal val="1"/>
          <c:showCatName val="0"/>
          <c:showSerName val="0"/>
          <c:showPercent val="0"/>
          <c:showBubbleSize val="0"/>
        </c:dLbls>
        <c:gapWidth val="150"/>
        <c:overlap val="-25"/>
        <c:axId val="41393152"/>
        <c:axId val="41399040"/>
      </c:barChart>
      <c:catAx>
        <c:axId val="41393152"/>
        <c:scaling>
          <c:orientation val="minMax"/>
        </c:scaling>
        <c:delete val="0"/>
        <c:axPos val="b"/>
        <c:majorTickMark val="none"/>
        <c:minorTickMark val="none"/>
        <c:tickLblPos val="nextTo"/>
        <c:crossAx val="41399040"/>
        <c:crosses val="autoZero"/>
        <c:auto val="1"/>
        <c:lblAlgn val="ctr"/>
        <c:lblOffset val="100"/>
        <c:noMultiLvlLbl val="0"/>
      </c:catAx>
      <c:valAx>
        <c:axId val="41399040"/>
        <c:scaling>
          <c:orientation val="minMax"/>
        </c:scaling>
        <c:delete val="1"/>
        <c:axPos val="l"/>
        <c:numFmt formatCode="0%" sourceLinked="1"/>
        <c:majorTickMark val="out"/>
        <c:minorTickMark val="none"/>
        <c:tickLblPos val="nextTo"/>
        <c:crossAx val="41393152"/>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Undergraduate</a:t>
            </a:r>
            <a:r>
              <a:rPr lang="en-US" baseline="0" dirty="0" smtClean="0"/>
              <a:t> </a:t>
            </a:r>
            <a:r>
              <a:rPr lang="en-US" baseline="0" dirty="0"/>
              <a:t>Research Skills</a:t>
            </a:r>
          </a:p>
        </c:rich>
      </c:tx>
      <c:layout/>
      <c:overlay val="0"/>
    </c:title>
    <c:autoTitleDeleted val="0"/>
    <c:plotArea>
      <c:layout/>
      <c:barChart>
        <c:barDir val="col"/>
        <c:grouping val="clustered"/>
        <c:varyColors val="0"/>
        <c:ser>
          <c:idx val="0"/>
          <c:order val="0"/>
          <c:tx>
            <c:strRef>
              <c:f>Sheet1!$A$2</c:f>
              <c:strCache>
                <c:ptCount val="1"/>
                <c:pt idx="0">
                  <c:v>Illinois</c:v>
                </c:pt>
              </c:strCache>
            </c:strRef>
          </c:tx>
          <c:spPr>
            <a:solidFill>
              <a:schemeClr val="accent6">
                <a:lumMod val="75000"/>
              </a:schemeClr>
            </a:solidFill>
            <a:ln>
              <a:solidFill>
                <a:schemeClr val="accent6">
                  <a:lumMod val="75000"/>
                </a:schemeClr>
              </a:solidFill>
            </a:ln>
          </c:spPr>
          <c:invertIfNegative val="0"/>
          <c:cat>
            <c:strRef>
              <c:f>Sheet1!$B$1:$F$1</c:f>
              <c:strCache>
                <c:ptCount val="5"/>
                <c:pt idx="0">
                  <c:v>Undergraduates have Poor Skills</c:v>
                </c:pt>
                <c:pt idx="1">
                  <c:v>Faculty responsible for developing research skills</c:v>
                </c:pt>
                <c:pt idx="2">
                  <c:v>Library responsible for developing research skills</c:v>
                </c:pt>
                <c:pt idx="3">
                  <c:v>Librarians help students learn how to find/access/use information</c:v>
                </c:pt>
                <c:pt idx="4">
                  <c:v>Librarians help developing students' research skills</c:v>
                </c:pt>
              </c:strCache>
            </c:strRef>
          </c:cat>
          <c:val>
            <c:numRef>
              <c:f>Sheet1!$B$2:$F$2</c:f>
              <c:numCache>
                <c:formatCode>0%</c:formatCode>
                <c:ptCount val="5"/>
                <c:pt idx="0">
                  <c:v>0.54</c:v>
                </c:pt>
                <c:pt idx="1">
                  <c:v>0.4</c:v>
                </c:pt>
                <c:pt idx="2">
                  <c:v>0.25</c:v>
                </c:pt>
                <c:pt idx="3">
                  <c:v>0.51</c:v>
                </c:pt>
                <c:pt idx="4">
                  <c:v>0.45</c:v>
                </c:pt>
              </c:numCache>
            </c:numRef>
          </c:val>
        </c:ser>
        <c:ser>
          <c:idx val="1"/>
          <c:order val="1"/>
          <c:tx>
            <c:strRef>
              <c:f>Sheet1!$A$3</c:f>
              <c:strCache>
                <c:ptCount val="1"/>
                <c:pt idx="0">
                  <c:v>National 2012</c:v>
                </c:pt>
              </c:strCache>
            </c:strRef>
          </c:tx>
          <c:spPr>
            <a:solidFill>
              <a:srgbClr val="C00000"/>
            </a:solidFill>
            <a:ln>
              <a:solidFill>
                <a:schemeClr val="accent6">
                  <a:lumMod val="60000"/>
                  <a:lumOff val="40000"/>
                </a:schemeClr>
              </a:solidFill>
            </a:ln>
          </c:spPr>
          <c:invertIfNegative val="0"/>
          <c:cat>
            <c:strRef>
              <c:f>Sheet1!$B$1:$F$1</c:f>
              <c:strCache>
                <c:ptCount val="5"/>
                <c:pt idx="0">
                  <c:v>Undergraduates have Poor Skills</c:v>
                </c:pt>
                <c:pt idx="1">
                  <c:v>Faculty responsible for developing research skills</c:v>
                </c:pt>
                <c:pt idx="2">
                  <c:v>Library responsible for developing research skills</c:v>
                </c:pt>
                <c:pt idx="3">
                  <c:v>Librarians help students learn how to find/access/use information</c:v>
                </c:pt>
                <c:pt idx="4">
                  <c:v>Librarians help developing students' research skills</c:v>
                </c:pt>
              </c:strCache>
            </c:strRef>
          </c:cat>
          <c:val>
            <c:numRef>
              <c:f>Sheet1!$B$3:$F$3</c:f>
              <c:numCache>
                <c:formatCode>0%</c:formatCode>
                <c:ptCount val="5"/>
                <c:pt idx="0">
                  <c:v>0.45</c:v>
                </c:pt>
                <c:pt idx="1">
                  <c:v>0.42</c:v>
                </c:pt>
                <c:pt idx="2">
                  <c:v>0.24</c:v>
                </c:pt>
                <c:pt idx="3">
                  <c:v>0.52</c:v>
                </c:pt>
                <c:pt idx="4">
                  <c:v>0.45</c:v>
                </c:pt>
              </c:numCache>
            </c:numRef>
          </c:val>
        </c:ser>
        <c:ser>
          <c:idx val="2"/>
          <c:order val="2"/>
          <c:tx>
            <c:strRef>
              <c:f>Sheet1!$A$4</c:f>
              <c:strCache>
                <c:ptCount val="1"/>
                <c:pt idx="0">
                  <c:v>DePaul</c:v>
                </c:pt>
              </c:strCache>
            </c:strRef>
          </c:tx>
          <c:invertIfNegative val="0"/>
          <c:cat>
            <c:strRef>
              <c:f>Sheet1!$B$1:$F$1</c:f>
              <c:strCache>
                <c:ptCount val="5"/>
                <c:pt idx="0">
                  <c:v>Undergraduates have Poor Skills</c:v>
                </c:pt>
                <c:pt idx="1">
                  <c:v>Faculty responsible for developing research skills</c:v>
                </c:pt>
                <c:pt idx="2">
                  <c:v>Library responsible for developing research skills</c:v>
                </c:pt>
                <c:pt idx="3">
                  <c:v>Librarians help students learn how to find/access/use information</c:v>
                </c:pt>
                <c:pt idx="4">
                  <c:v>Librarians help developing students' research skills</c:v>
                </c:pt>
              </c:strCache>
            </c:strRef>
          </c:cat>
          <c:val>
            <c:numRef>
              <c:f>Sheet1!$B$4:$F$4</c:f>
              <c:numCache>
                <c:formatCode>0%</c:formatCode>
                <c:ptCount val="5"/>
                <c:pt idx="0">
                  <c:v>0.38</c:v>
                </c:pt>
                <c:pt idx="1">
                  <c:v>0.33</c:v>
                </c:pt>
                <c:pt idx="2">
                  <c:v>0.27</c:v>
                </c:pt>
                <c:pt idx="3">
                  <c:v>0.59</c:v>
                </c:pt>
                <c:pt idx="4">
                  <c:v>0.57999999999999996</c:v>
                </c:pt>
              </c:numCache>
            </c:numRef>
          </c:val>
        </c:ser>
        <c:dLbls>
          <c:showLegendKey val="0"/>
          <c:showVal val="1"/>
          <c:showCatName val="0"/>
          <c:showSerName val="0"/>
          <c:showPercent val="0"/>
          <c:showBubbleSize val="0"/>
        </c:dLbls>
        <c:gapWidth val="150"/>
        <c:overlap val="-25"/>
        <c:axId val="41858944"/>
        <c:axId val="41860480"/>
      </c:barChart>
      <c:catAx>
        <c:axId val="41858944"/>
        <c:scaling>
          <c:orientation val="minMax"/>
        </c:scaling>
        <c:delete val="0"/>
        <c:axPos val="b"/>
        <c:majorTickMark val="none"/>
        <c:minorTickMark val="none"/>
        <c:tickLblPos val="nextTo"/>
        <c:crossAx val="41860480"/>
        <c:crosses val="autoZero"/>
        <c:auto val="1"/>
        <c:lblAlgn val="ctr"/>
        <c:lblOffset val="100"/>
        <c:noMultiLvlLbl val="0"/>
      </c:catAx>
      <c:valAx>
        <c:axId val="41860480"/>
        <c:scaling>
          <c:orientation val="minMax"/>
        </c:scaling>
        <c:delete val="1"/>
        <c:axPos val="l"/>
        <c:numFmt formatCode="0%" sourceLinked="1"/>
        <c:majorTickMark val="out"/>
        <c:minorTickMark val="none"/>
        <c:tickLblPos val="nextTo"/>
        <c:crossAx val="41858944"/>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Research </a:t>
            </a:r>
            <a:r>
              <a:rPr lang="en-US" dirty="0"/>
              <a:t>Data Management Venues</a:t>
            </a:r>
          </a:p>
        </c:rich>
      </c:tx>
      <c:layout/>
      <c:overlay val="0"/>
    </c:title>
    <c:autoTitleDeleted val="0"/>
    <c:plotArea>
      <c:layout/>
      <c:barChart>
        <c:barDir val="col"/>
        <c:grouping val="clustered"/>
        <c:varyColors val="0"/>
        <c:ser>
          <c:idx val="0"/>
          <c:order val="0"/>
          <c:tx>
            <c:strRef>
              <c:f>Sheet1!$A$2</c:f>
              <c:strCache>
                <c:ptCount val="1"/>
                <c:pt idx="0">
                  <c:v>Illinois</c:v>
                </c:pt>
              </c:strCache>
            </c:strRef>
          </c:tx>
          <c:spPr>
            <a:solidFill>
              <a:schemeClr val="accent6">
                <a:lumMod val="75000"/>
              </a:schemeClr>
            </a:solidFill>
            <a:ln>
              <a:solidFill>
                <a:schemeClr val="accent6">
                  <a:lumMod val="75000"/>
                </a:schemeClr>
              </a:solidFill>
            </a:ln>
          </c:spPr>
          <c:invertIfNegative val="0"/>
          <c:cat>
            <c:strRef>
              <c:f>Sheet1!$B$1:$F$1</c:f>
              <c:strCache>
                <c:ptCount val="5"/>
                <c:pt idx="0">
                  <c:v>Self-preserve</c:v>
                </c:pt>
                <c:pt idx="1">
                  <c:v>Institutional Repository</c:v>
                </c:pt>
                <c:pt idx="2">
                  <c:v>Library</c:v>
                </c:pt>
                <c:pt idx="3">
                  <c:v>Publisher</c:v>
                </c:pt>
                <c:pt idx="4">
                  <c:v>Data Not Preserved</c:v>
                </c:pt>
              </c:strCache>
            </c:strRef>
          </c:cat>
          <c:val>
            <c:numRef>
              <c:f>Sheet1!$B$2:$F$2</c:f>
              <c:numCache>
                <c:formatCode>0%</c:formatCode>
                <c:ptCount val="5"/>
                <c:pt idx="0">
                  <c:v>0.83</c:v>
                </c:pt>
                <c:pt idx="1">
                  <c:v>0.24</c:v>
                </c:pt>
                <c:pt idx="2">
                  <c:v>7.0000000000000007E-2</c:v>
                </c:pt>
                <c:pt idx="3">
                  <c:v>0.08</c:v>
                </c:pt>
                <c:pt idx="4">
                  <c:v>0.1</c:v>
                </c:pt>
              </c:numCache>
            </c:numRef>
          </c:val>
        </c:ser>
        <c:ser>
          <c:idx val="1"/>
          <c:order val="1"/>
          <c:tx>
            <c:strRef>
              <c:f>Sheet1!$A$3</c:f>
              <c:strCache>
                <c:ptCount val="1"/>
                <c:pt idx="0">
                  <c:v>National 2012</c:v>
                </c:pt>
              </c:strCache>
            </c:strRef>
          </c:tx>
          <c:spPr>
            <a:solidFill>
              <a:srgbClr val="C00000"/>
            </a:solidFill>
            <a:ln>
              <a:solidFill>
                <a:schemeClr val="accent6">
                  <a:lumMod val="60000"/>
                  <a:lumOff val="40000"/>
                </a:schemeClr>
              </a:solidFill>
            </a:ln>
          </c:spPr>
          <c:invertIfNegative val="0"/>
          <c:cat>
            <c:strRef>
              <c:f>Sheet1!$B$1:$F$1</c:f>
              <c:strCache>
                <c:ptCount val="5"/>
                <c:pt idx="0">
                  <c:v>Self-preserve</c:v>
                </c:pt>
                <c:pt idx="1">
                  <c:v>Institutional Repository</c:v>
                </c:pt>
                <c:pt idx="2">
                  <c:v>Library</c:v>
                </c:pt>
                <c:pt idx="3">
                  <c:v>Publisher</c:v>
                </c:pt>
                <c:pt idx="4">
                  <c:v>Data Not Preserved</c:v>
                </c:pt>
              </c:strCache>
            </c:strRef>
          </c:cat>
          <c:val>
            <c:numRef>
              <c:f>Sheet1!$B$3:$F$3</c:f>
              <c:numCache>
                <c:formatCode>0%</c:formatCode>
                <c:ptCount val="5"/>
                <c:pt idx="0">
                  <c:v>0.79</c:v>
                </c:pt>
                <c:pt idx="1">
                  <c:v>0.18</c:v>
                </c:pt>
                <c:pt idx="2">
                  <c:v>7.0000000000000007E-2</c:v>
                </c:pt>
                <c:pt idx="3">
                  <c:v>0.04</c:v>
                </c:pt>
                <c:pt idx="4">
                  <c:v>0.15</c:v>
                </c:pt>
              </c:numCache>
            </c:numRef>
          </c:val>
        </c:ser>
        <c:ser>
          <c:idx val="2"/>
          <c:order val="2"/>
          <c:tx>
            <c:strRef>
              <c:f>Sheet1!$A$4</c:f>
              <c:strCache>
                <c:ptCount val="1"/>
                <c:pt idx="0">
                  <c:v>DePaul</c:v>
                </c:pt>
              </c:strCache>
            </c:strRef>
          </c:tx>
          <c:invertIfNegative val="0"/>
          <c:cat>
            <c:strRef>
              <c:f>Sheet1!$B$1:$F$1</c:f>
              <c:strCache>
                <c:ptCount val="5"/>
                <c:pt idx="0">
                  <c:v>Self-preserve</c:v>
                </c:pt>
                <c:pt idx="1">
                  <c:v>Institutional Repository</c:v>
                </c:pt>
                <c:pt idx="2">
                  <c:v>Library</c:v>
                </c:pt>
                <c:pt idx="3">
                  <c:v>Publisher</c:v>
                </c:pt>
                <c:pt idx="4">
                  <c:v>Data Not Preserved</c:v>
                </c:pt>
              </c:strCache>
            </c:strRef>
          </c:cat>
          <c:val>
            <c:numRef>
              <c:f>Sheet1!$B$4:$F$4</c:f>
              <c:numCache>
                <c:formatCode>0%</c:formatCode>
                <c:ptCount val="5"/>
                <c:pt idx="0">
                  <c:v>0.75</c:v>
                </c:pt>
                <c:pt idx="1">
                  <c:v>0.15</c:v>
                </c:pt>
                <c:pt idx="2">
                  <c:v>0.09</c:v>
                </c:pt>
                <c:pt idx="3">
                  <c:v>0.01</c:v>
                </c:pt>
                <c:pt idx="4">
                  <c:v>0.18</c:v>
                </c:pt>
              </c:numCache>
            </c:numRef>
          </c:val>
        </c:ser>
        <c:dLbls>
          <c:showLegendKey val="0"/>
          <c:showVal val="1"/>
          <c:showCatName val="0"/>
          <c:showSerName val="0"/>
          <c:showPercent val="0"/>
          <c:showBubbleSize val="0"/>
        </c:dLbls>
        <c:gapWidth val="150"/>
        <c:overlap val="-25"/>
        <c:axId val="41956096"/>
        <c:axId val="41957632"/>
      </c:barChart>
      <c:catAx>
        <c:axId val="41956096"/>
        <c:scaling>
          <c:orientation val="minMax"/>
        </c:scaling>
        <c:delete val="0"/>
        <c:axPos val="b"/>
        <c:majorTickMark val="none"/>
        <c:minorTickMark val="none"/>
        <c:tickLblPos val="nextTo"/>
        <c:crossAx val="41957632"/>
        <c:crosses val="autoZero"/>
        <c:auto val="1"/>
        <c:lblAlgn val="ctr"/>
        <c:lblOffset val="100"/>
        <c:noMultiLvlLbl val="0"/>
      </c:catAx>
      <c:valAx>
        <c:axId val="41957632"/>
        <c:scaling>
          <c:orientation val="minMax"/>
        </c:scaling>
        <c:delete val="1"/>
        <c:axPos val="l"/>
        <c:numFmt formatCode="0%" sourceLinked="1"/>
        <c:majorTickMark val="out"/>
        <c:minorTickMark val="none"/>
        <c:tickLblPos val="nextTo"/>
        <c:crossAx val="41956096"/>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Discovery</a:t>
            </a:r>
            <a:r>
              <a:rPr lang="en-US" dirty="0"/>
              <a:t>: </a:t>
            </a:r>
            <a:r>
              <a:rPr lang="en-US" dirty="0" smtClean="0"/>
              <a:t>Known Items</a:t>
            </a:r>
            <a:endParaRPr lang="en-US" dirty="0"/>
          </a:p>
        </c:rich>
      </c:tx>
      <c:layout/>
      <c:overlay val="0"/>
    </c:title>
    <c:autoTitleDeleted val="0"/>
    <c:plotArea>
      <c:layout/>
      <c:barChart>
        <c:barDir val="col"/>
        <c:grouping val="clustered"/>
        <c:varyColors val="0"/>
        <c:ser>
          <c:idx val="0"/>
          <c:order val="0"/>
          <c:tx>
            <c:strRef>
              <c:f>Sheet1!$A$2</c:f>
              <c:strCache>
                <c:ptCount val="1"/>
                <c:pt idx="0">
                  <c:v>Illinois Known Items</c:v>
                </c:pt>
              </c:strCache>
            </c:strRef>
          </c:tx>
          <c:spPr>
            <a:solidFill>
              <a:srgbClr val="E46C0A"/>
            </a:solidFill>
            <a:ln>
              <a:solidFill>
                <a:schemeClr val="accent6">
                  <a:lumMod val="75000"/>
                </a:schemeClr>
              </a:solidFill>
            </a:ln>
          </c:spPr>
          <c:invertIfNegative val="0"/>
          <c:cat>
            <c:strRef>
              <c:f>Sheet1!$B$1:$E$1</c:f>
              <c:strCache>
                <c:ptCount val="4"/>
                <c:pt idx="0">
                  <c:v>Website/Online Catalog</c:v>
                </c:pt>
                <c:pt idx="1">
                  <c:v>Scholarly Database/Search Engine</c:v>
                </c:pt>
                <c:pt idx="2">
                  <c:v>General Purpose Search Engine</c:v>
                </c:pt>
                <c:pt idx="3">
                  <c:v>Colleague, Librarian, Other</c:v>
                </c:pt>
              </c:strCache>
            </c:strRef>
          </c:cat>
          <c:val>
            <c:numRef>
              <c:f>Sheet1!$B$2:$E$2</c:f>
              <c:numCache>
                <c:formatCode>0%</c:formatCode>
                <c:ptCount val="4"/>
                <c:pt idx="0">
                  <c:v>0.48</c:v>
                </c:pt>
                <c:pt idx="1">
                  <c:v>0.25</c:v>
                </c:pt>
                <c:pt idx="2">
                  <c:v>0.22</c:v>
                </c:pt>
                <c:pt idx="3">
                  <c:v>0.05</c:v>
                </c:pt>
              </c:numCache>
            </c:numRef>
          </c:val>
        </c:ser>
        <c:ser>
          <c:idx val="1"/>
          <c:order val="1"/>
          <c:tx>
            <c:strRef>
              <c:f>Sheet1!$A$3</c:f>
              <c:strCache>
                <c:ptCount val="1"/>
                <c:pt idx="0">
                  <c:v>National Known Items</c:v>
                </c:pt>
              </c:strCache>
            </c:strRef>
          </c:tx>
          <c:spPr>
            <a:solidFill>
              <a:srgbClr val="C00000"/>
            </a:solidFill>
            <a:ln>
              <a:solidFill>
                <a:schemeClr val="accent6">
                  <a:lumMod val="75000"/>
                </a:schemeClr>
              </a:solidFill>
            </a:ln>
          </c:spPr>
          <c:invertIfNegative val="0"/>
          <c:dLbls>
            <c:numFmt formatCode="0%" sourceLinked="0"/>
            <c:showLegendKey val="0"/>
            <c:showVal val="1"/>
            <c:showCatName val="0"/>
            <c:showSerName val="0"/>
            <c:showPercent val="0"/>
            <c:showBubbleSize val="0"/>
            <c:showLeaderLines val="0"/>
          </c:dLbls>
          <c:cat>
            <c:strRef>
              <c:f>Sheet1!$B$1:$E$1</c:f>
              <c:strCache>
                <c:ptCount val="4"/>
                <c:pt idx="0">
                  <c:v>Website/Online Catalog</c:v>
                </c:pt>
                <c:pt idx="1">
                  <c:v>Scholarly Database/Search Engine</c:v>
                </c:pt>
                <c:pt idx="2">
                  <c:v>General Purpose Search Engine</c:v>
                </c:pt>
                <c:pt idx="3">
                  <c:v>Colleague, Librarian, Other</c:v>
                </c:pt>
              </c:strCache>
            </c:strRef>
          </c:cat>
          <c:val>
            <c:numRef>
              <c:f>Sheet1!$B$3:$E$3</c:f>
              <c:numCache>
                <c:formatCode>0%</c:formatCode>
                <c:ptCount val="4"/>
                <c:pt idx="0">
                  <c:v>0.41</c:v>
                </c:pt>
                <c:pt idx="1">
                  <c:v>0.34</c:v>
                </c:pt>
                <c:pt idx="2">
                  <c:v>0.22</c:v>
                </c:pt>
                <c:pt idx="3">
                  <c:v>0.04</c:v>
                </c:pt>
              </c:numCache>
            </c:numRef>
          </c:val>
        </c:ser>
        <c:ser>
          <c:idx val="2"/>
          <c:order val="2"/>
          <c:tx>
            <c:strRef>
              <c:f>Sheet1!$A$4</c:f>
              <c:strCache>
                <c:ptCount val="1"/>
                <c:pt idx="0">
                  <c:v>DePaul Known Items</c:v>
                </c:pt>
              </c:strCache>
            </c:strRef>
          </c:tx>
          <c:invertIfNegative val="0"/>
          <c:cat>
            <c:strRef>
              <c:f>Sheet1!$B$1:$E$1</c:f>
              <c:strCache>
                <c:ptCount val="4"/>
                <c:pt idx="0">
                  <c:v>Website/Online Catalog</c:v>
                </c:pt>
                <c:pt idx="1">
                  <c:v>Scholarly Database/Search Engine</c:v>
                </c:pt>
                <c:pt idx="2">
                  <c:v>General Purpose Search Engine</c:v>
                </c:pt>
                <c:pt idx="3">
                  <c:v>Colleague, Librarian, Other</c:v>
                </c:pt>
              </c:strCache>
            </c:strRef>
          </c:cat>
          <c:val>
            <c:numRef>
              <c:f>Sheet1!$B$4:$E$4</c:f>
              <c:numCache>
                <c:formatCode>0%</c:formatCode>
                <c:ptCount val="4"/>
                <c:pt idx="0">
                  <c:v>0.36</c:v>
                </c:pt>
                <c:pt idx="1">
                  <c:v>0.3</c:v>
                </c:pt>
                <c:pt idx="2">
                  <c:v>0.3</c:v>
                </c:pt>
                <c:pt idx="3">
                  <c:v>0.06</c:v>
                </c:pt>
              </c:numCache>
            </c:numRef>
          </c:val>
        </c:ser>
        <c:dLbls>
          <c:showLegendKey val="0"/>
          <c:showVal val="1"/>
          <c:showCatName val="0"/>
          <c:showSerName val="0"/>
          <c:showPercent val="0"/>
          <c:showBubbleSize val="0"/>
        </c:dLbls>
        <c:gapWidth val="150"/>
        <c:overlap val="-25"/>
        <c:axId val="42085760"/>
        <c:axId val="42108032"/>
      </c:barChart>
      <c:catAx>
        <c:axId val="42085760"/>
        <c:scaling>
          <c:orientation val="minMax"/>
        </c:scaling>
        <c:delete val="0"/>
        <c:axPos val="b"/>
        <c:numFmt formatCode="@" sourceLinked="0"/>
        <c:majorTickMark val="none"/>
        <c:minorTickMark val="none"/>
        <c:tickLblPos val="low"/>
        <c:crossAx val="42108032"/>
        <c:crosses val="autoZero"/>
        <c:auto val="0"/>
        <c:lblAlgn val="ctr"/>
        <c:lblOffset val="0"/>
        <c:tickMarkSkip val="1"/>
        <c:noMultiLvlLbl val="0"/>
      </c:catAx>
      <c:valAx>
        <c:axId val="42108032"/>
        <c:scaling>
          <c:orientation val="minMax"/>
        </c:scaling>
        <c:delete val="1"/>
        <c:axPos val="l"/>
        <c:numFmt formatCode="0%" sourceLinked="1"/>
        <c:majorTickMark val="out"/>
        <c:minorTickMark val="none"/>
        <c:tickLblPos val="nextTo"/>
        <c:crossAx val="42085760"/>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Discovery</a:t>
            </a:r>
            <a:r>
              <a:rPr lang="en-US" dirty="0"/>
              <a:t>: </a:t>
            </a:r>
            <a:r>
              <a:rPr lang="en-US" baseline="0" dirty="0" smtClean="0"/>
              <a:t> Exploration</a:t>
            </a:r>
            <a:endParaRPr lang="en-US" dirty="0"/>
          </a:p>
        </c:rich>
      </c:tx>
      <c:layout/>
      <c:overlay val="0"/>
    </c:title>
    <c:autoTitleDeleted val="0"/>
    <c:plotArea>
      <c:layout/>
      <c:barChart>
        <c:barDir val="col"/>
        <c:grouping val="clustered"/>
        <c:varyColors val="0"/>
        <c:ser>
          <c:idx val="0"/>
          <c:order val="0"/>
          <c:tx>
            <c:strRef>
              <c:f>Sheet1!$A$2</c:f>
              <c:strCache>
                <c:ptCount val="1"/>
                <c:pt idx="0">
                  <c:v>Illinois Exploration</c:v>
                </c:pt>
              </c:strCache>
            </c:strRef>
          </c:tx>
          <c:spPr>
            <a:solidFill>
              <a:srgbClr val="E46C0A"/>
            </a:solidFill>
            <a:ln>
              <a:solidFill>
                <a:schemeClr val="accent6">
                  <a:lumMod val="75000"/>
                </a:schemeClr>
              </a:solidFill>
            </a:ln>
          </c:spPr>
          <c:invertIfNegative val="0"/>
          <c:cat>
            <c:strRef>
              <c:f>Sheet1!$B$1:$E$1</c:f>
              <c:strCache>
                <c:ptCount val="4"/>
                <c:pt idx="0">
                  <c:v>Website/Online Catalog</c:v>
                </c:pt>
                <c:pt idx="1">
                  <c:v>Scholarly Database/Search Engine</c:v>
                </c:pt>
                <c:pt idx="2">
                  <c:v>General Purpose Search Engine</c:v>
                </c:pt>
                <c:pt idx="3">
                  <c:v>Colleague, Librarian, Other</c:v>
                </c:pt>
              </c:strCache>
            </c:strRef>
          </c:cat>
          <c:val>
            <c:numRef>
              <c:f>Sheet1!$B$2:$E$2</c:f>
              <c:numCache>
                <c:formatCode>0%</c:formatCode>
                <c:ptCount val="4"/>
                <c:pt idx="0">
                  <c:v>0.21</c:v>
                </c:pt>
                <c:pt idx="1">
                  <c:v>0.52</c:v>
                </c:pt>
                <c:pt idx="2">
                  <c:v>0.23</c:v>
                </c:pt>
                <c:pt idx="3">
                  <c:v>0.05</c:v>
                </c:pt>
              </c:numCache>
            </c:numRef>
          </c:val>
        </c:ser>
        <c:ser>
          <c:idx val="1"/>
          <c:order val="1"/>
          <c:tx>
            <c:strRef>
              <c:f>Sheet1!$A$3</c:f>
              <c:strCache>
                <c:ptCount val="1"/>
                <c:pt idx="0">
                  <c:v>National Exploration</c:v>
                </c:pt>
              </c:strCache>
            </c:strRef>
          </c:tx>
          <c:spPr>
            <a:solidFill>
              <a:srgbClr val="C00000"/>
            </a:solidFill>
            <a:ln>
              <a:solidFill>
                <a:schemeClr val="accent6">
                  <a:lumMod val="75000"/>
                </a:schemeClr>
              </a:solidFill>
            </a:ln>
          </c:spPr>
          <c:invertIfNegative val="0"/>
          <c:dLbls>
            <c:numFmt formatCode="0%" sourceLinked="0"/>
            <c:showLegendKey val="0"/>
            <c:showVal val="1"/>
            <c:showCatName val="0"/>
            <c:showSerName val="0"/>
            <c:showPercent val="0"/>
            <c:showBubbleSize val="0"/>
            <c:showLeaderLines val="0"/>
          </c:dLbls>
          <c:cat>
            <c:strRef>
              <c:f>Sheet1!$B$1:$E$1</c:f>
              <c:strCache>
                <c:ptCount val="4"/>
                <c:pt idx="0">
                  <c:v>Website/Online Catalog</c:v>
                </c:pt>
                <c:pt idx="1">
                  <c:v>Scholarly Database/Search Engine</c:v>
                </c:pt>
                <c:pt idx="2">
                  <c:v>General Purpose Search Engine</c:v>
                </c:pt>
                <c:pt idx="3">
                  <c:v>Colleague, Librarian, Other</c:v>
                </c:pt>
              </c:strCache>
            </c:strRef>
          </c:cat>
          <c:val>
            <c:numRef>
              <c:f>Sheet1!$B$3:$E$3</c:f>
              <c:numCache>
                <c:formatCode>0%</c:formatCode>
                <c:ptCount val="4"/>
                <c:pt idx="0">
                  <c:v>0.25</c:v>
                </c:pt>
                <c:pt idx="1">
                  <c:v>0.5</c:v>
                </c:pt>
                <c:pt idx="2">
                  <c:v>0.18</c:v>
                </c:pt>
                <c:pt idx="3">
                  <c:v>7.0000000000000007E-2</c:v>
                </c:pt>
              </c:numCache>
            </c:numRef>
          </c:val>
        </c:ser>
        <c:ser>
          <c:idx val="2"/>
          <c:order val="2"/>
          <c:tx>
            <c:strRef>
              <c:f>Sheet1!$A$4</c:f>
              <c:strCache>
                <c:ptCount val="1"/>
                <c:pt idx="0">
                  <c:v>DePaul Exploration</c:v>
                </c:pt>
              </c:strCache>
            </c:strRef>
          </c:tx>
          <c:invertIfNegative val="0"/>
          <c:cat>
            <c:strRef>
              <c:f>Sheet1!$B$1:$E$1</c:f>
              <c:strCache>
                <c:ptCount val="4"/>
                <c:pt idx="0">
                  <c:v>Website/Online Catalog</c:v>
                </c:pt>
                <c:pt idx="1">
                  <c:v>Scholarly Database/Search Engine</c:v>
                </c:pt>
                <c:pt idx="2">
                  <c:v>General Purpose Search Engine</c:v>
                </c:pt>
                <c:pt idx="3">
                  <c:v>Colleague, Librarian, Other</c:v>
                </c:pt>
              </c:strCache>
            </c:strRef>
          </c:cat>
          <c:val>
            <c:numRef>
              <c:f>Sheet1!$B$4:$E$4</c:f>
              <c:numCache>
                <c:formatCode>0%</c:formatCode>
                <c:ptCount val="4"/>
                <c:pt idx="0">
                  <c:v>0.25</c:v>
                </c:pt>
                <c:pt idx="1">
                  <c:v>0.41</c:v>
                </c:pt>
                <c:pt idx="2">
                  <c:v>0.28999999999999998</c:v>
                </c:pt>
                <c:pt idx="3">
                  <c:v>0.06</c:v>
                </c:pt>
              </c:numCache>
            </c:numRef>
          </c:val>
        </c:ser>
        <c:dLbls>
          <c:showLegendKey val="0"/>
          <c:showVal val="1"/>
          <c:showCatName val="0"/>
          <c:showSerName val="0"/>
          <c:showPercent val="0"/>
          <c:showBubbleSize val="0"/>
        </c:dLbls>
        <c:gapWidth val="150"/>
        <c:overlap val="-25"/>
        <c:axId val="42068992"/>
        <c:axId val="42156416"/>
      </c:barChart>
      <c:catAx>
        <c:axId val="42068992"/>
        <c:scaling>
          <c:orientation val="minMax"/>
        </c:scaling>
        <c:delete val="0"/>
        <c:axPos val="b"/>
        <c:numFmt formatCode="@" sourceLinked="0"/>
        <c:majorTickMark val="none"/>
        <c:minorTickMark val="none"/>
        <c:tickLblPos val="low"/>
        <c:crossAx val="42156416"/>
        <c:crosses val="autoZero"/>
        <c:auto val="0"/>
        <c:lblAlgn val="ctr"/>
        <c:lblOffset val="0"/>
        <c:tickMarkSkip val="1"/>
        <c:noMultiLvlLbl val="0"/>
      </c:catAx>
      <c:valAx>
        <c:axId val="42156416"/>
        <c:scaling>
          <c:orientation val="minMax"/>
        </c:scaling>
        <c:delete val="1"/>
        <c:axPos val="l"/>
        <c:numFmt formatCode="0%" sourceLinked="1"/>
        <c:majorTickMark val="out"/>
        <c:minorTickMark val="none"/>
        <c:tickLblPos val="nextTo"/>
        <c:crossAx val="42068992"/>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Social </a:t>
            </a:r>
            <a:r>
              <a:rPr lang="en-US" dirty="0"/>
              <a:t>Media</a:t>
            </a:r>
          </a:p>
        </c:rich>
      </c:tx>
      <c:layout/>
      <c:overlay val="0"/>
    </c:title>
    <c:autoTitleDeleted val="0"/>
    <c:plotArea>
      <c:layout/>
      <c:barChart>
        <c:barDir val="col"/>
        <c:grouping val="clustered"/>
        <c:varyColors val="0"/>
        <c:ser>
          <c:idx val="0"/>
          <c:order val="0"/>
          <c:tx>
            <c:strRef>
              <c:f>Sheet1!$A$2</c:f>
              <c:strCache>
                <c:ptCount val="1"/>
                <c:pt idx="0">
                  <c:v>Illinois </c:v>
                </c:pt>
              </c:strCache>
            </c:strRef>
          </c:tx>
          <c:spPr>
            <a:solidFill>
              <a:schemeClr val="accent6">
                <a:lumMod val="75000"/>
              </a:schemeClr>
            </a:solidFill>
            <a:ln>
              <a:solidFill>
                <a:schemeClr val="accent6">
                  <a:lumMod val="75000"/>
                </a:schemeClr>
              </a:solidFill>
            </a:ln>
          </c:spPr>
          <c:invertIfNegative val="0"/>
          <c:cat>
            <c:strRef>
              <c:f>Sheet1!$B$1:$E$1</c:f>
              <c:strCache>
                <c:ptCount val="4"/>
                <c:pt idx="0">
                  <c:v>Blogs/Social Media Important for research</c:v>
                </c:pt>
                <c:pt idx="1">
                  <c:v>Follow Other researchers’ Blogs/Social Media is important</c:v>
                </c:pt>
                <c:pt idx="2">
                  <c:v>Share  research findings using blogs/Social Media (often) </c:v>
                </c:pt>
                <c:pt idx="3">
                  <c:v>Engage students</c:v>
                </c:pt>
              </c:strCache>
            </c:strRef>
          </c:cat>
          <c:val>
            <c:numRef>
              <c:f>Sheet1!$B$2:$E$2</c:f>
              <c:numCache>
                <c:formatCode>0%</c:formatCode>
                <c:ptCount val="4"/>
                <c:pt idx="0">
                  <c:v>0.08</c:v>
                </c:pt>
                <c:pt idx="1">
                  <c:v>0.13</c:v>
                </c:pt>
                <c:pt idx="2">
                  <c:v>0.04</c:v>
                </c:pt>
                <c:pt idx="3">
                  <c:v>0.03</c:v>
                </c:pt>
              </c:numCache>
            </c:numRef>
          </c:val>
        </c:ser>
        <c:ser>
          <c:idx val="1"/>
          <c:order val="1"/>
          <c:tx>
            <c:strRef>
              <c:f>Sheet1!$A$3</c:f>
              <c:strCache>
                <c:ptCount val="1"/>
                <c:pt idx="0">
                  <c:v>National 2012</c:v>
                </c:pt>
              </c:strCache>
            </c:strRef>
          </c:tx>
          <c:spPr>
            <a:solidFill>
              <a:srgbClr val="C00000"/>
            </a:solidFill>
            <a:ln>
              <a:solidFill>
                <a:schemeClr val="accent6">
                  <a:lumMod val="60000"/>
                  <a:lumOff val="40000"/>
                </a:schemeClr>
              </a:solidFill>
            </a:ln>
          </c:spPr>
          <c:invertIfNegative val="0"/>
          <c:cat>
            <c:strRef>
              <c:f>Sheet1!$B$1:$E$1</c:f>
              <c:strCache>
                <c:ptCount val="4"/>
                <c:pt idx="0">
                  <c:v>Blogs/Social Media Important for research</c:v>
                </c:pt>
                <c:pt idx="1">
                  <c:v>Follow Other researchers’ Blogs/Social Media is important</c:v>
                </c:pt>
                <c:pt idx="2">
                  <c:v>Share  research findings using blogs/Social Media (often) </c:v>
                </c:pt>
                <c:pt idx="3">
                  <c:v>Engage students</c:v>
                </c:pt>
              </c:strCache>
            </c:strRef>
          </c:cat>
          <c:val>
            <c:numRef>
              <c:f>Sheet1!$B$3:$E$3</c:f>
              <c:numCache>
                <c:formatCode>0%</c:formatCode>
                <c:ptCount val="4"/>
                <c:pt idx="0">
                  <c:v>7.0000000000000007E-2</c:v>
                </c:pt>
                <c:pt idx="1">
                  <c:v>0.12</c:v>
                </c:pt>
                <c:pt idx="2">
                  <c:v>0.06</c:v>
                </c:pt>
                <c:pt idx="3">
                  <c:v>0.04</c:v>
                </c:pt>
              </c:numCache>
            </c:numRef>
          </c:val>
        </c:ser>
        <c:ser>
          <c:idx val="2"/>
          <c:order val="2"/>
          <c:tx>
            <c:strRef>
              <c:f>Sheet1!$A$4</c:f>
              <c:strCache>
                <c:ptCount val="1"/>
                <c:pt idx="0">
                  <c:v>DePaul</c:v>
                </c:pt>
              </c:strCache>
            </c:strRef>
          </c:tx>
          <c:invertIfNegative val="0"/>
          <c:cat>
            <c:strRef>
              <c:f>Sheet1!$B$1:$E$1</c:f>
              <c:strCache>
                <c:ptCount val="4"/>
                <c:pt idx="0">
                  <c:v>Blogs/Social Media Important for research</c:v>
                </c:pt>
                <c:pt idx="1">
                  <c:v>Follow Other researchers’ Blogs/Social Media is important</c:v>
                </c:pt>
                <c:pt idx="2">
                  <c:v>Share  research findings using blogs/Social Media (often) </c:v>
                </c:pt>
                <c:pt idx="3">
                  <c:v>Engage students</c:v>
                </c:pt>
              </c:strCache>
            </c:strRef>
          </c:cat>
          <c:val>
            <c:numRef>
              <c:f>Sheet1!$B$4:$E$4</c:f>
              <c:numCache>
                <c:formatCode>0%</c:formatCode>
                <c:ptCount val="4"/>
                <c:pt idx="0">
                  <c:v>0.08</c:v>
                </c:pt>
                <c:pt idx="1">
                  <c:v>0.22</c:v>
                </c:pt>
                <c:pt idx="2">
                  <c:v>0.12</c:v>
                </c:pt>
                <c:pt idx="3">
                  <c:v>0.06</c:v>
                </c:pt>
              </c:numCache>
            </c:numRef>
          </c:val>
        </c:ser>
        <c:dLbls>
          <c:showLegendKey val="0"/>
          <c:showVal val="1"/>
          <c:showCatName val="0"/>
          <c:showSerName val="0"/>
          <c:showPercent val="0"/>
          <c:showBubbleSize val="0"/>
        </c:dLbls>
        <c:gapWidth val="150"/>
        <c:overlap val="-25"/>
        <c:axId val="42214912"/>
        <c:axId val="42216448"/>
      </c:barChart>
      <c:catAx>
        <c:axId val="42214912"/>
        <c:scaling>
          <c:orientation val="minMax"/>
        </c:scaling>
        <c:delete val="0"/>
        <c:axPos val="b"/>
        <c:numFmt formatCode="@" sourceLinked="0"/>
        <c:majorTickMark val="none"/>
        <c:minorTickMark val="none"/>
        <c:tickLblPos val="low"/>
        <c:crossAx val="42216448"/>
        <c:crosses val="autoZero"/>
        <c:auto val="0"/>
        <c:lblAlgn val="ctr"/>
        <c:lblOffset val="0"/>
        <c:tickMarkSkip val="1"/>
        <c:noMultiLvlLbl val="0"/>
      </c:catAx>
      <c:valAx>
        <c:axId val="42216448"/>
        <c:scaling>
          <c:orientation val="minMax"/>
          <c:max val="0.60000000000000009"/>
        </c:scaling>
        <c:delete val="1"/>
        <c:axPos val="l"/>
        <c:numFmt formatCode="0%" sourceLinked="1"/>
        <c:majorTickMark val="out"/>
        <c:minorTickMark val="none"/>
        <c:tickLblPos val="nextTo"/>
        <c:crossAx val="42214912"/>
        <c:crosses val="autoZero"/>
        <c:crossBetween val="between"/>
        <c:majorUnit val="0.2"/>
        <c:minorUnit val="4.000000000000001E-3"/>
      </c:valAx>
    </c:plotArea>
    <c:legend>
      <c:legendPos val="t"/>
      <c:layout/>
      <c:overlay val="0"/>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5-year </a:t>
            </a:r>
            <a:r>
              <a:rPr lang="en-US" dirty="0"/>
              <a:t>e-Book </a:t>
            </a:r>
            <a:r>
              <a:rPr lang="en-US" dirty="0" err="1"/>
              <a:t>Prevelance</a:t>
            </a:r>
            <a:endParaRPr lang="en-US" dirty="0"/>
          </a:p>
        </c:rich>
      </c:tx>
      <c:layout/>
      <c:overlay val="0"/>
    </c:title>
    <c:autoTitleDeleted val="0"/>
    <c:plotArea>
      <c:layout/>
      <c:barChart>
        <c:barDir val="col"/>
        <c:grouping val="clustered"/>
        <c:varyColors val="0"/>
        <c:ser>
          <c:idx val="0"/>
          <c:order val="0"/>
          <c:tx>
            <c:strRef>
              <c:f>Sheet1!$A$2</c:f>
              <c:strCache>
                <c:ptCount val="1"/>
                <c:pt idx="0">
                  <c:v>Illinois </c:v>
                </c:pt>
              </c:strCache>
            </c:strRef>
          </c:tx>
          <c:spPr>
            <a:solidFill>
              <a:schemeClr val="accent6">
                <a:lumMod val="75000"/>
              </a:schemeClr>
            </a:solidFill>
            <a:ln>
              <a:solidFill>
                <a:schemeClr val="accent6">
                  <a:lumMod val="75000"/>
                </a:schemeClr>
              </a:solidFill>
            </a:ln>
          </c:spPr>
          <c:invertIfNegative val="0"/>
          <c:cat>
            <c:strRef>
              <c:f>Sheet1!$B$1:$D$1</c:f>
              <c:strCache>
                <c:ptCount val="3"/>
                <c:pt idx="0">
                  <c:v>2006</c:v>
                </c:pt>
                <c:pt idx="1">
                  <c:v>2009</c:v>
                </c:pt>
                <c:pt idx="2">
                  <c:v>2012</c:v>
                </c:pt>
              </c:strCache>
            </c:strRef>
          </c:cat>
          <c:val>
            <c:numRef>
              <c:f>Sheet1!$B$2:$D$2</c:f>
              <c:numCache>
                <c:formatCode>General</c:formatCode>
                <c:ptCount val="3"/>
                <c:pt idx="2" formatCode="0%">
                  <c:v>0.15</c:v>
                </c:pt>
              </c:numCache>
            </c:numRef>
          </c:val>
        </c:ser>
        <c:ser>
          <c:idx val="1"/>
          <c:order val="1"/>
          <c:tx>
            <c:strRef>
              <c:f>Sheet1!$A$3</c:f>
              <c:strCache>
                <c:ptCount val="1"/>
                <c:pt idx="0">
                  <c:v>National</c:v>
                </c:pt>
              </c:strCache>
            </c:strRef>
          </c:tx>
          <c:spPr>
            <a:solidFill>
              <a:srgbClr val="C00000"/>
            </a:solidFill>
            <a:ln>
              <a:solidFill>
                <a:schemeClr val="accent1">
                  <a:lumMod val="75000"/>
                </a:schemeClr>
              </a:solidFill>
            </a:ln>
          </c:spPr>
          <c:invertIfNegative val="0"/>
          <c:cat>
            <c:strRef>
              <c:f>Sheet1!$B$1:$D$1</c:f>
              <c:strCache>
                <c:ptCount val="3"/>
                <c:pt idx="0">
                  <c:v>2006</c:v>
                </c:pt>
                <c:pt idx="1">
                  <c:v>2009</c:v>
                </c:pt>
                <c:pt idx="2">
                  <c:v>2012</c:v>
                </c:pt>
              </c:strCache>
            </c:strRef>
          </c:cat>
          <c:val>
            <c:numRef>
              <c:f>Sheet1!$B$3:$D$3</c:f>
              <c:numCache>
                <c:formatCode>0%</c:formatCode>
                <c:ptCount val="3"/>
                <c:pt idx="0" formatCode="0.0%">
                  <c:v>3.6999999999999998E-2</c:v>
                </c:pt>
                <c:pt idx="1">
                  <c:v>0.04</c:v>
                </c:pt>
                <c:pt idx="2">
                  <c:v>0.16</c:v>
                </c:pt>
              </c:numCache>
            </c:numRef>
          </c:val>
        </c:ser>
        <c:ser>
          <c:idx val="2"/>
          <c:order val="2"/>
          <c:tx>
            <c:strRef>
              <c:f>Sheet1!$A$4</c:f>
              <c:strCache>
                <c:ptCount val="1"/>
                <c:pt idx="0">
                  <c:v>DePaul</c:v>
                </c:pt>
              </c:strCache>
            </c:strRef>
          </c:tx>
          <c:invertIfNegative val="0"/>
          <c:cat>
            <c:strRef>
              <c:f>Sheet1!$B$1:$D$1</c:f>
              <c:strCache>
                <c:ptCount val="3"/>
                <c:pt idx="0">
                  <c:v>2006</c:v>
                </c:pt>
                <c:pt idx="1">
                  <c:v>2009</c:v>
                </c:pt>
                <c:pt idx="2">
                  <c:v>2012</c:v>
                </c:pt>
              </c:strCache>
            </c:strRef>
          </c:cat>
          <c:val>
            <c:numRef>
              <c:f>Sheet1!$B$4:$D$4</c:f>
              <c:numCache>
                <c:formatCode>General</c:formatCode>
                <c:ptCount val="3"/>
                <c:pt idx="2" formatCode="0%">
                  <c:v>0.21</c:v>
                </c:pt>
              </c:numCache>
            </c:numRef>
          </c:val>
        </c:ser>
        <c:dLbls>
          <c:showLegendKey val="0"/>
          <c:showVal val="1"/>
          <c:showCatName val="0"/>
          <c:showSerName val="0"/>
          <c:showPercent val="0"/>
          <c:showBubbleSize val="0"/>
        </c:dLbls>
        <c:gapWidth val="150"/>
        <c:overlap val="-25"/>
        <c:axId val="42377600"/>
        <c:axId val="42379136"/>
      </c:barChart>
      <c:catAx>
        <c:axId val="42377600"/>
        <c:scaling>
          <c:orientation val="minMax"/>
        </c:scaling>
        <c:delete val="0"/>
        <c:axPos val="b"/>
        <c:majorTickMark val="none"/>
        <c:minorTickMark val="none"/>
        <c:tickLblPos val="nextTo"/>
        <c:crossAx val="42379136"/>
        <c:crosses val="autoZero"/>
        <c:auto val="1"/>
        <c:lblAlgn val="ctr"/>
        <c:lblOffset val="100"/>
        <c:tickLblSkip val="1"/>
        <c:noMultiLvlLbl val="0"/>
      </c:catAx>
      <c:valAx>
        <c:axId val="42379136"/>
        <c:scaling>
          <c:orientation val="minMax"/>
          <c:max val="0.60000000000000009"/>
          <c:min val="0"/>
        </c:scaling>
        <c:delete val="1"/>
        <c:axPos val="l"/>
        <c:numFmt formatCode="0%" sourceLinked="0"/>
        <c:majorTickMark val="out"/>
        <c:minorTickMark val="none"/>
        <c:tickLblPos val="nextTo"/>
        <c:crossAx val="42377600"/>
        <c:crosses val="autoZero"/>
        <c:crossBetween val="between"/>
        <c:majorUnit val="0.2"/>
      </c:valAx>
    </c:plotArea>
    <c:legend>
      <c:legendPos val="t"/>
      <c:layout/>
      <c:overlay val="0"/>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A0B9CC-167C-492A-BD93-FA288AA0081B}" type="datetimeFigureOut">
              <a:rPr lang="en-US" smtClean="0"/>
              <a:t>10/30/2013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B54378-7B22-4353-B610-E951F2092C09}" type="slidenum">
              <a:rPr lang="en-US" smtClean="0"/>
              <a:t>‹#›</a:t>
            </a:fld>
            <a:endParaRPr lang="en-US"/>
          </a:p>
        </p:txBody>
      </p:sp>
    </p:spTree>
    <p:extLst>
      <p:ext uri="{BB962C8B-B14F-4D97-AF65-F5344CB8AC3E}">
        <p14:creationId xmlns:p14="http://schemas.microsoft.com/office/powerpoint/2010/main" val="1237533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744FB375-AC65-44B3-9054-FF907BB8DCA6}" type="slidenum">
              <a:rPr lang="en-US" altLang="en-US">
                <a:solidFill>
                  <a:prstClr val="black"/>
                </a:solidFill>
              </a:rPr>
              <a:pPr eaLnBrk="1" hangingPunct="1"/>
              <a:t>1</a:t>
            </a:fld>
            <a:endParaRPr lang="en-US"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54378-7B22-4353-B610-E951F2092C09}" type="slidenum">
              <a:rPr lang="en-US" smtClean="0"/>
              <a:t>22</a:t>
            </a:fld>
            <a:endParaRPr lang="en-US"/>
          </a:p>
        </p:txBody>
      </p:sp>
    </p:spTree>
    <p:extLst>
      <p:ext uri="{BB962C8B-B14F-4D97-AF65-F5344CB8AC3E}">
        <p14:creationId xmlns:p14="http://schemas.microsoft.com/office/powerpoint/2010/main" val="2734620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54378-7B22-4353-B610-E951F2092C09}" type="slidenum">
              <a:rPr lang="en-US" smtClean="0"/>
              <a:t>23</a:t>
            </a:fld>
            <a:endParaRPr lang="en-US"/>
          </a:p>
        </p:txBody>
      </p:sp>
    </p:spTree>
    <p:extLst>
      <p:ext uri="{BB962C8B-B14F-4D97-AF65-F5344CB8AC3E}">
        <p14:creationId xmlns:p14="http://schemas.microsoft.com/office/powerpoint/2010/main" val="2734620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54378-7B22-4353-B610-E951F2092C09}" type="slidenum">
              <a:rPr lang="en-US" smtClean="0"/>
              <a:t>24</a:t>
            </a:fld>
            <a:endParaRPr lang="en-US"/>
          </a:p>
        </p:txBody>
      </p:sp>
    </p:spTree>
    <p:extLst>
      <p:ext uri="{BB962C8B-B14F-4D97-AF65-F5344CB8AC3E}">
        <p14:creationId xmlns:p14="http://schemas.microsoft.com/office/powerpoint/2010/main" val="2734620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B54378-7B22-4353-B610-E951F2092C09}" type="slidenum">
              <a:rPr lang="en-US" smtClean="0"/>
              <a:t>25</a:t>
            </a:fld>
            <a:endParaRPr lang="en-US"/>
          </a:p>
        </p:txBody>
      </p:sp>
    </p:spTree>
    <p:extLst>
      <p:ext uri="{BB962C8B-B14F-4D97-AF65-F5344CB8AC3E}">
        <p14:creationId xmlns:p14="http://schemas.microsoft.com/office/powerpoint/2010/main" val="2734620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3B54378-7B22-4353-B610-E951F2092C09}" type="slidenum">
              <a:rPr lang="en-US" smtClean="0"/>
              <a:t>26</a:t>
            </a:fld>
            <a:endParaRPr lang="en-US"/>
          </a:p>
        </p:txBody>
      </p:sp>
    </p:spTree>
    <p:extLst>
      <p:ext uri="{BB962C8B-B14F-4D97-AF65-F5344CB8AC3E}">
        <p14:creationId xmlns:p14="http://schemas.microsoft.com/office/powerpoint/2010/main" val="2751758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3B54378-7B22-4353-B610-E951F2092C09}" type="slidenum">
              <a:rPr lang="en-US" smtClean="0"/>
              <a:t>27</a:t>
            </a:fld>
            <a:endParaRPr lang="en-US"/>
          </a:p>
        </p:txBody>
      </p:sp>
    </p:spTree>
    <p:extLst>
      <p:ext uri="{BB962C8B-B14F-4D97-AF65-F5344CB8AC3E}">
        <p14:creationId xmlns:p14="http://schemas.microsoft.com/office/powerpoint/2010/main" val="2751758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54378-7B22-4353-B610-E951F2092C09}" type="slidenum">
              <a:rPr lang="en-US" smtClean="0"/>
              <a:t>28</a:t>
            </a:fld>
            <a:endParaRPr lang="en-US"/>
          </a:p>
        </p:txBody>
      </p:sp>
    </p:spTree>
    <p:extLst>
      <p:ext uri="{BB962C8B-B14F-4D97-AF65-F5344CB8AC3E}">
        <p14:creationId xmlns:p14="http://schemas.microsoft.com/office/powerpoint/2010/main" val="2751758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54378-7B22-4353-B610-E951F2092C09}" type="slidenum">
              <a:rPr lang="en-US" smtClean="0"/>
              <a:t>9</a:t>
            </a:fld>
            <a:endParaRPr lang="en-US"/>
          </a:p>
        </p:txBody>
      </p:sp>
    </p:spTree>
    <p:extLst>
      <p:ext uri="{BB962C8B-B14F-4D97-AF65-F5344CB8AC3E}">
        <p14:creationId xmlns:p14="http://schemas.microsoft.com/office/powerpoint/2010/main" val="2427892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54378-7B22-4353-B610-E951F2092C09}" type="slidenum">
              <a:rPr lang="en-US" smtClean="0"/>
              <a:t>15</a:t>
            </a:fld>
            <a:endParaRPr lang="en-US"/>
          </a:p>
        </p:txBody>
      </p:sp>
    </p:spTree>
    <p:extLst>
      <p:ext uri="{BB962C8B-B14F-4D97-AF65-F5344CB8AC3E}">
        <p14:creationId xmlns:p14="http://schemas.microsoft.com/office/powerpoint/2010/main" val="1336150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54378-7B22-4353-B610-E951F2092C09}" type="slidenum">
              <a:rPr lang="en-US" smtClean="0"/>
              <a:t>16</a:t>
            </a:fld>
            <a:endParaRPr lang="en-US"/>
          </a:p>
        </p:txBody>
      </p:sp>
    </p:spTree>
    <p:extLst>
      <p:ext uri="{BB962C8B-B14F-4D97-AF65-F5344CB8AC3E}">
        <p14:creationId xmlns:p14="http://schemas.microsoft.com/office/powerpoint/2010/main" val="1336150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54378-7B22-4353-B610-E951F2092C09}" type="slidenum">
              <a:rPr lang="en-US" smtClean="0"/>
              <a:t>17</a:t>
            </a:fld>
            <a:endParaRPr lang="en-US"/>
          </a:p>
        </p:txBody>
      </p:sp>
    </p:spTree>
    <p:extLst>
      <p:ext uri="{BB962C8B-B14F-4D97-AF65-F5344CB8AC3E}">
        <p14:creationId xmlns:p14="http://schemas.microsoft.com/office/powerpoint/2010/main" val="2734620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54378-7B22-4353-B610-E951F2092C09}" type="slidenum">
              <a:rPr lang="en-US" smtClean="0"/>
              <a:t>18</a:t>
            </a:fld>
            <a:endParaRPr lang="en-US"/>
          </a:p>
        </p:txBody>
      </p:sp>
    </p:spTree>
    <p:extLst>
      <p:ext uri="{BB962C8B-B14F-4D97-AF65-F5344CB8AC3E}">
        <p14:creationId xmlns:p14="http://schemas.microsoft.com/office/powerpoint/2010/main" val="2734620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54378-7B22-4353-B610-E951F2092C09}" type="slidenum">
              <a:rPr lang="en-US" smtClean="0"/>
              <a:t>19</a:t>
            </a:fld>
            <a:endParaRPr lang="en-US"/>
          </a:p>
        </p:txBody>
      </p:sp>
    </p:spTree>
    <p:extLst>
      <p:ext uri="{BB962C8B-B14F-4D97-AF65-F5344CB8AC3E}">
        <p14:creationId xmlns:p14="http://schemas.microsoft.com/office/powerpoint/2010/main" val="2734620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54378-7B22-4353-B610-E951F2092C09}" type="slidenum">
              <a:rPr lang="en-US" smtClean="0"/>
              <a:t>20</a:t>
            </a:fld>
            <a:endParaRPr lang="en-US"/>
          </a:p>
        </p:txBody>
      </p:sp>
    </p:spTree>
    <p:extLst>
      <p:ext uri="{BB962C8B-B14F-4D97-AF65-F5344CB8AC3E}">
        <p14:creationId xmlns:p14="http://schemas.microsoft.com/office/powerpoint/2010/main" val="2734620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54378-7B22-4353-B610-E951F2092C09}" type="slidenum">
              <a:rPr lang="en-US" smtClean="0"/>
              <a:t>21</a:t>
            </a:fld>
            <a:endParaRPr lang="en-US"/>
          </a:p>
        </p:txBody>
      </p:sp>
    </p:spTree>
    <p:extLst>
      <p:ext uri="{BB962C8B-B14F-4D97-AF65-F5344CB8AC3E}">
        <p14:creationId xmlns:p14="http://schemas.microsoft.com/office/powerpoint/2010/main" val="2734620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3CB3C2D-DEF8-49C0-B473-D040ECCC7DAF}" type="datetimeFigureOut">
              <a:rPr lang="en-US" smtClean="0"/>
              <a:t>10/30/2013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F537C8B-7F3F-492E-825C-F956EE0DD786}"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CB3C2D-DEF8-49C0-B473-D040ECCC7DAF}" type="datetimeFigureOut">
              <a:rPr lang="en-US" smtClean="0"/>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37C8B-7F3F-492E-825C-F956EE0DD78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CB3C2D-DEF8-49C0-B473-D040ECCC7DAF}" type="datetimeFigureOut">
              <a:rPr lang="en-US" smtClean="0"/>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37C8B-7F3F-492E-825C-F956EE0DD78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590800"/>
            <a:ext cx="6705600" cy="1676400"/>
          </a:xfrm>
        </p:spPr>
        <p:txBody>
          <a:bodyPr anchor="b"/>
          <a:lstStyle>
            <a:lvl1pPr algn="r">
              <a:defRPr b="1">
                <a:solidFill>
                  <a:srgbClr val="E46C0A"/>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971800" y="4419600"/>
            <a:ext cx="6019800" cy="9144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492089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lstStyle>
            <a:lvl1pPr>
              <a:defRPr>
                <a:solidFill>
                  <a:srgbClr val="E46C0A"/>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26365859-FFE5-41FC-AB25-F64748AB14F6}" type="slidenum">
              <a:rPr lang="en-US"/>
              <a:pPr>
                <a:defRPr/>
              </a:pPr>
              <a:t>‹#›</a:t>
            </a:fld>
            <a:endParaRPr lang="en-US"/>
          </a:p>
        </p:txBody>
      </p:sp>
    </p:spTree>
    <p:extLst>
      <p:ext uri="{BB962C8B-B14F-4D97-AF65-F5344CB8AC3E}">
        <p14:creationId xmlns:p14="http://schemas.microsoft.com/office/powerpoint/2010/main" val="339442727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CB3C2D-DEF8-49C0-B473-D040ECCC7DAF}" type="datetimeFigureOut">
              <a:rPr lang="en-US" smtClean="0"/>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37C8B-7F3F-492E-825C-F956EE0DD786}"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CB3C2D-DEF8-49C0-B473-D040ECCC7DAF}" type="datetimeFigureOut">
              <a:rPr lang="en-US" smtClean="0"/>
              <a:t>10/30/2013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F537C8B-7F3F-492E-825C-F956EE0DD78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3CB3C2D-DEF8-49C0-B473-D040ECCC7DAF}" type="datetimeFigureOut">
              <a:rPr lang="en-US" smtClean="0"/>
              <a:t>10/30/2013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37C8B-7F3F-492E-825C-F956EE0DD786}"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3CB3C2D-DEF8-49C0-B473-D040ECCC7DAF}" type="datetimeFigureOut">
              <a:rPr lang="en-US" smtClean="0"/>
              <a:t>10/30/2013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37C8B-7F3F-492E-825C-F956EE0DD786}"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3CB3C2D-DEF8-49C0-B473-D040ECCC7DAF}" type="datetimeFigureOut">
              <a:rPr lang="en-US" smtClean="0"/>
              <a:t>10/30/2013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37C8B-7F3F-492E-825C-F956EE0DD78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CB3C2D-DEF8-49C0-B473-D040ECCC7DAF}" type="datetimeFigureOut">
              <a:rPr lang="en-US" smtClean="0"/>
              <a:t>10/30/2013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37C8B-7F3F-492E-825C-F956EE0DD78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CB3C2D-DEF8-49C0-B473-D040ECCC7DAF}" type="datetimeFigureOut">
              <a:rPr lang="en-US" smtClean="0"/>
              <a:t>10/30/2013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37C8B-7F3F-492E-825C-F956EE0DD786}"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CB3C2D-DEF8-49C0-B473-D040ECCC7DAF}" type="datetimeFigureOut">
              <a:rPr lang="en-US" smtClean="0"/>
              <a:t>10/30/2013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7F537C8B-7F3F-492E-825C-F956EE0DD786}"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3CB3C2D-DEF8-49C0-B473-D040ECCC7DAF}" type="datetimeFigureOut">
              <a:rPr lang="en-US" smtClean="0"/>
              <a:t>10/30/2013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F537C8B-7F3F-492E-825C-F956EE0DD78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defRPr/>
            </a:pPr>
            <a:fld id="{CB642244-6A3B-4BBB-B0C6-97492613EB04}" type="slidenum">
              <a:rPr lang="en-US">
                <a:ea typeface="MS PGothic" pitchFamily="34" charset="-128"/>
              </a:rPr>
              <a:pPr fontAlgn="base">
                <a:spcBef>
                  <a:spcPct val="0"/>
                </a:spcBef>
                <a:spcAft>
                  <a:spcPct val="0"/>
                </a:spcAft>
                <a:defRPr/>
              </a:pPr>
              <a:t>‹#›</a:t>
            </a:fld>
            <a:endParaRPr lang="en-US">
              <a:ea typeface="MS PGothic" pitchFamily="34" charset="-128"/>
            </a:endParaRPr>
          </a:p>
        </p:txBody>
      </p:sp>
    </p:spTree>
    <p:extLst>
      <p:ext uri="{BB962C8B-B14F-4D97-AF65-F5344CB8AC3E}">
        <p14:creationId xmlns:p14="http://schemas.microsoft.com/office/powerpoint/2010/main" val="3434720895"/>
      </p:ext>
    </p:extLst>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bit.ly/17uTOo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Roger.Schonfeld@ithaka.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pdempsey@depaul.edu" TargetMode="External"/><Relationship Id="rId2" Type="http://schemas.openxmlformats.org/officeDocument/2006/relationships/hyperlink" Target="mailto:jyu@illinois.edu" TargetMode="Externa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ctrTitle"/>
          </p:nvPr>
        </p:nvSpPr>
        <p:spPr>
          <a:xfrm>
            <a:off x="2438400" y="2514600"/>
            <a:ext cx="6705600" cy="762000"/>
          </a:xfrm>
        </p:spPr>
        <p:txBody>
          <a:bodyPr/>
          <a:lstStyle/>
          <a:p>
            <a:pPr eaLnBrk="1" hangingPunct="1"/>
            <a:r>
              <a:rPr lang="en-US" sz="3600" dirty="0"/>
              <a:t>What Do Faculty Favor?: Local </a:t>
            </a:r>
            <a:r>
              <a:rPr lang="en-US" sz="3600" dirty="0" smtClean="0"/>
              <a:t>Implementation </a:t>
            </a:r>
            <a:r>
              <a:rPr lang="en-US" sz="3600" dirty="0"/>
              <a:t>of the </a:t>
            </a:r>
            <a:r>
              <a:rPr lang="en-US" sz="3600" dirty="0" err="1"/>
              <a:t>Ithaka</a:t>
            </a:r>
            <a:r>
              <a:rPr lang="en-US" sz="3600" dirty="0"/>
              <a:t> Faculty Survey in Illinois</a:t>
            </a:r>
            <a:endParaRPr lang="en-US" altLang="en-US" sz="3600" dirty="0" smtClean="0"/>
          </a:p>
        </p:txBody>
      </p:sp>
      <p:sp>
        <p:nvSpPr>
          <p:cNvPr id="4099" name="Subtitle 2"/>
          <p:cNvSpPr>
            <a:spLocks noGrp="1"/>
          </p:cNvSpPr>
          <p:nvPr>
            <p:ph type="subTitle" idx="1"/>
          </p:nvPr>
        </p:nvSpPr>
        <p:spPr>
          <a:xfrm>
            <a:off x="2343150" y="3276600"/>
            <a:ext cx="6667500" cy="533400"/>
          </a:xfrm>
        </p:spPr>
        <p:txBody>
          <a:bodyPr/>
          <a:lstStyle/>
          <a:p>
            <a:pPr eaLnBrk="1" hangingPunct="1">
              <a:spcBef>
                <a:spcPct val="5000"/>
              </a:spcBef>
            </a:pPr>
            <a:r>
              <a:rPr lang="en-US" altLang="en-US" sz="2200" dirty="0" smtClean="0">
                <a:solidFill>
                  <a:srgbClr val="898989"/>
                </a:solidFill>
              </a:rPr>
              <a:t>Paula Dempsey, DePaul University</a:t>
            </a:r>
          </a:p>
          <a:p>
            <a:pPr eaLnBrk="1" hangingPunct="1">
              <a:spcBef>
                <a:spcPct val="5000"/>
              </a:spcBef>
            </a:pPr>
            <a:r>
              <a:rPr lang="en-US" altLang="en-US" sz="2200" dirty="0" smtClean="0">
                <a:solidFill>
                  <a:srgbClr val="898989"/>
                </a:solidFill>
              </a:rPr>
              <a:t>Susan Searing</a:t>
            </a:r>
            <a:r>
              <a:rPr lang="en-US" altLang="en-US" sz="2200" dirty="0">
                <a:solidFill>
                  <a:srgbClr val="898989"/>
                </a:solidFill>
              </a:rPr>
              <a:t>, University of Illinois at Urbana-Champaign</a:t>
            </a:r>
            <a:endParaRPr lang="en-US" altLang="en-US" sz="2200" dirty="0" smtClean="0">
              <a:solidFill>
                <a:srgbClr val="898989"/>
              </a:solidFill>
            </a:endParaRPr>
          </a:p>
          <a:p>
            <a:pPr eaLnBrk="1" hangingPunct="1">
              <a:spcBef>
                <a:spcPct val="5000"/>
              </a:spcBef>
            </a:pPr>
            <a:r>
              <a:rPr lang="en-US" altLang="en-US" sz="2200" dirty="0">
                <a:solidFill>
                  <a:srgbClr val="898989"/>
                </a:solidFill>
              </a:rPr>
              <a:t>Scott Walter, DePaul University</a:t>
            </a:r>
          </a:p>
          <a:p>
            <a:pPr eaLnBrk="1" hangingPunct="1">
              <a:spcBef>
                <a:spcPct val="5000"/>
              </a:spcBef>
            </a:pPr>
            <a:r>
              <a:rPr lang="en-US" altLang="en-US" sz="2200" dirty="0" smtClean="0">
                <a:solidFill>
                  <a:srgbClr val="898989"/>
                </a:solidFill>
              </a:rPr>
              <a:t>Jen-</a:t>
            </a:r>
            <a:r>
              <a:rPr lang="en-US" altLang="en-US" sz="2200" dirty="0" err="1" smtClean="0">
                <a:solidFill>
                  <a:srgbClr val="898989"/>
                </a:solidFill>
              </a:rPr>
              <a:t>chien</a:t>
            </a:r>
            <a:r>
              <a:rPr lang="en-US" altLang="en-US" sz="2200" dirty="0" smtClean="0">
                <a:solidFill>
                  <a:srgbClr val="898989"/>
                </a:solidFill>
              </a:rPr>
              <a:t> Yu, University of Illinois at Urbana-Champaign</a:t>
            </a:r>
          </a:p>
          <a:p>
            <a:pPr eaLnBrk="1" hangingPunct="1">
              <a:spcBef>
                <a:spcPct val="5000"/>
              </a:spcBef>
            </a:pPr>
            <a:r>
              <a:rPr lang="en-US" altLang="en-US" sz="2200" dirty="0" smtClean="0">
                <a:solidFill>
                  <a:srgbClr val="898989"/>
                </a:solidFill>
              </a:rPr>
              <a:t>Presented at the CARLI Annual Meeting, </a:t>
            </a:r>
          </a:p>
          <a:p>
            <a:pPr eaLnBrk="1" hangingPunct="1">
              <a:spcBef>
                <a:spcPct val="5000"/>
              </a:spcBef>
            </a:pPr>
            <a:r>
              <a:rPr lang="en-US" altLang="en-US" sz="2200" dirty="0" smtClean="0">
                <a:solidFill>
                  <a:srgbClr val="898989"/>
                </a:solidFill>
              </a:rPr>
              <a:t>Champaign, Illinois</a:t>
            </a:r>
          </a:p>
          <a:p>
            <a:pPr eaLnBrk="1" hangingPunct="1">
              <a:spcBef>
                <a:spcPct val="5000"/>
              </a:spcBef>
            </a:pPr>
            <a:r>
              <a:rPr lang="en-US" altLang="en-US" sz="2200" dirty="0" smtClean="0">
                <a:solidFill>
                  <a:srgbClr val="898989"/>
                </a:solidFill>
              </a:rPr>
              <a:t>November 1, 2013</a:t>
            </a:r>
          </a:p>
        </p:txBody>
      </p:sp>
      <p:pic>
        <p:nvPicPr>
          <p:cNvPr id="4103" name="Picture 7" descr="C:\Users\swalte11\Desktop\DePaul_Images\Pictur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631"/>
            <a:ext cx="6934200" cy="15934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09800" y="5430219"/>
            <a:ext cx="6934200" cy="1477328"/>
          </a:xfrm>
          <a:prstGeom prst="rect">
            <a:avLst/>
          </a:prstGeom>
          <a:solidFill>
            <a:schemeClr val="bg1"/>
          </a:solidFill>
        </p:spPr>
        <p:txBody>
          <a:bodyPr wrap="square" rtlCol="0">
            <a:spAutoFit/>
          </a:bodyPr>
          <a:lstStyle/>
          <a:p>
            <a:pPr fontAlgn="base">
              <a:spcBef>
                <a:spcPct val="0"/>
              </a:spcBef>
              <a:spcAft>
                <a:spcPct val="0"/>
              </a:spcAft>
            </a:pPr>
            <a:r>
              <a:rPr lang="en-US" dirty="0">
                <a:solidFill>
                  <a:prstClr val="white"/>
                </a:solidFill>
                <a:ea typeface="MS PGothic" pitchFamily="34" charset="-128"/>
              </a:rPr>
              <a:t>kkkkkkkkkkkkkkkkkkkkkkkkkkkkkkkkkkkkkkkkkkkkkkkkkkkkkkkkkkkkkkkkkkkkkkkkkkkkkkkkkkkkkkkkkkkkkkkkkkkkkkkkkkkkkkkkkkkkkkkkkkkkkkkkkkkkkkkkkkkkkkkkkkkkkkkkkkkkkkkkkkkkkkkkkkkkkkkkkkkkkkkkkkkkkkkkkkkkkkkkkkkkkkkkkkkkkkkkkkkkkkkkkkkkkkkkkkkkkkkkkkkkkkkkkkkkkkkkkkkkkkkkk</a:t>
            </a:r>
          </a:p>
        </p:txBody>
      </p:sp>
    </p:spTree>
    <p:extLst>
      <p:ext uri="{BB962C8B-B14F-4D97-AF65-F5344CB8AC3E}">
        <p14:creationId xmlns:p14="http://schemas.microsoft.com/office/powerpoint/2010/main" val="2175848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b="1" dirty="0" smtClean="0">
                <a:solidFill>
                  <a:srgbClr val="E46C0A"/>
                </a:solidFill>
              </a:rPr>
              <a:t>The </a:t>
            </a:r>
            <a:r>
              <a:rPr lang="en-US" b="1" dirty="0" err="1" smtClean="0">
                <a:solidFill>
                  <a:srgbClr val="E46C0A"/>
                </a:solidFill>
              </a:rPr>
              <a:t>Ithaka</a:t>
            </a:r>
            <a:r>
              <a:rPr lang="en-US" b="1" dirty="0" smtClean="0">
                <a:solidFill>
                  <a:srgbClr val="E46C0A"/>
                </a:solidFill>
              </a:rPr>
              <a:t> Faculty Survey:</a:t>
            </a:r>
            <a:br>
              <a:rPr lang="en-US" b="1" dirty="0" smtClean="0">
                <a:solidFill>
                  <a:srgbClr val="E46C0A"/>
                </a:solidFill>
              </a:rPr>
            </a:br>
            <a:r>
              <a:rPr lang="en-US" b="1" dirty="0" smtClean="0">
                <a:solidFill>
                  <a:srgbClr val="E46C0A"/>
                </a:solidFill>
              </a:rPr>
              <a:t>Why “Go Local”?</a:t>
            </a:r>
            <a:endParaRPr lang="en-US" dirty="0"/>
          </a:p>
        </p:txBody>
      </p:sp>
      <p:sp>
        <p:nvSpPr>
          <p:cNvPr id="5" name="Content Placeholder 4"/>
          <p:cNvSpPr>
            <a:spLocks noGrp="1"/>
          </p:cNvSpPr>
          <p:nvPr>
            <p:ph sz="quarter" idx="1"/>
          </p:nvPr>
        </p:nvSpPr>
        <p:spPr/>
        <p:txBody>
          <a:bodyPr>
            <a:normAutofit/>
          </a:bodyPr>
          <a:lstStyle/>
          <a:p>
            <a:pPr marL="0" indent="0">
              <a:buNone/>
            </a:pPr>
            <a:r>
              <a:rPr lang="en-US" dirty="0" smtClean="0"/>
              <a:t>“</a:t>
            </a:r>
            <a:r>
              <a:rPr lang="en-US" dirty="0"/>
              <a:t>This survey takes a deliberately high-level approach, exploring current broad strategic issues to provide you with heightened situational awareness about your campus constituents and to help you chart a course for your institution’s approach to dealing with environmental change</a:t>
            </a:r>
            <a:r>
              <a:rPr lang="en-US" dirty="0" smtClean="0"/>
              <a:t>.” </a:t>
            </a:r>
            <a:endParaRPr lang="en-US" dirty="0"/>
          </a:p>
        </p:txBody>
      </p:sp>
      <p:sp>
        <p:nvSpPr>
          <p:cNvPr id="2" name="TextBox 1"/>
          <p:cNvSpPr txBox="1"/>
          <p:nvPr/>
        </p:nvSpPr>
        <p:spPr>
          <a:xfrm>
            <a:off x="5525022" y="5257800"/>
            <a:ext cx="2743200" cy="1077218"/>
          </a:xfrm>
          <a:prstGeom prst="rect">
            <a:avLst/>
          </a:prstGeom>
          <a:noFill/>
          <a:ln>
            <a:solidFill>
              <a:schemeClr val="accent1"/>
            </a:solidFill>
          </a:ln>
        </p:spPr>
        <p:txBody>
          <a:bodyPr wrap="square" rtlCol="0">
            <a:spAutoFit/>
          </a:bodyPr>
          <a:lstStyle/>
          <a:p>
            <a:r>
              <a:rPr lang="en-US" sz="1600" dirty="0" err="1" smtClean="0"/>
              <a:t>Ithaka</a:t>
            </a:r>
            <a:r>
              <a:rPr lang="en-US" sz="1600" dirty="0" smtClean="0"/>
              <a:t> S&amp;R. (2013). </a:t>
            </a:r>
            <a:r>
              <a:rPr lang="en-US" sz="1600" i="1" dirty="0" smtClean="0"/>
              <a:t>Gaining perspective: Understanding faculty attitudes on your campus</a:t>
            </a:r>
            <a:r>
              <a:rPr lang="en-US" sz="1600" dirty="0" smtClean="0"/>
              <a:t>. New York: </a:t>
            </a:r>
            <a:r>
              <a:rPr lang="en-US" sz="1600" dirty="0" err="1" smtClean="0"/>
              <a:t>Ithaka</a:t>
            </a:r>
            <a:r>
              <a:rPr lang="en-US" sz="1600" dirty="0" smtClean="0"/>
              <a:t> S&amp;R.</a:t>
            </a:r>
            <a:endParaRPr lang="en-US" sz="16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2622" y="1417637"/>
            <a:ext cx="2895600" cy="368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2"/>
          </p:nvPr>
        </p:nvSpPr>
        <p:spPr/>
        <p:txBody>
          <a:bodyPr/>
          <a:lstStyle/>
          <a:p>
            <a:endParaRPr lang="en-US"/>
          </a:p>
        </p:txBody>
      </p:sp>
    </p:spTree>
    <p:extLst>
      <p:ext uri="{BB962C8B-B14F-4D97-AF65-F5344CB8AC3E}">
        <p14:creationId xmlns:p14="http://schemas.microsoft.com/office/powerpoint/2010/main" val="3504969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b="1" dirty="0" smtClean="0">
                <a:solidFill>
                  <a:srgbClr val="E46C0A"/>
                </a:solidFill>
              </a:rPr>
              <a:t>The </a:t>
            </a:r>
            <a:r>
              <a:rPr lang="en-US" b="1" dirty="0" err="1" smtClean="0">
                <a:solidFill>
                  <a:srgbClr val="E46C0A"/>
                </a:solidFill>
              </a:rPr>
              <a:t>Ithaka</a:t>
            </a:r>
            <a:r>
              <a:rPr lang="en-US" b="1" dirty="0" smtClean="0">
                <a:solidFill>
                  <a:srgbClr val="E46C0A"/>
                </a:solidFill>
              </a:rPr>
              <a:t> Faculty Survey:</a:t>
            </a:r>
            <a:br>
              <a:rPr lang="en-US" b="1" dirty="0" smtClean="0">
                <a:solidFill>
                  <a:srgbClr val="E46C0A"/>
                </a:solidFill>
              </a:rPr>
            </a:br>
            <a:r>
              <a:rPr lang="en-US" b="1" dirty="0" smtClean="0">
                <a:solidFill>
                  <a:srgbClr val="E46C0A"/>
                </a:solidFill>
              </a:rPr>
              <a:t>Why “Go Local”?</a:t>
            </a:r>
            <a:endParaRPr lang="en-US" dirty="0"/>
          </a:p>
        </p:txBody>
      </p:sp>
      <p:sp>
        <p:nvSpPr>
          <p:cNvPr id="5" name="Content Placeholder 4"/>
          <p:cNvSpPr>
            <a:spLocks noGrp="1"/>
          </p:cNvSpPr>
          <p:nvPr>
            <p:ph sz="quarter" idx="1"/>
          </p:nvPr>
        </p:nvSpPr>
        <p:spPr>
          <a:xfrm>
            <a:off x="609600" y="1447800"/>
            <a:ext cx="4053840" cy="4572000"/>
          </a:xfrm>
        </p:spPr>
        <p:txBody>
          <a:bodyPr>
            <a:noAutofit/>
          </a:bodyPr>
          <a:lstStyle/>
          <a:p>
            <a:r>
              <a:rPr lang="en-US" dirty="0" smtClean="0"/>
              <a:t>Identify to what degree national results are reflected among local constituents</a:t>
            </a:r>
          </a:p>
          <a:p>
            <a:r>
              <a:rPr lang="en-US" dirty="0" smtClean="0"/>
              <a:t>Identify if areas of local concern are reflected in differences between local and national results</a:t>
            </a:r>
          </a:p>
          <a:p>
            <a:r>
              <a:rPr lang="en-US" dirty="0" smtClean="0"/>
              <a:t>Pursue greater engagement/response rate with local population</a:t>
            </a:r>
          </a:p>
          <a:p>
            <a:r>
              <a:rPr lang="en-US" dirty="0" smtClean="0"/>
              <a:t>Inform local decision-making and strategic planning efforts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362200"/>
            <a:ext cx="251460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quarter" idx="2"/>
          </p:nvPr>
        </p:nvSpPr>
        <p:spPr/>
        <p:txBody>
          <a:bodyPr>
            <a:normAutofit/>
          </a:bodyPr>
          <a:lstStyle/>
          <a:p>
            <a:endParaRPr lang="en-US"/>
          </a:p>
        </p:txBody>
      </p:sp>
    </p:spTree>
    <p:extLst>
      <p:ext uri="{BB962C8B-B14F-4D97-AF65-F5344CB8AC3E}">
        <p14:creationId xmlns:p14="http://schemas.microsoft.com/office/powerpoint/2010/main" val="977757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b="1" dirty="0" smtClean="0">
                <a:solidFill>
                  <a:srgbClr val="E46C0A"/>
                </a:solidFill>
              </a:rPr>
              <a:t>The </a:t>
            </a:r>
            <a:r>
              <a:rPr lang="en-US" b="1" dirty="0" err="1" smtClean="0">
                <a:solidFill>
                  <a:srgbClr val="E46C0A"/>
                </a:solidFill>
              </a:rPr>
              <a:t>Ithaka</a:t>
            </a:r>
            <a:r>
              <a:rPr lang="en-US" b="1" dirty="0" smtClean="0">
                <a:solidFill>
                  <a:srgbClr val="E46C0A"/>
                </a:solidFill>
              </a:rPr>
              <a:t> Faculty Survey:</a:t>
            </a:r>
            <a:br>
              <a:rPr lang="en-US" b="1" dirty="0" smtClean="0">
                <a:solidFill>
                  <a:srgbClr val="E46C0A"/>
                </a:solidFill>
              </a:rPr>
            </a:br>
            <a:r>
              <a:rPr lang="en-US" b="1" dirty="0" smtClean="0">
                <a:solidFill>
                  <a:srgbClr val="E46C0A"/>
                </a:solidFill>
              </a:rPr>
              <a:t>Why “Go Local”?</a:t>
            </a:r>
            <a:endParaRPr lang="en-US" dirty="0"/>
          </a:p>
        </p:txBody>
      </p:sp>
      <p:sp>
        <p:nvSpPr>
          <p:cNvPr id="5" name="Content Placeholder 4"/>
          <p:cNvSpPr>
            <a:spLocks noGrp="1"/>
          </p:cNvSpPr>
          <p:nvPr>
            <p:ph sz="quarter" idx="1"/>
          </p:nvPr>
        </p:nvSpPr>
        <p:spPr>
          <a:xfrm>
            <a:off x="609600" y="1447800"/>
            <a:ext cx="4053840" cy="4572000"/>
          </a:xfrm>
        </p:spPr>
        <p:txBody>
          <a:bodyPr>
            <a:noAutofit/>
          </a:bodyPr>
          <a:lstStyle/>
          <a:p>
            <a:r>
              <a:rPr lang="en-US" sz="2500" dirty="0" smtClean="0"/>
              <a:t>Opportunities to explore issues of </a:t>
            </a:r>
            <a:r>
              <a:rPr lang="en-US" sz="2500" dirty="0" err="1" smtClean="0"/>
              <a:t>consortial</a:t>
            </a:r>
            <a:r>
              <a:rPr lang="en-US" sz="2500" dirty="0" smtClean="0"/>
              <a:t> concern:</a:t>
            </a:r>
          </a:p>
          <a:p>
            <a:pPr lvl="1"/>
            <a:r>
              <a:rPr lang="en-US" sz="2300" dirty="0" smtClean="0"/>
              <a:t>Degree to which library is perceived as providing access to resources</a:t>
            </a:r>
          </a:p>
          <a:p>
            <a:pPr lvl="1"/>
            <a:r>
              <a:rPr lang="en-US" sz="2300" dirty="0" smtClean="0"/>
              <a:t>Degree to which faculty are responsive to resources provided through </a:t>
            </a:r>
            <a:r>
              <a:rPr lang="en-US" sz="2300" dirty="0" err="1" smtClean="0"/>
              <a:t>consortial</a:t>
            </a:r>
            <a:r>
              <a:rPr lang="en-US" sz="2300" dirty="0" smtClean="0"/>
              <a:t> programs, e.g., digital content</a:t>
            </a:r>
          </a:p>
          <a:p>
            <a:r>
              <a:rPr lang="en-US" sz="2500" dirty="0" err="1" smtClean="0"/>
              <a:t>Ithaka</a:t>
            </a:r>
            <a:r>
              <a:rPr lang="en-US" sz="2500" dirty="0" smtClean="0"/>
              <a:t> currently engaged with a number of consortia on local survey, including ASERL, The Affinity Group, and the Group of 8</a:t>
            </a:r>
          </a:p>
        </p:txBody>
      </p:sp>
      <p:sp>
        <p:nvSpPr>
          <p:cNvPr id="3" name="Content Placeholder 2"/>
          <p:cNvSpPr>
            <a:spLocks noGrp="1"/>
          </p:cNvSpPr>
          <p:nvPr>
            <p:ph sz="quarter" idx="2"/>
          </p:nvPr>
        </p:nvSpPr>
        <p:spPr>
          <a:xfrm>
            <a:off x="4953000" y="1828800"/>
            <a:ext cx="3729990" cy="4191000"/>
          </a:xfrm>
        </p:spPr>
        <p:txBody>
          <a:bodyPr>
            <a:normAutofit/>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286000"/>
            <a:ext cx="241935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0397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rgbClr val="E46C0A"/>
                </a:solidFill>
              </a:rPr>
              <a:t>The </a:t>
            </a:r>
            <a:r>
              <a:rPr lang="en-US" b="1" dirty="0" err="1">
                <a:solidFill>
                  <a:srgbClr val="E46C0A"/>
                </a:solidFill>
              </a:rPr>
              <a:t>Ithaka</a:t>
            </a:r>
            <a:r>
              <a:rPr lang="en-US" b="1" dirty="0">
                <a:solidFill>
                  <a:srgbClr val="E46C0A"/>
                </a:solidFill>
              </a:rPr>
              <a:t> Faculty Survey:</a:t>
            </a:r>
            <a:br>
              <a:rPr lang="en-US" b="1" dirty="0">
                <a:solidFill>
                  <a:srgbClr val="E46C0A"/>
                </a:solidFill>
              </a:rPr>
            </a:br>
            <a:r>
              <a:rPr lang="en-US" b="1" dirty="0" smtClean="0">
                <a:solidFill>
                  <a:srgbClr val="E46C0A"/>
                </a:solidFill>
              </a:rPr>
              <a:t>Local Survey Participants</a:t>
            </a:r>
            <a:endParaRPr lang="en-US" dirty="0"/>
          </a:p>
        </p:txBody>
      </p:sp>
      <p:sp>
        <p:nvSpPr>
          <p:cNvPr id="3" name="Content Placeholder 2"/>
          <p:cNvSpPr>
            <a:spLocks noGrp="1"/>
          </p:cNvSpPr>
          <p:nvPr>
            <p:ph sz="quarter" idx="1"/>
          </p:nvPr>
        </p:nvSpPr>
        <p:spPr>
          <a:xfrm>
            <a:off x="304800" y="1447800"/>
            <a:ext cx="4358640" cy="4495800"/>
          </a:xfrm>
        </p:spPr>
        <p:txBody>
          <a:bodyPr>
            <a:noAutofit/>
          </a:bodyPr>
          <a:lstStyle/>
          <a:p>
            <a:r>
              <a:rPr lang="en-US" sz="2400" b="1" dirty="0" smtClean="0"/>
              <a:t>Pilot (2012-13)</a:t>
            </a:r>
          </a:p>
          <a:p>
            <a:pPr lvl="1"/>
            <a:r>
              <a:rPr lang="en-US" sz="2200" dirty="0" smtClean="0"/>
              <a:t>Claremont University Consortium</a:t>
            </a:r>
          </a:p>
          <a:p>
            <a:pPr lvl="1"/>
            <a:r>
              <a:rPr lang="en-US" sz="2200" dirty="0" smtClean="0"/>
              <a:t>Community College of Rhode Island</a:t>
            </a:r>
          </a:p>
          <a:p>
            <a:pPr lvl="1"/>
            <a:r>
              <a:rPr lang="en-US" sz="2200" dirty="0" smtClean="0"/>
              <a:t>DePaul University</a:t>
            </a:r>
          </a:p>
          <a:p>
            <a:pPr lvl="1"/>
            <a:r>
              <a:rPr lang="en-US" sz="2200" dirty="0" smtClean="0"/>
              <a:t>Lafayette College</a:t>
            </a:r>
          </a:p>
          <a:p>
            <a:pPr lvl="1"/>
            <a:r>
              <a:rPr lang="en-US" sz="2200" dirty="0" smtClean="0"/>
              <a:t>Providence College</a:t>
            </a:r>
          </a:p>
          <a:p>
            <a:pPr lvl="1"/>
            <a:r>
              <a:rPr lang="en-US" sz="2200" dirty="0" smtClean="0"/>
              <a:t>Roger Williams University</a:t>
            </a:r>
          </a:p>
          <a:p>
            <a:pPr lvl="1"/>
            <a:r>
              <a:rPr lang="en-US" sz="2200" dirty="0" smtClean="0"/>
              <a:t>SUNY-Potsdam</a:t>
            </a:r>
          </a:p>
          <a:p>
            <a:pPr lvl="1"/>
            <a:r>
              <a:rPr lang="en-US" sz="2200" dirty="0" smtClean="0"/>
              <a:t>Swarthmore College</a:t>
            </a:r>
          </a:p>
          <a:p>
            <a:pPr lvl="1"/>
            <a:r>
              <a:rPr lang="en-US" sz="2200" dirty="0" smtClean="0"/>
              <a:t>Texas A&amp; M University</a:t>
            </a:r>
          </a:p>
          <a:p>
            <a:pPr lvl="1"/>
            <a:r>
              <a:rPr lang="en-US" sz="2200" dirty="0" smtClean="0"/>
              <a:t>University of Florida</a:t>
            </a:r>
          </a:p>
          <a:p>
            <a:pPr lvl="1"/>
            <a:r>
              <a:rPr lang="en-US" sz="2200" dirty="0" smtClean="0"/>
              <a:t>University of Illinois at Urbana-Champaign</a:t>
            </a:r>
            <a:endParaRPr lang="en-US" sz="2200" dirty="0"/>
          </a:p>
        </p:txBody>
      </p:sp>
      <p:sp>
        <p:nvSpPr>
          <p:cNvPr id="4" name="Content Placeholder 3"/>
          <p:cNvSpPr>
            <a:spLocks noGrp="1"/>
          </p:cNvSpPr>
          <p:nvPr>
            <p:ph sz="quarter" idx="2"/>
          </p:nvPr>
        </p:nvSpPr>
        <p:spPr>
          <a:xfrm>
            <a:off x="4933950" y="1447800"/>
            <a:ext cx="4057650" cy="4572000"/>
          </a:xfrm>
        </p:spPr>
        <p:txBody>
          <a:bodyPr>
            <a:noAutofit/>
          </a:bodyPr>
          <a:lstStyle/>
          <a:p>
            <a:r>
              <a:rPr lang="en-US" sz="2400" b="1" dirty="0" smtClean="0"/>
              <a:t>Fall 2013</a:t>
            </a:r>
          </a:p>
          <a:p>
            <a:pPr lvl="1">
              <a:spcBef>
                <a:spcPts val="600"/>
              </a:spcBef>
            </a:pPr>
            <a:r>
              <a:rPr lang="en-US" sz="2200" dirty="0" smtClean="0"/>
              <a:t>Baylor University</a:t>
            </a:r>
          </a:p>
          <a:p>
            <a:pPr lvl="1">
              <a:spcBef>
                <a:spcPts val="600"/>
              </a:spcBef>
            </a:pPr>
            <a:r>
              <a:rPr lang="en-US" sz="2200" dirty="0" smtClean="0"/>
              <a:t>Indiana University</a:t>
            </a:r>
          </a:p>
          <a:p>
            <a:pPr lvl="1">
              <a:spcBef>
                <a:spcPts val="600"/>
              </a:spcBef>
            </a:pPr>
            <a:r>
              <a:rPr lang="en-US" sz="2200" dirty="0" smtClean="0"/>
              <a:t>SW Oklahoma State University</a:t>
            </a:r>
          </a:p>
          <a:p>
            <a:pPr lvl="1">
              <a:spcBef>
                <a:spcPts val="600"/>
              </a:spcBef>
            </a:pPr>
            <a:r>
              <a:rPr lang="en-US" sz="2200" dirty="0" smtClean="0"/>
              <a:t>University of Dayton</a:t>
            </a:r>
          </a:p>
          <a:p>
            <a:pPr lvl="1">
              <a:spcBef>
                <a:spcPts val="600"/>
              </a:spcBef>
            </a:pPr>
            <a:r>
              <a:rPr lang="en-US" sz="2200" dirty="0" smtClean="0"/>
              <a:t>University of TX – San Antonio</a:t>
            </a:r>
          </a:p>
          <a:p>
            <a:pPr lvl="1">
              <a:spcBef>
                <a:spcPts val="600"/>
              </a:spcBef>
            </a:pPr>
            <a:r>
              <a:rPr lang="en-US" sz="2200" dirty="0" smtClean="0"/>
              <a:t>University of Melbourne</a:t>
            </a:r>
          </a:p>
          <a:p>
            <a:pPr lvl="1">
              <a:spcBef>
                <a:spcPts val="600"/>
              </a:spcBef>
            </a:pPr>
            <a:r>
              <a:rPr lang="en-US" sz="2200" dirty="0" smtClean="0"/>
              <a:t>University of New South Wales</a:t>
            </a:r>
          </a:p>
          <a:p>
            <a:pPr lvl="1">
              <a:spcBef>
                <a:spcPts val="600"/>
              </a:spcBef>
            </a:pPr>
            <a:r>
              <a:rPr lang="en-US" sz="2200" dirty="0" smtClean="0"/>
              <a:t>University of North Carolina</a:t>
            </a:r>
          </a:p>
          <a:p>
            <a:pPr lvl="1">
              <a:spcBef>
                <a:spcPts val="600"/>
              </a:spcBef>
            </a:pPr>
            <a:r>
              <a:rPr lang="en-US" sz="2200" dirty="0" smtClean="0"/>
              <a:t>University of Queensland</a:t>
            </a:r>
          </a:p>
          <a:p>
            <a:pPr lvl="1">
              <a:spcBef>
                <a:spcPts val="600"/>
              </a:spcBef>
            </a:pPr>
            <a:r>
              <a:rPr lang="en-US" sz="2200" dirty="0" smtClean="0"/>
              <a:t>University of Sydney</a:t>
            </a:r>
          </a:p>
          <a:p>
            <a:pPr lvl="1">
              <a:spcBef>
                <a:spcPts val="600"/>
              </a:spcBef>
            </a:pPr>
            <a:r>
              <a:rPr lang="en-US" sz="2200" dirty="0" smtClean="0"/>
              <a:t>University of Western Australia</a:t>
            </a:r>
            <a:endParaRPr lang="en-US" sz="2200" dirty="0"/>
          </a:p>
        </p:txBody>
      </p:sp>
    </p:spTree>
    <p:extLst>
      <p:ext uri="{BB962C8B-B14F-4D97-AF65-F5344CB8AC3E}">
        <p14:creationId xmlns:p14="http://schemas.microsoft.com/office/powerpoint/2010/main" val="3119706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b="1" dirty="0" smtClean="0">
                <a:solidFill>
                  <a:srgbClr val="E46C0A"/>
                </a:solidFill>
              </a:rPr>
              <a:t>The </a:t>
            </a:r>
            <a:r>
              <a:rPr lang="en-US" b="1" dirty="0" err="1" smtClean="0">
                <a:solidFill>
                  <a:srgbClr val="E46C0A"/>
                </a:solidFill>
              </a:rPr>
              <a:t>Ithaka</a:t>
            </a:r>
            <a:r>
              <a:rPr lang="en-US" b="1" dirty="0" smtClean="0">
                <a:solidFill>
                  <a:srgbClr val="E46C0A"/>
                </a:solidFill>
              </a:rPr>
              <a:t> Faculty Survey:</a:t>
            </a:r>
            <a:br>
              <a:rPr lang="en-US" b="1" dirty="0" smtClean="0">
                <a:solidFill>
                  <a:srgbClr val="E46C0A"/>
                </a:solidFill>
              </a:rPr>
            </a:br>
            <a:r>
              <a:rPr lang="en-US" b="1" dirty="0" smtClean="0">
                <a:solidFill>
                  <a:srgbClr val="E46C0A"/>
                </a:solidFill>
              </a:rPr>
              <a:t>Why Compare?</a:t>
            </a:r>
            <a:endParaRPr lang="en-US" dirty="0"/>
          </a:p>
        </p:txBody>
      </p:sp>
      <p:sp>
        <p:nvSpPr>
          <p:cNvPr id="5" name="Content Placeholder 4"/>
          <p:cNvSpPr>
            <a:spLocks noGrp="1"/>
          </p:cNvSpPr>
          <p:nvPr>
            <p:ph sz="quarter" idx="1"/>
          </p:nvPr>
        </p:nvSpPr>
        <p:spPr>
          <a:xfrm>
            <a:off x="457200" y="1447800"/>
            <a:ext cx="4419600" cy="4419600"/>
          </a:xfrm>
        </p:spPr>
        <p:txBody>
          <a:bodyPr>
            <a:noAutofit/>
          </a:bodyPr>
          <a:lstStyle/>
          <a:p>
            <a:r>
              <a:rPr lang="en-US" sz="2500" dirty="0" smtClean="0"/>
              <a:t>Explore whether faculty views of the library reflect distinctive institutional missions</a:t>
            </a:r>
          </a:p>
          <a:p>
            <a:r>
              <a:rPr lang="en-US" sz="2500" dirty="0" smtClean="0"/>
              <a:t>Explore whether faculty views of the library differ by institutional type</a:t>
            </a:r>
          </a:p>
          <a:p>
            <a:r>
              <a:rPr lang="en-US" sz="2500" dirty="0" smtClean="0"/>
              <a:t>Explore whether faculty views of the library reflect differences in composition of the faculty</a:t>
            </a:r>
          </a:p>
          <a:p>
            <a:r>
              <a:rPr lang="en-US" sz="2500" dirty="0" smtClean="0"/>
              <a:t>Explore differences between faculty view of library services provided best at the local, </a:t>
            </a:r>
            <a:r>
              <a:rPr lang="en-US" sz="2500" dirty="0" err="1" smtClean="0"/>
              <a:t>consortial</a:t>
            </a:r>
            <a:r>
              <a:rPr lang="en-US" sz="2500" dirty="0" smtClean="0"/>
              <a:t>, or network level</a:t>
            </a:r>
            <a:endParaRPr lang="en-US" sz="25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5731" y="1600200"/>
            <a:ext cx="1841500"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8241" y="4114800"/>
            <a:ext cx="2416480" cy="251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8147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sz="quarter" idx="1"/>
          </p:nvPr>
        </p:nvSpPr>
        <p:spPr>
          <a:xfrm>
            <a:off x="498376" y="1828800"/>
            <a:ext cx="4206240" cy="4495800"/>
          </a:xfrm>
        </p:spPr>
        <p:txBody>
          <a:bodyPr>
            <a:noAutofit/>
          </a:bodyPr>
          <a:lstStyle/>
          <a:p>
            <a:pPr>
              <a:spcBef>
                <a:spcPts val="0"/>
              </a:spcBef>
            </a:pPr>
            <a:r>
              <a:rPr lang="en-US" sz="2200" dirty="0" smtClean="0"/>
              <a:t>44,197 Students </a:t>
            </a:r>
            <a:r>
              <a:rPr lang="en-US" sz="2200" dirty="0"/>
              <a:t>(Fall 2012</a:t>
            </a:r>
            <a:r>
              <a:rPr lang="en-US" sz="2200" dirty="0" smtClean="0"/>
              <a:t>)</a:t>
            </a:r>
            <a:endParaRPr lang="en-US" sz="2000" dirty="0"/>
          </a:p>
          <a:p>
            <a:pPr>
              <a:spcBef>
                <a:spcPts val="0"/>
              </a:spcBef>
            </a:pPr>
            <a:r>
              <a:rPr lang="en-US" sz="2200" dirty="0"/>
              <a:t>Degrees Granted (2012)</a:t>
            </a:r>
          </a:p>
          <a:p>
            <a:pPr lvl="1">
              <a:spcBef>
                <a:spcPts val="0"/>
              </a:spcBef>
            </a:pPr>
            <a:r>
              <a:rPr lang="en-US" sz="2000" dirty="0"/>
              <a:t>Bachelors – </a:t>
            </a:r>
            <a:r>
              <a:rPr lang="en-US" sz="2000" dirty="0" smtClean="0"/>
              <a:t>7,730</a:t>
            </a:r>
            <a:endParaRPr lang="en-US" sz="2000" dirty="0"/>
          </a:p>
          <a:p>
            <a:pPr lvl="1">
              <a:spcBef>
                <a:spcPts val="0"/>
              </a:spcBef>
            </a:pPr>
            <a:r>
              <a:rPr lang="en-US" sz="2000" dirty="0"/>
              <a:t>Master’s – </a:t>
            </a:r>
            <a:r>
              <a:rPr lang="en-US" sz="2000" dirty="0" smtClean="0"/>
              <a:t>3,221</a:t>
            </a:r>
            <a:endParaRPr lang="en-US" sz="2000" dirty="0"/>
          </a:p>
          <a:p>
            <a:pPr lvl="1">
              <a:spcBef>
                <a:spcPts val="0"/>
              </a:spcBef>
            </a:pPr>
            <a:r>
              <a:rPr lang="en-US" sz="2000" dirty="0"/>
              <a:t>Doctoral </a:t>
            </a:r>
            <a:r>
              <a:rPr lang="en-US" sz="2000" dirty="0" smtClean="0"/>
              <a:t>- 875</a:t>
            </a:r>
            <a:endParaRPr lang="en-US" sz="2000" dirty="0"/>
          </a:p>
          <a:p>
            <a:pPr>
              <a:spcBef>
                <a:spcPts val="0"/>
              </a:spcBef>
            </a:pPr>
            <a:r>
              <a:rPr lang="en-US" sz="2200" dirty="0" smtClean="0"/>
              <a:t>Faculty FTE (FY13)</a:t>
            </a:r>
            <a:endParaRPr lang="en-US" sz="2200" dirty="0"/>
          </a:p>
          <a:p>
            <a:pPr lvl="1">
              <a:spcBef>
                <a:spcPts val="0"/>
              </a:spcBef>
            </a:pPr>
            <a:r>
              <a:rPr lang="en-US" sz="2000" dirty="0" smtClean="0"/>
              <a:t>1,836 Tenure-system/803 </a:t>
            </a:r>
            <a:r>
              <a:rPr lang="en-US" sz="2000" dirty="0" err="1" smtClean="0"/>
              <a:t>Adj</a:t>
            </a:r>
            <a:r>
              <a:rPr lang="en-US" sz="2000" dirty="0" smtClean="0"/>
              <a:t>/Visit.</a:t>
            </a:r>
            <a:endParaRPr lang="en-US" sz="2000" dirty="0"/>
          </a:p>
          <a:p>
            <a:pPr>
              <a:spcBef>
                <a:spcPts val="0"/>
              </a:spcBef>
            </a:pPr>
            <a:r>
              <a:rPr lang="en-US" sz="2200" dirty="0" smtClean="0"/>
              <a:t>Library </a:t>
            </a:r>
            <a:r>
              <a:rPr lang="en-US" sz="2200" dirty="0"/>
              <a:t>FTE (FY13)</a:t>
            </a:r>
          </a:p>
          <a:p>
            <a:pPr lvl="1">
              <a:spcBef>
                <a:spcPts val="0"/>
              </a:spcBef>
            </a:pPr>
            <a:r>
              <a:rPr lang="en-US" sz="2000" dirty="0" smtClean="0"/>
              <a:t> 154 Professional (incl. Grad. Asst.)</a:t>
            </a:r>
            <a:endParaRPr lang="en-US" sz="2000" dirty="0"/>
          </a:p>
          <a:p>
            <a:pPr lvl="1">
              <a:spcBef>
                <a:spcPts val="0"/>
              </a:spcBef>
            </a:pPr>
            <a:r>
              <a:rPr lang="en-US" sz="2000" dirty="0" smtClean="0"/>
              <a:t> 263 Non-Professional </a:t>
            </a:r>
            <a:r>
              <a:rPr lang="en-US" sz="2000" dirty="0"/>
              <a:t>&amp; Student</a:t>
            </a:r>
          </a:p>
          <a:p>
            <a:pPr>
              <a:spcBef>
                <a:spcPts val="0"/>
              </a:spcBef>
            </a:pPr>
            <a:r>
              <a:rPr lang="en-US" sz="2200" dirty="0"/>
              <a:t>Library Budget (FY13)</a:t>
            </a:r>
          </a:p>
          <a:p>
            <a:pPr lvl="1">
              <a:spcBef>
                <a:spcPts val="0"/>
              </a:spcBef>
            </a:pPr>
            <a:r>
              <a:rPr lang="en-US" sz="2000" dirty="0"/>
              <a:t>Total Expenditures: $</a:t>
            </a:r>
            <a:r>
              <a:rPr lang="en-US" sz="2000" dirty="0" smtClean="0"/>
              <a:t>42,685,124</a:t>
            </a:r>
            <a:endParaRPr lang="en-US" sz="2000" dirty="0"/>
          </a:p>
          <a:p>
            <a:pPr lvl="1">
              <a:spcBef>
                <a:spcPts val="0"/>
              </a:spcBef>
            </a:pPr>
            <a:r>
              <a:rPr lang="en-US" sz="2000" dirty="0"/>
              <a:t>Materials Expenditures: $</a:t>
            </a:r>
            <a:r>
              <a:rPr lang="en-US" sz="2000" dirty="0" smtClean="0"/>
              <a:t>17,538,178</a:t>
            </a:r>
            <a:endParaRPr lang="en-US" sz="2000" dirty="0"/>
          </a:p>
          <a:p>
            <a:pPr>
              <a:spcBef>
                <a:spcPts val="0"/>
              </a:spcBef>
            </a:pPr>
            <a:r>
              <a:rPr lang="en-US" sz="2200" dirty="0"/>
              <a:t>Survey Dates: </a:t>
            </a:r>
            <a:r>
              <a:rPr lang="en-US" sz="2200" dirty="0" smtClean="0"/>
              <a:t>February 5 – 23, 2013</a:t>
            </a:r>
            <a:endParaRPr lang="en-US" sz="2200" dirty="0"/>
          </a:p>
        </p:txBody>
      </p:sp>
      <p:sp>
        <p:nvSpPr>
          <p:cNvPr id="4" name="Content Placeholder 3"/>
          <p:cNvSpPr>
            <a:spLocks noGrp="1"/>
          </p:cNvSpPr>
          <p:nvPr>
            <p:ph sz="quarter" idx="2"/>
          </p:nvPr>
        </p:nvSpPr>
        <p:spPr>
          <a:xfrm>
            <a:off x="4800600" y="1752600"/>
            <a:ext cx="4114800" cy="4851535"/>
          </a:xfrm>
        </p:spPr>
        <p:txBody>
          <a:bodyPr>
            <a:noAutofit/>
          </a:bodyPr>
          <a:lstStyle/>
          <a:p>
            <a:pPr>
              <a:spcBef>
                <a:spcPts val="0"/>
              </a:spcBef>
            </a:pPr>
            <a:r>
              <a:rPr lang="en-US" sz="2200" dirty="0" smtClean="0"/>
              <a:t>24,966 Students (Fall 2012)</a:t>
            </a:r>
            <a:endParaRPr lang="en-US" sz="2000" dirty="0" smtClean="0"/>
          </a:p>
          <a:p>
            <a:pPr>
              <a:spcBef>
                <a:spcPts val="0"/>
              </a:spcBef>
            </a:pPr>
            <a:r>
              <a:rPr lang="en-US" sz="2200" dirty="0" smtClean="0"/>
              <a:t>Degrees Granted (2012)</a:t>
            </a:r>
          </a:p>
          <a:p>
            <a:pPr lvl="1">
              <a:spcBef>
                <a:spcPts val="0"/>
              </a:spcBef>
            </a:pPr>
            <a:r>
              <a:rPr lang="en-US" sz="2000" dirty="0" smtClean="0"/>
              <a:t>Bachelors – 3,646</a:t>
            </a:r>
          </a:p>
          <a:p>
            <a:pPr lvl="1">
              <a:spcBef>
                <a:spcPts val="0"/>
              </a:spcBef>
            </a:pPr>
            <a:r>
              <a:rPr lang="en-US" sz="2000" dirty="0" smtClean="0"/>
              <a:t>Master’s – 2,672</a:t>
            </a:r>
          </a:p>
          <a:p>
            <a:pPr lvl="1">
              <a:spcBef>
                <a:spcPts val="0"/>
              </a:spcBef>
            </a:pPr>
            <a:r>
              <a:rPr lang="en-US" sz="2000" dirty="0" smtClean="0"/>
              <a:t>Doctoral - 29</a:t>
            </a:r>
          </a:p>
          <a:p>
            <a:pPr>
              <a:spcBef>
                <a:spcPts val="0"/>
              </a:spcBef>
            </a:pPr>
            <a:r>
              <a:rPr lang="en-US" sz="2200" dirty="0" smtClean="0"/>
              <a:t>Faculty</a:t>
            </a:r>
            <a:endParaRPr lang="en-US" sz="2200" dirty="0"/>
          </a:p>
          <a:p>
            <a:pPr lvl="1">
              <a:spcBef>
                <a:spcPts val="0"/>
              </a:spcBef>
            </a:pPr>
            <a:r>
              <a:rPr lang="en-US" sz="2000" dirty="0" smtClean="0"/>
              <a:t>979 Tenure-system/1,008 Adjunct</a:t>
            </a:r>
            <a:endParaRPr lang="en-US" sz="2000" dirty="0"/>
          </a:p>
          <a:p>
            <a:pPr>
              <a:spcBef>
                <a:spcPts val="0"/>
              </a:spcBef>
            </a:pPr>
            <a:r>
              <a:rPr lang="en-US" sz="2200" dirty="0"/>
              <a:t>Library </a:t>
            </a:r>
            <a:r>
              <a:rPr lang="en-US" sz="2200" dirty="0" smtClean="0"/>
              <a:t>FTE (FY13)</a:t>
            </a:r>
            <a:endParaRPr lang="en-US" sz="2200" dirty="0"/>
          </a:p>
          <a:p>
            <a:pPr lvl="1">
              <a:spcBef>
                <a:spcPts val="0"/>
              </a:spcBef>
            </a:pPr>
            <a:r>
              <a:rPr lang="en-US" sz="2000" dirty="0" smtClean="0"/>
              <a:t>34.6 Professional</a:t>
            </a:r>
            <a:endParaRPr lang="en-US" sz="2000" dirty="0"/>
          </a:p>
          <a:p>
            <a:pPr lvl="1">
              <a:spcBef>
                <a:spcPts val="0"/>
              </a:spcBef>
            </a:pPr>
            <a:r>
              <a:rPr lang="en-US" sz="2000" dirty="0" smtClean="0"/>
              <a:t>41.2 Non-Professional </a:t>
            </a:r>
            <a:r>
              <a:rPr lang="en-US" sz="2000" dirty="0"/>
              <a:t>&amp; Student</a:t>
            </a:r>
          </a:p>
          <a:p>
            <a:pPr>
              <a:spcBef>
                <a:spcPts val="0"/>
              </a:spcBef>
            </a:pPr>
            <a:r>
              <a:rPr lang="en-US" sz="2200" dirty="0"/>
              <a:t>Library </a:t>
            </a:r>
            <a:r>
              <a:rPr lang="en-US" sz="2200" dirty="0" smtClean="0"/>
              <a:t>Budget (FY13)</a:t>
            </a:r>
            <a:endParaRPr lang="en-US" sz="2200" dirty="0"/>
          </a:p>
          <a:p>
            <a:pPr lvl="1">
              <a:spcBef>
                <a:spcPts val="0"/>
              </a:spcBef>
            </a:pPr>
            <a:r>
              <a:rPr lang="en-US" sz="2000" dirty="0" smtClean="0"/>
              <a:t>Total Expenditures: $9,746,279</a:t>
            </a:r>
            <a:endParaRPr lang="en-US" sz="2000" dirty="0"/>
          </a:p>
          <a:p>
            <a:pPr lvl="1">
              <a:spcBef>
                <a:spcPts val="0"/>
              </a:spcBef>
            </a:pPr>
            <a:r>
              <a:rPr lang="en-US" sz="2000" dirty="0"/>
              <a:t>Materials </a:t>
            </a:r>
            <a:r>
              <a:rPr lang="en-US" sz="2000" dirty="0" smtClean="0"/>
              <a:t>Expenditures: $4,278,053</a:t>
            </a:r>
          </a:p>
          <a:p>
            <a:pPr>
              <a:spcBef>
                <a:spcPts val="0"/>
              </a:spcBef>
            </a:pPr>
            <a:r>
              <a:rPr lang="en-US" sz="2200" dirty="0" smtClean="0"/>
              <a:t>Survey Dates: April 29 – May 16, 2013</a:t>
            </a:r>
            <a:endParaRPr lang="en-US" sz="2200" dirty="0"/>
          </a:p>
          <a:p>
            <a:pPr marL="0" indent="0">
              <a:spcBef>
                <a:spcPts val="0"/>
              </a:spcBef>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52398"/>
            <a:ext cx="1153696"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52398"/>
            <a:ext cx="1436820"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8913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5029200" y="1828800"/>
            <a:ext cx="4114800" cy="4800600"/>
          </a:xfrm>
        </p:spPr>
        <p:txBody>
          <a:bodyPr>
            <a:noAutofit/>
          </a:bodyPr>
          <a:lstStyle/>
          <a:p>
            <a:r>
              <a:rPr lang="en-US" dirty="0" smtClean="0"/>
              <a:t>n=245</a:t>
            </a:r>
          </a:p>
          <a:p>
            <a:pPr lvl="1"/>
            <a:r>
              <a:rPr lang="en-US" dirty="0" smtClean="0"/>
              <a:t>3,356 faculty </a:t>
            </a:r>
            <a:r>
              <a:rPr lang="en-US" dirty="0"/>
              <a:t>i</a:t>
            </a:r>
            <a:r>
              <a:rPr lang="en-US" dirty="0" smtClean="0"/>
              <a:t>nvited</a:t>
            </a:r>
          </a:p>
          <a:p>
            <a:pPr lvl="1"/>
            <a:r>
              <a:rPr lang="en-US" dirty="0" smtClean="0"/>
              <a:t>7% response rate </a:t>
            </a:r>
            <a:endParaRPr lang="en-US" dirty="0"/>
          </a:p>
          <a:p>
            <a:r>
              <a:rPr lang="en-US" dirty="0"/>
              <a:t>Professor (17%)</a:t>
            </a:r>
          </a:p>
          <a:p>
            <a:r>
              <a:rPr lang="en-US" dirty="0"/>
              <a:t>Associate Professor (22%)</a:t>
            </a:r>
          </a:p>
          <a:p>
            <a:r>
              <a:rPr lang="en-US" dirty="0"/>
              <a:t>Assistant Professor (20%)</a:t>
            </a:r>
          </a:p>
          <a:p>
            <a:r>
              <a:rPr lang="en-US" dirty="0"/>
              <a:t>Instructor (7%)</a:t>
            </a:r>
          </a:p>
          <a:p>
            <a:r>
              <a:rPr lang="en-US" dirty="0"/>
              <a:t>Adjunct (31%)</a:t>
            </a:r>
          </a:p>
          <a:p>
            <a:r>
              <a:rPr lang="en-US" dirty="0"/>
              <a:t>Other (5%)</a:t>
            </a:r>
          </a:p>
          <a:p>
            <a:pPr marL="0" indent="0">
              <a:spcBef>
                <a:spcPts val="0"/>
              </a:spcBef>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52398"/>
            <a:ext cx="1153696"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52398"/>
            <a:ext cx="1436820"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a:spLocks noGrp="1"/>
          </p:cNvSpPr>
          <p:nvPr>
            <p:ph sz="quarter" idx="1"/>
          </p:nvPr>
        </p:nvSpPr>
        <p:spPr>
          <a:xfrm>
            <a:off x="457200" y="1905000"/>
            <a:ext cx="4724400" cy="4495800"/>
          </a:xfrm>
        </p:spPr>
        <p:txBody>
          <a:bodyPr>
            <a:noAutofit/>
          </a:bodyPr>
          <a:lstStyle/>
          <a:p>
            <a:r>
              <a:rPr lang="en-US" dirty="0" smtClean="0"/>
              <a:t>n=382</a:t>
            </a:r>
          </a:p>
          <a:p>
            <a:pPr lvl="1"/>
            <a:r>
              <a:rPr lang="en-US" dirty="0" smtClean="0"/>
              <a:t>3,115 faculty </a:t>
            </a:r>
            <a:r>
              <a:rPr lang="en-US" dirty="0"/>
              <a:t>i</a:t>
            </a:r>
            <a:r>
              <a:rPr lang="en-US" dirty="0" smtClean="0"/>
              <a:t>nvited </a:t>
            </a:r>
          </a:p>
          <a:p>
            <a:pPr lvl="1"/>
            <a:r>
              <a:rPr lang="en-US" dirty="0" smtClean="0"/>
              <a:t>12 % response rate</a:t>
            </a:r>
            <a:endParaRPr lang="en-US" dirty="0"/>
          </a:p>
          <a:p>
            <a:r>
              <a:rPr lang="en-US" dirty="0"/>
              <a:t>Professor </a:t>
            </a:r>
            <a:r>
              <a:rPr lang="en-US" dirty="0" smtClean="0"/>
              <a:t>(30.5%)</a:t>
            </a:r>
            <a:endParaRPr lang="en-US" dirty="0"/>
          </a:p>
          <a:p>
            <a:r>
              <a:rPr lang="en-US" dirty="0"/>
              <a:t>Associate Professor </a:t>
            </a:r>
            <a:r>
              <a:rPr lang="en-US" dirty="0" smtClean="0"/>
              <a:t>(25.4%)</a:t>
            </a:r>
            <a:endParaRPr lang="en-US" dirty="0"/>
          </a:p>
          <a:p>
            <a:r>
              <a:rPr lang="en-US" dirty="0"/>
              <a:t>Assistant Professor </a:t>
            </a:r>
            <a:r>
              <a:rPr lang="en-US" dirty="0" smtClean="0"/>
              <a:t>(18.7%)</a:t>
            </a:r>
            <a:endParaRPr lang="en-US" dirty="0"/>
          </a:p>
          <a:p>
            <a:r>
              <a:rPr lang="en-US" dirty="0" smtClean="0"/>
              <a:t>Postdoctoral Associate (7%)</a:t>
            </a:r>
          </a:p>
          <a:p>
            <a:r>
              <a:rPr lang="en-US" dirty="0" smtClean="0"/>
              <a:t>Visiting Faculty (3.7%)</a:t>
            </a:r>
            <a:endParaRPr lang="en-US" dirty="0"/>
          </a:p>
          <a:p>
            <a:r>
              <a:rPr lang="en-US" dirty="0" smtClean="0"/>
              <a:t>Other Instructional Faculty (5.3%)</a:t>
            </a:r>
            <a:endParaRPr lang="en-US" dirty="0"/>
          </a:p>
          <a:p>
            <a:r>
              <a:rPr lang="en-US" dirty="0"/>
              <a:t>Other </a:t>
            </a:r>
            <a:r>
              <a:rPr lang="en-US" dirty="0" smtClean="0"/>
              <a:t>(9.4%)</a:t>
            </a:r>
            <a:endParaRPr lang="en-US" dirty="0"/>
          </a:p>
        </p:txBody>
      </p:sp>
      <p:sp>
        <p:nvSpPr>
          <p:cNvPr id="9" name="Title 1"/>
          <p:cNvSpPr>
            <a:spLocks noGrp="1"/>
          </p:cNvSpPr>
          <p:nvPr>
            <p:ph type="title"/>
          </p:nvPr>
        </p:nvSpPr>
        <p:spPr>
          <a:xfrm>
            <a:off x="1990489" y="327816"/>
            <a:ext cx="4757010" cy="1143000"/>
          </a:xfrm>
        </p:spPr>
        <p:txBody>
          <a:bodyPr>
            <a:normAutofit fontScale="90000"/>
          </a:bodyPr>
          <a:lstStyle/>
          <a:p>
            <a:pPr algn="ctr"/>
            <a:r>
              <a:rPr lang="en-US" dirty="0" smtClean="0"/>
              <a:t>Population </a:t>
            </a:r>
            <a:br>
              <a:rPr lang="en-US" dirty="0" smtClean="0"/>
            </a:br>
            <a:r>
              <a:rPr lang="en-US" dirty="0" smtClean="0"/>
              <a:t>&amp; Respondents</a:t>
            </a:r>
            <a:endParaRPr lang="en-US" dirty="0"/>
          </a:p>
        </p:txBody>
      </p:sp>
    </p:spTree>
    <p:extLst>
      <p:ext uri="{BB962C8B-B14F-4D97-AF65-F5344CB8AC3E}">
        <p14:creationId xmlns:p14="http://schemas.microsoft.com/office/powerpoint/2010/main" val="4654624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E46C0A"/>
                </a:solidFill>
              </a:rPr>
              <a:t>Key Findings: Local vs. National</a:t>
            </a:r>
            <a:endParaRPr lang="en-US" dirty="0"/>
          </a:p>
        </p:txBody>
      </p:sp>
      <p:graphicFrame>
        <p:nvGraphicFramePr>
          <p:cNvPr id="7" name="Chart 6"/>
          <p:cNvGraphicFramePr/>
          <p:nvPr>
            <p:extLst>
              <p:ext uri="{D42A27DB-BD31-4B8C-83A1-F6EECF244321}">
                <p14:modId xmlns:p14="http://schemas.microsoft.com/office/powerpoint/2010/main" val="1952999465"/>
              </p:ext>
            </p:extLst>
          </p:nvPr>
        </p:nvGraphicFramePr>
        <p:xfrm>
          <a:off x="1295400" y="1371600"/>
          <a:ext cx="6858000" cy="49377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7409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E46C0A"/>
                </a:solidFill>
              </a:rPr>
              <a:t>Key Findings: Local vs. National</a:t>
            </a:r>
            <a:endParaRPr lang="en-US" dirty="0"/>
          </a:p>
        </p:txBody>
      </p:sp>
      <p:graphicFrame>
        <p:nvGraphicFramePr>
          <p:cNvPr id="6" name="Chart 5"/>
          <p:cNvGraphicFramePr/>
          <p:nvPr>
            <p:extLst>
              <p:ext uri="{D42A27DB-BD31-4B8C-83A1-F6EECF244321}">
                <p14:modId xmlns:p14="http://schemas.microsoft.com/office/powerpoint/2010/main" val="1495444976"/>
              </p:ext>
            </p:extLst>
          </p:nvPr>
        </p:nvGraphicFramePr>
        <p:xfrm>
          <a:off x="1371600" y="1295400"/>
          <a:ext cx="6858000" cy="49377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5207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E46C0A"/>
                </a:solidFill>
              </a:rPr>
              <a:t>Key Findings: Local vs. National</a:t>
            </a:r>
            <a:endParaRPr lang="en-US" dirty="0"/>
          </a:p>
        </p:txBody>
      </p:sp>
      <p:graphicFrame>
        <p:nvGraphicFramePr>
          <p:cNvPr id="6" name="Chart 5"/>
          <p:cNvGraphicFramePr/>
          <p:nvPr>
            <p:extLst>
              <p:ext uri="{D42A27DB-BD31-4B8C-83A1-F6EECF244321}">
                <p14:modId xmlns:p14="http://schemas.microsoft.com/office/powerpoint/2010/main" val="2228750604"/>
              </p:ext>
            </p:extLst>
          </p:nvPr>
        </p:nvGraphicFramePr>
        <p:xfrm>
          <a:off x="1371600" y="1298448"/>
          <a:ext cx="6858000" cy="49377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6633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E46C0A"/>
                </a:solidFill>
              </a:rPr>
              <a:t>The </a:t>
            </a:r>
            <a:r>
              <a:rPr lang="en-US" b="1" dirty="0" err="1" smtClean="0">
                <a:solidFill>
                  <a:srgbClr val="E46C0A"/>
                </a:solidFill>
              </a:rPr>
              <a:t>Ithaka</a:t>
            </a:r>
            <a:r>
              <a:rPr lang="en-US" b="1" dirty="0" smtClean="0">
                <a:solidFill>
                  <a:srgbClr val="E46C0A"/>
                </a:solidFill>
              </a:rPr>
              <a:t> Faculty Survey: </a:t>
            </a:r>
            <a:br>
              <a:rPr lang="en-US" b="1" dirty="0" smtClean="0">
                <a:solidFill>
                  <a:srgbClr val="E46C0A"/>
                </a:solidFill>
              </a:rPr>
            </a:br>
            <a:r>
              <a:rPr lang="en-US" b="1" dirty="0" smtClean="0">
                <a:solidFill>
                  <a:srgbClr val="E46C0A"/>
                </a:solidFill>
              </a:rPr>
              <a:t>An Introduction</a:t>
            </a:r>
            <a:endParaRPr lang="en-US" b="1" dirty="0"/>
          </a:p>
        </p:txBody>
      </p:sp>
      <p:sp>
        <p:nvSpPr>
          <p:cNvPr id="3" name="Content Placeholder 2"/>
          <p:cNvSpPr>
            <a:spLocks noGrp="1"/>
          </p:cNvSpPr>
          <p:nvPr>
            <p:ph sz="quarter" idx="1"/>
          </p:nvPr>
        </p:nvSpPr>
        <p:spPr>
          <a:xfrm>
            <a:off x="655320" y="1661160"/>
            <a:ext cx="4648200" cy="4456331"/>
          </a:xfrm>
        </p:spPr>
        <p:txBody>
          <a:bodyPr>
            <a:noAutofit/>
          </a:bodyPr>
          <a:lstStyle/>
          <a:p>
            <a:pPr marL="0" indent="0">
              <a:buNone/>
            </a:pPr>
            <a:r>
              <a:rPr lang="en-US" dirty="0"/>
              <a:t>“</a:t>
            </a:r>
            <a:r>
              <a:rPr lang="en-US" dirty="0" err="1"/>
              <a:t>Ithaka</a:t>
            </a:r>
            <a:r>
              <a:rPr lang="en-US" dirty="0"/>
              <a:t> S+R surveys of academics and faculty members provide a regular examination of key strategic issues facing higher education. Conducted every three years, these large-scale surveys of thousands of academics examine changes in faculty member research processes, teaching practices, publishing and scholarly dissemination, the role of the library, and the role of the learned society</a:t>
            </a:r>
            <a:r>
              <a:rPr lang="en-US" dirty="0" smtClean="0"/>
              <a:t>.”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6920" y="1661160"/>
            <a:ext cx="2895600" cy="3687366"/>
          </a:xfrm>
          <a:prstGeom prst="rect">
            <a:avLst/>
          </a:prstGeom>
        </p:spPr>
      </p:pic>
      <p:sp>
        <p:nvSpPr>
          <p:cNvPr id="6" name="TextBox 5"/>
          <p:cNvSpPr txBox="1"/>
          <p:nvPr/>
        </p:nvSpPr>
        <p:spPr>
          <a:xfrm>
            <a:off x="5570220" y="5562599"/>
            <a:ext cx="3429000" cy="646331"/>
          </a:xfrm>
          <a:prstGeom prst="rect">
            <a:avLst/>
          </a:prstGeom>
          <a:noFill/>
        </p:spPr>
        <p:txBody>
          <a:bodyPr wrap="square" rtlCol="0">
            <a:spAutoFit/>
          </a:bodyPr>
          <a:lstStyle/>
          <a:p>
            <a:pPr algn="ctr"/>
            <a:r>
              <a:rPr lang="en-US" dirty="0" smtClean="0"/>
              <a:t>http://www.sr.ithaka.org/research-publications/faculty-survey-series</a:t>
            </a:r>
            <a:endParaRPr lang="en-US" dirty="0"/>
          </a:p>
        </p:txBody>
      </p:sp>
    </p:spTree>
    <p:extLst>
      <p:ext uri="{BB962C8B-B14F-4D97-AF65-F5344CB8AC3E}">
        <p14:creationId xmlns:p14="http://schemas.microsoft.com/office/powerpoint/2010/main" val="3704601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E46C0A"/>
                </a:solidFill>
              </a:rPr>
              <a:t>Key Findings: Local vs. National</a:t>
            </a:r>
            <a:endParaRPr lang="en-US" dirty="0"/>
          </a:p>
        </p:txBody>
      </p:sp>
      <p:graphicFrame>
        <p:nvGraphicFramePr>
          <p:cNvPr id="6" name="Chart 5"/>
          <p:cNvGraphicFramePr/>
          <p:nvPr>
            <p:extLst>
              <p:ext uri="{D42A27DB-BD31-4B8C-83A1-F6EECF244321}">
                <p14:modId xmlns:p14="http://schemas.microsoft.com/office/powerpoint/2010/main" val="3678966244"/>
              </p:ext>
            </p:extLst>
          </p:nvPr>
        </p:nvGraphicFramePr>
        <p:xfrm>
          <a:off x="1371600" y="1298448"/>
          <a:ext cx="6858000" cy="49377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5920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E46C0A"/>
                </a:solidFill>
              </a:rPr>
              <a:t>Key Findings: Local vs. National</a:t>
            </a:r>
            <a:endParaRPr lang="en-US" dirty="0"/>
          </a:p>
        </p:txBody>
      </p:sp>
      <p:graphicFrame>
        <p:nvGraphicFramePr>
          <p:cNvPr id="6" name="Chart 5"/>
          <p:cNvGraphicFramePr/>
          <p:nvPr>
            <p:extLst>
              <p:ext uri="{D42A27DB-BD31-4B8C-83A1-F6EECF244321}">
                <p14:modId xmlns:p14="http://schemas.microsoft.com/office/powerpoint/2010/main" val="3168742773"/>
              </p:ext>
            </p:extLst>
          </p:nvPr>
        </p:nvGraphicFramePr>
        <p:xfrm>
          <a:off x="1371600" y="1298448"/>
          <a:ext cx="6858000" cy="49377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68221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E46C0A"/>
                </a:solidFill>
              </a:rPr>
              <a:t>Key Findings: Local vs. National</a:t>
            </a:r>
            <a:endParaRPr lang="en-US" dirty="0"/>
          </a:p>
        </p:txBody>
      </p:sp>
      <p:graphicFrame>
        <p:nvGraphicFramePr>
          <p:cNvPr id="6" name="Chart 5"/>
          <p:cNvGraphicFramePr/>
          <p:nvPr>
            <p:extLst>
              <p:ext uri="{D42A27DB-BD31-4B8C-83A1-F6EECF244321}">
                <p14:modId xmlns:p14="http://schemas.microsoft.com/office/powerpoint/2010/main" val="461455432"/>
              </p:ext>
            </p:extLst>
          </p:nvPr>
        </p:nvGraphicFramePr>
        <p:xfrm>
          <a:off x="1371600" y="1298448"/>
          <a:ext cx="6858000" cy="49377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68221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E46C0A"/>
                </a:solidFill>
              </a:rPr>
              <a:t>Key Findings: Local vs. National</a:t>
            </a:r>
            <a:endParaRPr lang="en-US" dirty="0"/>
          </a:p>
        </p:txBody>
      </p:sp>
      <p:graphicFrame>
        <p:nvGraphicFramePr>
          <p:cNvPr id="6" name="Chart 5"/>
          <p:cNvGraphicFramePr/>
          <p:nvPr>
            <p:extLst>
              <p:ext uri="{D42A27DB-BD31-4B8C-83A1-F6EECF244321}">
                <p14:modId xmlns:p14="http://schemas.microsoft.com/office/powerpoint/2010/main" val="464621434"/>
              </p:ext>
            </p:extLst>
          </p:nvPr>
        </p:nvGraphicFramePr>
        <p:xfrm>
          <a:off x="1371600" y="1298448"/>
          <a:ext cx="6858000" cy="49377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91000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E46C0A"/>
                </a:solidFill>
              </a:rPr>
              <a:t>Key Findings: Local vs. National</a:t>
            </a:r>
            <a:endParaRPr lang="en-US" dirty="0"/>
          </a:p>
        </p:txBody>
      </p:sp>
      <p:graphicFrame>
        <p:nvGraphicFramePr>
          <p:cNvPr id="6" name="Chart 5"/>
          <p:cNvGraphicFramePr/>
          <p:nvPr>
            <p:extLst>
              <p:ext uri="{D42A27DB-BD31-4B8C-83A1-F6EECF244321}">
                <p14:modId xmlns:p14="http://schemas.microsoft.com/office/powerpoint/2010/main" val="2909785966"/>
              </p:ext>
            </p:extLst>
          </p:nvPr>
        </p:nvGraphicFramePr>
        <p:xfrm>
          <a:off x="1371600" y="1298448"/>
          <a:ext cx="6858000" cy="49377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68221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E46C0A"/>
                </a:solidFill>
              </a:rPr>
              <a:t>Key Findings: Local vs. National</a:t>
            </a:r>
            <a:endParaRPr lang="en-US" dirty="0"/>
          </a:p>
        </p:txBody>
      </p:sp>
      <p:graphicFrame>
        <p:nvGraphicFramePr>
          <p:cNvPr id="6" name="Chart 5"/>
          <p:cNvGraphicFramePr/>
          <p:nvPr>
            <p:extLst>
              <p:ext uri="{D42A27DB-BD31-4B8C-83A1-F6EECF244321}">
                <p14:modId xmlns:p14="http://schemas.microsoft.com/office/powerpoint/2010/main" val="2565242"/>
              </p:ext>
            </p:extLst>
          </p:nvPr>
        </p:nvGraphicFramePr>
        <p:xfrm>
          <a:off x="1371600" y="1298448"/>
          <a:ext cx="6858000" cy="49377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68221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E46C0A"/>
                </a:solidFill>
              </a:rPr>
              <a:t>What’s Next?: </a:t>
            </a:r>
            <a:br>
              <a:rPr lang="en-US" b="1" dirty="0" smtClean="0">
                <a:solidFill>
                  <a:srgbClr val="E46C0A"/>
                </a:solidFill>
              </a:rPr>
            </a:br>
            <a:r>
              <a:rPr lang="en-US" b="1" dirty="0" smtClean="0">
                <a:solidFill>
                  <a:srgbClr val="E46C0A"/>
                </a:solidFill>
              </a:rPr>
              <a:t>Local Uses</a:t>
            </a:r>
            <a:endParaRPr lang="en-US" b="1" dirty="0"/>
          </a:p>
        </p:txBody>
      </p:sp>
      <p:sp>
        <p:nvSpPr>
          <p:cNvPr id="3" name="Content Placeholder 2"/>
          <p:cNvSpPr>
            <a:spLocks noGrp="1"/>
          </p:cNvSpPr>
          <p:nvPr>
            <p:ph sz="quarter" idx="1"/>
          </p:nvPr>
        </p:nvSpPr>
        <p:spPr>
          <a:xfrm>
            <a:off x="304800" y="1447801"/>
            <a:ext cx="4724400" cy="4419599"/>
          </a:xfrm>
        </p:spPr>
        <p:txBody>
          <a:bodyPr>
            <a:noAutofit/>
          </a:bodyPr>
          <a:lstStyle/>
          <a:p>
            <a:pPr>
              <a:spcBef>
                <a:spcPts val="0"/>
              </a:spcBef>
            </a:pPr>
            <a:r>
              <a:rPr lang="en-US" sz="2400" dirty="0" smtClean="0"/>
              <a:t>Analyze findings for local strategic planning</a:t>
            </a:r>
          </a:p>
          <a:p>
            <a:pPr lvl="1">
              <a:spcBef>
                <a:spcPts val="0"/>
              </a:spcBef>
            </a:pPr>
            <a:r>
              <a:rPr lang="en-US" sz="2200" dirty="0" smtClean="0"/>
              <a:t>Instructional programs</a:t>
            </a:r>
          </a:p>
          <a:p>
            <a:pPr lvl="1">
              <a:spcBef>
                <a:spcPts val="0"/>
              </a:spcBef>
            </a:pPr>
            <a:r>
              <a:rPr lang="en-US" sz="2200" dirty="0" smtClean="0"/>
              <a:t>Collection development and resource sharing</a:t>
            </a:r>
          </a:p>
          <a:p>
            <a:pPr lvl="1">
              <a:spcBef>
                <a:spcPts val="0"/>
              </a:spcBef>
            </a:pPr>
            <a:r>
              <a:rPr lang="en-US" sz="2200" dirty="0" smtClean="0"/>
              <a:t>Print vs. Digital</a:t>
            </a:r>
          </a:p>
          <a:p>
            <a:pPr>
              <a:spcBef>
                <a:spcPts val="0"/>
              </a:spcBef>
            </a:pPr>
            <a:r>
              <a:rPr lang="en-US" sz="2400" dirty="0" smtClean="0"/>
              <a:t>Explain strategic directions to key stakeholders</a:t>
            </a:r>
          </a:p>
          <a:p>
            <a:pPr lvl="1">
              <a:spcBef>
                <a:spcPts val="0"/>
              </a:spcBef>
            </a:pPr>
            <a:r>
              <a:rPr lang="en-US" sz="2200" dirty="0" smtClean="0"/>
              <a:t>Contributions to campus-level strategic directions/concerns</a:t>
            </a:r>
          </a:p>
          <a:p>
            <a:pPr>
              <a:spcBef>
                <a:spcPts val="0"/>
              </a:spcBef>
            </a:pPr>
            <a:r>
              <a:rPr lang="en-US" sz="2400" dirty="0" smtClean="0"/>
              <a:t>Engage with faculty members on campus</a:t>
            </a:r>
          </a:p>
          <a:p>
            <a:pPr lvl="1">
              <a:spcBef>
                <a:spcPts val="0"/>
              </a:spcBef>
            </a:pPr>
            <a:r>
              <a:rPr lang="en-US" sz="2200" dirty="0" smtClean="0"/>
              <a:t>Faculty Senate, </a:t>
            </a:r>
            <a:r>
              <a:rPr lang="en-US" sz="2200" dirty="0"/>
              <a:t>Faculty Newsletter (e.g., </a:t>
            </a:r>
            <a:r>
              <a:rPr lang="en-US" sz="2200" dirty="0">
                <a:hlinkClick r:id="rId3"/>
              </a:rPr>
              <a:t>http://</a:t>
            </a:r>
            <a:r>
              <a:rPr lang="en-US" sz="2200" dirty="0" smtClean="0">
                <a:hlinkClick r:id="rId3"/>
              </a:rPr>
              <a:t>bit.ly/17uTOoE</a:t>
            </a:r>
            <a:r>
              <a:rPr lang="en-US" sz="2200" dirty="0" smtClean="0"/>
              <a:t>) </a:t>
            </a:r>
            <a:endParaRPr lang="en-US" sz="22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9780" y="1656985"/>
            <a:ext cx="2895600" cy="3687366"/>
          </a:xfrm>
          <a:prstGeom prst="rect">
            <a:avLst/>
          </a:prstGeom>
        </p:spPr>
      </p:pic>
    </p:spTree>
    <p:extLst>
      <p:ext uri="{BB962C8B-B14F-4D97-AF65-F5344CB8AC3E}">
        <p14:creationId xmlns:p14="http://schemas.microsoft.com/office/powerpoint/2010/main" val="27887628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E46C0A"/>
                </a:solidFill>
              </a:rPr>
              <a:t>What’s Next?: </a:t>
            </a:r>
            <a:br>
              <a:rPr lang="en-US" b="1" dirty="0" smtClean="0">
                <a:solidFill>
                  <a:srgbClr val="E46C0A"/>
                </a:solidFill>
              </a:rPr>
            </a:br>
            <a:r>
              <a:rPr lang="en-US" b="1" dirty="0" err="1" smtClean="0">
                <a:solidFill>
                  <a:srgbClr val="E46C0A"/>
                </a:solidFill>
              </a:rPr>
              <a:t>Ithaka</a:t>
            </a:r>
            <a:r>
              <a:rPr lang="en-US" b="1" dirty="0" smtClean="0">
                <a:solidFill>
                  <a:srgbClr val="E46C0A"/>
                </a:solidFill>
              </a:rPr>
              <a:t> Response to Pilot </a:t>
            </a:r>
            <a:endParaRPr lang="en-US" b="1" dirty="0"/>
          </a:p>
        </p:txBody>
      </p:sp>
      <p:sp>
        <p:nvSpPr>
          <p:cNvPr id="3" name="Content Placeholder 2"/>
          <p:cNvSpPr>
            <a:spLocks noGrp="1"/>
          </p:cNvSpPr>
          <p:nvPr>
            <p:ph sz="quarter" idx="1"/>
          </p:nvPr>
        </p:nvSpPr>
        <p:spPr>
          <a:xfrm>
            <a:off x="304800" y="1447801"/>
            <a:ext cx="5257800" cy="4419599"/>
          </a:xfrm>
        </p:spPr>
        <p:txBody>
          <a:bodyPr>
            <a:noAutofit/>
          </a:bodyPr>
          <a:lstStyle/>
          <a:p>
            <a:pPr>
              <a:spcBef>
                <a:spcPts val="0"/>
              </a:spcBef>
            </a:pPr>
            <a:r>
              <a:rPr lang="en-US" sz="2400" dirty="0" smtClean="0"/>
              <a:t>Adoption of “modular” approach allowing greater focus and flexibility in design of local instrument:</a:t>
            </a:r>
          </a:p>
          <a:p>
            <a:pPr lvl="1">
              <a:spcBef>
                <a:spcPts val="0"/>
              </a:spcBef>
            </a:pPr>
            <a:r>
              <a:rPr lang="en-US" sz="2200" dirty="0" smtClean="0"/>
              <a:t>Collections and Discovery</a:t>
            </a:r>
          </a:p>
          <a:p>
            <a:pPr lvl="1">
              <a:spcBef>
                <a:spcPts val="0"/>
              </a:spcBef>
            </a:pPr>
            <a:r>
              <a:rPr lang="en-US" sz="2200" dirty="0" smtClean="0"/>
              <a:t>Instruction</a:t>
            </a:r>
          </a:p>
          <a:p>
            <a:pPr lvl="1">
              <a:spcBef>
                <a:spcPts val="0"/>
              </a:spcBef>
            </a:pPr>
            <a:r>
              <a:rPr lang="en-US" sz="2200" dirty="0" smtClean="0"/>
              <a:t>Research, Dissemination, Preservation</a:t>
            </a:r>
          </a:p>
          <a:p>
            <a:pPr lvl="1">
              <a:spcBef>
                <a:spcPts val="0"/>
              </a:spcBef>
            </a:pPr>
            <a:r>
              <a:rPr lang="en-US" sz="2200" dirty="0" smtClean="0"/>
              <a:t>Partners and Services</a:t>
            </a:r>
          </a:p>
          <a:p>
            <a:pPr>
              <a:spcBef>
                <a:spcPts val="0"/>
              </a:spcBef>
            </a:pPr>
            <a:r>
              <a:rPr lang="en-US" sz="2400" dirty="0" smtClean="0"/>
              <a:t>Revision/Enhancement of content</a:t>
            </a:r>
          </a:p>
          <a:p>
            <a:pPr lvl="1">
              <a:spcBef>
                <a:spcPts val="0"/>
              </a:spcBef>
            </a:pPr>
            <a:r>
              <a:rPr lang="en-US" sz="2200" dirty="0" smtClean="0"/>
              <a:t>Online Learning</a:t>
            </a:r>
          </a:p>
          <a:p>
            <a:pPr lvl="1">
              <a:spcBef>
                <a:spcPts val="0"/>
              </a:spcBef>
            </a:pPr>
            <a:r>
              <a:rPr lang="en-US" sz="2200" dirty="0" smtClean="0"/>
              <a:t>Data Preservation and Management</a:t>
            </a:r>
          </a:p>
          <a:p>
            <a:pPr lvl="1">
              <a:spcBef>
                <a:spcPts val="0"/>
              </a:spcBef>
            </a:pPr>
            <a:r>
              <a:rPr lang="en-US" sz="2200" dirty="0" smtClean="0"/>
              <a:t>Health Sciences</a:t>
            </a:r>
          </a:p>
          <a:p>
            <a:pPr>
              <a:spcBef>
                <a:spcPts val="0"/>
              </a:spcBef>
            </a:pPr>
            <a:r>
              <a:rPr lang="en-US" sz="2400" dirty="0" smtClean="0"/>
              <a:t>Development of new content</a:t>
            </a:r>
          </a:p>
          <a:p>
            <a:pPr lvl="1">
              <a:spcBef>
                <a:spcPts val="0"/>
              </a:spcBef>
            </a:pPr>
            <a:r>
              <a:rPr lang="en-US" sz="2200" dirty="0" smtClean="0"/>
              <a:t>Discovery/Use of Freely Available Materials</a:t>
            </a:r>
          </a:p>
          <a:p>
            <a:pPr lvl="1">
              <a:spcBef>
                <a:spcPts val="0"/>
              </a:spcBef>
            </a:pPr>
            <a:r>
              <a:rPr lang="en-US" sz="2200" dirty="0" smtClean="0"/>
              <a:t>Graduate Instruction</a:t>
            </a:r>
          </a:p>
          <a:p>
            <a:pPr lvl="1">
              <a:spcBef>
                <a:spcPts val="0"/>
              </a:spcBef>
            </a:pPr>
            <a:r>
              <a:rPr lang="en-US" sz="2200" dirty="0" smtClean="0"/>
              <a:t>Library Market Research</a:t>
            </a:r>
            <a:endParaRPr lang="en-US" sz="2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6920" y="1661160"/>
            <a:ext cx="2895600" cy="3687366"/>
          </a:xfrm>
          <a:prstGeom prst="rect">
            <a:avLst/>
          </a:prstGeom>
        </p:spPr>
      </p:pic>
    </p:spTree>
    <p:extLst>
      <p:ext uri="{BB962C8B-B14F-4D97-AF65-F5344CB8AC3E}">
        <p14:creationId xmlns:p14="http://schemas.microsoft.com/office/powerpoint/2010/main" val="3422928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E46C0A"/>
                </a:solidFill>
              </a:rPr>
              <a:t>What’s Next?: </a:t>
            </a:r>
            <a:br>
              <a:rPr lang="en-US" b="1" dirty="0" smtClean="0">
                <a:solidFill>
                  <a:srgbClr val="E46C0A"/>
                </a:solidFill>
              </a:rPr>
            </a:br>
            <a:r>
              <a:rPr lang="en-US" b="1" dirty="0" smtClean="0">
                <a:solidFill>
                  <a:srgbClr val="E46C0A"/>
                </a:solidFill>
              </a:rPr>
              <a:t>The </a:t>
            </a:r>
            <a:r>
              <a:rPr lang="en-US" b="1" dirty="0" err="1" smtClean="0">
                <a:solidFill>
                  <a:srgbClr val="E46C0A"/>
                </a:solidFill>
              </a:rPr>
              <a:t>Ithaka</a:t>
            </a:r>
            <a:r>
              <a:rPr lang="en-US" b="1" dirty="0" smtClean="0">
                <a:solidFill>
                  <a:srgbClr val="E46C0A"/>
                </a:solidFill>
              </a:rPr>
              <a:t> Student Survey </a:t>
            </a:r>
            <a:endParaRPr lang="en-US" b="1" dirty="0"/>
          </a:p>
        </p:txBody>
      </p:sp>
      <p:sp>
        <p:nvSpPr>
          <p:cNvPr id="3" name="Content Placeholder 2"/>
          <p:cNvSpPr>
            <a:spLocks noGrp="1"/>
          </p:cNvSpPr>
          <p:nvPr>
            <p:ph sz="quarter" idx="1"/>
          </p:nvPr>
        </p:nvSpPr>
        <p:spPr>
          <a:xfrm>
            <a:off x="655320" y="1661160"/>
            <a:ext cx="4648200" cy="4456331"/>
          </a:xfrm>
        </p:spPr>
        <p:txBody>
          <a:bodyPr>
            <a:noAutofit/>
          </a:bodyPr>
          <a:lstStyle/>
          <a:p>
            <a:pPr marL="0" indent="0">
              <a:buNone/>
            </a:pPr>
            <a:r>
              <a:rPr lang="en-US" sz="2400" dirty="0" smtClean="0"/>
              <a:t>“</a:t>
            </a:r>
            <a:r>
              <a:rPr lang="en-US" sz="2400" dirty="0"/>
              <a:t>The </a:t>
            </a:r>
            <a:r>
              <a:rPr lang="en-US" sz="2400" dirty="0" err="1"/>
              <a:t>Ithaka</a:t>
            </a:r>
            <a:r>
              <a:rPr lang="en-US" sz="2400" dirty="0"/>
              <a:t> S+R Student Survey will examine the attitudes and practices of undergraduate and graduate students about their higher education experience, including both course-specific and informal research and learning practices. This project will provide a data-driven nationally comparative instrument to help you understand and track trends related to students’ use of, expectations regarding, and needs for research and learning support services, including the academic </a:t>
            </a:r>
            <a:r>
              <a:rPr lang="en-US" sz="2400" dirty="0" smtClean="0"/>
              <a:t>library.” </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6920" y="1661160"/>
            <a:ext cx="2895600" cy="3687366"/>
          </a:xfrm>
          <a:prstGeom prst="rect">
            <a:avLst/>
          </a:prstGeom>
        </p:spPr>
      </p:pic>
    </p:spTree>
    <p:extLst>
      <p:ext uri="{BB962C8B-B14F-4D97-AF65-F5344CB8AC3E}">
        <p14:creationId xmlns:p14="http://schemas.microsoft.com/office/powerpoint/2010/main" val="10297890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E46C0A"/>
                </a:solidFill>
              </a:rPr>
              <a:t>Acknowledgements</a:t>
            </a:r>
            <a:endParaRPr lang="en-US" dirty="0"/>
          </a:p>
        </p:txBody>
      </p:sp>
      <p:sp>
        <p:nvSpPr>
          <p:cNvPr id="4" name="Content Placeholder 3"/>
          <p:cNvSpPr>
            <a:spLocks noGrp="1"/>
          </p:cNvSpPr>
          <p:nvPr>
            <p:ph sz="quarter" idx="1"/>
          </p:nvPr>
        </p:nvSpPr>
        <p:spPr/>
        <p:txBody>
          <a:bodyPr>
            <a:noAutofit/>
          </a:bodyPr>
          <a:lstStyle/>
          <a:p>
            <a:pPr marL="0" indent="0">
              <a:buNone/>
            </a:pPr>
            <a:endParaRPr lang="en-US" dirty="0" smtClean="0"/>
          </a:p>
          <a:p>
            <a:pPr marL="0" indent="0">
              <a:buNone/>
            </a:pPr>
            <a:r>
              <a:rPr lang="en-US" dirty="0" smtClean="0"/>
              <a:t>Special Thanks to:</a:t>
            </a:r>
          </a:p>
          <a:p>
            <a:pPr marL="0" indent="0">
              <a:buNone/>
            </a:pPr>
            <a:endParaRPr lang="en-US" dirty="0" smtClean="0"/>
          </a:p>
          <a:p>
            <a:pPr marL="0" indent="0">
              <a:buNone/>
            </a:pPr>
            <a:r>
              <a:rPr lang="en-US" dirty="0" smtClean="0"/>
              <a:t>Roger C. Schonfeld</a:t>
            </a:r>
          </a:p>
          <a:p>
            <a:pPr marL="0" indent="0">
              <a:buNone/>
            </a:pPr>
            <a:r>
              <a:rPr lang="en-US" dirty="0" smtClean="0"/>
              <a:t>Program Director for Libraries, Users, and Scholarly Practices</a:t>
            </a:r>
          </a:p>
          <a:p>
            <a:pPr marL="0" indent="0">
              <a:buNone/>
            </a:pPr>
            <a:r>
              <a:rPr lang="en-US" dirty="0" err="1" smtClean="0"/>
              <a:t>Ithaka</a:t>
            </a:r>
            <a:r>
              <a:rPr lang="en-US" dirty="0" smtClean="0"/>
              <a:t> S&amp;R</a:t>
            </a:r>
          </a:p>
          <a:p>
            <a:pPr marL="0" indent="0">
              <a:buNone/>
            </a:pPr>
            <a:r>
              <a:rPr lang="en-US" dirty="0" smtClean="0"/>
              <a:t>for his assistance in preparing this presentation.</a:t>
            </a:r>
          </a:p>
          <a:p>
            <a:pPr marL="0" indent="0">
              <a:buNone/>
            </a:pPr>
            <a:endParaRPr lang="en-US" dirty="0" smtClean="0"/>
          </a:p>
          <a:p>
            <a:pPr marL="0" indent="0">
              <a:buNone/>
            </a:pPr>
            <a:r>
              <a:rPr lang="en-US" dirty="0" smtClean="0"/>
              <a:t>For more information on </a:t>
            </a:r>
            <a:r>
              <a:rPr lang="en-US" dirty="0" err="1" smtClean="0"/>
              <a:t>Ithaka</a:t>
            </a:r>
            <a:r>
              <a:rPr lang="en-US" dirty="0" smtClean="0"/>
              <a:t> survey programs, please contact </a:t>
            </a:r>
            <a:r>
              <a:rPr lang="en-US" dirty="0" smtClean="0">
                <a:hlinkClick r:id="rId2"/>
              </a:rPr>
              <a:t>Roger.Schonfeld@ithaka.org</a:t>
            </a:r>
            <a:r>
              <a:rPr lang="en-US" dirty="0" smtClean="0"/>
              <a:t> </a:t>
            </a:r>
            <a:endParaRPr lang="en-US" dirty="0"/>
          </a:p>
        </p:txBody>
      </p:sp>
    </p:spTree>
    <p:extLst>
      <p:ext uri="{BB962C8B-B14F-4D97-AF65-F5344CB8AC3E}">
        <p14:creationId xmlns:p14="http://schemas.microsoft.com/office/powerpoint/2010/main" val="3012600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E46C0A"/>
                </a:solidFill>
              </a:rPr>
              <a:t>The </a:t>
            </a:r>
            <a:r>
              <a:rPr lang="en-US" b="1" dirty="0" err="1" smtClean="0">
                <a:solidFill>
                  <a:srgbClr val="E46C0A"/>
                </a:solidFill>
              </a:rPr>
              <a:t>Ithaka</a:t>
            </a:r>
            <a:r>
              <a:rPr lang="en-US" b="1" dirty="0" smtClean="0">
                <a:solidFill>
                  <a:srgbClr val="E46C0A"/>
                </a:solidFill>
              </a:rPr>
              <a:t> Faculty Survey: </a:t>
            </a:r>
            <a:br>
              <a:rPr lang="en-US" b="1" dirty="0" smtClean="0">
                <a:solidFill>
                  <a:srgbClr val="E46C0A"/>
                </a:solidFill>
              </a:rPr>
            </a:br>
            <a:r>
              <a:rPr lang="en-US" b="1" dirty="0" smtClean="0">
                <a:solidFill>
                  <a:srgbClr val="E46C0A"/>
                </a:solidFill>
              </a:rPr>
              <a:t>An Introduction</a:t>
            </a:r>
            <a:endParaRPr lang="en-US" b="1" dirty="0"/>
          </a:p>
        </p:txBody>
      </p:sp>
      <p:sp>
        <p:nvSpPr>
          <p:cNvPr id="3" name="Content Placeholder 2"/>
          <p:cNvSpPr>
            <a:spLocks noGrp="1"/>
          </p:cNvSpPr>
          <p:nvPr>
            <p:ph sz="quarter" idx="1"/>
          </p:nvPr>
        </p:nvSpPr>
        <p:spPr>
          <a:xfrm>
            <a:off x="304800" y="1322398"/>
            <a:ext cx="5410200" cy="4392602"/>
          </a:xfrm>
        </p:spPr>
        <p:txBody>
          <a:bodyPr>
            <a:noAutofit/>
          </a:bodyPr>
          <a:lstStyle/>
          <a:p>
            <a:pPr>
              <a:spcBef>
                <a:spcPts val="0"/>
              </a:spcBef>
            </a:pPr>
            <a:r>
              <a:rPr lang="en-US" b="1" dirty="0"/>
              <a:t>Research P</a:t>
            </a:r>
            <a:r>
              <a:rPr lang="en-US" b="1" dirty="0" smtClean="0"/>
              <a:t>rocesses</a:t>
            </a:r>
            <a:endParaRPr lang="en-US" dirty="0" smtClean="0"/>
          </a:p>
          <a:p>
            <a:pPr lvl="1">
              <a:spcBef>
                <a:spcPts val="0"/>
              </a:spcBef>
            </a:pPr>
            <a:r>
              <a:rPr lang="en-US" sz="2200" dirty="0" smtClean="0"/>
              <a:t>The </a:t>
            </a:r>
            <a:r>
              <a:rPr lang="en-US" sz="2200" dirty="0"/>
              <a:t>processes through which scholars perform their </a:t>
            </a:r>
            <a:r>
              <a:rPr lang="en-US" sz="2200" dirty="0" smtClean="0"/>
              <a:t>research</a:t>
            </a:r>
          </a:p>
          <a:p>
            <a:pPr>
              <a:spcBef>
                <a:spcPts val="0"/>
              </a:spcBef>
            </a:pPr>
            <a:r>
              <a:rPr lang="en-US" b="1" dirty="0" smtClean="0"/>
              <a:t>Teaching Practices</a:t>
            </a:r>
            <a:r>
              <a:rPr lang="en-US" dirty="0" smtClean="0"/>
              <a:t> </a:t>
            </a:r>
          </a:p>
          <a:p>
            <a:pPr lvl="1">
              <a:spcBef>
                <a:spcPts val="0"/>
              </a:spcBef>
            </a:pPr>
            <a:r>
              <a:rPr lang="en-US" sz="2200" dirty="0" smtClean="0"/>
              <a:t>The </a:t>
            </a:r>
            <a:r>
              <a:rPr lang="en-US" sz="2200" dirty="0"/>
              <a:t>pedagogical methods that faculty members are </a:t>
            </a:r>
            <a:r>
              <a:rPr lang="en-US" sz="2200" dirty="0" smtClean="0"/>
              <a:t>adopting</a:t>
            </a:r>
            <a:endParaRPr lang="en-US" sz="2200" dirty="0"/>
          </a:p>
          <a:p>
            <a:pPr>
              <a:spcBef>
                <a:spcPts val="0"/>
              </a:spcBef>
            </a:pPr>
            <a:r>
              <a:rPr lang="en-US" b="1" dirty="0"/>
              <a:t>Scholarly C</a:t>
            </a:r>
            <a:r>
              <a:rPr lang="en-US" b="1" dirty="0" smtClean="0"/>
              <a:t>ommunications</a:t>
            </a:r>
            <a:endParaRPr lang="en-US" dirty="0" smtClean="0"/>
          </a:p>
          <a:p>
            <a:pPr lvl="1">
              <a:spcBef>
                <a:spcPts val="0"/>
              </a:spcBef>
            </a:pPr>
            <a:r>
              <a:rPr lang="en-US" sz="2200" dirty="0" smtClean="0"/>
              <a:t>Formal </a:t>
            </a:r>
            <a:r>
              <a:rPr lang="en-US" sz="2200" dirty="0"/>
              <a:t>and informal methods by which scholars communicate with each </a:t>
            </a:r>
            <a:r>
              <a:rPr lang="en-US" sz="2200" dirty="0" smtClean="0"/>
              <a:t>other</a:t>
            </a:r>
          </a:p>
          <a:p>
            <a:pPr>
              <a:spcBef>
                <a:spcPts val="0"/>
              </a:spcBef>
            </a:pPr>
            <a:r>
              <a:rPr lang="en-US" b="1" dirty="0" smtClean="0"/>
              <a:t>The Library</a:t>
            </a:r>
            <a:endParaRPr lang="en-US" dirty="0"/>
          </a:p>
          <a:p>
            <a:pPr lvl="2">
              <a:spcBef>
                <a:spcPts val="0"/>
              </a:spcBef>
            </a:pPr>
            <a:r>
              <a:rPr lang="en-US" sz="2200" dirty="0" smtClean="0"/>
              <a:t>How </a:t>
            </a:r>
            <a:r>
              <a:rPr lang="en-US" sz="2200" dirty="0"/>
              <a:t>faculty members perceive the roles and value of their institutional </a:t>
            </a:r>
            <a:r>
              <a:rPr lang="en-US" sz="2200" dirty="0" smtClean="0"/>
              <a:t>library</a:t>
            </a:r>
          </a:p>
          <a:p>
            <a:pPr>
              <a:spcBef>
                <a:spcPts val="0"/>
              </a:spcBef>
            </a:pPr>
            <a:r>
              <a:rPr lang="en-US" b="1" dirty="0" smtClean="0"/>
              <a:t>Scholarly Societies</a:t>
            </a:r>
            <a:endParaRPr lang="en-US" dirty="0" smtClean="0"/>
          </a:p>
          <a:p>
            <a:pPr lvl="2">
              <a:spcBef>
                <a:spcPts val="0"/>
              </a:spcBef>
            </a:pPr>
            <a:r>
              <a:rPr lang="en-US" sz="2200" dirty="0" smtClean="0"/>
              <a:t>How </a:t>
            </a:r>
            <a:r>
              <a:rPr lang="en-US" sz="2200" dirty="0"/>
              <a:t>faculty members perceive the roles and value of their primary scholarly </a:t>
            </a:r>
            <a:r>
              <a:rPr lang="en-US" dirty="0" smtClean="0"/>
              <a:t>society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2160" y="1676400"/>
            <a:ext cx="2895600" cy="3687366"/>
          </a:xfrm>
          <a:prstGeom prst="rect">
            <a:avLst/>
          </a:prstGeom>
        </p:spPr>
      </p:pic>
      <p:sp>
        <p:nvSpPr>
          <p:cNvPr id="6" name="TextBox 5"/>
          <p:cNvSpPr txBox="1"/>
          <p:nvPr/>
        </p:nvSpPr>
        <p:spPr>
          <a:xfrm>
            <a:off x="5585460" y="5562599"/>
            <a:ext cx="3429000" cy="646331"/>
          </a:xfrm>
          <a:prstGeom prst="rect">
            <a:avLst/>
          </a:prstGeom>
          <a:noFill/>
        </p:spPr>
        <p:txBody>
          <a:bodyPr wrap="square" rtlCol="0">
            <a:spAutoFit/>
          </a:bodyPr>
          <a:lstStyle/>
          <a:p>
            <a:pPr algn="ctr"/>
            <a:r>
              <a:rPr lang="en-US" dirty="0" smtClean="0"/>
              <a:t>http://www.sr.ithaka.org/research-publications/faculty-survey-series</a:t>
            </a:r>
            <a:endParaRPr lang="en-US" dirty="0"/>
          </a:p>
        </p:txBody>
      </p:sp>
    </p:spTree>
    <p:extLst>
      <p:ext uri="{BB962C8B-B14F-4D97-AF65-F5344CB8AC3E}">
        <p14:creationId xmlns:p14="http://schemas.microsoft.com/office/powerpoint/2010/main" val="32641314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p:cNvSpPr>
          <p:nvPr>
            <p:ph type="title" idx="4294967295"/>
          </p:nvPr>
        </p:nvSpPr>
        <p:spPr>
          <a:xfrm>
            <a:off x="457200" y="457200"/>
            <a:ext cx="8229600" cy="1143000"/>
          </a:xfrm>
        </p:spPr>
        <p:txBody>
          <a:bodyPr anchor="b"/>
          <a:lstStyle/>
          <a:p>
            <a:pPr algn="ctr" eaLnBrk="1" hangingPunct="1"/>
            <a:r>
              <a:rPr lang="en-US" altLang="en-US" sz="4000" b="1" dirty="0" smtClean="0">
                <a:solidFill>
                  <a:srgbClr val="E46C0A"/>
                </a:solidFill>
              </a:rPr>
              <a:t>Questions</a:t>
            </a:r>
          </a:p>
        </p:txBody>
      </p:sp>
      <p:pic>
        <p:nvPicPr>
          <p:cNvPr id="24579" name="Picture 6" descr="MCj02346250000[1]"/>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2743200" y="1828800"/>
            <a:ext cx="3687763" cy="4114800"/>
          </a:xfrm>
        </p:spPr>
      </p:pic>
      <p:sp>
        <p:nvSpPr>
          <p:cNvPr id="24580" name="Slide Number Placeholder 3"/>
          <p:cNvSpPr txBox="1">
            <a:spLocks noGrp="1"/>
          </p:cNvSpPr>
          <p:nvPr/>
        </p:nvSpPr>
        <p:spPr bwMode="auto">
          <a:xfrm>
            <a:off x="8153400" y="6356350"/>
            <a:ext cx="53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E77E4D3D-939C-48A9-9DF6-E37A005D2237}" type="slidenum">
              <a:rPr lang="en-US" altLang="en-US" sz="1200">
                <a:solidFill>
                  <a:schemeClr val="bg1"/>
                </a:solidFill>
              </a:rPr>
              <a:pPr algn="r" eaLnBrk="1" hangingPunct="1"/>
              <a:t>30</a:t>
            </a:fld>
            <a:endParaRPr lang="en-US" altLang="en-US" sz="1200">
              <a:solidFill>
                <a:schemeClr val="bg1"/>
              </a:solidFill>
            </a:endParaRPr>
          </a:p>
        </p:txBody>
      </p:sp>
    </p:spTree>
    <p:extLst>
      <p:ext uri="{BB962C8B-B14F-4D97-AF65-F5344CB8AC3E}">
        <p14:creationId xmlns:p14="http://schemas.microsoft.com/office/powerpoint/2010/main" val="37437823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p:cNvSpPr>
          <p:nvPr>
            <p:ph type="title" idx="4294967295"/>
          </p:nvPr>
        </p:nvSpPr>
        <p:spPr>
          <a:xfrm>
            <a:off x="457200" y="381000"/>
            <a:ext cx="8229600" cy="1143000"/>
          </a:xfrm>
        </p:spPr>
        <p:txBody>
          <a:bodyPr anchor="b"/>
          <a:lstStyle/>
          <a:p>
            <a:pPr algn="ctr" eaLnBrk="1" hangingPunct="1"/>
            <a:r>
              <a:rPr lang="en-US" altLang="en-US" sz="4000" b="1" dirty="0" smtClean="0">
                <a:solidFill>
                  <a:srgbClr val="E46C0A"/>
                </a:solidFill>
              </a:rPr>
              <a:t>Contacts</a:t>
            </a:r>
          </a:p>
        </p:txBody>
      </p:sp>
      <p:sp>
        <p:nvSpPr>
          <p:cNvPr id="25603" name="Rectangle 5"/>
          <p:cNvSpPr>
            <a:spLocks noGrp="1"/>
          </p:cNvSpPr>
          <p:nvPr>
            <p:ph type="body" sz="half" idx="4294967295"/>
          </p:nvPr>
        </p:nvSpPr>
        <p:spPr>
          <a:xfrm>
            <a:off x="152400" y="1536383"/>
            <a:ext cx="5791200" cy="4471988"/>
          </a:xfrm>
        </p:spPr>
        <p:txBody>
          <a:bodyPr>
            <a:normAutofit fontScale="92500" lnSpcReduction="10000"/>
          </a:bodyPr>
          <a:lstStyle/>
          <a:p>
            <a:pPr marL="273050" indent="-273050" algn="ctr" eaLnBrk="1" hangingPunct="1">
              <a:buFont typeface="Arial" charset="0"/>
              <a:buNone/>
            </a:pPr>
            <a:r>
              <a:rPr lang="en-US" altLang="en-US" sz="2800" dirty="0" smtClean="0"/>
              <a:t>Jen-</a:t>
            </a:r>
            <a:r>
              <a:rPr lang="en-US" altLang="en-US" sz="2800" dirty="0" err="1" smtClean="0"/>
              <a:t>chien</a:t>
            </a:r>
            <a:r>
              <a:rPr lang="en-US" altLang="en-US" sz="2800" dirty="0" smtClean="0"/>
              <a:t> Yu</a:t>
            </a:r>
          </a:p>
          <a:p>
            <a:pPr marL="273050" indent="-273050" algn="ctr" eaLnBrk="1" hangingPunct="1">
              <a:buFont typeface="Arial" charset="0"/>
              <a:buNone/>
            </a:pPr>
            <a:r>
              <a:rPr lang="en-US" altLang="en-US" sz="2800" dirty="0" smtClean="0"/>
              <a:t>Coordinator for Library Assessment</a:t>
            </a:r>
          </a:p>
          <a:p>
            <a:pPr marL="273050" indent="-273050" algn="ctr" eaLnBrk="1" hangingPunct="1">
              <a:buFont typeface="Arial" charset="0"/>
              <a:buNone/>
            </a:pPr>
            <a:r>
              <a:rPr lang="en-US" altLang="en-US" sz="2800" dirty="0" smtClean="0"/>
              <a:t>University of Illinois at Urbana-Champaign </a:t>
            </a:r>
          </a:p>
          <a:p>
            <a:pPr marL="273050" indent="-273050" algn="ctr" eaLnBrk="1" hangingPunct="1">
              <a:buNone/>
            </a:pPr>
            <a:r>
              <a:rPr lang="en-US" sz="2800" u="sng" dirty="0">
                <a:hlinkClick r:id="rId2"/>
              </a:rPr>
              <a:t>jyu@illinois.edu</a:t>
            </a:r>
            <a:r>
              <a:rPr lang="en-US" sz="2800" dirty="0"/>
              <a:t> </a:t>
            </a:r>
            <a:endParaRPr lang="en-US" sz="2800" dirty="0" smtClean="0"/>
          </a:p>
          <a:p>
            <a:pPr marL="273050" indent="-273050" algn="ctr" eaLnBrk="1" hangingPunct="1">
              <a:buNone/>
            </a:pPr>
            <a:endParaRPr lang="en-US" altLang="en-US" sz="2800" dirty="0" smtClean="0"/>
          </a:p>
          <a:p>
            <a:pPr marL="273050" indent="-273050" algn="ctr" eaLnBrk="1" hangingPunct="1">
              <a:buNone/>
            </a:pPr>
            <a:r>
              <a:rPr lang="en-US" altLang="en-US" sz="2800" dirty="0" smtClean="0"/>
              <a:t>Paula Dempsey</a:t>
            </a:r>
          </a:p>
          <a:p>
            <a:pPr marL="273050" indent="-273050" algn="ctr" eaLnBrk="1" hangingPunct="1">
              <a:buNone/>
            </a:pPr>
            <a:r>
              <a:rPr lang="en-US" altLang="en-US" sz="2800" dirty="0" smtClean="0"/>
              <a:t>Library Assessment Coordinator &amp; Coordinator of Loop Campus Library</a:t>
            </a:r>
          </a:p>
          <a:p>
            <a:pPr marL="273050" indent="-273050" algn="ctr" eaLnBrk="1" hangingPunct="1">
              <a:buNone/>
            </a:pPr>
            <a:r>
              <a:rPr lang="en-US" altLang="en-US" sz="2800" dirty="0" smtClean="0"/>
              <a:t>DePaul University</a:t>
            </a:r>
          </a:p>
          <a:p>
            <a:pPr marL="273050" indent="-273050" algn="ctr" eaLnBrk="1" hangingPunct="1">
              <a:buNone/>
            </a:pPr>
            <a:r>
              <a:rPr lang="en-US" altLang="en-US" sz="2600" dirty="0" smtClean="0">
                <a:hlinkClick r:id="rId3"/>
              </a:rPr>
              <a:t>pdempsey@depaul.edu</a:t>
            </a:r>
            <a:endParaRPr lang="en-US" altLang="en-US" sz="2600" dirty="0"/>
          </a:p>
          <a:p>
            <a:pPr marL="273050" indent="-273050" algn="ctr" eaLnBrk="1" hangingPunct="1">
              <a:buNone/>
            </a:pPr>
            <a:endParaRPr lang="en-US" altLang="en-US" sz="2600" dirty="0" smtClean="0"/>
          </a:p>
        </p:txBody>
      </p:sp>
      <p:pic>
        <p:nvPicPr>
          <p:cNvPr id="25604" name="Picture 5" descr="uiuc_20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3489" y="1219200"/>
            <a:ext cx="1841477"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Slide Number Placeholder 3"/>
          <p:cNvSpPr txBox="1">
            <a:spLocks noGrp="1"/>
          </p:cNvSpPr>
          <p:nvPr/>
        </p:nvSpPr>
        <p:spPr bwMode="auto">
          <a:xfrm>
            <a:off x="8153400" y="6356350"/>
            <a:ext cx="53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FB29E368-092F-4ACE-9A61-9396A46C0B78}" type="slidenum">
              <a:rPr lang="en-US" altLang="en-US" sz="1200">
                <a:solidFill>
                  <a:schemeClr val="bg1"/>
                </a:solidFill>
              </a:rPr>
              <a:pPr algn="r" eaLnBrk="1" hangingPunct="1"/>
              <a:t>31</a:t>
            </a:fld>
            <a:endParaRPr lang="en-US" altLang="en-US" sz="1200">
              <a:solidFill>
                <a:schemeClr val="bg1"/>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8734" y="3962400"/>
            <a:ext cx="2301366" cy="2393950"/>
          </a:xfrm>
          <a:prstGeom prst="rect">
            <a:avLst/>
          </a:prstGeom>
        </p:spPr>
      </p:pic>
    </p:spTree>
    <p:extLst>
      <p:ext uri="{BB962C8B-B14F-4D97-AF65-F5344CB8AC3E}">
        <p14:creationId xmlns:p14="http://schemas.microsoft.com/office/powerpoint/2010/main" val="3907861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E46C0A"/>
                </a:solidFill>
              </a:rPr>
              <a:t>The </a:t>
            </a:r>
            <a:r>
              <a:rPr lang="en-US" b="1" dirty="0" err="1" smtClean="0">
                <a:solidFill>
                  <a:srgbClr val="E46C0A"/>
                </a:solidFill>
              </a:rPr>
              <a:t>Ithaka</a:t>
            </a:r>
            <a:r>
              <a:rPr lang="en-US" b="1" dirty="0" smtClean="0">
                <a:solidFill>
                  <a:srgbClr val="E46C0A"/>
                </a:solidFill>
              </a:rPr>
              <a:t> Faculty Survey: </a:t>
            </a:r>
            <a:br>
              <a:rPr lang="en-US" b="1" dirty="0" smtClean="0">
                <a:solidFill>
                  <a:srgbClr val="E46C0A"/>
                </a:solidFill>
              </a:rPr>
            </a:br>
            <a:r>
              <a:rPr lang="en-US" b="1" dirty="0" smtClean="0">
                <a:solidFill>
                  <a:srgbClr val="E46C0A"/>
                </a:solidFill>
              </a:rPr>
              <a:t>An Introduction</a:t>
            </a:r>
            <a:endParaRPr lang="en-US" b="1" dirty="0"/>
          </a:p>
        </p:txBody>
      </p:sp>
      <p:sp>
        <p:nvSpPr>
          <p:cNvPr id="3" name="Content Placeholder 2"/>
          <p:cNvSpPr>
            <a:spLocks noGrp="1"/>
          </p:cNvSpPr>
          <p:nvPr>
            <p:ph sz="quarter" idx="1"/>
          </p:nvPr>
        </p:nvSpPr>
        <p:spPr>
          <a:xfrm>
            <a:off x="304800" y="1485855"/>
            <a:ext cx="5410200" cy="4392602"/>
          </a:xfrm>
        </p:spPr>
        <p:txBody>
          <a:bodyPr>
            <a:noAutofit/>
          </a:bodyPr>
          <a:lstStyle/>
          <a:p>
            <a:pPr marL="0" indent="0">
              <a:buNone/>
            </a:pPr>
            <a:r>
              <a:rPr lang="en-US" sz="2300" dirty="0"/>
              <a:t>Unlike other faculty </a:t>
            </a:r>
            <a:r>
              <a:rPr lang="en-US" sz="2300" dirty="0" smtClean="0"/>
              <a:t>surveys, </a:t>
            </a:r>
            <a:r>
              <a:rPr lang="en-US" sz="2300" dirty="0"/>
              <a:t>the </a:t>
            </a:r>
            <a:r>
              <a:rPr lang="en-US" sz="2300" dirty="0" err="1"/>
              <a:t>Ithaka</a:t>
            </a:r>
            <a:r>
              <a:rPr lang="en-US" sz="2300" dirty="0"/>
              <a:t> </a:t>
            </a:r>
            <a:r>
              <a:rPr lang="en-US" sz="2300" dirty="0" smtClean="0"/>
              <a:t>Faculty </a:t>
            </a:r>
            <a:r>
              <a:rPr lang="en-US" sz="2300" dirty="0"/>
              <a:t>Survey focuses on discovering how faculty conduct research and teaching activities, and the types of support and information resources they </a:t>
            </a:r>
            <a:r>
              <a:rPr lang="en-US" sz="2300" dirty="0" smtClean="0"/>
              <a:t>desire:</a:t>
            </a:r>
            <a:endParaRPr lang="en-US" sz="2300" dirty="0"/>
          </a:p>
          <a:p>
            <a:pPr lvl="1"/>
            <a:r>
              <a:rPr lang="en-US" sz="2200" dirty="0"/>
              <a:t>For research purposes, how do faculty value data, </a:t>
            </a:r>
            <a:r>
              <a:rPr lang="en-US" sz="2200" dirty="0" smtClean="0"/>
              <a:t>e-books, pre-prints?</a:t>
            </a:r>
            <a:endParaRPr lang="en-US" sz="2200" dirty="0"/>
          </a:p>
          <a:p>
            <a:pPr lvl="1"/>
            <a:r>
              <a:rPr lang="en-US" sz="2200" dirty="0"/>
              <a:t>During the publication process, what type of support do faculty need from the library?</a:t>
            </a:r>
          </a:p>
          <a:p>
            <a:pPr lvl="1"/>
            <a:r>
              <a:rPr lang="en-US" sz="2200" dirty="0"/>
              <a:t>How do faculty view undergraduate students’ research skills?</a:t>
            </a:r>
          </a:p>
          <a:p>
            <a:pPr lvl="1"/>
            <a:r>
              <a:rPr lang="en-US" sz="2200" dirty="0"/>
              <a:t>What type of assignments do faculty assign to lower division undergraduate courses vs. upper division undergraduate courses?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2160" y="1676400"/>
            <a:ext cx="2895600" cy="3687366"/>
          </a:xfrm>
          <a:prstGeom prst="rect">
            <a:avLst/>
          </a:prstGeom>
        </p:spPr>
      </p:pic>
      <p:sp>
        <p:nvSpPr>
          <p:cNvPr id="6" name="TextBox 5"/>
          <p:cNvSpPr txBox="1"/>
          <p:nvPr/>
        </p:nvSpPr>
        <p:spPr>
          <a:xfrm>
            <a:off x="5585460" y="5562599"/>
            <a:ext cx="3429000" cy="646331"/>
          </a:xfrm>
          <a:prstGeom prst="rect">
            <a:avLst/>
          </a:prstGeom>
          <a:noFill/>
        </p:spPr>
        <p:txBody>
          <a:bodyPr wrap="square" rtlCol="0">
            <a:spAutoFit/>
          </a:bodyPr>
          <a:lstStyle/>
          <a:p>
            <a:pPr algn="ctr"/>
            <a:r>
              <a:rPr lang="en-US" dirty="0" smtClean="0"/>
              <a:t>http://www.sr.ithaka.org/research-publications/faculty-survey-series</a:t>
            </a:r>
            <a:endParaRPr lang="en-US" dirty="0"/>
          </a:p>
        </p:txBody>
      </p:sp>
    </p:spTree>
    <p:extLst>
      <p:ext uri="{BB962C8B-B14F-4D97-AF65-F5344CB8AC3E}">
        <p14:creationId xmlns:p14="http://schemas.microsoft.com/office/powerpoint/2010/main" val="3094967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E46C0A"/>
                </a:solidFill>
              </a:rPr>
              <a:t>The </a:t>
            </a:r>
            <a:r>
              <a:rPr lang="en-US" b="1" dirty="0" err="1" smtClean="0">
                <a:solidFill>
                  <a:srgbClr val="E46C0A"/>
                </a:solidFill>
              </a:rPr>
              <a:t>Ithaka</a:t>
            </a:r>
            <a:r>
              <a:rPr lang="en-US" b="1" dirty="0" smtClean="0">
                <a:solidFill>
                  <a:srgbClr val="E46C0A"/>
                </a:solidFill>
              </a:rPr>
              <a:t> Faculty Survey: </a:t>
            </a:r>
            <a:br>
              <a:rPr lang="en-US" b="1" dirty="0" smtClean="0">
                <a:solidFill>
                  <a:srgbClr val="E46C0A"/>
                </a:solidFill>
              </a:rPr>
            </a:br>
            <a:r>
              <a:rPr lang="en-US" b="1" dirty="0" smtClean="0">
                <a:solidFill>
                  <a:srgbClr val="E46C0A"/>
                </a:solidFill>
              </a:rPr>
              <a:t>Key Findings (2012)</a:t>
            </a:r>
            <a:endParaRPr lang="en-US" b="1" dirty="0"/>
          </a:p>
        </p:txBody>
      </p:sp>
      <p:sp>
        <p:nvSpPr>
          <p:cNvPr id="3" name="Content Placeholder 2"/>
          <p:cNvSpPr>
            <a:spLocks noGrp="1"/>
          </p:cNvSpPr>
          <p:nvPr>
            <p:ph sz="quarter" idx="1"/>
          </p:nvPr>
        </p:nvSpPr>
        <p:spPr>
          <a:xfrm>
            <a:off x="279644" y="1447800"/>
            <a:ext cx="5334000" cy="5078402"/>
          </a:xfrm>
        </p:spPr>
        <p:txBody>
          <a:bodyPr>
            <a:noAutofit/>
          </a:bodyPr>
          <a:lstStyle/>
          <a:p>
            <a:r>
              <a:rPr lang="en-US" dirty="0" smtClean="0"/>
              <a:t>The </a:t>
            </a:r>
            <a:r>
              <a:rPr lang="en-US" dirty="0"/>
              <a:t>perceived decline in the role of the library catalog </a:t>
            </a:r>
            <a:r>
              <a:rPr lang="en-US" dirty="0" smtClean="0"/>
              <a:t>[as discovery tool] . . .  </a:t>
            </a:r>
            <a:r>
              <a:rPr lang="en-US" dirty="0"/>
              <a:t>has been arrested and even modestly reversed, driven perhaps to some degree by significant strategic shifts in library discovery tools and </a:t>
            </a:r>
            <a:r>
              <a:rPr lang="en-US" dirty="0" smtClean="0"/>
              <a:t>services</a:t>
            </a:r>
            <a:endParaRPr lang="en-US" dirty="0"/>
          </a:p>
          <a:p>
            <a:r>
              <a:rPr lang="en-US" dirty="0" smtClean="0"/>
              <a:t>Respondents . . . trend </a:t>
            </a:r>
            <a:r>
              <a:rPr lang="en-US" dirty="0"/>
              <a:t>overall towards greater acceptance of a print to electronic transition for scholarly </a:t>
            </a:r>
            <a:r>
              <a:rPr lang="en-US" dirty="0" smtClean="0"/>
              <a:t>journals . . . [but] grew </a:t>
            </a:r>
            <a:r>
              <a:rPr lang="en-US" dirty="0"/>
              <a:t>modestly less comfortable with replacing print subscriptions with electronic access. </a:t>
            </a:r>
          </a:p>
          <a:p>
            <a:endParaRPr lang="en-US" dirty="0"/>
          </a:p>
          <a:p>
            <a:pPr>
              <a:spcBef>
                <a:spcPts val="0"/>
              </a:spcBef>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2160" y="1676400"/>
            <a:ext cx="2895600" cy="3687366"/>
          </a:xfrm>
          <a:prstGeom prst="rect">
            <a:avLst/>
          </a:prstGeom>
        </p:spPr>
      </p:pic>
      <p:sp>
        <p:nvSpPr>
          <p:cNvPr id="6" name="TextBox 5"/>
          <p:cNvSpPr txBox="1"/>
          <p:nvPr/>
        </p:nvSpPr>
        <p:spPr>
          <a:xfrm>
            <a:off x="5585460" y="5562599"/>
            <a:ext cx="3429000" cy="646331"/>
          </a:xfrm>
          <a:prstGeom prst="rect">
            <a:avLst/>
          </a:prstGeom>
          <a:noFill/>
        </p:spPr>
        <p:txBody>
          <a:bodyPr wrap="square" rtlCol="0">
            <a:spAutoFit/>
          </a:bodyPr>
          <a:lstStyle/>
          <a:p>
            <a:pPr algn="ctr"/>
            <a:r>
              <a:rPr lang="en-US" dirty="0"/>
              <a:t>http://www.sr.ithaka.org/research-publications/us-faculty-survey-2012</a:t>
            </a:r>
          </a:p>
        </p:txBody>
      </p:sp>
    </p:spTree>
    <p:extLst>
      <p:ext uri="{BB962C8B-B14F-4D97-AF65-F5344CB8AC3E}">
        <p14:creationId xmlns:p14="http://schemas.microsoft.com/office/powerpoint/2010/main" val="4131048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E46C0A"/>
                </a:solidFill>
              </a:rPr>
              <a:t>The </a:t>
            </a:r>
            <a:r>
              <a:rPr lang="en-US" b="1" dirty="0" err="1" smtClean="0">
                <a:solidFill>
                  <a:srgbClr val="E46C0A"/>
                </a:solidFill>
              </a:rPr>
              <a:t>Ithaka</a:t>
            </a:r>
            <a:r>
              <a:rPr lang="en-US" b="1" dirty="0" smtClean="0">
                <a:solidFill>
                  <a:srgbClr val="E46C0A"/>
                </a:solidFill>
              </a:rPr>
              <a:t> Faculty Survey: </a:t>
            </a:r>
            <a:br>
              <a:rPr lang="en-US" b="1" dirty="0" smtClean="0">
                <a:solidFill>
                  <a:srgbClr val="E46C0A"/>
                </a:solidFill>
              </a:rPr>
            </a:br>
            <a:r>
              <a:rPr lang="en-US" b="1" dirty="0" smtClean="0">
                <a:solidFill>
                  <a:srgbClr val="E46C0A"/>
                </a:solidFill>
              </a:rPr>
              <a:t>Key Findings (2012)</a:t>
            </a:r>
            <a:endParaRPr lang="en-US" b="1" dirty="0"/>
          </a:p>
        </p:txBody>
      </p:sp>
      <p:sp>
        <p:nvSpPr>
          <p:cNvPr id="3" name="Content Placeholder 2"/>
          <p:cNvSpPr>
            <a:spLocks noGrp="1"/>
          </p:cNvSpPr>
          <p:nvPr>
            <p:ph sz="quarter" idx="1"/>
          </p:nvPr>
        </p:nvSpPr>
        <p:spPr>
          <a:xfrm>
            <a:off x="279644" y="1447800"/>
            <a:ext cx="5334000" cy="5078402"/>
          </a:xfrm>
        </p:spPr>
        <p:txBody>
          <a:bodyPr>
            <a:noAutofit/>
          </a:bodyPr>
          <a:lstStyle/>
          <a:p>
            <a:r>
              <a:rPr lang="en-US" sz="2400" dirty="0" smtClean="0"/>
              <a:t>Respondents value </a:t>
            </a:r>
            <a:r>
              <a:rPr lang="en-US" sz="2400" dirty="0"/>
              <a:t>established scholarly dissemination </a:t>
            </a:r>
            <a:r>
              <a:rPr lang="en-US" sz="2400" dirty="0" smtClean="0"/>
              <a:t>methods . . . . [and] existing </a:t>
            </a:r>
            <a:r>
              <a:rPr lang="en-US" sz="2400" dirty="0"/>
              <a:t>publisher services, such as peer review, branding, </a:t>
            </a:r>
            <a:r>
              <a:rPr lang="en-US" sz="2400" dirty="0" smtClean="0"/>
              <a:t>and copy-editing</a:t>
            </a:r>
            <a:r>
              <a:rPr lang="en-US" sz="2400" dirty="0"/>
              <a:t>, while expressing less widespread agreement about the value of newer dissemination support services offered by libraries that are intended to maximize access and impact. </a:t>
            </a:r>
          </a:p>
          <a:p>
            <a:r>
              <a:rPr lang="en-US" sz="2400" dirty="0" smtClean="0"/>
              <a:t>Respondents </a:t>
            </a:r>
            <a:r>
              <a:rPr lang="en-US" sz="2400" dirty="0"/>
              <a:t>perceive less value from many functions of the academic library than they did in the last cycle of this survey. One notable exception is the gateway function, which experienced a modest resurgence in perceived value. </a:t>
            </a:r>
          </a:p>
          <a:p>
            <a:endParaRPr lang="en-US" dirty="0"/>
          </a:p>
          <a:p>
            <a:pPr>
              <a:spcBef>
                <a:spcPts val="0"/>
              </a:spcBef>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2160" y="1676400"/>
            <a:ext cx="2895600" cy="3687366"/>
          </a:xfrm>
          <a:prstGeom prst="rect">
            <a:avLst/>
          </a:prstGeom>
        </p:spPr>
      </p:pic>
      <p:sp>
        <p:nvSpPr>
          <p:cNvPr id="6" name="TextBox 5"/>
          <p:cNvSpPr txBox="1"/>
          <p:nvPr/>
        </p:nvSpPr>
        <p:spPr>
          <a:xfrm>
            <a:off x="5585460" y="5562599"/>
            <a:ext cx="3429000" cy="646331"/>
          </a:xfrm>
          <a:prstGeom prst="rect">
            <a:avLst/>
          </a:prstGeom>
          <a:noFill/>
        </p:spPr>
        <p:txBody>
          <a:bodyPr wrap="square" rtlCol="0">
            <a:spAutoFit/>
          </a:bodyPr>
          <a:lstStyle/>
          <a:p>
            <a:pPr algn="ctr"/>
            <a:r>
              <a:rPr lang="en-US" dirty="0"/>
              <a:t>http://www.sr.ithaka.org/research-publications/us-faculty-survey-2012</a:t>
            </a:r>
          </a:p>
        </p:txBody>
      </p:sp>
    </p:spTree>
    <p:extLst>
      <p:ext uri="{BB962C8B-B14F-4D97-AF65-F5344CB8AC3E}">
        <p14:creationId xmlns:p14="http://schemas.microsoft.com/office/powerpoint/2010/main" val="3814044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E46C0A"/>
                </a:solidFill>
              </a:rPr>
              <a:t>The </a:t>
            </a:r>
            <a:r>
              <a:rPr lang="en-US" b="1" dirty="0" err="1" smtClean="0">
                <a:solidFill>
                  <a:srgbClr val="E46C0A"/>
                </a:solidFill>
              </a:rPr>
              <a:t>Ithaka</a:t>
            </a:r>
            <a:r>
              <a:rPr lang="en-US" b="1" dirty="0" smtClean="0">
                <a:solidFill>
                  <a:srgbClr val="E46C0A"/>
                </a:solidFill>
              </a:rPr>
              <a:t> Faculty Survey: </a:t>
            </a:r>
            <a:br>
              <a:rPr lang="en-US" b="1" dirty="0" smtClean="0">
                <a:solidFill>
                  <a:srgbClr val="E46C0A"/>
                </a:solidFill>
              </a:rPr>
            </a:br>
            <a:r>
              <a:rPr lang="en-US" b="1" dirty="0" smtClean="0">
                <a:solidFill>
                  <a:srgbClr val="E46C0A"/>
                </a:solidFill>
              </a:rPr>
              <a:t>Responses from the Field</a:t>
            </a:r>
            <a:endParaRPr lang="en-US" b="1" dirty="0"/>
          </a:p>
        </p:txBody>
      </p:sp>
      <p:sp>
        <p:nvSpPr>
          <p:cNvPr id="3" name="Content Placeholder 2"/>
          <p:cNvSpPr>
            <a:spLocks noGrp="1"/>
          </p:cNvSpPr>
          <p:nvPr>
            <p:ph sz="quarter" idx="1"/>
          </p:nvPr>
        </p:nvSpPr>
        <p:spPr>
          <a:xfrm>
            <a:off x="152400" y="1447800"/>
            <a:ext cx="5699760" cy="4876800"/>
          </a:xfrm>
        </p:spPr>
        <p:txBody>
          <a:bodyPr>
            <a:noAutofit/>
          </a:bodyPr>
          <a:lstStyle/>
          <a:p>
            <a:pPr marL="0" indent="0">
              <a:buNone/>
            </a:pPr>
            <a:r>
              <a:rPr lang="en-US" sz="2400" dirty="0" smtClean="0"/>
              <a:t>“This </a:t>
            </a:r>
            <a:r>
              <a:rPr lang="en-US" sz="2400" dirty="0"/>
              <a:t>round of survey results contained no findings that truly shocked me, but I did find some results more surprising than </a:t>
            </a:r>
            <a:r>
              <a:rPr lang="en-US" sz="2400" dirty="0" smtClean="0"/>
              <a:t>others . . .”</a:t>
            </a:r>
          </a:p>
          <a:p>
            <a:pPr lvl="1"/>
            <a:r>
              <a:rPr lang="en-US" sz="2200" dirty="0"/>
              <a:t>The library catalog has regained some of its </a:t>
            </a:r>
            <a:r>
              <a:rPr lang="en-US" sz="2200" dirty="0" smtClean="0"/>
              <a:t>status</a:t>
            </a:r>
          </a:p>
          <a:p>
            <a:pPr lvl="1"/>
            <a:r>
              <a:rPr lang="en-US" sz="2200" dirty="0" smtClean="0"/>
              <a:t>Respondents </a:t>
            </a:r>
            <a:r>
              <a:rPr lang="en-US" sz="2200" dirty="0"/>
              <a:t>have become “modestly less comfortable” with shifting journal subscriptions from print to online formats </a:t>
            </a:r>
            <a:endParaRPr lang="en-US" sz="2200" dirty="0" smtClean="0"/>
          </a:p>
          <a:p>
            <a:pPr lvl="1"/>
            <a:r>
              <a:rPr lang="en-US" sz="2200" dirty="0"/>
              <a:t>Relatively few “feel strongly motivated to seek out opportunities to use more technology in their teaching</a:t>
            </a:r>
            <a:r>
              <a:rPr lang="en-US" sz="2200" dirty="0" smtClean="0"/>
              <a:t>”</a:t>
            </a:r>
          </a:p>
          <a:p>
            <a:pPr lvl="1"/>
            <a:r>
              <a:rPr lang="en-US" sz="2200" dirty="0"/>
              <a:t>The library’s “gateway function” has increased in perceived importance, despite a rise in OA publishing and generally easier availability of copies via informal channels </a:t>
            </a:r>
          </a:p>
          <a:p>
            <a:pPr>
              <a:spcBef>
                <a:spcPts val="0"/>
              </a:spcBef>
            </a:pPr>
            <a:endParaRPr lang="en-US" dirty="0"/>
          </a:p>
        </p:txBody>
      </p:sp>
      <p:sp>
        <p:nvSpPr>
          <p:cNvPr id="6" name="TextBox 5"/>
          <p:cNvSpPr txBox="1"/>
          <p:nvPr/>
        </p:nvSpPr>
        <p:spPr>
          <a:xfrm>
            <a:off x="5688330" y="4495800"/>
            <a:ext cx="3223260" cy="1569660"/>
          </a:xfrm>
          <a:prstGeom prst="rect">
            <a:avLst/>
          </a:prstGeom>
          <a:noFill/>
          <a:ln>
            <a:solidFill>
              <a:schemeClr val="accent1"/>
            </a:solidFill>
          </a:ln>
        </p:spPr>
        <p:txBody>
          <a:bodyPr wrap="square" rtlCol="0">
            <a:spAutoFit/>
          </a:bodyPr>
          <a:lstStyle/>
          <a:p>
            <a:pPr algn="ctr"/>
            <a:r>
              <a:rPr lang="en-US" sz="1600" dirty="0" smtClean="0"/>
              <a:t>Anderson, R. (2013, April 11). Interesting findings from </a:t>
            </a:r>
            <a:r>
              <a:rPr lang="en-US" sz="1600" dirty="0" err="1" smtClean="0"/>
              <a:t>Ithaka</a:t>
            </a:r>
            <a:r>
              <a:rPr lang="en-US" sz="1600" dirty="0" smtClean="0"/>
              <a:t> S&amp;R’s latest faculty survey. Retrieved </a:t>
            </a:r>
            <a:r>
              <a:rPr lang="en-US" sz="1600" dirty="0"/>
              <a:t>from http://scholarlykitchen.sspnet.org/2013/04/11/interesting-findings-from-ithaka-srs-latest-faculty-survey/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4560" y="1675356"/>
            <a:ext cx="2590800" cy="2590800"/>
          </a:xfrm>
          <a:prstGeom prst="rect">
            <a:avLst/>
          </a:prstGeom>
        </p:spPr>
      </p:pic>
    </p:spTree>
    <p:extLst>
      <p:ext uri="{BB962C8B-B14F-4D97-AF65-F5344CB8AC3E}">
        <p14:creationId xmlns:p14="http://schemas.microsoft.com/office/powerpoint/2010/main" val="1565373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E46C0A"/>
                </a:solidFill>
              </a:rPr>
              <a:t>The </a:t>
            </a:r>
            <a:r>
              <a:rPr lang="en-US" b="1" dirty="0" err="1" smtClean="0">
                <a:solidFill>
                  <a:srgbClr val="E46C0A"/>
                </a:solidFill>
              </a:rPr>
              <a:t>Ithaka</a:t>
            </a:r>
            <a:r>
              <a:rPr lang="en-US" b="1" dirty="0" smtClean="0">
                <a:solidFill>
                  <a:srgbClr val="E46C0A"/>
                </a:solidFill>
              </a:rPr>
              <a:t> Faculty Survey: </a:t>
            </a:r>
            <a:br>
              <a:rPr lang="en-US" b="1" dirty="0" smtClean="0">
                <a:solidFill>
                  <a:srgbClr val="E46C0A"/>
                </a:solidFill>
              </a:rPr>
            </a:br>
            <a:r>
              <a:rPr lang="en-US" b="1" dirty="0" smtClean="0">
                <a:solidFill>
                  <a:srgbClr val="E46C0A"/>
                </a:solidFill>
              </a:rPr>
              <a:t>Responses from the Field</a:t>
            </a:r>
            <a:endParaRPr lang="en-US" b="1" dirty="0"/>
          </a:p>
        </p:txBody>
      </p:sp>
      <p:sp>
        <p:nvSpPr>
          <p:cNvPr id="3" name="Content Placeholder 2"/>
          <p:cNvSpPr>
            <a:spLocks noGrp="1"/>
          </p:cNvSpPr>
          <p:nvPr>
            <p:ph sz="quarter" idx="1"/>
          </p:nvPr>
        </p:nvSpPr>
        <p:spPr>
          <a:xfrm>
            <a:off x="152400" y="1447800"/>
            <a:ext cx="4876800" cy="4876800"/>
          </a:xfrm>
        </p:spPr>
        <p:txBody>
          <a:bodyPr>
            <a:noAutofit/>
          </a:bodyPr>
          <a:lstStyle/>
          <a:p>
            <a:pPr marL="0" indent="0">
              <a:buNone/>
            </a:pPr>
            <a:r>
              <a:rPr lang="en-US" sz="2200" dirty="0" smtClean="0"/>
              <a:t>“Less </a:t>
            </a:r>
            <a:r>
              <a:rPr lang="en-US" sz="2200" dirty="0"/>
              <a:t>than half of faculty thought librarians played a role in gaining </a:t>
            </a:r>
            <a:r>
              <a:rPr lang="en-US" sz="2200" dirty="0" smtClean="0"/>
              <a:t>. . . [research] skills</a:t>
            </a:r>
            <a:r>
              <a:rPr lang="en-US" sz="2200" dirty="0"/>
              <a:t>, though slightly over half thought librarians were helpful to students doing research. To put it another way, nearly half of faculty respondents didn’t think librarians helped students with research and over half thought they had no role in student </a:t>
            </a:r>
            <a:r>
              <a:rPr lang="en-US" sz="2200" dirty="0" smtClean="0"/>
              <a:t>learning . . . . Though </a:t>
            </a:r>
            <a:r>
              <a:rPr lang="en-US" sz="2200" dirty="0"/>
              <a:t>I trust </a:t>
            </a:r>
            <a:r>
              <a:rPr lang="en-US" sz="2200" dirty="0" err="1"/>
              <a:t>Ithaka</a:t>
            </a:r>
            <a:r>
              <a:rPr lang="en-US" sz="2200" dirty="0"/>
              <a:t> did its best, it’s hard to know what </a:t>
            </a:r>
            <a:r>
              <a:rPr lang="en-US" sz="2200" dirty="0" smtClean="0"/>
              <a:t>‘the faculty’ </a:t>
            </a:r>
            <a:r>
              <a:rPr lang="en-US" sz="2200" dirty="0"/>
              <a:t>think based on a 3.5 percent response </a:t>
            </a:r>
            <a:r>
              <a:rPr lang="en-US" sz="2200" dirty="0" smtClean="0"/>
              <a:t>rate. In </a:t>
            </a:r>
            <a:r>
              <a:rPr lang="en-US" sz="2200" dirty="0"/>
              <a:t>fact, it’s hard to imagine what </a:t>
            </a:r>
            <a:r>
              <a:rPr lang="en-US" sz="2200" dirty="0" smtClean="0"/>
              <a:t>‘the faculty’ </a:t>
            </a:r>
            <a:r>
              <a:rPr lang="en-US" sz="2200" dirty="0"/>
              <a:t>think about anything, given the findings of another report just out, one which tells us a whopping 76% of faculty are contingent</a:t>
            </a:r>
            <a:r>
              <a:rPr lang="en-US" sz="2200" dirty="0" smtClean="0"/>
              <a:t>.”</a:t>
            </a:r>
            <a:endParaRPr lang="en-US" sz="2200" dirty="0"/>
          </a:p>
        </p:txBody>
      </p:sp>
      <p:sp>
        <p:nvSpPr>
          <p:cNvPr id="6" name="TextBox 5"/>
          <p:cNvSpPr txBox="1"/>
          <p:nvPr/>
        </p:nvSpPr>
        <p:spPr>
          <a:xfrm>
            <a:off x="5290500" y="3429000"/>
            <a:ext cx="3101340" cy="1569660"/>
          </a:xfrm>
          <a:prstGeom prst="rect">
            <a:avLst/>
          </a:prstGeom>
          <a:noFill/>
          <a:ln>
            <a:solidFill>
              <a:schemeClr val="accent1"/>
            </a:solidFill>
          </a:ln>
        </p:spPr>
        <p:txBody>
          <a:bodyPr wrap="square" rtlCol="0">
            <a:spAutoFit/>
          </a:bodyPr>
          <a:lstStyle/>
          <a:p>
            <a:pPr algn="ctr"/>
            <a:r>
              <a:rPr lang="en-US" sz="1600" dirty="0" err="1" smtClean="0"/>
              <a:t>Fister</a:t>
            </a:r>
            <a:r>
              <a:rPr lang="en-US" sz="1600" dirty="0" smtClean="0"/>
              <a:t>, B. (2013, April 11). A surfeit of surveys and three short questions. </a:t>
            </a:r>
            <a:r>
              <a:rPr lang="en-US" sz="1600" i="1" dirty="0" smtClean="0"/>
              <a:t>Inside Higher Ed</a:t>
            </a:r>
            <a:r>
              <a:rPr lang="en-US" sz="1600" dirty="0" smtClean="0"/>
              <a:t>. Retrieved </a:t>
            </a:r>
            <a:r>
              <a:rPr lang="en-US" sz="1600" dirty="0"/>
              <a:t>from http://www.insidehighered.com/blogs/library-babel-fish/surfeit-surveys-and-three-short-questions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36" y="2057400"/>
            <a:ext cx="3776468" cy="1142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4460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E46C0A"/>
                </a:solidFill>
              </a:rPr>
              <a:t>The </a:t>
            </a:r>
            <a:r>
              <a:rPr lang="en-US" b="1" dirty="0" err="1" smtClean="0">
                <a:solidFill>
                  <a:srgbClr val="E46C0A"/>
                </a:solidFill>
              </a:rPr>
              <a:t>Ithaka</a:t>
            </a:r>
            <a:r>
              <a:rPr lang="en-US" b="1" dirty="0" smtClean="0">
                <a:solidFill>
                  <a:srgbClr val="E46C0A"/>
                </a:solidFill>
              </a:rPr>
              <a:t> Faculty Survey: </a:t>
            </a:r>
            <a:br>
              <a:rPr lang="en-US" b="1" dirty="0" smtClean="0">
                <a:solidFill>
                  <a:srgbClr val="E46C0A"/>
                </a:solidFill>
              </a:rPr>
            </a:br>
            <a:r>
              <a:rPr lang="en-US" b="1" dirty="0" smtClean="0">
                <a:solidFill>
                  <a:srgbClr val="E46C0A"/>
                </a:solidFill>
              </a:rPr>
              <a:t>Responses from the Field</a:t>
            </a:r>
            <a:endParaRPr lang="en-US" b="1" dirty="0"/>
          </a:p>
        </p:txBody>
      </p:sp>
      <p:sp>
        <p:nvSpPr>
          <p:cNvPr id="3" name="Content Placeholder 2"/>
          <p:cNvSpPr>
            <a:spLocks noGrp="1"/>
          </p:cNvSpPr>
          <p:nvPr>
            <p:ph sz="quarter" idx="1"/>
          </p:nvPr>
        </p:nvSpPr>
        <p:spPr>
          <a:xfrm>
            <a:off x="152400" y="1447800"/>
            <a:ext cx="5433060" cy="4876800"/>
          </a:xfrm>
        </p:spPr>
        <p:txBody>
          <a:bodyPr>
            <a:noAutofit/>
          </a:bodyPr>
          <a:lstStyle/>
          <a:p>
            <a:pPr marL="0" indent="0">
              <a:buNone/>
            </a:pPr>
            <a:r>
              <a:rPr lang="en-US" sz="2200" dirty="0"/>
              <a:t>“I’m struck by how out of date the survey feels to </a:t>
            </a:r>
            <a:r>
              <a:rPr lang="en-US" sz="2200" dirty="0" smtClean="0"/>
              <a:t>me . . . . the </a:t>
            </a:r>
            <a:r>
              <a:rPr lang="en-US" sz="2200" dirty="0"/>
              <a:t>study focuses primarily on traditional publishing and traditional library services (journal collections/ILL). </a:t>
            </a:r>
            <a:r>
              <a:rPr lang="en-US" sz="2200" dirty="0" smtClean="0"/>
              <a:t>While </a:t>
            </a:r>
            <a:r>
              <a:rPr lang="en-US" sz="2200" dirty="0"/>
              <a:t>some questions nibble around the edges of the libraries role in the digital education space, by and large, the survey measures faculty perceptions around research journals and their availability. </a:t>
            </a:r>
            <a:r>
              <a:rPr lang="en-US" sz="2200" dirty="0" smtClean="0"/>
              <a:t>It’s </a:t>
            </a:r>
            <a:r>
              <a:rPr lang="en-US" sz="2200" dirty="0"/>
              <a:t>a study that frames libraries primarily as information repositories and ignores the contributions libraries are making to scholarly research as partners in the research </a:t>
            </a:r>
            <a:r>
              <a:rPr lang="en-US" sz="2200" dirty="0" smtClean="0"/>
              <a:t>process . . . . [what] </a:t>
            </a:r>
            <a:r>
              <a:rPr lang="en-US" sz="2200" dirty="0"/>
              <a:t>I find lacking in this study is a look at how libraries are positioning themselves as partners and data creators, rather than simply as the storehouse of data when the research is completed</a:t>
            </a:r>
            <a:r>
              <a:rPr lang="en-US" sz="2200" dirty="0" smtClean="0"/>
              <a:t>.”</a:t>
            </a:r>
            <a:endParaRPr lang="en-US" sz="2200" dirty="0"/>
          </a:p>
        </p:txBody>
      </p:sp>
      <p:sp>
        <p:nvSpPr>
          <p:cNvPr id="6" name="TextBox 5"/>
          <p:cNvSpPr txBox="1"/>
          <p:nvPr/>
        </p:nvSpPr>
        <p:spPr>
          <a:xfrm>
            <a:off x="5585460" y="4572000"/>
            <a:ext cx="3429000" cy="1569660"/>
          </a:xfrm>
          <a:prstGeom prst="rect">
            <a:avLst/>
          </a:prstGeom>
          <a:noFill/>
          <a:ln>
            <a:solidFill>
              <a:schemeClr val="accent1"/>
            </a:solidFill>
          </a:ln>
        </p:spPr>
        <p:txBody>
          <a:bodyPr wrap="square" rtlCol="0">
            <a:spAutoFit/>
          </a:bodyPr>
          <a:lstStyle/>
          <a:p>
            <a:pPr algn="ctr"/>
            <a:r>
              <a:rPr lang="en-US" sz="1600" dirty="0" smtClean="0"/>
              <a:t>Reese, </a:t>
            </a:r>
            <a:r>
              <a:rPr lang="en-US" sz="1600" dirty="0"/>
              <a:t>T</a:t>
            </a:r>
            <a:r>
              <a:rPr lang="en-US" sz="1600" dirty="0" smtClean="0"/>
              <a:t>. (2013, April 11). Thinking about what’s not being measured by the </a:t>
            </a:r>
            <a:r>
              <a:rPr lang="en-US" sz="1600" dirty="0" err="1" smtClean="0"/>
              <a:t>Ithaka</a:t>
            </a:r>
            <a:r>
              <a:rPr lang="en-US" sz="1600" dirty="0" smtClean="0"/>
              <a:t> S&amp;R survey. Retrieved </a:t>
            </a:r>
            <a:r>
              <a:rPr lang="en-US" sz="1600" dirty="0"/>
              <a:t>from http://library.osu.edu/blogs/it/thinking-about-whats-not-being-measured-by-the-ithaka-sr-survey/</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6460" y="1600200"/>
            <a:ext cx="26670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57891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library_template_gen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Equity</Template>
  <TotalTime>797</TotalTime>
  <Words>1724</Words>
  <Application>Microsoft Office PowerPoint</Application>
  <PresentationFormat>On-screen Show (4:3)</PresentationFormat>
  <Paragraphs>225</Paragraphs>
  <Slides>31</Slides>
  <Notes>17</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Equity</vt:lpstr>
      <vt:lpstr>library_template_gen2</vt:lpstr>
      <vt:lpstr>What Do Faculty Favor?: Local Implementation of the Ithaka Faculty Survey in Illinois</vt:lpstr>
      <vt:lpstr>The Ithaka Faculty Survey:  An Introduction</vt:lpstr>
      <vt:lpstr>The Ithaka Faculty Survey:  An Introduction</vt:lpstr>
      <vt:lpstr>The Ithaka Faculty Survey:  An Introduction</vt:lpstr>
      <vt:lpstr>The Ithaka Faculty Survey:  Key Findings (2012)</vt:lpstr>
      <vt:lpstr>The Ithaka Faculty Survey:  Key Findings (2012)</vt:lpstr>
      <vt:lpstr>The Ithaka Faculty Survey:  Responses from the Field</vt:lpstr>
      <vt:lpstr>The Ithaka Faculty Survey:  Responses from the Field</vt:lpstr>
      <vt:lpstr>The Ithaka Faculty Survey:  Responses from the Field</vt:lpstr>
      <vt:lpstr>The Ithaka Faculty Survey: Why “Go Local”?</vt:lpstr>
      <vt:lpstr>The Ithaka Faculty Survey: Why “Go Local”?</vt:lpstr>
      <vt:lpstr>The Ithaka Faculty Survey: Why “Go Local”?</vt:lpstr>
      <vt:lpstr>The Ithaka Faculty Survey: Local Survey Participants</vt:lpstr>
      <vt:lpstr>The Ithaka Faculty Survey: Why Compare?</vt:lpstr>
      <vt:lpstr>PowerPoint Presentation</vt:lpstr>
      <vt:lpstr>Population  &amp; Respondents</vt:lpstr>
      <vt:lpstr>Key Findings: Local vs. National</vt:lpstr>
      <vt:lpstr>Key Findings: Local vs. National</vt:lpstr>
      <vt:lpstr>Key Findings: Local vs. National</vt:lpstr>
      <vt:lpstr>Key Findings: Local vs. National</vt:lpstr>
      <vt:lpstr>Key Findings: Local vs. National</vt:lpstr>
      <vt:lpstr>Key Findings: Local vs. National</vt:lpstr>
      <vt:lpstr>Key Findings: Local vs. National</vt:lpstr>
      <vt:lpstr>Key Findings: Local vs. National</vt:lpstr>
      <vt:lpstr>Key Findings: Local vs. National</vt:lpstr>
      <vt:lpstr>What’s Next?:  Local Uses</vt:lpstr>
      <vt:lpstr>What’s Next?:  Ithaka Response to Pilot </vt:lpstr>
      <vt:lpstr>What’s Next?:  The Ithaka Student Survey </vt:lpstr>
      <vt:lpstr>Acknowledgements</vt:lpstr>
      <vt:lpstr>Questions</vt:lpstr>
      <vt:lpstr>Contacts</vt:lpstr>
    </vt:vector>
  </TitlesOfParts>
  <Company>DePaul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Faculty Favor?: Local Implementations of the Ithaka Faculty Survey in Illinois</dc:title>
  <dc:creator>DePaul University</dc:creator>
  <cp:lastModifiedBy>DePaul University</cp:lastModifiedBy>
  <cp:revision>56</cp:revision>
  <dcterms:created xsi:type="dcterms:W3CDTF">2013-10-21T18:02:44Z</dcterms:created>
  <dcterms:modified xsi:type="dcterms:W3CDTF">2013-10-30T19:14:17Z</dcterms:modified>
</cp:coreProperties>
</file>