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0" r:id="rId2"/>
    <p:sldId id="261" r:id="rId3"/>
    <p:sldId id="262" r:id="rId4"/>
    <p:sldId id="263" r:id="rId5"/>
    <p:sldId id="265" r:id="rId6"/>
    <p:sldId id="267" r:id="rId7"/>
    <p:sldId id="296" r:id="rId8"/>
    <p:sldId id="271" r:id="rId9"/>
    <p:sldId id="298" r:id="rId10"/>
    <p:sldId id="281" r:id="rId11"/>
    <p:sldId id="282" r:id="rId12"/>
    <p:sldId id="283" r:id="rId13"/>
    <p:sldId id="308" r:id="rId14"/>
    <p:sldId id="284" r:id="rId15"/>
    <p:sldId id="309" r:id="rId16"/>
    <p:sldId id="299" r:id="rId17"/>
    <p:sldId id="312" r:id="rId18"/>
    <p:sldId id="313" r:id="rId19"/>
    <p:sldId id="314" r:id="rId20"/>
    <p:sldId id="315" r:id="rId21"/>
    <p:sldId id="316" r:id="rId22"/>
    <p:sldId id="300" r:id="rId23"/>
    <p:sldId id="325" r:id="rId24"/>
    <p:sldId id="326" r:id="rId25"/>
    <p:sldId id="327" r:id="rId26"/>
    <p:sldId id="301" r:id="rId27"/>
    <p:sldId id="319" r:id="rId28"/>
    <p:sldId id="320" r:id="rId29"/>
    <p:sldId id="321" r:id="rId30"/>
    <p:sldId id="322" r:id="rId31"/>
    <p:sldId id="323" r:id="rId32"/>
    <p:sldId id="324" r:id="rId33"/>
    <p:sldId id="302" r:id="rId34"/>
    <p:sldId id="317" r:id="rId35"/>
    <p:sldId id="318" r:id="rId36"/>
    <p:sldId id="307" r:id="rId37"/>
    <p:sldId id="294" r:id="rId38"/>
    <p:sldId id="295"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E20"/>
    <a:srgbClr val="FEC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2270" autoAdjust="0"/>
  </p:normalViewPr>
  <p:slideViewPr>
    <p:cSldViewPr>
      <p:cViewPr varScale="1">
        <p:scale>
          <a:sx n="53" d="100"/>
          <a:sy n="53" d="100"/>
        </p:scale>
        <p:origin x="-19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2EDCA-CDB7-4E87-A235-39ADD993060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28815BE-AEF1-49B2-B258-DF13993EDA74}">
      <dgm:prSet phldrT="[Text]"/>
      <dgm:spPr/>
      <dgm:t>
        <a:bodyPr/>
        <a:lstStyle/>
        <a:p>
          <a:r>
            <a:rPr lang="en-US" smtClean="0"/>
            <a:t>Accountability</a:t>
          </a:r>
          <a:endParaRPr lang="en-US" dirty="0"/>
        </a:p>
      </dgm:t>
    </dgm:pt>
    <dgm:pt modelId="{5F1DACF2-DDC6-4A58-A62D-677F8D3E2B9F}" type="parTrans" cxnId="{C7F04F0C-0092-4824-9FDA-8054A9B7D171}">
      <dgm:prSet/>
      <dgm:spPr/>
      <dgm:t>
        <a:bodyPr/>
        <a:lstStyle/>
        <a:p>
          <a:endParaRPr lang="en-US"/>
        </a:p>
      </dgm:t>
    </dgm:pt>
    <dgm:pt modelId="{9BCBDC9C-2BA4-4791-9BB3-AADA929FC026}" type="sibTrans" cxnId="{C7F04F0C-0092-4824-9FDA-8054A9B7D171}">
      <dgm:prSet/>
      <dgm:spPr/>
      <dgm:t>
        <a:bodyPr/>
        <a:lstStyle/>
        <a:p>
          <a:endParaRPr lang="en-US"/>
        </a:p>
      </dgm:t>
    </dgm:pt>
    <dgm:pt modelId="{F64646CD-CAF1-4973-B44A-361D29BDE368}">
      <dgm:prSet phldrT="[Text]"/>
      <dgm:spPr/>
      <dgm:t>
        <a:bodyPr/>
        <a:lstStyle/>
        <a:p>
          <a:r>
            <a:rPr lang="en-US" dirty="0" smtClean="0"/>
            <a:t>Unified approach</a:t>
          </a:r>
          <a:endParaRPr lang="en-US" dirty="0"/>
        </a:p>
      </dgm:t>
    </dgm:pt>
    <dgm:pt modelId="{8634AFC0-A078-4B28-891F-92158F505D2A}" type="parTrans" cxnId="{811772AC-03BF-4BF1-9C1E-FB3BCEE9FB98}">
      <dgm:prSet/>
      <dgm:spPr/>
      <dgm:t>
        <a:bodyPr/>
        <a:lstStyle/>
        <a:p>
          <a:endParaRPr lang="en-US"/>
        </a:p>
      </dgm:t>
    </dgm:pt>
    <dgm:pt modelId="{82E58FBE-65BC-49AD-85C1-90702E27601F}" type="sibTrans" cxnId="{811772AC-03BF-4BF1-9C1E-FB3BCEE9FB98}">
      <dgm:prSet/>
      <dgm:spPr/>
      <dgm:t>
        <a:bodyPr/>
        <a:lstStyle/>
        <a:p>
          <a:endParaRPr lang="en-US"/>
        </a:p>
      </dgm:t>
    </dgm:pt>
    <dgm:pt modelId="{F45F2ABA-2751-4254-A89D-05E4B44AACBE}">
      <dgm:prSet phldrT="[Text]"/>
      <dgm:spPr/>
      <dgm:t>
        <a:bodyPr/>
        <a:lstStyle/>
        <a:p>
          <a:r>
            <a:rPr lang="en-US" dirty="0" smtClean="0"/>
            <a:t>Student learning/success</a:t>
          </a:r>
          <a:endParaRPr lang="en-US" dirty="0"/>
        </a:p>
      </dgm:t>
    </dgm:pt>
    <dgm:pt modelId="{5D77ED66-0A59-4B6C-925F-5EB44D5BA6A2}" type="parTrans" cxnId="{14F1432E-DAB6-4626-A211-96DFFB2D2AA3}">
      <dgm:prSet/>
      <dgm:spPr/>
      <dgm:t>
        <a:bodyPr/>
        <a:lstStyle/>
        <a:p>
          <a:endParaRPr lang="en-US"/>
        </a:p>
      </dgm:t>
    </dgm:pt>
    <dgm:pt modelId="{20B398DF-D0B0-4A36-AB33-1A790C95959B}" type="sibTrans" cxnId="{14F1432E-DAB6-4626-A211-96DFFB2D2AA3}">
      <dgm:prSet/>
      <dgm:spPr/>
      <dgm:t>
        <a:bodyPr/>
        <a:lstStyle/>
        <a:p>
          <a:endParaRPr lang="en-US"/>
        </a:p>
      </dgm:t>
    </dgm:pt>
    <dgm:pt modelId="{2778C75A-CAD9-42B6-B5E1-3702C7CEFFD0}">
      <dgm:prSet phldrT="[Text]"/>
      <dgm:spPr/>
      <dgm:t>
        <a:bodyPr/>
        <a:lstStyle/>
        <a:p>
          <a:r>
            <a:rPr lang="en-US" dirty="0" smtClean="0"/>
            <a:t>Evidence-based</a:t>
          </a:r>
          <a:endParaRPr lang="en-US" dirty="0"/>
        </a:p>
      </dgm:t>
    </dgm:pt>
    <dgm:pt modelId="{12053A01-C209-445B-86F8-0B9262396F88}" type="parTrans" cxnId="{B3124AB3-7292-4AD6-81C1-04A4EB91A344}">
      <dgm:prSet/>
      <dgm:spPr/>
      <dgm:t>
        <a:bodyPr/>
        <a:lstStyle/>
        <a:p>
          <a:endParaRPr lang="en-US"/>
        </a:p>
      </dgm:t>
    </dgm:pt>
    <dgm:pt modelId="{5375AE52-3266-4C3C-BD96-ED58779C86B1}" type="sibTrans" cxnId="{B3124AB3-7292-4AD6-81C1-04A4EB91A344}">
      <dgm:prSet/>
      <dgm:spPr/>
      <dgm:t>
        <a:bodyPr/>
        <a:lstStyle/>
        <a:p>
          <a:endParaRPr lang="en-US"/>
        </a:p>
      </dgm:t>
    </dgm:pt>
    <dgm:pt modelId="{1311BB1A-6AB4-4A2D-8828-FD0FFBE90897}" type="pres">
      <dgm:prSet presAssocID="{3782EDCA-CDB7-4E87-A235-39ADD9930604}" presName="linear" presStyleCnt="0">
        <dgm:presLayoutVars>
          <dgm:animLvl val="lvl"/>
          <dgm:resizeHandles val="exact"/>
        </dgm:presLayoutVars>
      </dgm:prSet>
      <dgm:spPr/>
      <dgm:t>
        <a:bodyPr/>
        <a:lstStyle/>
        <a:p>
          <a:endParaRPr lang="en-US"/>
        </a:p>
      </dgm:t>
    </dgm:pt>
    <dgm:pt modelId="{91321BED-69AE-4134-B1E0-5E270CC56947}" type="pres">
      <dgm:prSet presAssocID="{328815BE-AEF1-49B2-B258-DF13993EDA74}" presName="parentText" presStyleLbl="node1" presStyleIdx="0" presStyleCnt="4">
        <dgm:presLayoutVars>
          <dgm:chMax val="0"/>
          <dgm:bulletEnabled val="1"/>
        </dgm:presLayoutVars>
      </dgm:prSet>
      <dgm:spPr/>
      <dgm:t>
        <a:bodyPr/>
        <a:lstStyle/>
        <a:p>
          <a:endParaRPr lang="en-US"/>
        </a:p>
      </dgm:t>
    </dgm:pt>
    <dgm:pt modelId="{AB555E9A-EA37-463C-9B21-19B02E02D3DF}" type="pres">
      <dgm:prSet presAssocID="{9BCBDC9C-2BA4-4791-9BB3-AADA929FC026}" presName="spacer" presStyleCnt="0"/>
      <dgm:spPr/>
    </dgm:pt>
    <dgm:pt modelId="{446AFC8D-4F8B-4E51-A6B4-8CBF27A96A89}" type="pres">
      <dgm:prSet presAssocID="{F64646CD-CAF1-4973-B44A-361D29BDE368}" presName="parentText" presStyleLbl="node1" presStyleIdx="1" presStyleCnt="4">
        <dgm:presLayoutVars>
          <dgm:chMax val="0"/>
          <dgm:bulletEnabled val="1"/>
        </dgm:presLayoutVars>
      </dgm:prSet>
      <dgm:spPr/>
      <dgm:t>
        <a:bodyPr/>
        <a:lstStyle/>
        <a:p>
          <a:endParaRPr lang="en-US"/>
        </a:p>
      </dgm:t>
    </dgm:pt>
    <dgm:pt modelId="{94DD06DB-4717-400E-A62C-02F568A51AFC}" type="pres">
      <dgm:prSet presAssocID="{82E58FBE-65BC-49AD-85C1-90702E27601F}" presName="spacer" presStyleCnt="0"/>
      <dgm:spPr/>
    </dgm:pt>
    <dgm:pt modelId="{E50D930B-E76F-4DEC-B1C0-BDBCEFB6C1C2}" type="pres">
      <dgm:prSet presAssocID="{F45F2ABA-2751-4254-A89D-05E4B44AACBE}" presName="parentText" presStyleLbl="node1" presStyleIdx="2" presStyleCnt="4">
        <dgm:presLayoutVars>
          <dgm:chMax val="0"/>
          <dgm:bulletEnabled val="1"/>
        </dgm:presLayoutVars>
      </dgm:prSet>
      <dgm:spPr/>
      <dgm:t>
        <a:bodyPr/>
        <a:lstStyle/>
        <a:p>
          <a:endParaRPr lang="en-US"/>
        </a:p>
      </dgm:t>
    </dgm:pt>
    <dgm:pt modelId="{A401C607-1FCE-4300-927F-8ADD45C82A84}" type="pres">
      <dgm:prSet presAssocID="{20B398DF-D0B0-4A36-AB33-1A790C95959B}" presName="spacer" presStyleCnt="0"/>
      <dgm:spPr/>
    </dgm:pt>
    <dgm:pt modelId="{ACD4CE70-C5B7-4FAB-9ECB-219C05B2FBB7}" type="pres">
      <dgm:prSet presAssocID="{2778C75A-CAD9-42B6-B5E1-3702C7CEFFD0}" presName="parentText" presStyleLbl="node1" presStyleIdx="3" presStyleCnt="4">
        <dgm:presLayoutVars>
          <dgm:chMax val="0"/>
          <dgm:bulletEnabled val="1"/>
        </dgm:presLayoutVars>
      </dgm:prSet>
      <dgm:spPr/>
      <dgm:t>
        <a:bodyPr/>
        <a:lstStyle/>
        <a:p>
          <a:endParaRPr lang="en-US"/>
        </a:p>
      </dgm:t>
    </dgm:pt>
  </dgm:ptLst>
  <dgm:cxnLst>
    <dgm:cxn modelId="{F90C9E70-599A-4695-8066-6995C265CE46}" type="presOf" srcId="{F45F2ABA-2751-4254-A89D-05E4B44AACBE}" destId="{E50D930B-E76F-4DEC-B1C0-BDBCEFB6C1C2}" srcOrd="0" destOrd="0" presId="urn:microsoft.com/office/officeart/2005/8/layout/vList2"/>
    <dgm:cxn modelId="{B3124AB3-7292-4AD6-81C1-04A4EB91A344}" srcId="{3782EDCA-CDB7-4E87-A235-39ADD9930604}" destId="{2778C75A-CAD9-42B6-B5E1-3702C7CEFFD0}" srcOrd="3" destOrd="0" parTransId="{12053A01-C209-445B-86F8-0B9262396F88}" sibTransId="{5375AE52-3266-4C3C-BD96-ED58779C86B1}"/>
    <dgm:cxn modelId="{5EC5B64A-94F1-4C32-BDE6-A21FAEC3EF52}" type="presOf" srcId="{3782EDCA-CDB7-4E87-A235-39ADD9930604}" destId="{1311BB1A-6AB4-4A2D-8828-FD0FFBE90897}" srcOrd="0" destOrd="0" presId="urn:microsoft.com/office/officeart/2005/8/layout/vList2"/>
    <dgm:cxn modelId="{AB689066-FBB8-4FE8-9DC1-BFC83817DF69}" type="presOf" srcId="{F64646CD-CAF1-4973-B44A-361D29BDE368}" destId="{446AFC8D-4F8B-4E51-A6B4-8CBF27A96A89}" srcOrd="0" destOrd="0" presId="urn:microsoft.com/office/officeart/2005/8/layout/vList2"/>
    <dgm:cxn modelId="{14F1432E-DAB6-4626-A211-96DFFB2D2AA3}" srcId="{3782EDCA-CDB7-4E87-A235-39ADD9930604}" destId="{F45F2ABA-2751-4254-A89D-05E4B44AACBE}" srcOrd="2" destOrd="0" parTransId="{5D77ED66-0A59-4B6C-925F-5EB44D5BA6A2}" sibTransId="{20B398DF-D0B0-4A36-AB33-1A790C95959B}"/>
    <dgm:cxn modelId="{4893B6A5-FA79-4DBC-85A1-8EB1AD58AC6B}" type="presOf" srcId="{328815BE-AEF1-49B2-B258-DF13993EDA74}" destId="{91321BED-69AE-4134-B1E0-5E270CC56947}" srcOrd="0" destOrd="0" presId="urn:microsoft.com/office/officeart/2005/8/layout/vList2"/>
    <dgm:cxn modelId="{372DFE16-2913-4492-B6B7-482E9471F275}" type="presOf" srcId="{2778C75A-CAD9-42B6-B5E1-3702C7CEFFD0}" destId="{ACD4CE70-C5B7-4FAB-9ECB-219C05B2FBB7}" srcOrd="0" destOrd="0" presId="urn:microsoft.com/office/officeart/2005/8/layout/vList2"/>
    <dgm:cxn modelId="{811772AC-03BF-4BF1-9C1E-FB3BCEE9FB98}" srcId="{3782EDCA-CDB7-4E87-A235-39ADD9930604}" destId="{F64646CD-CAF1-4973-B44A-361D29BDE368}" srcOrd="1" destOrd="0" parTransId="{8634AFC0-A078-4B28-891F-92158F505D2A}" sibTransId="{82E58FBE-65BC-49AD-85C1-90702E27601F}"/>
    <dgm:cxn modelId="{C7F04F0C-0092-4824-9FDA-8054A9B7D171}" srcId="{3782EDCA-CDB7-4E87-A235-39ADD9930604}" destId="{328815BE-AEF1-49B2-B258-DF13993EDA74}" srcOrd="0" destOrd="0" parTransId="{5F1DACF2-DDC6-4A58-A62D-677F8D3E2B9F}" sibTransId="{9BCBDC9C-2BA4-4791-9BB3-AADA929FC026}"/>
    <dgm:cxn modelId="{41461848-5FF8-4427-B6D9-877235E97D02}" type="presParOf" srcId="{1311BB1A-6AB4-4A2D-8828-FD0FFBE90897}" destId="{91321BED-69AE-4134-B1E0-5E270CC56947}" srcOrd="0" destOrd="0" presId="urn:microsoft.com/office/officeart/2005/8/layout/vList2"/>
    <dgm:cxn modelId="{ADD3E61D-3EB1-463E-B2CF-CBD5C6FAC28E}" type="presParOf" srcId="{1311BB1A-6AB4-4A2D-8828-FD0FFBE90897}" destId="{AB555E9A-EA37-463C-9B21-19B02E02D3DF}" srcOrd="1" destOrd="0" presId="urn:microsoft.com/office/officeart/2005/8/layout/vList2"/>
    <dgm:cxn modelId="{6D47135C-F595-4946-B8A7-42AA0393369E}" type="presParOf" srcId="{1311BB1A-6AB4-4A2D-8828-FD0FFBE90897}" destId="{446AFC8D-4F8B-4E51-A6B4-8CBF27A96A89}" srcOrd="2" destOrd="0" presId="urn:microsoft.com/office/officeart/2005/8/layout/vList2"/>
    <dgm:cxn modelId="{66F91EE1-6151-4BF3-BAD8-075B30EF43B4}" type="presParOf" srcId="{1311BB1A-6AB4-4A2D-8828-FD0FFBE90897}" destId="{94DD06DB-4717-400E-A62C-02F568A51AFC}" srcOrd="3" destOrd="0" presId="urn:microsoft.com/office/officeart/2005/8/layout/vList2"/>
    <dgm:cxn modelId="{D7BCF0C0-99A6-4D6E-9F6B-ECC7DC3F609E}" type="presParOf" srcId="{1311BB1A-6AB4-4A2D-8828-FD0FFBE90897}" destId="{E50D930B-E76F-4DEC-B1C0-BDBCEFB6C1C2}" srcOrd="4" destOrd="0" presId="urn:microsoft.com/office/officeart/2005/8/layout/vList2"/>
    <dgm:cxn modelId="{3D7495FE-58FA-4F52-A793-E820B62D2F10}" type="presParOf" srcId="{1311BB1A-6AB4-4A2D-8828-FD0FFBE90897}" destId="{A401C607-1FCE-4300-927F-8ADD45C82A84}" srcOrd="5" destOrd="0" presId="urn:microsoft.com/office/officeart/2005/8/layout/vList2"/>
    <dgm:cxn modelId="{B2AADB6A-4C7B-4ABA-A92B-2A31CB815627}" type="presParOf" srcId="{1311BB1A-6AB4-4A2D-8828-FD0FFBE90897}" destId="{ACD4CE70-C5B7-4FAB-9ECB-219C05B2FB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A273B-B7E4-4AD4-82E9-7DFD5743086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52643F8-4B9F-45BC-86A6-9DA0C1AC42C8}">
      <dgm:prSet phldrT="[Text]"/>
      <dgm:spPr/>
      <dgm:t>
        <a:bodyPr/>
        <a:lstStyle/>
        <a:p>
          <a:r>
            <a:rPr lang="en-US" dirty="0" smtClean="0"/>
            <a:t>Professional Competencies</a:t>
          </a:r>
          <a:endParaRPr lang="en-US" dirty="0"/>
        </a:p>
      </dgm:t>
    </dgm:pt>
    <dgm:pt modelId="{E6804B4A-D20B-44CE-868A-90C105649A6D}" type="parTrans" cxnId="{8E86E810-42E9-4CB0-AFEF-0771E700ED41}">
      <dgm:prSet/>
      <dgm:spPr/>
      <dgm:t>
        <a:bodyPr/>
        <a:lstStyle/>
        <a:p>
          <a:endParaRPr lang="en-US"/>
        </a:p>
      </dgm:t>
    </dgm:pt>
    <dgm:pt modelId="{2320FD20-FDC6-4DE3-A319-FC6AAEE3AF41}" type="sibTrans" cxnId="{8E86E810-42E9-4CB0-AFEF-0771E700ED41}">
      <dgm:prSet/>
      <dgm:spPr/>
      <dgm:t>
        <a:bodyPr/>
        <a:lstStyle/>
        <a:p>
          <a:endParaRPr lang="en-US"/>
        </a:p>
      </dgm:t>
    </dgm:pt>
    <dgm:pt modelId="{FF1190F9-AFE7-482D-9E19-941964EB6DF6}">
      <dgm:prSet phldrT="[Text]"/>
      <dgm:spPr/>
      <dgm:t>
        <a:bodyPr/>
        <a:lstStyle/>
        <a:p>
          <a:r>
            <a:rPr lang="en-US" dirty="0" smtClean="0"/>
            <a:t>Collaborative Relationships</a:t>
          </a:r>
          <a:endParaRPr lang="en-US" dirty="0"/>
        </a:p>
      </dgm:t>
    </dgm:pt>
    <dgm:pt modelId="{23A30B37-0E99-4E85-82DC-FDD2028532D5}" type="parTrans" cxnId="{57739A2C-0320-4BF3-8152-9E0B5849DCDD}">
      <dgm:prSet/>
      <dgm:spPr/>
      <dgm:t>
        <a:bodyPr/>
        <a:lstStyle/>
        <a:p>
          <a:endParaRPr lang="en-US"/>
        </a:p>
      </dgm:t>
    </dgm:pt>
    <dgm:pt modelId="{081AC4B2-DA1E-49C0-B884-B7DCD84CA33E}" type="sibTrans" cxnId="{57739A2C-0320-4BF3-8152-9E0B5849DCDD}">
      <dgm:prSet/>
      <dgm:spPr/>
      <dgm:t>
        <a:bodyPr/>
        <a:lstStyle/>
        <a:p>
          <a:endParaRPr lang="en-US"/>
        </a:p>
      </dgm:t>
    </dgm:pt>
    <dgm:pt modelId="{09812081-09FE-495C-831E-4CF049023ED2}">
      <dgm:prSet phldrT="[Text]"/>
      <dgm:spPr/>
      <dgm:t>
        <a:bodyPr/>
        <a:lstStyle/>
        <a:p>
          <a:r>
            <a:rPr lang="en-US" dirty="0" smtClean="0"/>
            <a:t>Approaches, Strategies, Practices</a:t>
          </a:r>
          <a:endParaRPr lang="en-US" dirty="0"/>
        </a:p>
      </dgm:t>
    </dgm:pt>
    <dgm:pt modelId="{14B825E7-89CC-451F-B3D2-23F491EE8339}" type="parTrans" cxnId="{6EB267E3-7E4B-4A3B-8E1A-1B4C5B0D444F}">
      <dgm:prSet/>
      <dgm:spPr/>
      <dgm:t>
        <a:bodyPr/>
        <a:lstStyle/>
        <a:p>
          <a:endParaRPr lang="en-US"/>
        </a:p>
      </dgm:t>
    </dgm:pt>
    <dgm:pt modelId="{5084B819-B4A7-4C23-8469-D09ABBC49228}" type="sibTrans" cxnId="{6EB267E3-7E4B-4A3B-8E1A-1B4C5B0D444F}">
      <dgm:prSet/>
      <dgm:spPr/>
      <dgm:t>
        <a:bodyPr/>
        <a:lstStyle/>
        <a:p>
          <a:endParaRPr lang="en-US"/>
        </a:p>
      </dgm:t>
    </dgm:pt>
    <dgm:pt modelId="{3C3189C6-D922-41D7-9A1C-56A38D1D05F9}" type="pres">
      <dgm:prSet presAssocID="{58EA273B-B7E4-4AD4-82E9-7DFD5743086A}" presName="linear" presStyleCnt="0">
        <dgm:presLayoutVars>
          <dgm:animLvl val="lvl"/>
          <dgm:resizeHandles val="exact"/>
        </dgm:presLayoutVars>
      </dgm:prSet>
      <dgm:spPr/>
      <dgm:t>
        <a:bodyPr/>
        <a:lstStyle/>
        <a:p>
          <a:endParaRPr lang="en-US"/>
        </a:p>
      </dgm:t>
    </dgm:pt>
    <dgm:pt modelId="{3C53C23B-4D5A-4F33-BAB5-EFCB760BEF49}" type="pres">
      <dgm:prSet presAssocID="{552643F8-4B9F-45BC-86A6-9DA0C1AC42C8}" presName="parentText" presStyleLbl="node1" presStyleIdx="0" presStyleCnt="3" custLinFactY="-44403" custLinFactNeighborY="-100000">
        <dgm:presLayoutVars>
          <dgm:chMax val="0"/>
          <dgm:bulletEnabled val="1"/>
        </dgm:presLayoutVars>
      </dgm:prSet>
      <dgm:spPr/>
      <dgm:t>
        <a:bodyPr/>
        <a:lstStyle/>
        <a:p>
          <a:endParaRPr lang="en-US"/>
        </a:p>
      </dgm:t>
    </dgm:pt>
    <dgm:pt modelId="{80D9AED1-2140-4C73-9A9B-7B03A54AAD47}" type="pres">
      <dgm:prSet presAssocID="{2320FD20-FDC6-4DE3-A319-FC6AAEE3AF41}" presName="spacer" presStyleCnt="0"/>
      <dgm:spPr/>
      <dgm:t>
        <a:bodyPr/>
        <a:lstStyle/>
        <a:p>
          <a:endParaRPr lang="en-US"/>
        </a:p>
      </dgm:t>
    </dgm:pt>
    <dgm:pt modelId="{38ABE7A2-EC10-41FB-95B0-347E2ED1CEAF}" type="pres">
      <dgm:prSet presAssocID="{FF1190F9-AFE7-482D-9E19-941964EB6DF6}" presName="parentText" presStyleLbl="node1" presStyleIdx="1" presStyleCnt="3">
        <dgm:presLayoutVars>
          <dgm:chMax val="0"/>
          <dgm:bulletEnabled val="1"/>
        </dgm:presLayoutVars>
      </dgm:prSet>
      <dgm:spPr/>
      <dgm:t>
        <a:bodyPr/>
        <a:lstStyle/>
        <a:p>
          <a:endParaRPr lang="en-US"/>
        </a:p>
      </dgm:t>
    </dgm:pt>
    <dgm:pt modelId="{FCB1A5C3-3671-42D7-B142-C80D105CD84F}" type="pres">
      <dgm:prSet presAssocID="{081AC4B2-DA1E-49C0-B884-B7DCD84CA33E}" presName="spacer" presStyleCnt="0"/>
      <dgm:spPr/>
      <dgm:t>
        <a:bodyPr/>
        <a:lstStyle/>
        <a:p>
          <a:endParaRPr lang="en-US"/>
        </a:p>
      </dgm:t>
    </dgm:pt>
    <dgm:pt modelId="{20C3CD03-FC5E-40A0-BD0C-06E5E4C88FD4}" type="pres">
      <dgm:prSet presAssocID="{09812081-09FE-495C-831E-4CF049023ED2}" presName="parentText" presStyleLbl="node1" presStyleIdx="2" presStyleCnt="3" custLinFactY="35194" custLinFactNeighborY="100000">
        <dgm:presLayoutVars>
          <dgm:chMax val="0"/>
          <dgm:bulletEnabled val="1"/>
        </dgm:presLayoutVars>
      </dgm:prSet>
      <dgm:spPr/>
      <dgm:t>
        <a:bodyPr/>
        <a:lstStyle/>
        <a:p>
          <a:endParaRPr lang="en-US"/>
        </a:p>
      </dgm:t>
    </dgm:pt>
  </dgm:ptLst>
  <dgm:cxnLst>
    <dgm:cxn modelId="{8E86E810-42E9-4CB0-AFEF-0771E700ED41}" srcId="{58EA273B-B7E4-4AD4-82E9-7DFD5743086A}" destId="{552643F8-4B9F-45BC-86A6-9DA0C1AC42C8}" srcOrd="0" destOrd="0" parTransId="{E6804B4A-D20B-44CE-868A-90C105649A6D}" sibTransId="{2320FD20-FDC6-4DE3-A319-FC6AAEE3AF41}"/>
    <dgm:cxn modelId="{57739A2C-0320-4BF3-8152-9E0B5849DCDD}" srcId="{58EA273B-B7E4-4AD4-82E9-7DFD5743086A}" destId="{FF1190F9-AFE7-482D-9E19-941964EB6DF6}" srcOrd="1" destOrd="0" parTransId="{23A30B37-0E99-4E85-82DC-FDD2028532D5}" sibTransId="{081AC4B2-DA1E-49C0-B884-B7DCD84CA33E}"/>
    <dgm:cxn modelId="{C05A7770-B57A-4F33-BB63-4BCC863C1605}" type="presOf" srcId="{58EA273B-B7E4-4AD4-82E9-7DFD5743086A}" destId="{3C3189C6-D922-41D7-9A1C-56A38D1D05F9}" srcOrd="0" destOrd="0" presId="urn:microsoft.com/office/officeart/2005/8/layout/vList2"/>
    <dgm:cxn modelId="{6EB267E3-7E4B-4A3B-8E1A-1B4C5B0D444F}" srcId="{58EA273B-B7E4-4AD4-82E9-7DFD5743086A}" destId="{09812081-09FE-495C-831E-4CF049023ED2}" srcOrd="2" destOrd="0" parTransId="{14B825E7-89CC-451F-B3D2-23F491EE8339}" sibTransId="{5084B819-B4A7-4C23-8469-D09ABBC49228}"/>
    <dgm:cxn modelId="{56DCE84C-87E1-4606-A075-4AF0B0917400}" type="presOf" srcId="{FF1190F9-AFE7-482D-9E19-941964EB6DF6}" destId="{38ABE7A2-EC10-41FB-95B0-347E2ED1CEAF}" srcOrd="0" destOrd="0" presId="urn:microsoft.com/office/officeart/2005/8/layout/vList2"/>
    <dgm:cxn modelId="{BFFE7CD7-0540-410E-BDD9-64B85F34C9F1}" type="presOf" srcId="{09812081-09FE-495C-831E-4CF049023ED2}" destId="{20C3CD03-FC5E-40A0-BD0C-06E5E4C88FD4}" srcOrd="0" destOrd="0" presId="urn:microsoft.com/office/officeart/2005/8/layout/vList2"/>
    <dgm:cxn modelId="{951D3FCB-DD8B-461D-B707-1F7840404CE3}" type="presOf" srcId="{552643F8-4B9F-45BC-86A6-9DA0C1AC42C8}" destId="{3C53C23B-4D5A-4F33-BAB5-EFCB760BEF49}" srcOrd="0" destOrd="0" presId="urn:microsoft.com/office/officeart/2005/8/layout/vList2"/>
    <dgm:cxn modelId="{984B2718-7F1C-458B-BD86-3D9C3621E3C7}" type="presParOf" srcId="{3C3189C6-D922-41D7-9A1C-56A38D1D05F9}" destId="{3C53C23B-4D5A-4F33-BAB5-EFCB760BEF49}" srcOrd="0" destOrd="0" presId="urn:microsoft.com/office/officeart/2005/8/layout/vList2"/>
    <dgm:cxn modelId="{8247AC62-086E-4E1C-9975-825A28F90495}" type="presParOf" srcId="{3C3189C6-D922-41D7-9A1C-56A38D1D05F9}" destId="{80D9AED1-2140-4C73-9A9B-7B03A54AAD47}" srcOrd="1" destOrd="0" presId="urn:microsoft.com/office/officeart/2005/8/layout/vList2"/>
    <dgm:cxn modelId="{AF54585F-DF70-49A8-82D9-2EA27ABE6D12}" type="presParOf" srcId="{3C3189C6-D922-41D7-9A1C-56A38D1D05F9}" destId="{38ABE7A2-EC10-41FB-95B0-347E2ED1CEAF}" srcOrd="2" destOrd="0" presId="urn:microsoft.com/office/officeart/2005/8/layout/vList2"/>
    <dgm:cxn modelId="{16B79B04-BFD9-4EE7-8976-7FB538012C5E}" type="presParOf" srcId="{3C3189C6-D922-41D7-9A1C-56A38D1D05F9}" destId="{FCB1A5C3-3671-42D7-B142-C80D105CD84F}" srcOrd="3" destOrd="0" presId="urn:microsoft.com/office/officeart/2005/8/layout/vList2"/>
    <dgm:cxn modelId="{17FDE5A4-52C6-4B05-8D46-BB818B1F6146}" type="presParOf" srcId="{3C3189C6-D922-41D7-9A1C-56A38D1D05F9}" destId="{20C3CD03-FC5E-40A0-BD0C-06E5E4C88FD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52F738-5E6B-4925-B9BA-6CA19DDD690A}" type="doc">
      <dgm:prSet loTypeId="urn:microsoft.com/office/officeart/2005/8/layout/gear1" loCatId="relationship" qsTypeId="urn:microsoft.com/office/officeart/2005/8/quickstyle/simple4" qsCatId="simple" csTypeId="urn:microsoft.com/office/officeart/2005/8/colors/accent2_2" csCatId="accent2" phldr="1"/>
      <dgm:spPr/>
    </dgm:pt>
    <dgm:pt modelId="{2C396D72-0D3F-47F2-A3D5-53C25BE3098C}">
      <dgm:prSet phldrT="[Text]"/>
      <dgm:spPr/>
      <dgm:t>
        <a:bodyPr/>
        <a:lstStyle/>
        <a:p>
          <a:r>
            <a:rPr lang="en-US" dirty="0" smtClean="0"/>
            <a:t>Librarian Leader</a:t>
          </a:r>
          <a:endParaRPr lang="en-US" dirty="0"/>
        </a:p>
      </dgm:t>
    </dgm:pt>
    <dgm:pt modelId="{D7DC82DA-6B78-4935-BD53-02ED872B8A7A}" type="parTrans" cxnId="{54AD4750-A922-4655-96F8-288CE7248AA4}">
      <dgm:prSet/>
      <dgm:spPr/>
      <dgm:t>
        <a:bodyPr/>
        <a:lstStyle/>
        <a:p>
          <a:endParaRPr lang="en-US"/>
        </a:p>
      </dgm:t>
    </dgm:pt>
    <dgm:pt modelId="{7738D984-550E-4F73-B617-F4AE6638F760}" type="sibTrans" cxnId="{54AD4750-A922-4655-96F8-288CE7248AA4}">
      <dgm:prSet/>
      <dgm:spPr/>
      <dgm:t>
        <a:bodyPr/>
        <a:lstStyle/>
        <a:p>
          <a:endParaRPr lang="en-US"/>
        </a:p>
      </dgm:t>
    </dgm:pt>
    <dgm:pt modelId="{9CABD64D-08BD-499C-B69E-227114851452}">
      <dgm:prSet phldrT="[Text]" custT="1"/>
      <dgm:spPr/>
      <dgm:t>
        <a:bodyPr/>
        <a:lstStyle/>
        <a:p>
          <a:r>
            <a:rPr lang="en-US" sz="1800" dirty="0" smtClean="0"/>
            <a:t>Institutional Researcher/ Assessment Officer</a:t>
          </a:r>
          <a:endParaRPr lang="en-US" sz="1800" dirty="0"/>
        </a:p>
      </dgm:t>
    </dgm:pt>
    <dgm:pt modelId="{075801EA-9E46-469E-B336-C854D3D7CA50}" type="parTrans" cxnId="{F426406D-1812-4811-9E69-0E5D202A8CEE}">
      <dgm:prSet/>
      <dgm:spPr/>
      <dgm:t>
        <a:bodyPr/>
        <a:lstStyle/>
        <a:p>
          <a:endParaRPr lang="en-US"/>
        </a:p>
      </dgm:t>
    </dgm:pt>
    <dgm:pt modelId="{F58BB044-F5FB-4C2D-A0DE-C7F236776ECD}" type="sibTrans" cxnId="{F426406D-1812-4811-9E69-0E5D202A8CEE}">
      <dgm:prSet/>
      <dgm:spPr/>
      <dgm:t>
        <a:bodyPr/>
        <a:lstStyle/>
        <a:p>
          <a:endParaRPr lang="en-US"/>
        </a:p>
      </dgm:t>
    </dgm:pt>
    <dgm:pt modelId="{B83DEA25-1BEC-4C4E-94BE-8F19859A287B}">
      <dgm:prSet phldrT="[Text]" custT="1"/>
      <dgm:spPr/>
      <dgm:t>
        <a:bodyPr/>
        <a:lstStyle/>
        <a:p>
          <a:r>
            <a:rPr lang="en-US" sz="2000" dirty="0" smtClean="0"/>
            <a:t>Faculty Member</a:t>
          </a:r>
          <a:endParaRPr lang="en-US" sz="2000" dirty="0"/>
        </a:p>
      </dgm:t>
    </dgm:pt>
    <dgm:pt modelId="{B5CC6FFE-7360-4954-92EC-2DDB97E24F9C}" type="parTrans" cxnId="{4233C3F1-F3EB-4B96-892E-27A60E833716}">
      <dgm:prSet/>
      <dgm:spPr/>
      <dgm:t>
        <a:bodyPr/>
        <a:lstStyle/>
        <a:p>
          <a:endParaRPr lang="en-US"/>
        </a:p>
      </dgm:t>
    </dgm:pt>
    <dgm:pt modelId="{7B3A9825-7884-4626-AFD7-78758793EBE2}" type="sibTrans" cxnId="{4233C3F1-F3EB-4B96-892E-27A60E833716}">
      <dgm:prSet/>
      <dgm:spPr/>
      <dgm:t>
        <a:bodyPr/>
        <a:lstStyle/>
        <a:p>
          <a:endParaRPr lang="en-US"/>
        </a:p>
      </dgm:t>
    </dgm:pt>
    <dgm:pt modelId="{55DEB860-F654-4167-A655-F7B765E1D423}" type="pres">
      <dgm:prSet presAssocID="{7452F738-5E6B-4925-B9BA-6CA19DDD690A}" presName="composite" presStyleCnt="0">
        <dgm:presLayoutVars>
          <dgm:chMax val="3"/>
          <dgm:animLvl val="lvl"/>
          <dgm:resizeHandles val="exact"/>
        </dgm:presLayoutVars>
      </dgm:prSet>
      <dgm:spPr/>
    </dgm:pt>
    <dgm:pt modelId="{84719478-F861-433A-9E5C-5EEF3236BAB7}" type="pres">
      <dgm:prSet presAssocID="{2C396D72-0D3F-47F2-A3D5-53C25BE3098C}" presName="gear1" presStyleLbl="node1" presStyleIdx="0" presStyleCnt="3">
        <dgm:presLayoutVars>
          <dgm:chMax val="1"/>
          <dgm:bulletEnabled val="1"/>
        </dgm:presLayoutVars>
      </dgm:prSet>
      <dgm:spPr/>
      <dgm:t>
        <a:bodyPr/>
        <a:lstStyle/>
        <a:p>
          <a:endParaRPr lang="en-US"/>
        </a:p>
      </dgm:t>
    </dgm:pt>
    <dgm:pt modelId="{B2187C40-E1CE-46B0-9E8B-AF1ED46301FD}" type="pres">
      <dgm:prSet presAssocID="{2C396D72-0D3F-47F2-A3D5-53C25BE3098C}" presName="gear1srcNode" presStyleLbl="node1" presStyleIdx="0" presStyleCnt="3"/>
      <dgm:spPr/>
      <dgm:t>
        <a:bodyPr/>
        <a:lstStyle/>
        <a:p>
          <a:endParaRPr lang="en-US"/>
        </a:p>
      </dgm:t>
    </dgm:pt>
    <dgm:pt modelId="{DC326FCB-B104-4807-816D-E26FB2FF1C38}" type="pres">
      <dgm:prSet presAssocID="{2C396D72-0D3F-47F2-A3D5-53C25BE3098C}" presName="gear1dstNode" presStyleLbl="node1" presStyleIdx="0" presStyleCnt="3"/>
      <dgm:spPr/>
      <dgm:t>
        <a:bodyPr/>
        <a:lstStyle/>
        <a:p>
          <a:endParaRPr lang="en-US"/>
        </a:p>
      </dgm:t>
    </dgm:pt>
    <dgm:pt modelId="{BB3DDD37-BECE-43AF-9BAC-ED1449011F15}" type="pres">
      <dgm:prSet presAssocID="{9CABD64D-08BD-499C-B69E-227114851452}" presName="gear2" presStyleLbl="node1" presStyleIdx="1" presStyleCnt="3">
        <dgm:presLayoutVars>
          <dgm:chMax val="1"/>
          <dgm:bulletEnabled val="1"/>
        </dgm:presLayoutVars>
      </dgm:prSet>
      <dgm:spPr/>
      <dgm:t>
        <a:bodyPr/>
        <a:lstStyle/>
        <a:p>
          <a:endParaRPr lang="en-US"/>
        </a:p>
      </dgm:t>
    </dgm:pt>
    <dgm:pt modelId="{BD152478-6393-4459-9AB5-F980A32A58E4}" type="pres">
      <dgm:prSet presAssocID="{9CABD64D-08BD-499C-B69E-227114851452}" presName="gear2srcNode" presStyleLbl="node1" presStyleIdx="1" presStyleCnt="3"/>
      <dgm:spPr/>
      <dgm:t>
        <a:bodyPr/>
        <a:lstStyle/>
        <a:p>
          <a:endParaRPr lang="en-US"/>
        </a:p>
      </dgm:t>
    </dgm:pt>
    <dgm:pt modelId="{46292E36-D26F-4E6F-BB08-116092409946}" type="pres">
      <dgm:prSet presAssocID="{9CABD64D-08BD-499C-B69E-227114851452}" presName="gear2dstNode" presStyleLbl="node1" presStyleIdx="1" presStyleCnt="3"/>
      <dgm:spPr/>
      <dgm:t>
        <a:bodyPr/>
        <a:lstStyle/>
        <a:p>
          <a:endParaRPr lang="en-US"/>
        </a:p>
      </dgm:t>
    </dgm:pt>
    <dgm:pt modelId="{1C26303B-763D-4058-867F-6532B540E077}" type="pres">
      <dgm:prSet presAssocID="{B83DEA25-1BEC-4C4E-94BE-8F19859A287B}" presName="gear3" presStyleLbl="node1" presStyleIdx="2" presStyleCnt="3" custLinFactNeighborX="2130" custLinFactNeighborY="2341"/>
      <dgm:spPr/>
      <dgm:t>
        <a:bodyPr/>
        <a:lstStyle/>
        <a:p>
          <a:endParaRPr lang="en-US"/>
        </a:p>
      </dgm:t>
    </dgm:pt>
    <dgm:pt modelId="{CB2A96DC-FD3F-48A2-BADA-C54D778C35FD}" type="pres">
      <dgm:prSet presAssocID="{B83DEA25-1BEC-4C4E-94BE-8F19859A287B}" presName="gear3tx" presStyleLbl="node1" presStyleIdx="2" presStyleCnt="3">
        <dgm:presLayoutVars>
          <dgm:chMax val="1"/>
          <dgm:bulletEnabled val="1"/>
        </dgm:presLayoutVars>
      </dgm:prSet>
      <dgm:spPr/>
      <dgm:t>
        <a:bodyPr/>
        <a:lstStyle/>
        <a:p>
          <a:endParaRPr lang="en-US"/>
        </a:p>
      </dgm:t>
    </dgm:pt>
    <dgm:pt modelId="{4D161CBE-C701-4A82-8B52-CD6450B866F0}" type="pres">
      <dgm:prSet presAssocID="{B83DEA25-1BEC-4C4E-94BE-8F19859A287B}" presName="gear3srcNode" presStyleLbl="node1" presStyleIdx="2" presStyleCnt="3"/>
      <dgm:spPr/>
      <dgm:t>
        <a:bodyPr/>
        <a:lstStyle/>
        <a:p>
          <a:endParaRPr lang="en-US"/>
        </a:p>
      </dgm:t>
    </dgm:pt>
    <dgm:pt modelId="{9F187067-522F-4AA1-9BFF-1C37D8A22B66}" type="pres">
      <dgm:prSet presAssocID="{B83DEA25-1BEC-4C4E-94BE-8F19859A287B}" presName="gear3dstNode" presStyleLbl="node1" presStyleIdx="2" presStyleCnt="3"/>
      <dgm:spPr/>
      <dgm:t>
        <a:bodyPr/>
        <a:lstStyle/>
        <a:p>
          <a:endParaRPr lang="en-US"/>
        </a:p>
      </dgm:t>
    </dgm:pt>
    <dgm:pt modelId="{E5FA31DD-48E1-408D-9F4B-1AB3F0F7051C}" type="pres">
      <dgm:prSet presAssocID="{7738D984-550E-4F73-B617-F4AE6638F760}" presName="connector1" presStyleLbl="sibTrans2D1" presStyleIdx="0" presStyleCnt="3"/>
      <dgm:spPr/>
      <dgm:t>
        <a:bodyPr/>
        <a:lstStyle/>
        <a:p>
          <a:endParaRPr lang="en-US"/>
        </a:p>
      </dgm:t>
    </dgm:pt>
    <dgm:pt modelId="{5A21050E-FBA9-43C4-AF7C-A4998A36C5D3}" type="pres">
      <dgm:prSet presAssocID="{F58BB044-F5FB-4C2D-A0DE-C7F236776ECD}" presName="connector2" presStyleLbl="sibTrans2D1" presStyleIdx="1" presStyleCnt="3"/>
      <dgm:spPr/>
      <dgm:t>
        <a:bodyPr/>
        <a:lstStyle/>
        <a:p>
          <a:endParaRPr lang="en-US"/>
        </a:p>
      </dgm:t>
    </dgm:pt>
    <dgm:pt modelId="{21E6AF65-A5A8-410B-B4A4-393926682DAB}" type="pres">
      <dgm:prSet presAssocID="{7B3A9825-7884-4626-AFD7-78758793EBE2}" presName="connector3" presStyleLbl="sibTrans2D1" presStyleIdx="2" presStyleCnt="3"/>
      <dgm:spPr/>
      <dgm:t>
        <a:bodyPr/>
        <a:lstStyle/>
        <a:p>
          <a:endParaRPr lang="en-US"/>
        </a:p>
      </dgm:t>
    </dgm:pt>
  </dgm:ptLst>
  <dgm:cxnLst>
    <dgm:cxn modelId="{4233C3F1-F3EB-4B96-892E-27A60E833716}" srcId="{7452F738-5E6B-4925-B9BA-6CA19DDD690A}" destId="{B83DEA25-1BEC-4C4E-94BE-8F19859A287B}" srcOrd="2" destOrd="0" parTransId="{B5CC6FFE-7360-4954-92EC-2DDB97E24F9C}" sibTransId="{7B3A9825-7884-4626-AFD7-78758793EBE2}"/>
    <dgm:cxn modelId="{54AD4750-A922-4655-96F8-288CE7248AA4}" srcId="{7452F738-5E6B-4925-B9BA-6CA19DDD690A}" destId="{2C396D72-0D3F-47F2-A3D5-53C25BE3098C}" srcOrd="0" destOrd="0" parTransId="{D7DC82DA-6B78-4935-BD53-02ED872B8A7A}" sibTransId="{7738D984-550E-4F73-B617-F4AE6638F760}"/>
    <dgm:cxn modelId="{0F9817CD-A7A0-4211-9824-AD1363D90314}" type="presOf" srcId="{2C396D72-0D3F-47F2-A3D5-53C25BE3098C}" destId="{84719478-F861-433A-9E5C-5EEF3236BAB7}" srcOrd="0" destOrd="0" presId="urn:microsoft.com/office/officeart/2005/8/layout/gear1"/>
    <dgm:cxn modelId="{8029E21F-7C45-41A8-8CA2-CAED724B4540}" type="presOf" srcId="{2C396D72-0D3F-47F2-A3D5-53C25BE3098C}" destId="{DC326FCB-B104-4807-816D-E26FB2FF1C38}" srcOrd="2" destOrd="0" presId="urn:microsoft.com/office/officeart/2005/8/layout/gear1"/>
    <dgm:cxn modelId="{D67EFDE0-8A4B-4458-A0D9-C2EB66D74E5B}" type="presOf" srcId="{7B3A9825-7884-4626-AFD7-78758793EBE2}" destId="{21E6AF65-A5A8-410B-B4A4-393926682DAB}" srcOrd="0" destOrd="0" presId="urn:microsoft.com/office/officeart/2005/8/layout/gear1"/>
    <dgm:cxn modelId="{F7F6416C-004A-463B-85F0-416F15E94401}" type="presOf" srcId="{B83DEA25-1BEC-4C4E-94BE-8F19859A287B}" destId="{1C26303B-763D-4058-867F-6532B540E077}" srcOrd="0" destOrd="0" presId="urn:microsoft.com/office/officeart/2005/8/layout/gear1"/>
    <dgm:cxn modelId="{C65CDB28-8304-4E9D-A492-FBA19908A687}" type="presOf" srcId="{B83DEA25-1BEC-4C4E-94BE-8F19859A287B}" destId="{4D161CBE-C701-4A82-8B52-CD6450B866F0}" srcOrd="2" destOrd="0" presId="urn:microsoft.com/office/officeart/2005/8/layout/gear1"/>
    <dgm:cxn modelId="{08E2740F-EB3F-4AB7-8178-9A805833BB49}" type="presOf" srcId="{9CABD64D-08BD-499C-B69E-227114851452}" destId="{46292E36-D26F-4E6F-BB08-116092409946}" srcOrd="2" destOrd="0" presId="urn:microsoft.com/office/officeart/2005/8/layout/gear1"/>
    <dgm:cxn modelId="{0D81585A-A8AB-41CC-8DC7-8E99A55D060E}" type="presOf" srcId="{F58BB044-F5FB-4C2D-A0DE-C7F236776ECD}" destId="{5A21050E-FBA9-43C4-AF7C-A4998A36C5D3}" srcOrd="0" destOrd="0" presId="urn:microsoft.com/office/officeart/2005/8/layout/gear1"/>
    <dgm:cxn modelId="{9DF4C7EB-14D4-48EB-8B9D-6D4E9D525836}" type="presOf" srcId="{7452F738-5E6B-4925-B9BA-6CA19DDD690A}" destId="{55DEB860-F654-4167-A655-F7B765E1D423}" srcOrd="0" destOrd="0" presId="urn:microsoft.com/office/officeart/2005/8/layout/gear1"/>
    <dgm:cxn modelId="{F426406D-1812-4811-9E69-0E5D202A8CEE}" srcId="{7452F738-5E6B-4925-B9BA-6CA19DDD690A}" destId="{9CABD64D-08BD-499C-B69E-227114851452}" srcOrd="1" destOrd="0" parTransId="{075801EA-9E46-469E-B336-C854D3D7CA50}" sibTransId="{F58BB044-F5FB-4C2D-A0DE-C7F236776ECD}"/>
    <dgm:cxn modelId="{3100E79A-B23E-434F-BBCC-86C089222495}" type="presOf" srcId="{2C396D72-0D3F-47F2-A3D5-53C25BE3098C}" destId="{B2187C40-E1CE-46B0-9E8B-AF1ED46301FD}" srcOrd="1" destOrd="0" presId="urn:microsoft.com/office/officeart/2005/8/layout/gear1"/>
    <dgm:cxn modelId="{6116B506-EFEE-43DC-9571-1D3BD62FF939}" type="presOf" srcId="{7738D984-550E-4F73-B617-F4AE6638F760}" destId="{E5FA31DD-48E1-408D-9F4B-1AB3F0F7051C}" srcOrd="0" destOrd="0" presId="urn:microsoft.com/office/officeart/2005/8/layout/gear1"/>
    <dgm:cxn modelId="{535906DE-E6E0-4987-A892-68D9E0BF9787}" type="presOf" srcId="{9CABD64D-08BD-499C-B69E-227114851452}" destId="{BB3DDD37-BECE-43AF-9BAC-ED1449011F15}" srcOrd="0" destOrd="0" presId="urn:microsoft.com/office/officeart/2005/8/layout/gear1"/>
    <dgm:cxn modelId="{D071236F-FC15-4268-BE73-6CE0D513D4B5}" type="presOf" srcId="{9CABD64D-08BD-499C-B69E-227114851452}" destId="{BD152478-6393-4459-9AB5-F980A32A58E4}" srcOrd="1" destOrd="0" presId="urn:microsoft.com/office/officeart/2005/8/layout/gear1"/>
    <dgm:cxn modelId="{783788EA-565F-4E86-B0FC-B4CC567314D5}" type="presOf" srcId="{B83DEA25-1BEC-4C4E-94BE-8F19859A287B}" destId="{CB2A96DC-FD3F-48A2-BADA-C54D778C35FD}" srcOrd="1" destOrd="0" presId="urn:microsoft.com/office/officeart/2005/8/layout/gear1"/>
    <dgm:cxn modelId="{8FD7851F-AF48-4407-B9CD-3CAB67439125}" type="presOf" srcId="{B83DEA25-1BEC-4C4E-94BE-8F19859A287B}" destId="{9F187067-522F-4AA1-9BFF-1C37D8A22B66}" srcOrd="3" destOrd="0" presId="urn:microsoft.com/office/officeart/2005/8/layout/gear1"/>
    <dgm:cxn modelId="{EA0000D1-FC47-4FB1-AE76-BECF1D96CC0F}" type="presParOf" srcId="{55DEB860-F654-4167-A655-F7B765E1D423}" destId="{84719478-F861-433A-9E5C-5EEF3236BAB7}" srcOrd="0" destOrd="0" presId="urn:microsoft.com/office/officeart/2005/8/layout/gear1"/>
    <dgm:cxn modelId="{8D0072ED-70FB-4809-8DED-7882D1260CF2}" type="presParOf" srcId="{55DEB860-F654-4167-A655-F7B765E1D423}" destId="{B2187C40-E1CE-46B0-9E8B-AF1ED46301FD}" srcOrd="1" destOrd="0" presId="urn:microsoft.com/office/officeart/2005/8/layout/gear1"/>
    <dgm:cxn modelId="{777FB43B-4222-43A2-995B-7D32140F18A4}" type="presParOf" srcId="{55DEB860-F654-4167-A655-F7B765E1D423}" destId="{DC326FCB-B104-4807-816D-E26FB2FF1C38}" srcOrd="2" destOrd="0" presId="urn:microsoft.com/office/officeart/2005/8/layout/gear1"/>
    <dgm:cxn modelId="{19691082-0D69-4850-A008-398AAA977538}" type="presParOf" srcId="{55DEB860-F654-4167-A655-F7B765E1D423}" destId="{BB3DDD37-BECE-43AF-9BAC-ED1449011F15}" srcOrd="3" destOrd="0" presId="urn:microsoft.com/office/officeart/2005/8/layout/gear1"/>
    <dgm:cxn modelId="{A2B95ACF-B79F-49C7-B7E4-41673EC9B024}" type="presParOf" srcId="{55DEB860-F654-4167-A655-F7B765E1D423}" destId="{BD152478-6393-4459-9AB5-F980A32A58E4}" srcOrd="4" destOrd="0" presId="urn:microsoft.com/office/officeart/2005/8/layout/gear1"/>
    <dgm:cxn modelId="{FA6C238E-1F90-4BF2-94C9-4BA1BCBB45C8}" type="presParOf" srcId="{55DEB860-F654-4167-A655-F7B765E1D423}" destId="{46292E36-D26F-4E6F-BB08-116092409946}" srcOrd="5" destOrd="0" presId="urn:microsoft.com/office/officeart/2005/8/layout/gear1"/>
    <dgm:cxn modelId="{7E54B9F7-5F51-48F1-8389-57026E9A84FF}" type="presParOf" srcId="{55DEB860-F654-4167-A655-F7B765E1D423}" destId="{1C26303B-763D-4058-867F-6532B540E077}" srcOrd="6" destOrd="0" presId="urn:microsoft.com/office/officeart/2005/8/layout/gear1"/>
    <dgm:cxn modelId="{427948EB-1F3F-4BA9-AA86-C3A6A957DA05}" type="presParOf" srcId="{55DEB860-F654-4167-A655-F7B765E1D423}" destId="{CB2A96DC-FD3F-48A2-BADA-C54D778C35FD}" srcOrd="7" destOrd="0" presId="urn:microsoft.com/office/officeart/2005/8/layout/gear1"/>
    <dgm:cxn modelId="{B8261B97-CD07-41FC-98B1-4B72431EA995}" type="presParOf" srcId="{55DEB860-F654-4167-A655-F7B765E1D423}" destId="{4D161CBE-C701-4A82-8B52-CD6450B866F0}" srcOrd="8" destOrd="0" presId="urn:microsoft.com/office/officeart/2005/8/layout/gear1"/>
    <dgm:cxn modelId="{4B6AC1F6-0F05-4692-81AB-A2C665E3987F}" type="presParOf" srcId="{55DEB860-F654-4167-A655-F7B765E1D423}" destId="{9F187067-522F-4AA1-9BFF-1C37D8A22B66}" srcOrd="9" destOrd="0" presId="urn:microsoft.com/office/officeart/2005/8/layout/gear1"/>
    <dgm:cxn modelId="{8D533718-9D25-45C4-88BD-8093590926D4}" type="presParOf" srcId="{55DEB860-F654-4167-A655-F7B765E1D423}" destId="{E5FA31DD-48E1-408D-9F4B-1AB3F0F7051C}" srcOrd="10" destOrd="0" presId="urn:microsoft.com/office/officeart/2005/8/layout/gear1"/>
    <dgm:cxn modelId="{C0439B37-01A7-4B92-90FB-7F35FC097ABF}" type="presParOf" srcId="{55DEB860-F654-4167-A655-F7B765E1D423}" destId="{5A21050E-FBA9-43C4-AF7C-A4998A36C5D3}" srcOrd="11" destOrd="0" presId="urn:microsoft.com/office/officeart/2005/8/layout/gear1"/>
    <dgm:cxn modelId="{C6CED810-9988-4D88-95DF-45EBE4948F88}" type="presParOf" srcId="{55DEB860-F654-4167-A655-F7B765E1D423}" destId="{21E6AF65-A5A8-410B-B4A4-393926682DA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FEBFE6-41A1-452E-AE84-F5255B535897}" type="doc">
      <dgm:prSet loTypeId="urn:microsoft.com/office/officeart/2005/8/layout/matrix2" loCatId="matrix" qsTypeId="urn:microsoft.com/office/officeart/2005/8/quickstyle/simple1" qsCatId="simple" csTypeId="urn:microsoft.com/office/officeart/2005/8/colors/accent3_2" csCatId="accent3" phldr="1"/>
      <dgm:spPr/>
      <dgm:t>
        <a:bodyPr/>
        <a:lstStyle/>
        <a:p>
          <a:endParaRPr lang="en-US"/>
        </a:p>
      </dgm:t>
    </dgm:pt>
    <dgm:pt modelId="{69E44E29-DB9C-4D24-8292-9DA3071E7C31}">
      <dgm:prSet phldrT="[Text]" custT="1"/>
      <dgm:spPr>
        <a:solidFill>
          <a:srgbClr val="FFC000">
            <a:alpha val="79000"/>
          </a:srgbClr>
        </a:solidFill>
      </dgm:spPr>
      <dgm:t>
        <a:bodyPr/>
        <a:lstStyle/>
        <a:p>
          <a:r>
            <a:rPr lang="en-US" sz="3200" dirty="0" smtClean="0">
              <a:solidFill>
                <a:schemeClr val="tx1"/>
              </a:solidFill>
            </a:rPr>
            <a:t>Blended Learning</a:t>
          </a:r>
          <a:endParaRPr lang="en-US" sz="3200" dirty="0">
            <a:solidFill>
              <a:schemeClr val="tx1"/>
            </a:solidFill>
          </a:endParaRPr>
        </a:p>
      </dgm:t>
    </dgm:pt>
    <dgm:pt modelId="{310DA6AD-9696-4560-8B4C-04949C2087D1}" type="parTrans" cxnId="{95DD544E-7F3A-4289-B44B-C39BF5216BE2}">
      <dgm:prSet/>
      <dgm:spPr/>
      <dgm:t>
        <a:bodyPr/>
        <a:lstStyle/>
        <a:p>
          <a:endParaRPr lang="en-US"/>
        </a:p>
      </dgm:t>
    </dgm:pt>
    <dgm:pt modelId="{903AAB67-7039-4AA3-A009-2B6C3E05B511}" type="sibTrans" cxnId="{95DD544E-7F3A-4289-B44B-C39BF5216BE2}">
      <dgm:prSet/>
      <dgm:spPr/>
      <dgm:t>
        <a:bodyPr/>
        <a:lstStyle/>
        <a:p>
          <a:endParaRPr lang="en-US"/>
        </a:p>
      </dgm:t>
    </dgm:pt>
    <dgm:pt modelId="{EC678ED1-631D-43C5-A5C5-FE425D4ADC30}">
      <dgm:prSet phldrT="[Text]" custT="1"/>
      <dgm:spPr>
        <a:solidFill>
          <a:srgbClr val="FFC000">
            <a:alpha val="79000"/>
          </a:srgbClr>
        </a:solidFill>
      </dgm:spPr>
      <dgm:t>
        <a:bodyPr/>
        <a:lstStyle/>
        <a:p>
          <a:r>
            <a:rPr lang="en-US" sz="3200" dirty="0" smtClean="0">
              <a:solidFill>
                <a:schemeClr val="tx1"/>
              </a:solidFill>
            </a:rPr>
            <a:t>Community of Practice</a:t>
          </a:r>
          <a:endParaRPr lang="en-US" sz="3200" dirty="0">
            <a:solidFill>
              <a:schemeClr val="tx1"/>
            </a:solidFill>
          </a:endParaRPr>
        </a:p>
      </dgm:t>
    </dgm:pt>
    <dgm:pt modelId="{3A22B19B-F310-43C0-BB28-565FAC6C9EF5}" type="parTrans" cxnId="{74507BB0-BE4F-4867-BC45-CA14408FDBF5}">
      <dgm:prSet/>
      <dgm:spPr/>
      <dgm:t>
        <a:bodyPr/>
        <a:lstStyle/>
        <a:p>
          <a:endParaRPr lang="en-US"/>
        </a:p>
      </dgm:t>
    </dgm:pt>
    <dgm:pt modelId="{BF3E50B4-A2CF-4781-9347-EDC42D799746}" type="sibTrans" cxnId="{74507BB0-BE4F-4867-BC45-CA14408FDBF5}">
      <dgm:prSet/>
      <dgm:spPr/>
      <dgm:t>
        <a:bodyPr/>
        <a:lstStyle/>
        <a:p>
          <a:endParaRPr lang="en-US"/>
        </a:p>
      </dgm:t>
    </dgm:pt>
    <dgm:pt modelId="{C8BE44BD-C3FD-4575-B6FF-114D3878C1E8}">
      <dgm:prSet phldrT="[Text]" custT="1"/>
      <dgm:spPr>
        <a:solidFill>
          <a:srgbClr val="FFC000">
            <a:alpha val="79000"/>
          </a:srgbClr>
        </a:solidFill>
      </dgm:spPr>
      <dgm:t>
        <a:bodyPr/>
        <a:lstStyle/>
        <a:p>
          <a:r>
            <a:rPr lang="en-US" sz="3200" dirty="0" smtClean="0">
              <a:solidFill>
                <a:schemeClr val="tx1"/>
              </a:solidFill>
            </a:rPr>
            <a:t>Action Learning Projects</a:t>
          </a:r>
          <a:endParaRPr lang="en-US" sz="3200" dirty="0">
            <a:solidFill>
              <a:schemeClr val="tx1"/>
            </a:solidFill>
          </a:endParaRPr>
        </a:p>
      </dgm:t>
    </dgm:pt>
    <dgm:pt modelId="{39CC3D3C-460C-4861-9770-B3C74E88C7B3}" type="parTrans" cxnId="{1333F2C2-FF69-4338-B8DD-633384651D8C}">
      <dgm:prSet/>
      <dgm:spPr/>
      <dgm:t>
        <a:bodyPr/>
        <a:lstStyle/>
        <a:p>
          <a:endParaRPr lang="en-US"/>
        </a:p>
      </dgm:t>
    </dgm:pt>
    <dgm:pt modelId="{CA0B67EE-2A78-40B4-9018-9AB3E5ECBDC8}" type="sibTrans" cxnId="{1333F2C2-FF69-4338-B8DD-633384651D8C}">
      <dgm:prSet/>
      <dgm:spPr/>
      <dgm:t>
        <a:bodyPr/>
        <a:lstStyle/>
        <a:p>
          <a:endParaRPr lang="en-US"/>
        </a:p>
      </dgm:t>
    </dgm:pt>
    <dgm:pt modelId="{8C411212-E7CE-483F-8D53-052599323A88}">
      <dgm:prSet phldrT="[Text]" custT="1"/>
      <dgm:spPr>
        <a:solidFill>
          <a:srgbClr val="FFC000">
            <a:alpha val="79000"/>
          </a:srgbClr>
        </a:solidFill>
      </dgm:spPr>
      <dgm:t>
        <a:bodyPr/>
        <a:lstStyle/>
        <a:p>
          <a:r>
            <a:rPr lang="en-US" sz="3200" dirty="0" smtClean="0">
              <a:solidFill>
                <a:schemeClr val="tx1"/>
              </a:solidFill>
            </a:rPr>
            <a:t>Sharing Results</a:t>
          </a:r>
          <a:endParaRPr lang="en-US" sz="3200" dirty="0">
            <a:solidFill>
              <a:schemeClr val="tx1"/>
            </a:solidFill>
          </a:endParaRPr>
        </a:p>
      </dgm:t>
    </dgm:pt>
    <dgm:pt modelId="{E625A87D-BEA2-45A9-8351-C8EA7A4E7F2F}" type="parTrans" cxnId="{90FC47D9-850E-4AE6-875A-A574C6479AF5}">
      <dgm:prSet/>
      <dgm:spPr/>
      <dgm:t>
        <a:bodyPr/>
        <a:lstStyle/>
        <a:p>
          <a:endParaRPr lang="en-US"/>
        </a:p>
      </dgm:t>
    </dgm:pt>
    <dgm:pt modelId="{AB9510EA-87AA-4BE1-8827-EFEF85BC27EE}" type="sibTrans" cxnId="{90FC47D9-850E-4AE6-875A-A574C6479AF5}">
      <dgm:prSet/>
      <dgm:spPr/>
      <dgm:t>
        <a:bodyPr/>
        <a:lstStyle/>
        <a:p>
          <a:endParaRPr lang="en-US"/>
        </a:p>
      </dgm:t>
    </dgm:pt>
    <dgm:pt modelId="{DB2126B0-748C-416C-B46B-8832B7849E90}" type="pres">
      <dgm:prSet presAssocID="{15FEBFE6-41A1-452E-AE84-F5255B535897}" presName="matrix" presStyleCnt="0">
        <dgm:presLayoutVars>
          <dgm:chMax val="1"/>
          <dgm:dir/>
          <dgm:resizeHandles val="exact"/>
        </dgm:presLayoutVars>
      </dgm:prSet>
      <dgm:spPr/>
      <dgm:t>
        <a:bodyPr/>
        <a:lstStyle/>
        <a:p>
          <a:endParaRPr lang="en-US"/>
        </a:p>
      </dgm:t>
    </dgm:pt>
    <dgm:pt modelId="{C987FAEE-7EFD-4FB2-BEE8-1A9E3296BAC1}" type="pres">
      <dgm:prSet presAssocID="{15FEBFE6-41A1-452E-AE84-F5255B535897}" presName="axisShape" presStyleLbl="bgShp" presStyleIdx="0" presStyleCnt="1"/>
      <dgm:spPr/>
    </dgm:pt>
    <dgm:pt modelId="{8D313FCE-31E6-4300-9107-9F7DE5641366}" type="pres">
      <dgm:prSet presAssocID="{15FEBFE6-41A1-452E-AE84-F5255B535897}" presName="rect1" presStyleLbl="node1" presStyleIdx="0" presStyleCnt="4" custScaleX="170642" custLinFactNeighborX="-38323">
        <dgm:presLayoutVars>
          <dgm:chMax val="0"/>
          <dgm:chPref val="0"/>
          <dgm:bulletEnabled val="1"/>
        </dgm:presLayoutVars>
      </dgm:prSet>
      <dgm:spPr/>
      <dgm:t>
        <a:bodyPr/>
        <a:lstStyle/>
        <a:p>
          <a:endParaRPr lang="en-US"/>
        </a:p>
      </dgm:t>
    </dgm:pt>
    <dgm:pt modelId="{E151222F-2C3D-46C3-9204-4D3C6C2DBB57}" type="pres">
      <dgm:prSet presAssocID="{15FEBFE6-41A1-452E-AE84-F5255B535897}" presName="rect2" presStyleLbl="node1" presStyleIdx="1" presStyleCnt="4" custScaleX="170757" custLinFactNeighborX="39868" custLinFactNeighborY="1196">
        <dgm:presLayoutVars>
          <dgm:chMax val="0"/>
          <dgm:chPref val="0"/>
          <dgm:bulletEnabled val="1"/>
        </dgm:presLayoutVars>
      </dgm:prSet>
      <dgm:spPr/>
      <dgm:t>
        <a:bodyPr/>
        <a:lstStyle/>
        <a:p>
          <a:endParaRPr lang="en-US"/>
        </a:p>
      </dgm:t>
    </dgm:pt>
    <dgm:pt modelId="{CD9BD995-E3D5-4D66-8171-427372C5D5DC}" type="pres">
      <dgm:prSet presAssocID="{15FEBFE6-41A1-452E-AE84-F5255B535897}" presName="rect3" presStyleLbl="node1" presStyleIdx="2" presStyleCnt="4" custScaleX="170642" custLinFactNeighborX="-38323">
        <dgm:presLayoutVars>
          <dgm:chMax val="0"/>
          <dgm:chPref val="0"/>
          <dgm:bulletEnabled val="1"/>
        </dgm:presLayoutVars>
      </dgm:prSet>
      <dgm:spPr/>
      <dgm:t>
        <a:bodyPr/>
        <a:lstStyle/>
        <a:p>
          <a:endParaRPr lang="en-US"/>
        </a:p>
      </dgm:t>
    </dgm:pt>
    <dgm:pt modelId="{FDA64F37-7226-4756-B83D-62F974A70B98}" type="pres">
      <dgm:prSet presAssocID="{15FEBFE6-41A1-452E-AE84-F5255B535897}" presName="rect4" presStyleLbl="node1" presStyleIdx="3" presStyleCnt="4" custScaleX="170757" custLinFactNeighborX="39868" custLinFactNeighborY="1196">
        <dgm:presLayoutVars>
          <dgm:chMax val="0"/>
          <dgm:chPref val="0"/>
          <dgm:bulletEnabled val="1"/>
        </dgm:presLayoutVars>
      </dgm:prSet>
      <dgm:spPr/>
      <dgm:t>
        <a:bodyPr/>
        <a:lstStyle/>
        <a:p>
          <a:endParaRPr lang="en-US"/>
        </a:p>
      </dgm:t>
    </dgm:pt>
  </dgm:ptLst>
  <dgm:cxnLst>
    <dgm:cxn modelId="{1333F2C2-FF69-4338-B8DD-633384651D8C}" srcId="{15FEBFE6-41A1-452E-AE84-F5255B535897}" destId="{C8BE44BD-C3FD-4575-B6FF-114D3878C1E8}" srcOrd="2" destOrd="0" parTransId="{39CC3D3C-460C-4861-9770-B3C74E88C7B3}" sibTransId="{CA0B67EE-2A78-40B4-9018-9AB3E5ECBDC8}"/>
    <dgm:cxn modelId="{0C5A3683-AFFA-4BBB-A2D9-A4D0423ECFE7}" type="presOf" srcId="{C8BE44BD-C3FD-4575-B6FF-114D3878C1E8}" destId="{CD9BD995-E3D5-4D66-8171-427372C5D5DC}" srcOrd="0" destOrd="0" presId="urn:microsoft.com/office/officeart/2005/8/layout/matrix2"/>
    <dgm:cxn modelId="{7ABF43C9-98A2-473E-AA64-44314BE71D3D}" type="presOf" srcId="{69E44E29-DB9C-4D24-8292-9DA3071E7C31}" destId="{8D313FCE-31E6-4300-9107-9F7DE5641366}" srcOrd="0" destOrd="0" presId="urn:microsoft.com/office/officeart/2005/8/layout/matrix2"/>
    <dgm:cxn modelId="{051A2A53-6A76-4061-B462-ED70A9880193}" type="presOf" srcId="{15FEBFE6-41A1-452E-AE84-F5255B535897}" destId="{DB2126B0-748C-416C-B46B-8832B7849E90}" srcOrd="0" destOrd="0" presId="urn:microsoft.com/office/officeart/2005/8/layout/matrix2"/>
    <dgm:cxn modelId="{95DD544E-7F3A-4289-B44B-C39BF5216BE2}" srcId="{15FEBFE6-41A1-452E-AE84-F5255B535897}" destId="{69E44E29-DB9C-4D24-8292-9DA3071E7C31}" srcOrd="0" destOrd="0" parTransId="{310DA6AD-9696-4560-8B4C-04949C2087D1}" sibTransId="{903AAB67-7039-4AA3-A009-2B6C3E05B511}"/>
    <dgm:cxn modelId="{18404DB4-B0D7-4DB3-B544-835E5661E780}" type="presOf" srcId="{8C411212-E7CE-483F-8D53-052599323A88}" destId="{FDA64F37-7226-4756-B83D-62F974A70B98}" srcOrd="0" destOrd="0" presId="urn:microsoft.com/office/officeart/2005/8/layout/matrix2"/>
    <dgm:cxn modelId="{71395851-15BD-4C76-BD74-399CF853EC50}" type="presOf" srcId="{EC678ED1-631D-43C5-A5C5-FE425D4ADC30}" destId="{E151222F-2C3D-46C3-9204-4D3C6C2DBB57}" srcOrd="0" destOrd="0" presId="urn:microsoft.com/office/officeart/2005/8/layout/matrix2"/>
    <dgm:cxn modelId="{90FC47D9-850E-4AE6-875A-A574C6479AF5}" srcId="{15FEBFE6-41A1-452E-AE84-F5255B535897}" destId="{8C411212-E7CE-483F-8D53-052599323A88}" srcOrd="3" destOrd="0" parTransId="{E625A87D-BEA2-45A9-8351-C8EA7A4E7F2F}" sibTransId="{AB9510EA-87AA-4BE1-8827-EFEF85BC27EE}"/>
    <dgm:cxn modelId="{74507BB0-BE4F-4867-BC45-CA14408FDBF5}" srcId="{15FEBFE6-41A1-452E-AE84-F5255B535897}" destId="{EC678ED1-631D-43C5-A5C5-FE425D4ADC30}" srcOrd="1" destOrd="0" parTransId="{3A22B19B-F310-43C0-BB28-565FAC6C9EF5}" sibTransId="{BF3E50B4-A2CF-4781-9347-EDC42D799746}"/>
    <dgm:cxn modelId="{A9E87490-0802-46E7-9FB8-536AE6173270}" type="presParOf" srcId="{DB2126B0-748C-416C-B46B-8832B7849E90}" destId="{C987FAEE-7EFD-4FB2-BEE8-1A9E3296BAC1}" srcOrd="0" destOrd="0" presId="urn:microsoft.com/office/officeart/2005/8/layout/matrix2"/>
    <dgm:cxn modelId="{7CBCE7EC-2184-427B-B55E-35630AE2BD30}" type="presParOf" srcId="{DB2126B0-748C-416C-B46B-8832B7849E90}" destId="{8D313FCE-31E6-4300-9107-9F7DE5641366}" srcOrd="1" destOrd="0" presId="urn:microsoft.com/office/officeart/2005/8/layout/matrix2"/>
    <dgm:cxn modelId="{6F7278E0-2D9D-40FF-983F-8FD9538C9A32}" type="presParOf" srcId="{DB2126B0-748C-416C-B46B-8832B7849E90}" destId="{E151222F-2C3D-46C3-9204-4D3C6C2DBB57}" srcOrd="2" destOrd="0" presId="urn:microsoft.com/office/officeart/2005/8/layout/matrix2"/>
    <dgm:cxn modelId="{8CEC5BDC-F2A1-4C26-9914-45059860F03C}" type="presParOf" srcId="{DB2126B0-748C-416C-B46B-8832B7849E90}" destId="{CD9BD995-E3D5-4D66-8171-427372C5D5DC}" srcOrd="3" destOrd="0" presId="urn:microsoft.com/office/officeart/2005/8/layout/matrix2"/>
    <dgm:cxn modelId="{FD68202F-5BED-4B33-8730-29356145F314}" type="presParOf" srcId="{DB2126B0-748C-416C-B46B-8832B7849E90}" destId="{FDA64F37-7226-4756-B83D-62F974A70B9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21BED-69AE-4134-B1E0-5E270CC56947}">
      <dsp:nvSpPr>
        <dsp:cNvPr id="0" name=""/>
        <dsp:cNvSpPr/>
      </dsp:nvSpPr>
      <dsp:spPr>
        <a:xfrm>
          <a:off x="0" y="301549"/>
          <a:ext cx="6096000" cy="935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smtClean="0"/>
            <a:t>Accountability</a:t>
          </a:r>
          <a:endParaRPr lang="en-US" sz="4100" kern="1200" dirty="0"/>
        </a:p>
      </dsp:txBody>
      <dsp:txXfrm>
        <a:off x="45663" y="347212"/>
        <a:ext cx="6004674" cy="844089"/>
      </dsp:txXfrm>
    </dsp:sp>
    <dsp:sp modelId="{446AFC8D-4F8B-4E51-A6B4-8CBF27A96A89}">
      <dsp:nvSpPr>
        <dsp:cNvPr id="0" name=""/>
        <dsp:cNvSpPr/>
      </dsp:nvSpPr>
      <dsp:spPr>
        <a:xfrm>
          <a:off x="0" y="1355044"/>
          <a:ext cx="6096000" cy="935415"/>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Unified approach</a:t>
          </a:r>
          <a:endParaRPr lang="en-US" sz="4100" kern="1200" dirty="0"/>
        </a:p>
      </dsp:txBody>
      <dsp:txXfrm>
        <a:off x="45663" y="1400707"/>
        <a:ext cx="6004674" cy="844089"/>
      </dsp:txXfrm>
    </dsp:sp>
    <dsp:sp modelId="{E50D930B-E76F-4DEC-B1C0-BDBCEFB6C1C2}">
      <dsp:nvSpPr>
        <dsp:cNvPr id="0" name=""/>
        <dsp:cNvSpPr/>
      </dsp:nvSpPr>
      <dsp:spPr>
        <a:xfrm>
          <a:off x="0" y="2408540"/>
          <a:ext cx="6096000" cy="935415"/>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Student learning/success</a:t>
          </a:r>
          <a:endParaRPr lang="en-US" sz="4100" kern="1200" dirty="0"/>
        </a:p>
      </dsp:txBody>
      <dsp:txXfrm>
        <a:off x="45663" y="2454203"/>
        <a:ext cx="6004674" cy="844089"/>
      </dsp:txXfrm>
    </dsp:sp>
    <dsp:sp modelId="{ACD4CE70-C5B7-4FAB-9ECB-219C05B2FBB7}">
      <dsp:nvSpPr>
        <dsp:cNvPr id="0" name=""/>
        <dsp:cNvSpPr/>
      </dsp:nvSpPr>
      <dsp:spPr>
        <a:xfrm>
          <a:off x="0" y="3462035"/>
          <a:ext cx="6096000" cy="93541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Evidence-based</a:t>
          </a:r>
          <a:endParaRPr lang="en-US" sz="4100" kern="1200" dirty="0"/>
        </a:p>
      </dsp:txBody>
      <dsp:txXfrm>
        <a:off x="45663" y="3507698"/>
        <a:ext cx="6004674" cy="84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C23B-4D5A-4F33-BAB5-EFCB760BEF49}">
      <dsp:nvSpPr>
        <dsp:cNvPr id="0" name=""/>
        <dsp:cNvSpPr/>
      </dsp:nvSpPr>
      <dsp:spPr>
        <a:xfrm>
          <a:off x="0" y="0"/>
          <a:ext cx="6324600" cy="132255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Professional Competencies</a:t>
          </a:r>
          <a:endParaRPr lang="en-US" sz="3500" kern="1200" dirty="0"/>
        </a:p>
      </dsp:txBody>
      <dsp:txXfrm>
        <a:off x="64562" y="64562"/>
        <a:ext cx="6195476" cy="1193433"/>
      </dsp:txXfrm>
    </dsp:sp>
    <dsp:sp modelId="{38ABE7A2-EC10-41FB-95B0-347E2ED1CEAF}">
      <dsp:nvSpPr>
        <dsp:cNvPr id="0" name=""/>
        <dsp:cNvSpPr/>
      </dsp:nvSpPr>
      <dsp:spPr>
        <a:xfrm>
          <a:off x="0" y="1434221"/>
          <a:ext cx="6324600" cy="1322557"/>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Collaborative Relationships</a:t>
          </a:r>
          <a:endParaRPr lang="en-US" sz="3500" kern="1200" dirty="0"/>
        </a:p>
      </dsp:txBody>
      <dsp:txXfrm>
        <a:off x="64562" y="1498783"/>
        <a:ext cx="6195476" cy="1193433"/>
      </dsp:txXfrm>
    </dsp:sp>
    <dsp:sp modelId="{20C3CD03-FC5E-40A0-BD0C-06E5E4C88FD4}">
      <dsp:nvSpPr>
        <dsp:cNvPr id="0" name=""/>
        <dsp:cNvSpPr/>
      </dsp:nvSpPr>
      <dsp:spPr>
        <a:xfrm>
          <a:off x="0" y="2868442"/>
          <a:ext cx="6324600" cy="1322557"/>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Approaches, Strategies, Practices</a:t>
          </a:r>
          <a:endParaRPr lang="en-US" sz="3500" kern="1200" dirty="0"/>
        </a:p>
      </dsp:txBody>
      <dsp:txXfrm>
        <a:off x="64562" y="2933004"/>
        <a:ext cx="6195476" cy="1193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19478-F861-433A-9E5C-5EEF3236BAB7}">
      <dsp:nvSpPr>
        <dsp:cNvPr id="0" name=""/>
        <dsp:cNvSpPr/>
      </dsp:nvSpPr>
      <dsp:spPr>
        <a:xfrm>
          <a:off x="3547110" y="3051809"/>
          <a:ext cx="3729990" cy="372999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Librarian Leader</a:t>
          </a:r>
          <a:endParaRPr lang="en-US" sz="4400" kern="1200" dirty="0"/>
        </a:p>
      </dsp:txBody>
      <dsp:txXfrm>
        <a:off x="4297004" y="3925541"/>
        <a:ext cx="2230202" cy="1917292"/>
      </dsp:txXfrm>
    </dsp:sp>
    <dsp:sp modelId="{BB3DDD37-BECE-43AF-9BAC-ED1449011F15}">
      <dsp:nvSpPr>
        <dsp:cNvPr id="0" name=""/>
        <dsp:cNvSpPr/>
      </dsp:nvSpPr>
      <dsp:spPr>
        <a:xfrm>
          <a:off x="1376934" y="2170176"/>
          <a:ext cx="2712720" cy="2712720"/>
        </a:xfrm>
        <a:prstGeom prst="gear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Institutional Researcher/ Assessment Officer</a:t>
          </a:r>
          <a:endParaRPr lang="en-US" sz="1800" kern="1200" dirty="0"/>
        </a:p>
      </dsp:txBody>
      <dsp:txXfrm>
        <a:off x="2059869" y="2857239"/>
        <a:ext cx="1346850" cy="1338594"/>
      </dsp:txXfrm>
    </dsp:sp>
    <dsp:sp modelId="{1C26303B-763D-4058-867F-6532B540E077}">
      <dsp:nvSpPr>
        <dsp:cNvPr id="0" name=""/>
        <dsp:cNvSpPr/>
      </dsp:nvSpPr>
      <dsp:spPr>
        <a:xfrm rot="20700000">
          <a:off x="2965671" y="374881"/>
          <a:ext cx="2657911" cy="2657911"/>
        </a:xfrm>
        <a:prstGeom prst="gear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Faculty Member</a:t>
          </a:r>
          <a:endParaRPr lang="en-US" sz="2000" kern="1200" dirty="0"/>
        </a:p>
      </dsp:txBody>
      <dsp:txXfrm rot="-20700000">
        <a:off x="3548629" y="957839"/>
        <a:ext cx="1491996" cy="1491996"/>
      </dsp:txXfrm>
    </dsp:sp>
    <dsp:sp modelId="{E5FA31DD-48E1-408D-9F4B-1AB3F0F7051C}">
      <dsp:nvSpPr>
        <dsp:cNvPr id="0" name=""/>
        <dsp:cNvSpPr/>
      </dsp:nvSpPr>
      <dsp:spPr>
        <a:xfrm>
          <a:off x="3289610" y="2472132"/>
          <a:ext cx="4774387" cy="4774387"/>
        </a:xfrm>
        <a:prstGeom prst="circularArrow">
          <a:avLst>
            <a:gd name="adj1" fmla="val 4687"/>
            <a:gd name="adj2" fmla="val 299029"/>
            <a:gd name="adj3" fmla="val 2555987"/>
            <a:gd name="adj4" fmla="val 15778014"/>
            <a:gd name="adj5" fmla="val 5469"/>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21050E-FBA9-43C4-AF7C-A4998A36C5D3}">
      <dsp:nvSpPr>
        <dsp:cNvPr id="0" name=""/>
        <dsp:cNvSpPr/>
      </dsp:nvSpPr>
      <dsp:spPr>
        <a:xfrm>
          <a:off x="896516" y="1558849"/>
          <a:ext cx="3468890" cy="3468890"/>
        </a:xfrm>
        <a:prstGeom prst="leftCircularArrow">
          <a:avLst>
            <a:gd name="adj1" fmla="val 6452"/>
            <a:gd name="adj2" fmla="val 429999"/>
            <a:gd name="adj3" fmla="val 10489124"/>
            <a:gd name="adj4" fmla="val 14837806"/>
            <a:gd name="adj5" fmla="val 7527"/>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E6AF65-A5A8-410B-B4A4-393926682DAB}">
      <dsp:nvSpPr>
        <dsp:cNvPr id="0" name=""/>
        <dsp:cNvSpPr/>
      </dsp:nvSpPr>
      <dsp:spPr>
        <a:xfrm>
          <a:off x="2281531" y="-294610"/>
          <a:ext cx="3740162" cy="3740162"/>
        </a:xfrm>
        <a:prstGeom prst="circularArrow">
          <a:avLst>
            <a:gd name="adj1" fmla="val 5984"/>
            <a:gd name="adj2" fmla="val 394124"/>
            <a:gd name="adj3" fmla="val 13313824"/>
            <a:gd name="adj4" fmla="val 10508221"/>
            <a:gd name="adj5" fmla="val 6981"/>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7FAEE-7EFD-4FB2-BEE8-1A9E3296BAC1}">
      <dsp:nvSpPr>
        <dsp:cNvPr id="0" name=""/>
        <dsp:cNvSpPr/>
      </dsp:nvSpPr>
      <dsp:spPr>
        <a:xfrm>
          <a:off x="1698924" y="0"/>
          <a:ext cx="4297363" cy="4297363"/>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13FCE-31E6-4300-9107-9F7DE5641366}">
      <dsp:nvSpPr>
        <dsp:cNvPr id="0" name=""/>
        <dsp:cNvSpPr/>
      </dsp:nvSpPr>
      <dsp:spPr>
        <a:xfrm>
          <a:off x="712352" y="279328"/>
          <a:ext cx="2933242" cy="1718945"/>
        </a:xfrm>
        <a:prstGeom prst="roundRect">
          <a:avLst/>
        </a:prstGeom>
        <a:solidFill>
          <a:srgbClr val="FFC00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Blended Learning</a:t>
          </a:r>
          <a:endParaRPr lang="en-US" sz="3200" kern="1200" dirty="0">
            <a:solidFill>
              <a:schemeClr val="tx1"/>
            </a:solidFill>
          </a:endParaRPr>
        </a:p>
      </dsp:txBody>
      <dsp:txXfrm>
        <a:off x="796264" y="363240"/>
        <a:ext cx="2765418" cy="1551121"/>
      </dsp:txXfrm>
    </dsp:sp>
    <dsp:sp modelId="{E151222F-2C3D-46C3-9204-4D3C6C2DBB57}">
      <dsp:nvSpPr>
        <dsp:cNvPr id="0" name=""/>
        <dsp:cNvSpPr/>
      </dsp:nvSpPr>
      <dsp:spPr>
        <a:xfrm>
          <a:off x="4075185" y="299887"/>
          <a:ext cx="2935219" cy="1718945"/>
        </a:xfrm>
        <a:prstGeom prst="roundRect">
          <a:avLst/>
        </a:prstGeom>
        <a:solidFill>
          <a:srgbClr val="FFC00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Community of Practice</a:t>
          </a:r>
          <a:endParaRPr lang="en-US" sz="3200" kern="1200" dirty="0">
            <a:solidFill>
              <a:schemeClr val="tx1"/>
            </a:solidFill>
          </a:endParaRPr>
        </a:p>
      </dsp:txBody>
      <dsp:txXfrm>
        <a:off x="4159097" y="383799"/>
        <a:ext cx="2767395" cy="1551121"/>
      </dsp:txXfrm>
    </dsp:sp>
    <dsp:sp modelId="{CD9BD995-E3D5-4D66-8171-427372C5D5DC}">
      <dsp:nvSpPr>
        <dsp:cNvPr id="0" name=""/>
        <dsp:cNvSpPr/>
      </dsp:nvSpPr>
      <dsp:spPr>
        <a:xfrm>
          <a:off x="712352" y="2299089"/>
          <a:ext cx="2933242" cy="1718945"/>
        </a:xfrm>
        <a:prstGeom prst="roundRect">
          <a:avLst/>
        </a:prstGeom>
        <a:solidFill>
          <a:srgbClr val="FFC00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Action Learning Projects</a:t>
          </a:r>
          <a:endParaRPr lang="en-US" sz="3200" kern="1200" dirty="0">
            <a:solidFill>
              <a:schemeClr val="tx1"/>
            </a:solidFill>
          </a:endParaRPr>
        </a:p>
      </dsp:txBody>
      <dsp:txXfrm>
        <a:off x="796264" y="2383001"/>
        <a:ext cx="2765418" cy="1551121"/>
      </dsp:txXfrm>
    </dsp:sp>
    <dsp:sp modelId="{FDA64F37-7226-4756-B83D-62F974A70B98}">
      <dsp:nvSpPr>
        <dsp:cNvPr id="0" name=""/>
        <dsp:cNvSpPr/>
      </dsp:nvSpPr>
      <dsp:spPr>
        <a:xfrm>
          <a:off x="4075185" y="2319647"/>
          <a:ext cx="2935219" cy="1718945"/>
        </a:xfrm>
        <a:prstGeom prst="roundRect">
          <a:avLst/>
        </a:prstGeom>
        <a:solidFill>
          <a:srgbClr val="FFC000">
            <a:alpha val="7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Sharing Results</a:t>
          </a:r>
          <a:endParaRPr lang="en-US" sz="3200" kern="1200" dirty="0">
            <a:solidFill>
              <a:schemeClr val="tx1"/>
            </a:solidFill>
          </a:endParaRPr>
        </a:p>
      </dsp:txBody>
      <dsp:txXfrm>
        <a:off x="4159097" y="2403559"/>
        <a:ext cx="2767395" cy="15511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30C8E-5397-4582-97C0-F18FF7F867E2}" type="datetimeFigureOut">
              <a:rPr lang="en-US" smtClean="0"/>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F5367-21CB-4B13-A9E9-BB8772CAD137}" type="slidenum">
              <a:rPr lang="en-US" smtClean="0"/>
              <a:t>‹#›</a:t>
            </a:fld>
            <a:endParaRPr lang="en-US"/>
          </a:p>
        </p:txBody>
      </p:sp>
    </p:spTree>
    <p:extLst>
      <p:ext uri="{BB962C8B-B14F-4D97-AF65-F5344CB8AC3E}">
        <p14:creationId xmlns:p14="http://schemas.microsoft.com/office/powerpoint/2010/main" val="358561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033588" cy="1524000"/>
          </a:xfrm>
        </p:spPr>
      </p:sp>
      <p:sp>
        <p:nvSpPr>
          <p:cNvPr id="3" name="Notes Placeholder 2"/>
          <p:cNvSpPr>
            <a:spLocks noGrp="1"/>
          </p:cNvSpPr>
          <p:nvPr>
            <p:ph type="body" idx="1"/>
          </p:nvPr>
        </p:nvSpPr>
        <p:spPr>
          <a:xfrm>
            <a:off x="685800" y="2590800"/>
            <a:ext cx="5486400" cy="5867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CE178-0BC1-485C-A0F5-3A3E7E2CFD1F}" type="slidenum">
              <a:rPr lang="en-US" smtClean="0"/>
              <a:pPr/>
              <a:t>1</a:t>
            </a:fld>
            <a:endParaRPr lang="en-US"/>
          </a:p>
        </p:txBody>
      </p:sp>
    </p:spTree>
    <p:extLst>
      <p:ext uri="{BB962C8B-B14F-4D97-AF65-F5344CB8AC3E}">
        <p14:creationId xmlns:p14="http://schemas.microsoft.com/office/powerpoint/2010/main" val="170314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7588" cy="1714500"/>
          </a:xfrm>
        </p:spPr>
      </p:sp>
      <p:sp>
        <p:nvSpPr>
          <p:cNvPr id="3" name="Notes Placeholder 2"/>
          <p:cNvSpPr>
            <a:spLocks noGrp="1"/>
          </p:cNvSpPr>
          <p:nvPr>
            <p:ph type="body" idx="1"/>
          </p:nvPr>
        </p:nvSpPr>
        <p:spPr>
          <a:xfrm>
            <a:off x="685800" y="2590800"/>
            <a:ext cx="5486400" cy="5867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11</a:t>
            </a:fld>
            <a:endParaRPr lang="en-US"/>
          </a:p>
        </p:txBody>
      </p:sp>
    </p:spTree>
    <p:extLst>
      <p:ext uri="{BB962C8B-B14F-4D97-AF65-F5344CB8AC3E}">
        <p14:creationId xmlns:p14="http://schemas.microsoft.com/office/powerpoint/2010/main" val="130160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2286000" cy="1714500"/>
          </a:xfrm>
        </p:spPr>
      </p:sp>
      <p:sp>
        <p:nvSpPr>
          <p:cNvPr id="3" name="Notes Placeholder 2"/>
          <p:cNvSpPr>
            <a:spLocks noGrp="1"/>
          </p:cNvSpPr>
          <p:nvPr>
            <p:ph type="body" idx="1"/>
          </p:nvPr>
        </p:nvSpPr>
        <p:spPr>
          <a:xfrm>
            <a:off x="685800" y="2590800"/>
            <a:ext cx="5486400" cy="5867400"/>
          </a:xfrm>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12</a:t>
            </a:fld>
            <a:endParaRPr lang="en-US"/>
          </a:p>
        </p:txBody>
      </p:sp>
    </p:spTree>
    <p:extLst>
      <p:ext uri="{BB962C8B-B14F-4D97-AF65-F5344CB8AC3E}">
        <p14:creationId xmlns:p14="http://schemas.microsoft.com/office/powerpoint/2010/main" val="27745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13</a:t>
            </a:fld>
            <a:endParaRPr lang="en-US"/>
          </a:p>
        </p:txBody>
      </p:sp>
    </p:spTree>
    <p:extLst>
      <p:ext uri="{BB962C8B-B14F-4D97-AF65-F5344CB8AC3E}">
        <p14:creationId xmlns:p14="http://schemas.microsoft.com/office/powerpoint/2010/main" val="168894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2209800" cy="1657350"/>
          </a:xfrm>
        </p:spPr>
      </p:sp>
      <p:sp>
        <p:nvSpPr>
          <p:cNvPr id="3" name="Notes Placeholder 2"/>
          <p:cNvSpPr>
            <a:spLocks noGrp="1"/>
          </p:cNvSpPr>
          <p:nvPr>
            <p:ph type="body" idx="1"/>
          </p:nvPr>
        </p:nvSpPr>
        <p:spPr>
          <a:xfrm>
            <a:off x="685800" y="2473377"/>
            <a:ext cx="5486400" cy="5984823"/>
          </a:xfrm>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14</a:t>
            </a:fld>
            <a:endParaRPr lang="en-US"/>
          </a:p>
        </p:txBody>
      </p:sp>
    </p:spTree>
    <p:extLst>
      <p:ext uri="{BB962C8B-B14F-4D97-AF65-F5344CB8AC3E}">
        <p14:creationId xmlns:p14="http://schemas.microsoft.com/office/powerpoint/2010/main" val="358691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991D1-C867-485E-9548-27D39E5DAD6E}" type="slidenum">
              <a:rPr lang="en-US" smtClean="0"/>
              <a:t>17</a:t>
            </a:fld>
            <a:endParaRPr lang="en-US"/>
          </a:p>
        </p:txBody>
      </p:sp>
    </p:spTree>
    <p:extLst>
      <p:ext uri="{BB962C8B-B14F-4D97-AF65-F5344CB8AC3E}">
        <p14:creationId xmlns:p14="http://schemas.microsoft.com/office/powerpoint/2010/main" val="322509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72FF1-FE56-489D-9F91-635459AC5A14}" type="slidenum">
              <a:rPr lang="en-US" smtClean="0"/>
              <a:t>23</a:t>
            </a:fld>
            <a:endParaRPr lang="en-US"/>
          </a:p>
        </p:txBody>
      </p:sp>
    </p:spTree>
    <p:extLst>
      <p:ext uri="{BB962C8B-B14F-4D97-AF65-F5344CB8AC3E}">
        <p14:creationId xmlns:p14="http://schemas.microsoft.com/office/powerpoint/2010/main" val="327618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72FF1-FE56-489D-9F91-635459AC5A14}" type="slidenum">
              <a:rPr lang="en-US" smtClean="0"/>
              <a:t>25</a:t>
            </a:fld>
            <a:endParaRPr lang="en-US"/>
          </a:p>
        </p:txBody>
      </p:sp>
    </p:spTree>
    <p:extLst>
      <p:ext uri="{BB962C8B-B14F-4D97-AF65-F5344CB8AC3E}">
        <p14:creationId xmlns:p14="http://schemas.microsoft.com/office/powerpoint/2010/main" val="290784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27</a:t>
            </a:fld>
            <a:endParaRPr lang="en-US"/>
          </a:p>
        </p:txBody>
      </p:sp>
    </p:spTree>
    <p:extLst>
      <p:ext uri="{BB962C8B-B14F-4D97-AF65-F5344CB8AC3E}">
        <p14:creationId xmlns:p14="http://schemas.microsoft.com/office/powerpoint/2010/main" val="144940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28</a:t>
            </a:fld>
            <a:endParaRPr lang="en-US"/>
          </a:p>
        </p:txBody>
      </p:sp>
    </p:spTree>
    <p:extLst>
      <p:ext uri="{BB962C8B-B14F-4D97-AF65-F5344CB8AC3E}">
        <p14:creationId xmlns:p14="http://schemas.microsoft.com/office/powerpoint/2010/main" val="388853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29</a:t>
            </a:fld>
            <a:endParaRPr lang="en-US"/>
          </a:p>
        </p:txBody>
      </p:sp>
    </p:spTree>
    <p:extLst>
      <p:ext uri="{BB962C8B-B14F-4D97-AF65-F5344CB8AC3E}">
        <p14:creationId xmlns:p14="http://schemas.microsoft.com/office/powerpoint/2010/main" val="394896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6613" y="685800"/>
            <a:ext cx="1322387" cy="990600"/>
          </a:xfrm>
        </p:spPr>
      </p:sp>
      <p:sp>
        <p:nvSpPr>
          <p:cNvPr id="3" name="Notes Placeholder 2"/>
          <p:cNvSpPr>
            <a:spLocks noGrp="1"/>
          </p:cNvSpPr>
          <p:nvPr>
            <p:ph type="body" idx="1"/>
          </p:nvPr>
        </p:nvSpPr>
        <p:spPr>
          <a:xfrm>
            <a:off x="685800" y="1981200"/>
            <a:ext cx="5791200" cy="6477000"/>
          </a:xfrm>
        </p:spPr>
        <p:txBody>
          <a:bodyPr>
            <a:noAutofit/>
          </a:bodyPr>
          <a:lstStyle/>
          <a:p>
            <a:pPr defTabSz="931756">
              <a:defRPr/>
            </a:pPr>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3</a:t>
            </a:fld>
            <a:endParaRPr lang="en-US"/>
          </a:p>
        </p:txBody>
      </p:sp>
    </p:spTree>
    <p:extLst>
      <p:ext uri="{BB962C8B-B14F-4D97-AF65-F5344CB8AC3E}">
        <p14:creationId xmlns:p14="http://schemas.microsoft.com/office/powerpoint/2010/main" val="281632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30</a:t>
            </a:fld>
            <a:endParaRPr lang="en-US"/>
          </a:p>
        </p:txBody>
      </p:sp>
    </p:spTree>
    <p:extLst>
      <p:ext uri="{BB962C8B-B14F-4D97-AF65-F5344CB8AC3E}">
        <p14:creationId xmlns:p14="http://schemas.microsoft.com/office/powerpoint/2010/main" val="349379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31</a:t>
            </a:fld>
            <a:endParaRPr lang="en-US"/>
          </a:p>
        </p:txBody>
      </p:sp>
    </p:spTree>
    <p:extLst>
      <p:ext uri="{BB962C8B-B14F-4D97-AF65-F5344CB8AC3E}">
        <p14:creationId xmlns:p14="http://schemas.microsoft.com/office/powerpoint/2010/main" val="157034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32</a:t>
            </a:fld>
            <a:endParaRPr lang="en-US"/>
          </a:p>
        </p:txBody>
      </p:sp>
    </p:spTree>
    <p:extLst>
      <p:ext uri="{BB962C8B-B14F-4D97-AF65-F5344CB8AC3E}">
        <p14:creationId xmlns:p14="http://schemas.microsoft.com/office/powerpoint/2010/main" val="232499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34</a:t>
            </a:fld>
            <a:endParaRPr lang="en-US"/>
          </a:p>
        </p:txBody>
      </p:sp>
    </p:spTree>
    <p:extLst>
      <p:ext uri="{BB962C8B-B14F-4D97-AF65-F5344CB8AC3E}">
        <p14:creationId xmlns:p14="http://schemas.microsoft.com/office/powerpoint/2010/main" val="341794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BF5367-21CB-4B13-A9E9-BB8772CAD137}" type="slidenum">
              <a:rPr lang="en-US" smtClean="0"/>
              <a:t>35</a:t>
            </a:fld>
            <a:endParaRPr lang="en-US"/>
          </a:p>
        </p:txBody>
      </p:sp>
    </p:spTree>
    <p:extLst>
      <p:ext uri="{BB962C8B-B14F-4D97-AF65-F5344CB8AC3E}">
        <p14:creationId xmlns:p14="http://schemas.microsoft.com/office/powerpoint/2010/main" val="2894809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35200" cy="1676400"/>
          </a:xfrm>
        </p:spPr>
      </p:sp>
      <p:sp>
        <p:nvSpPr>
          <p:cNvPr id="3" name="Notes Placeholder 2"/>
          <p:cNvSpPr>
            <a:spLocks noGrp="1"/>
          </p:cNvSpPr>
          <p:nvPr>
            <p:ph type="body" idx="1"/>
          </p:nvPr>
        </p:nvSpPr>
        <p:spPr>
          <a:xfrm>
            <a:off x="685800" y="2590800"/>
            <a:ext cx="5486400" cy="5867400"/>
          </a:xfrm>
        </p:spPr>
        <p:txBody>
          <a:bodyPr>
            <a:normAutofit/>
          </a:bodyPr>
          <a:lstStyle/>
          <a:p>
            <a:pPr defTabSz="931737">
              <a:defRPr/>
            </a:pPr>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37</a:t>
            </a:fld>
            <a:endParaRPr lang="en-US"/>
          </a:p>
        </p:txBody>
      </p:sp>
    </p:spTree>
    <p:extLst>
      <p:ext uri="{BB962C8B-B14F-4D97-AF65-F5344CB8AC3E}">
        <p14:creationId xmlns:p14="http://schemas.microsoft.com/office/powerpoint/2010/main" val="150670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2235200" cy="1676400"/>
          </a:xfrm>
        </p:spPr>
      </p:sp>
      <p:sp>
        <p:nvSpPr>
          <p:cNvPr id="3" name="Notes Placeholder 2"/>
          <p:cNvSpPr>
            <a:spLocks noGrp="1"/>
          </p:cNvSpPr>
          <p:nvPr>
            <p:ph type="body" idx="1"/>
          </p:nvPr>
        </p:nvSpPr>
        <p:spPr>
          <a:xfrm>
            <a:off x="685800" y="2590800"/>
            <a:ext cx="5486400" cy="5867400"/>
          </a:xfrm>
        </p:spPr>
        <p:txBody>
          <a:bodyPr>
            <a:normAutofit/>
          </a:bodyPr>
          <a:lstStyle/>
          <a:p>
            <a:pPr defTabSz="931737">
              <a:defRPr/>
            </a:pPr>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38</a:t>
            </a:fld>
            <a:endParaRPr lang="en-US"/>
          </a:p>
        </p:txBody>
      </p:sp>
    </p:spTree>
    <p:extLst>
      <p:ext uri="{BB962C8B-B14F-4D97-AF65-F5344CB8AC3E}">
        <p14:creationId xmlns:p14="http://schemas.microsoft.com/office/powerpoint/2010/main" val="293804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6C0C4-47EA-4251-AB3C-8A463651ADA4}" type="slidenum">
              <a:rPr lang="en-US" smtClean="0"/>
              <a:pPr/>
              <a:t>4</a:t>
            </a:fld>
            <a:endParaRPr lang="en-US"/>
          </a:p>
        </p:txBody>
      </p:sp>
    </p:spTree>
    <p:extLst>
      <p:ext uri="{BB962C8B-B14F-4D97-AF65-F5344CB8AC3E}">
        <p14:creationId xmlns:p14="http://schemas.microsoft.com/office/powerpoint/2010/main" val="93961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9E1D9-39B3-4EB8-A487-7B1A76393662}" type="slidenum">
              <a:rPr lang="en-US" smtClean="0"/>
              <a:pPr/>
              <a:t>5</a:t>
            </a:fld>
            <a:endParaRPr lang="en-US"/>
          </a:p>
        </p:txBody>
      </p:sp>
    </p:spTree>
    <p:extLst>
      <p:ext uri="{BB962C8B-B14F-4D97-AF65-F5344CB8AC3E}">
        <p14:creationId xmlns:p14="http://schemas.microsoft.com/office/powerpoint/2010/main" val="96898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228600"/>
            <a:ext cx="1550988" cy="1162050"/>
          </a:xfrm>
        </p:spPr>
      </p:sp>
      <p:sp>
        <p:nvSpPr>
          <p:cNvPr id="3" name="Notes Placeholder 2"/>
          <p:cNvSpPr>
            <a:spLocks noGrp="1"/>
          </p:cNvSpPr>
          <p:nvPr>
            <p:ph type="body" idx="1"/>
          </p:nvPr>
        </p:nvSpPr>
        <p:spPr>
          <a:xfrm>
            <a:off x="685800" y="1752600"/>
            <a:ext cx="5715000" cy="6705600"/>
          </a:xfrm>
        </p:spPr>
        <p:txBody>
          <a:bodyPr>
            <a:no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CEF74C-D0C6-495D-BDA6-6F4A5C162999}" type="slidenum">
              <a:rPr lang="en-US" smtClean="0"/>
              <a:pPr/>
              <a:t>6</a:t>
            </a:fld>
            <a:endParaRPr lang="en-US"/>
          </a:p>
        </p:txBody>
      </p:sp>
    </p:spTree>
    <p:extLst>
      <p:ext uri="{BB962C8B-B14F-4D97-AF65-F5344CB8AC3E}">
        <p14:creationId xmlns:p14="http://schemas.microsoft.com/office/powerpoint/2010/main" val="151034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90800"/>
            <a:ext cx="5486400" cy="5867400"/>
          </a:xfrm>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6613" y="685800"/>
            <a:ext cx="1322387" cy="990600"/>
          </a:xfrm>
        </p:spPr>
      </p:sp>
      <p:sp>
        <p:nvSpPr>
          <p:cNvPr id="3" name="Notes Placeholder 2"/>
          <p:cNvSpPr>
            <a:spLocks noGrp="1"/>
          </p:cNvSpPr>
          <p:nvPr>
            <p:ph type="body" idx="1"/>
          </p:nvPr>
        </p:nvSpPr>
        <p:spPr>
          <a:xfrm>
            <a:off x="685800" y="1981200"/>
            <a:ext cx="5791200" cy="64770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8</a:t>
            </a:fld>
            <a:endParaRPr lang="en-US"/>
          </a:p>
        </p:txBody>
      </p:sp>
    </p:spTree>
    <p:extLst>
      <p:ext uri="{BB962C8B-B14F-4D97-AF65-F5344CB8AC3E}">
        <p14:creationId xmlns:p14="http://schemas.microsoft.com/office/powerpoint/2010/main" val="365921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685800"/>
            <a:ext cx="1320800" cy="990600"/>
          </a:xfrm>
        </p:spPr>
      </p:sp>
      <p:sp>
        <p:nvSpPr>
          <p:cNvPr id="3" name="Notes Placeholder 2"/>
          <p:cNvSpPr>
            <a:spLocks noGrp="1"/>
          </p:cNvSpPr>
          <p:nvPr>
            <p:ph type="body" idx="1"/>
          </p:nvPr>
        </p:nvSpPr>
        <p:spPr>
          <a:xfrm>
            <a:off x="685800" y="1981200"/>
            <a:ext cx="5791200" cy="6477000"/>
          </a:xfrm>
        </p:spPr>
        <p:txBody>
          <a:bodyPr>
            <a:no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685800"/>
            <a:ext cx="1982787" cy="1485900"/>
          </a:xfrm>
        </p:spPr>
      </p:sp>
      <p:sp>
        <p:nvSpPr>
          <p:cNvPr id="3" name="Notes Placeholder 2"/>
          <p:cNvSpPr>
            <a:spLocks noGrp="1"/>
          </p:cNvSpPr>
          <p:nvPr>
            <p:ph type="body" idx="1"/>
          </p:nvPr>
        </p:nvSpPr>
        <p:spPr>
          <a:xfrm>
            <a:off x="685800" y="2286000"/>
            <a:ext cx="5486400" cy="6172200"/>
          </a:xfrm>
        </p:spPr>
        <p:txBody>
          <a:bodyPr>
            <a:noAutofit/>
          </a:bodyPr>
          <a:lstStyle/>
          <a:p>
            <a:pPr defTabSz="931737">
              <a:defRPr/>
            </a:pPr>
            <a:endParaRPr lang="en-US" dirty="0"/>
          </a:p>
        </p:txBody>
      </p:sp>
      <p:sp>
        <p:nvSpPr>
          <p:cNvPr id="4" name="Slide Number Placeholder 3"/>
          <p:cNvSpPr>
            <a:spLocks noGrp="1"/>
          </p:cNvSpPr>
          <p:nvPr>
            <p:ph type="sldNum" sz="quarter" idx="10"/>
          </p:nvPr>
        </p:nvSpPr>
        <p:spPr/>
        <p:txBody>
          <a:bodyPr/>
          <a:lstStyle/>
          <a:p>
            <a:fld id="{77054200-88D7-4BE2-905C-E42CDBC647B2}" type="slidenum">
              <a:rPr lang="en-US" smtClean="0"/>
              <a:pPr/>
              <a:t>10</a:t>
            </a:fld>
            <a:endParaRPr lang="en-US"/>
          </a:p>
        </p:txBody>
      </p:sp>
    </p:spTree>
    <p:extLst>
      <p:ext uri="{BB962C8B-B14F-4D97-AF65-F5344CB8AC3E}">
        <p14:creationId xmlns:p14="http://schemas.microsoft.com/office/powerpoint/2010/main" val="163919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powerpoint.jpg"/>
          <p:cNvPicPr>
            <a:picLocks noChangeAspect="1"/>
          </p:cNvPicPr>
          <p:nvPr userDrawn="1"/>
        </p:nvPicPr>
        <p:blipFill>
          <a:blip r:embed="rId2" cstate="print"/>
          <a:stretch>
            <a:fillRect/>
          </a:stretch>
        </p:blipFill>
        <p:spPr>
          <a:xfrm>
            <a:off x="0" y="4572"/>
            <a:ext cx="9144000" cy="6848856"/>
          </a:xfrm>
          <a:prstGeom prst="rect">
            <a:avLst/>
          </a:prstGeom>
        </p:spPr>
      </p:pic>
      <p:sp>
        <p:nvSpPr>
          <p:cNvPr id="9"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A3E3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990600"/>
            <a:ext cx="9144000" cy="228600"/>
          </a:xfrm>
          <a:prstGeom prst="rect">
            <a:avLst/>
          </a:prstGeom>
          <a:solidFill>
            <a:srgbClr val="5A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066800"/>
          </a:xfrm>
          <a:prstGeom prst="rect">
            <a:avLst/>
          </a:prstGeom>
          <a:solidFill>
            <a:srgbClr val="FEC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t-footer.jpg"/>
          <p:cNvPicPr>
            <a:picLocks noChangeAspect="1"/>
          </p:cNvPicPr>
          <p:nvPr userDrawn="1"/>
        </p:nvPicPr>
        <p:blipFill>
          <a:blip r:embed="rId2" cstate="print"/>
          <a:stretch>
            <a:fillRect/>
          </a:stretch>
        </p:blipFill>
        <p:spPr>
          <a:xfrm>
            <a:off x="0" y="5711952"/>
            <a:ext cx="9144000" cy="11460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A3E20"/>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lide-graphic.jpg"/>
          <p:cNvPicPr>
            <a:picLocks noChangeAspect="1"/>
          </p:cNvPicPr>
          <p:nvPr userDrawn="1"/>
        </p:nvPicPr>
        <p:blipFill>
          <a:blip r:embed="rId2" cstate="print"/>
          <a:stretch>
            <a:fillRect/>
          </a:stretch>
        </p:blipFill>
        <p:spPr>
          <a:xfrm>
            <a:off x="6324600" y="5601756"/>
            <a:ext cx="2819400" cy="125624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509"/>
            <a:ext cx="2133124" cy="364331"/>
          </a:xfrm>
          <a:prstGeom prst="rect">
            <a:avLst/>
          </a:prstGeom>
        </p:spPr>
        <p:txBody>
          <a:bodyPr lIns="82296" tIns="41148" rIns="82296" bIns="41148"/>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42BA2-7535-49FE-82DC-6190836D0BD1}" type="slidenum">
              <a:rPr lang="en-US"/>
              <a:pPr>
                <a:defRPr/>
              </a:pPr>
              <a:t>‹#›</a:t>
            </a:fld>
            <a:endParaRPr lang="en-US"/>
          </a:p>
        </p:txBody>
      </p:sp>
    </p:spTree>
    <p:extLst>
      <p:ext uri="{BB962C8B-B14F-4D97-AF65-F5344CB8AC3E}">
        <p14:creationId xmlns:p14="http://schemas.microsoft.com/office/powerpoint/2010/main" val="1561018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E77AE-0726-424C-838D-41ABBDEE49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crl.org/valu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acrl/715629220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acrl.org/value"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457200" y="0"/>
            <a:ext cx="8229600" cy="1143000"/>
          </a:xfrm>
          <a:prstGeom prst="rect">
            <a:avLst/>
          </a:prstGeom>
        </p:spPr>
        <p:txBody>
          <a:bodyPr vert="horz" lIns="91440" tIns="45720" rIns="91440" bIns="45720" rtlCol="0" anchor="ctr">
            <a:normAutofit/>
          </a:bodyPr>
          <a:lstStyle>
            <a:lvl1pPr>
              <a:defRPr baseline="0">
                <a:solidFill>
                  <a:srgbClr val="5A3E20"/>
                </a:solidFill>
              </a:defRPr>
            </a:lvl1pPr>
          </a:lstStyle>
          <a:p>
            <a:pPr lvl="0" algn="r">
              <a:spcBef>
                <a:spcPct val="0"/>
              </a:spcBef>
              <a:defRPr/>
            </a:pPr>
            <a:r>
              <a:rPr kumimoji="0" lang="en-US" sz="4400" b="0" i="0" u="none" strike="noStrike" kern="1200" cap="none" spc="0" normalizeH="0" baseline="0" noProof="0" dirty="0" smtClean="0">
                <a:ln>
                  <a:noFill/>
                </a:ln>
                <a:solidFill>
                  <a:srgbClr val="5A3E20"/>
                </a:solidFill>
                <a:effectLst/>
                <a:uLnTx/>
                <a:uFillTx/>
                <a:latin typeface="+mj-lt"/>
                <a:ea typeface="+mj-ea"/>
                <a:cs typeface="+mj-cs"/>
              </a:rPr>
              <a:t>Welcome</a:t>
            </a:r>
            <a:endParaRPr kumimoji="0" lang="en-US" sz="4400" b="0" i="0" u="none" strike="noStrike" kern="1200" cap="none" spc="0" normalizeH="0" baseline="0" noProof="0" dirty="0">
              <a:ln>
                <a:noFill/>
              </a:ln>
              <a:solidFill>
                <a:srgbClr val="5A3E20"/>
              </a:solidFill>
              <a:effectLst/>
              <a:uLnTx/>
              <a:uFillTx/>
              <a:latin typeface="+mj-lt"/>
              <a:ea typeface="+mj-ea"/>
              <a:cs typeface="+mj-cs"/>
            </a:endParaRPr>
          </a:p>
        </p:txBody>
      </p:sp>
      <p:sp>
        <p:nvSpPr>
          <p:cNvPr id="3" name="Text Placeholder 2"/>
          <p:cNvSpPr txBox="1">
            <a:spLocks/>
          </p:cNvSpPr>
          <p:nvPr/>
        </p:nvSpPr>
        <p:spPr>
          <a:xfrm>
            <a:off x="0" y="1600200"/>
            <a:ext cx="9144000" cy="3962400"/>
          </a:xfrm>
          <a:prstGeom prst="rect">
            <a:avLst/>
          </a:prstGeom>
        </p:spPr>
        <p:txBody>
          <a:bodyPr vert="horz" lIns="91440" tIns="45720" rIns="91440" bIns="45720" rtlCol="0">
            <a:normAutofit fontScale="55000" lnSpcReduction="20000"/>
          </a:bodyPr>
          <a:lstStyle>
            <a:lvl2pPr>
              <a:defRPr baseline="0">
                <a:solidFill>
                  <a:srgbClr val="5A3E20"/>
                </a:solidFill>
              </a:defRPr>
            </a:lvl2pPr>
          </a:lstStyle>
          <a:p>
            <a:pPr marL="0" lvl="1" algn="ctr">
              <a:defRPr/>
            </a:pPr>
            <a:r>
              <a:rPr lang="en-US" sz="7300" b="1" dirty="0"/>
              <a:t>CARLI Libraries Assessing </a:t>
            </a:r>
            <a:r>
              <a:rPr lang="en-US" sz="7300" b="1" dirty="0" smtClean="0"/>
              <a:t>Library Impact</a:t>
            </a:r>
            <a:r>
              <a:rPr lang="en-US" sz="7300" b="1" dirty="0"/>
              <a:t>: </a:t>
            </a:r>
            <a:endParaRPr lang="en-US" sz="7300" b="1" dirty="0" smtClean="0"/>
          </a:p>
          <a:p>
            <a:pPr marL="0" lvl="1" algn="ctr">
              <a:defRPr/>
            </a:pPr>
            <a:r>
              <a:rPr lang="en-US" sz="7300" b="1" dirty="0" smtClean="0"/>
              <a:t>Engaging </a:t>
            </a:r>
            <a:r>
              <a:rPr lang="en-US" sz="7300" b="1" dirty="0"/>
              <a:t>a National Initiative</a:t>
            </a:r>
            <a:endParaRPr lang="en-US" sz="2200" kern="0" dirty="0" smtClean="0"/>
          </a:p>
          <a:p>
            <a:pPr marL="0" lvl="1" algn="ctr">
              <a:defRPr/>
            </a:pPr>
            <a:endParaRPr lang="de-DE" sz="2900" kern="0" dirty="0" smtClean="0"/>
          </a:p>
          <a:p>
            <a:pPr marL="0" lvl="1" algn="ctr">
              <a:defRPr/>
            </a:pPr>
            <a:endParaRPr lang="de-DE" sz="3200" b="1" kern="0" dirty="0" smtClean="0"/>
          </a:p>
          <a:p>
            <a:pPr marL="0" lvl="1" algn="ctr">
              <a:defRPr/>
            </a:pPr>
            <a:endParaRPr lang="de-DE" sz="3200" b="1" kern="0" dirty="0" smtClean="0"/>
          </a:p>
          <a:p>
            <a:pPr marL="0" lvl="1" algn="ctr">
              <a:defRPr/>
            </a:pPr>
            <a:endParaRPr lang="de-DE" sz="3200" b="1" kern="0" dirty="0"/>
          </a:p>
          <a:p>
            <a:pPr marL="0" lvl="1" algn="ctr">
              <a:defRPr/>
            </a:pPr>
            <a:r>
              <a:rPr lang="de-DE" sz="3200" b="1" kern="0" dirty="0" smtClean="0"/>
              <a:t>Lisa </a:t>
            </a:r>
            <a:r>
              <a:rPr lang="de-DE" sz="3200" b="1" kern="0" dirty="0"/>
              <a:t>Hinchliffe, University of Illinois at </a:t>
            </a:r>
            <a:r>
              <a:rPr lang="de-DE" sz="3200" b="1" kern="0" dirty="0" smtClean="0"/>
              <a:t>Urbana-Champaign</a:t>
            </a:r>
          </a:p>
          <a:p>
            <a:pPr marL="0" lvl="1" algn="ctr">
              <a:defRPr/>
            </a:pPr>
            <a:r>
              <a:rPr lang="de-DE" sz="3200" b="1" kern="0" dirty="0"/>
              <a:t>Sarah Horowitz, Augustana </a:t>
            </a:r>
            <a:r>
              <a:rPr lang="de-DE" sz="3200" b="1" kern="0" dirty="0" smtClean="0"/>
              <a:t>College</a:t>
            </a:r>
          </a:p>
          <a:p>
            <a:pPr marL="0" lvl="1" algn="ctr">
              <a:defRPr/>
            </a:pPr>
            <a:r>
              <a:rPr lang="de-DE" sz="3200" b="1" kern="0" dirty="0" smtClean="0"/>
              <a:t>Amy </a:t>
            </a:r>
            <a:r>
              <a:rPr lang="de-DE" sz="3200" b="1" kern="0" dirty="0"/>
              <a:t>Glass, Illinois Central </a:t>
            </a:r>
            <a:r>
              <a:rPr lang="de-DE" sz="3200" b="1" kern="0" dirty="0" smtClean="0"/>
              <a:t>College</a:t>
            </a:r>
          </a:p>
          <a:p>
            <a:pPr marL="0" lvl="1" algn="ctr">
              <a:defRPr/>
            </a:pPr>
            <a:r>
              <a:rPr lang="de-DE" sz="3200" b="1" kern="0" dirty="0"/>
              <a:t>Heather Jagman, DePaul University</a:t>
            </a:r>
          </a:p>
          <a:p>
            <a:pPr marL="0" lvl="1" algn="ctr">
              <a:defRPr/>
            </a:pPr>
            <a:r>
              <a:rPr lang="de-DE" sz="3200" b="1" kern="0" dirty="0" smtClean="0"/>
              <a:t>Mary </a:t>
            </a:r>
            <a:r>
              <a:rPr lang="de-DE" sz="3200" b="1" kern="0" dirty="0"/>
              <a:t>Thill, Northeastern Illinois </a:t>
            </a:r>
            <a:r>
              <a:rPr lang="de-DE" sz="3200" b="1" kern="0" dirty="0" smtClean="0"/>
              <a:t>University</a:t>
            </a:r>
          </a:p>
          <a:p>
            <a:pPr marL="0" lvl="1" algn="ctr">
              <a:defRPr/>
            </a:pPr>
            <a:endParaRPr lang="de-DE" sz="3200" b="1" kern="0" dirty="0" smtClean="0"/>
          </a:p>
          <a:p>
            <a:pPr marL="0" lvl="1" algn="ctr">
              <a:defRPr/>
            </a:pPr>
            <a:endParaRPr lang="en-US" sz="2900" kern="0" dirty="0" smtClean="0"/>
          </a:p>
          <a:p>
            <a:pPr marL="0" lvl="1" algn="ctr">
              <a:defRPr/>
            </a:pPr>
            <a:r>
              <a:rPr lang="en-US" sz="2900" kern="0" dirty="0" smtClean="0"/>
              <a:t>CARLI Annual Meeting – November 1, 2013</a:t>
            </a:r>
            <a:endParaRPr lang="de-DE" sz="2900" kern="0" dirty="0"/>
          </a:p>
        </p:txBody>
      </p:sp>
    </p:spTree>
    <p:extLst>
      <p:ext uri="{BB962C8B-B14F-4D97-AF65-F5344CB8AC3E}">
        <p14:creationId xmlns:p14="http://schemas.microsoft.com/office/powerpoint/2010/main" val="59527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smtClean="0"/>
              <a:t>Assessment in Action</a:t>
            </a:r>
            <a:r>
              <a:rPr lang="en-US" dirty="0" smtClean="0"/>
              <a:t> Grant</a:t>
            </a:r>
            <a:endParaRPr lang="en-US" i="1" dirty="0"/>
          </a:p>
        </p:txBody>
      </p:sp>
      <p:pic>
        <p:nvPicPr>
          <p:cNvPr id="6" name="Content Placeholder 5" descr="APLU_logo_446_7484.jpg"/>
          <p:cNvPicPr>
            <a:picLocks noGrp="1" noChangeAspect="1"/>
          </p:cNvPicPr>
          <p:nvPr>
            <p:ph idx="1"/>
          </p:nvPr>
        </p:nvPicPr>
        <p:blipFill>
          <a:blip r:embed="rId3" cstate="print"/>
          <a:stretch>
            <a:fillRect/>
          </a:stretch>
        </p:blipFill>
        <p:spPr>
          <a:xfrm>
            <a:off x="5105400" y="3886200"/>
            <a:ext cx="2261616" cy="984504"/>
          </a:xfrm>
          <a:prstGeom prst="rect">
            <a:avLst/>
          </a:prstGeom>
        </p:spPr>
      </p:pic>
      <p:pic>
        <p:nvPicPr>
          <p:cNvPr id="7" name="Picture 6" descr="IMLS_Logo_2c.jpg"/>
          <p:cNvPicPr>
            <a:picLocks noChangeAspect="1"/>
          </p:cNvPicPr>
          <p:nvPr/>
        </p:nvPicPr>
        <p:blipFill>
          <a:blip r:embed="rId4" cstate="print"/>
          <a:stretch>
            <a:fillRect/>
          </a:stretch>
        </p:blipFill>
        <p:spPr>
          <a:xfrm>
            <a:off x="2819400" y="1600200"/>
            <a:ext cx="3409950" cy="1551248"/>
          </a:xfrm>
          <a:prstGeom prst="rect">
            <a:avLst/>
          </a:prstGeom>
        </p:spPr>
      </p:pic>
      <p:pic>
        <p:nvPicPr>
          <p:cNvPr id="11" name="Picture 10" descr="AiR Logo_BW.eps"/>
          <p:cNvPicPr>
            <a:picLocks noChangeAspect="1"/>
          </p:cNvPicPr>
          <p:nvPr/>
        </p:nvPicPr>
        <p:blipFill>
          <a:blip r:embed="rId5" cstate="print"/>
          <a:stretch>
            <a:fillRect/>
          </a:stretch>
        </p:blipFill>
        <p:spPr>
          <a:xfrm>
            <a:off x="1600200" y="3657600"/>
            <a:ext cx="2185987" cy="1600717"/>
          </a:xfrm>
          <a:prstGeom prst="rect">
            <a:avLst/>
          </a:prstGeom>
        </p:spPr>
      </p:pic>
    </p:spTree>
    <p:extLst>
      <p:ext uri="{BB962C8B-B14F-4D97-AF65-F5344CB8AC3E}">
        <p14:creationId xmlns:p14="http://schemas.microsoft.com/office/powerpoint/2010/main" val="3600023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i="1" dirty="0" smtClean="0">
                <a:solidFill>
                  <a:srgbClr val="5A3E20"/>
                </a:solidFill>
              </a:rPr>
              <a:t>Assessment in Action </a:t>
            </a:r>
            <a:r>
              <a:rPr lang="en-US" dirty="0" smtClean="0">
                <a:solidFill>
                  <a:srgbClr val="5A3E20"/>
                </a:solidFill>
              </a:rPr>
              <a:t>Goals</a:t>
            </a:r>
            <a:endParaRPr lang="en-US" dirty="0">
              <a:solidFill>
                <a:srgbClr val="5A3E20"/>
              </a:solidFill>
            </a:endParaRPr>
          </a:p>
        </p:txBody>
      </p:sp>
      <p:graphicFrame>
        <p:nvGraphicFramePr>
          <p:cNvPr id="4" name="Diagram 3"/>
          <p:cNvGraphicFramePr/>
          <p:nvPr/>
        </p:nvGraphicFramePr>
        <p:xfrm>
          <a:off x="1600200" y="1524000"/>
          <a:ext cx="6324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7612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1348305"/>
              </p:ext>
            </p:extLst>
          </p:nvPr>
        </p:nvGraphicFramePr>
        <p:xfrm>
          <a:off x="838200" y="0"/>
          <a:ext cx="7772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ctrTitle"/>
          </p:nvPr>
        </p:nvSpPr>
        <p:spPr>
          <a:xfrm rot="16200000">
            <a:off x="-3097213" y="2693988"/>
            <a:ext cx="7772400" cy="1470025"/>
          </a:xfrm>
        </p:spPr>
        <p:txBody>
          <a:bodyPr/>
          <a:lstStyle/>
          <a:p>
            <a:r>
              <a:rPr lang="en-US" dirty="0" smtClean="0"/>
              <a:t>Team Approach</a:t>
            </a:r>
            <a:endParaRPr lang="en-US" dirty="0"/>
          </a:p>
        </p:txBody>
      </p:sp>
    </p:spTree>
    <p:extLst>
      <p:ext uri="{BB962C8B-B14F-4D97-AF65-F5344CB8AC3E}">
        <p14:creationId xmlns:p14="http://schemas.microsoft.com/office/powerpoint/2010/main" val="21435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Program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0317895"/>
              </p:ext>
            </p:extLst>
          </p:nvPr>
        </p:nvGraphicFramePr>
        <p:xfrm>
          <a:off x="762000" y="1371600"/>
          <a:ext cx="76962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63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76200" y="1600200"/>
            <a:ext cx="9220200" cy="3886200"/>
          </a:xfrm>
          <a:prstGeom prst="rect">
            <a:avLst/>
          </a:prstGeom>
          <a:noFill/>
          <a:ln w="9525">
            <a:noFill/>
            <a:miter lim="800000"/>
            <a:headEnd/>
            <a:tailEnd/>
          </a:ln>
        </p:spPr>
      </p:pic>
      <p:sp>
        <p:nvSpPr>
          <p:cNvPr id="11" name="Title 1"/>
          <p:cNvSpPr>
            <a:spLocks noGrp="1"/>
          </p:cNvSpPr>
          <p:nvPr>
            <p:ph type="title"/>
          </p:nvPr>
        </p:nvSpPr>
        <p:spPr/>
        <p:txBody>
          <a:bodyPr>
            <a:normAutofit/>
          </a:bodyPr>
          <a:lstStyle/>
          <a:p>
            <a:r>
              <a:rPr lang="en-US" dirty="0" err="1" smtClean="0"/>
              <a:t>AiA</a:t>
            </a:r>
            <a:r>
              <a:rPr lang="en-US" dirty="0" smtClean="0"/>
              <a:t> 2013 Institutional Teams</a:t>
            </a:r>
            <a:endParaRPr lang="en-US" dirty="0"/>
          </a:p>
        </p:txBody>
      </p:sp>
    </p:spTree>
    <p:extLst>
      <p:ext uri="{BB962C8B-B14F-4D97-AF65-F5344CB8AC3E}">
        <p14:creationId xmlns:p14="http://schemas.microsoft.com/office/powerpoint/2010/main" val="3022755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2209800"/>
          </a:xfrm>
        </p:spPr>
        <p:txBody>
          <a:bodyPr/>
          <a:lstStyle/>
          <a:p>
            <a:r>
              <a:rPr lang="en-US" dirty="0" smtClean="0"/>
              <a:t>YEAR 1: FOUR CARLI LIBRARIES</a:t>
            </a:r>
            <a:endParaRPr lang="en-US" dirty="0"/>
          </a:p>
        </p:txBody>
      </p:sp>
    </p:spTree>
    <p:extLst>
      <p:ext uri="{BB962C8B-B14F-4D97-AF65-F5344CB8AC3E}">
        <p14:creationId xmlns:p14="http://schemas.microsoft.com/office/powerpoint/2010/main" val="217735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Augustana</a:t>
            </a:r>
            <a:r>
              <a:rPr lang="en-US" dirty="0" smtClean="0"/>
              <a:t> </a:t>
            </a:r>
            <a:r>
              <a:rPr lang="en-US" dirty="0"/>
              <a:t>College</a:t>
            </a:r>
          </a:p>
        </p:txBody>
      </p:sp>
    </p:spTree>
    <p:extLst>
      <p:ext uri="{BB962C8B-B14F-4D97-AF65-F5344CB8AC3E}">
        <p14:creationId xmlns:p14="http://schemas.microsoft.com/office/powerpoint/2010/main" val="227704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Research Question and Outcomes</a:t>
            </a:r>
            <a:endParaRPr lang="en-US" dirty="0"/>
          </a:p>
        </p:txBody>
      </p:sp>
      <p:sp>
        <p:nvSpPr>
          <p:cNvPr id="3" name="Content Placeholder 2"/>
          <p:cNvSpPr>
            <a:spLocks noGrp="1"/>
          </p:cNvSpPr>
          <p:nvPr>
            <p:ph idx="1"/>
          </p:nvPr>
        </p:nvSpPr>
        <p:spPr/>
        <p:txBody>
          <a:bodyPr/>
          <a:lstStyle/>
          <a:p>
            <a:r>
              <a:rPr lang="en-US" dirty="0" smtClean="0"/>
              <a:t>What is the impact of using and engaging with original primary source materials on student learning for a population of first-year liberal studies (general education) students?</a:t>
            </a:r>
          </a:p>
          <a:p>
            <a:r>
              <a:rPr lang="en-US" dirty="0" smtClean="0"/>
              <a:t>Critical thinking</a:t>
            </a:r>
          </a:p>
          <a:p>
            <a:r>
              <a:rPr lang="en-US" dirty="0" smtClean="0"/>
              <a:t>Information literacy</a:t>
            </a:r>
            <a:endParaRPr lang="en-US" dirty="0"/>
          </a:p>
        </p:txBody>
      </p:sp>
    </p:spTree>
    <p:extLst>
      <p:ext uri="{BB962C8B-B14F-4D97-AF65-F5344CB8AC3E}">
        <p14:creationId xmlns:p14="http://schemas.microsoft.com/office/powerpoint/2010/main" val="308819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Special Collections?</a:t>
            </a:r>
            <a:endParaRPr lang="en-US" dirty="0"/>
          </a:p>
        </p:txBody>
      </p:sp>
      <p:sp>
        <p:nvSpPr>
          <p:cNvPr id="3" name="Content Placeholder 2"/>
          <p:cNvSpPr>
            <a:spLocks noGrp="1"/>
          </p:cNvSpPr>
          <p:nvPr>
            <p:ph idx="1"/>
          </p:nvPr>
        </p:nvSpPr>
        <p:spPr>
          <a:xfrm>
            <a:off x="304800" y="1371600"/>
            <a:ext cx="8229600" cy="4525963"/>
          </a:xfrm>
        </p:spPr>
        <p:txBody>
          <a:bodyPr>
            <a:normAutofit/>
          </a:bodyPr>
          <a:lstStyle/>
          <a:p>
            <a:r>
              <a:rPr lang="en-US" dirty="0" smtClean="0"/>
              <a:t>~25% of </a:t>
            </a:r>
            <a:r>
              <a:rPr lang="en-US" dirty="0" err="1" smtClean="0"/>
              <a:t>Augustana</a:t>
            </a:r>
            <a:r>
              <a:rPr lang="en-US" dirty="0" smtClean="0"/>
              <a:t> students, including 25% of first-year students, use Special Collections each year </a:t>
            </a:r>
          </a:p>
          <a:p>
            <a:r>
              <a:rPr lang="en-US" dirty="0" smtClean="0"/>
              <a:t>Very little has been done to assess student learning in special collections</a:t>
            </a:r>
          </a:p>
          <a:p>
            <a:r>
              <a:rPr lang="en-US" dirty="0" smtClean="0"/>
              <a:t>Ability to sort through paper documents important real-world skill (</a:t>
            </a:r>
            <a:r>
              <a:rPr lang="en-US" i="1" dirty="0" smtClean="0"/>
              <a:t>Project Information Literacy)</a:t>
            </a:r>
          </a:p>
        </p:txBody>
      </p:sp>
    </p:spTree>
    <p:extLst>
      <p:ext uri="{BB962C8B-B14F-4D97-AF65-F5344CB8AC3E}">
        <p14:creationId xmlns:p14="http://schemas.microsoft.com/office/powerpoint/2010/main" val="3088967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idx="1"/>
          </p:nvPr>
        </p:nvSpPr>
        <p:spPr/>
        <p:txBody>
          <a:bodyPr/>
          <a:lstStyle/>
          <a:p>
            <a:r>
              <a:rPr lang="en-US" dirty="0" smtClean="0"/>
              <a:t>Seven first-year classes using primary sources in Special Collections</a:t>
            </a:r>
          </a:p>
          <a:p>
            <a:r>
              <a:rPr lang="en-US" dirty="0" smtClean="0"/>
              <a:t>All working on some aspect of </a:t>
            </a:r>
            <a:r>
              <a:rPr lang="en-US" dirty="0" err="1" smtClean="0"/>
              <a:t>Augustana</a:t>
            </a:r>
            <a:r>
              <a:rPr lang="en-US" dirty="0" smtClean="0"/>
              <a:t> College history</a:t>
            </a:r>
          </a:p>
          <a:p>
            <a:r>
              <a:rPr lang="en-US" dirty="0" smtClean="0"/>
              <a:t>Using a wide variety of sources</a:t>
            </a:r>
            <a:endParaRPr lang="en-US" dirty="0"/>
          </a:p>
        </p:txBody>
      </p:sp>
    </p:spTree>
    <p:extLst>
      <p:ext uri="{BB962C8B-B14F-4D97-AF65-F5344CB8AC3E}">
        <p14:creationId xmlns:p14="http://schemas.microsoft.com/office/powerpoint/2010/main" val="426456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Abstract/Proposal</a:t>
            </a:r>
            <a:endParaRPr lang="en-US" dirty="0"/>
          </a:p>
        </p:txBody>
      </p:sp>
      <p:sp>
        <p:nvSpPr>
          <p:cNvPr id="3" name="Content Placeholder 2"/>
          <p:cNvSpPr>
            <a:spLocks noGrp="1"/>
          </p:cNvSpPr>
          <p:nvPr>
            <p:ph idx="1"/>
          </p:nvPr>
        </p:nvSpPr>
        <p:spPr>
          <a:xfrm>
            <a:off x="228600" y="1295400"/>
            <a:ext cx="8686800" cy="4830763"/>
          </a:xfrm>
        </p:spPr>
        <p:txBody>
          <a:bodyPr>
            <a:normAutofit/>
          </a:bodyPr>
          <a:lstStyle/>
          <a:p>
            <a:pPr marL="0" indent="0">
              <a:buNone/>
            </a:pPr>
            <a:r>
              <a:rPr lang="en-US" sz="1100" dirty="0"/>
              <a:t>“Assessment in Action: Academic Libraries and Student Success” (</a:t>
            </a:r>
            <a:r>
              <a:rPr lang="en-US" sz="1100" dirty="0" err="1"/>
              <a:t>AiA</a:t>
            </a:r>
            <a:r>
              <a:rPr lang="en-US" sz="1100" dirty="0"/>
              <a:t>) is a three-year of the Association of College and Research Libraries (ACRL) in partnership with the Association for Institutional Research and the Association of Public and Land-grant Universities, funded through a National Leadership Grant from the Institute of Museum and Library Services. Four CARLI libraries were selected through a competitive application process to participate in the inaugural year of the program. The libraries and the research questions/topics being investigated are: </a:t>
            </a:r>
          </a:p>
          <a:p>
            <a:pPr marL="0" indent="0">
              <a:buNone/>
            </a:pPr>
            <a:r>
              <a:rPr lang="en-US" sz="1100" dirty="0"/>
              <a:t> </a:t>
            </a:r>
          </a:p>
          <a:p>
            <a:pPr lvl="0"/>
            <a:r>
              <a:rPr lang="en-US" sz="1100" dirty="0" err="1"/>
              <a:t>Augustana</a:t>
            </a:r>
            <a:r>
              <a:rPr lang="en-US" sz="1100" dirty="0"/>
              <a:t> College - Explore the impact of using and engaging with original primary source materials on student learning for a population of first-year liberal studies (general education) students. </a:t>
            </a:r>
          </a:p>
          <a:p>
            <a:pPr lvl="0"/>
            <a:r>
              <a:rPr lang="en-US" sz="1100" dirty="0"/>
              <a:t>DePaul University - After having participated in a self-directed library activity as part of their first-year experience curriculum, will students be able to provide evidence of how the library supports their success as an academic learner? </a:t>
            </a:r>
          </a:p>
          <a:p>
            <a:pPr lvl="0"/>
            <a:r>
              <a:rPr lang="en-US" sz="1100" dirty="0"/>
              <a:t>Illinois Central College - How does library instruction provided for an ENG111 class impact student success within a research project? </a:t>
            </a:r>
          </a:p>
          <a:p>
            <a:pPr lvl="0"/>
            <a:r>
              <a:rPr lang="en-US" sz="1100" dirty="0" smtClean="0"/>
              <a:t>Northeastern </a:t>
            </a:r>
            <a:r>
              <a:rPr lang="en-US" sz="1100" dirty="0"/>
              <a:t>Illinois University - What is the best role for a librarian in IL instruction: online tutorial, curriculum designer, flipped classroom mediator, or lecturer in a traditional classroom? </a:t>
            </a:r>
          </a:p>
          <a:p>
            <a:pPr marL="0" indent="0">
              <a:buNone/>
            </a:pPr>
            <a:r>
              <a:rPr lang="en-US" sz="1100" dirty="0"/>
              <a:t> </a:t>
            </a:r>
          </a:p>
          <a:p>
            <a:pPr marL="0" indent="0">
              <a:buNone/>
            </a:pPr>
            <a:r>
              <a:rPr lang="en-US" sz="1100" dirty="0"/>
              <a:t>The </a:t>
            </a:r>
            <a:r>
              <a:rPr lang="en-US" sz="1100" dirty="0" err="1"/>
              <a:t>AiA</a:t>
            </a:r>
            <a:r>
              <a:rPr lang="en-US" sz="1100" dirty="0"/>
              <a:t> program is being co-lead by Lisa Hinchliffe, University of Illinois-Urbana, and Debra Gilchrist, Pierce College-Washington. The proposed research session will focus on the four research projects investigating library impact student learning and success; all four librarians serving as campus team leaders have agreed to work together in creating/presenting this session. A short mention of the process for applying to participate in years two and three of the </a:t>
            </a:r>
            <a:r>
              <a:rPr lang="en-US" sz="1100" dirty="0" err="1"/>
              <a:t>AiA</a:t>
            </a:r>
            <a:r>
              <a:rPr lang="en-US" sz="1100" dirty="0"/>
              <a:t> program will also be </a:t>
            </a:r>
            <a:r>
              <a:rPr lang="en-US" sz="1100" dirty="0" smtClean="0"/>
              <a:t>ma</a:t>
            </a:r>
            <a:r>
              <a:rPr lang="en-US" sz="1100" dirty="0"/>
              <a:t>de.</a:t>
            </a:r>
          </a:p>
          <a:p>
            <a:pPr marL="0" indent="0">
              <a:buNone/>
            </a:pPr>
            <a:endParaRPr lang="en-US" sz="1100" dirty="0" smtClean="0"/>
          </a:p>
          <a:p>
            <a:pPr marL="0" indent="0">
              <a:buNone/>
            </a:pPr>
            <a:r>
              <a:rPr lang="en-US" sz="1100" dirty="0" smtClean="0"/>
              <a:t>Information </a:t>
            </a:r>
            <a:r>
              <a:rPr lang="en-US" sz="1100" dirty="0"/>
              <a:t>literacy and user education are still relatively nascent as </a:t>
            </a:r>
            <a:r>
              <a:rPr lang="en-US" sz="1100" dirty="0" err="1"/>
              <a:t>consortial</a:t>
            </a:r>
            <a:r>
              <a:rPr lang="en-US" sz="1100" dirty="0"/>
              <a:t> activities in CARLI though forums are well-attended and much appreciated by members. This session is envisioned as an opportunity to build our shared knowledge base about effective instruction and engagement practices. Over time it is hoped such research will also identify the most cost-effective practices for achieving instruction goals. Though the </a:t>
            </a:r>
            <a:r>
              <a:rPr lang="en-US" sz="1100" dirty="0" err="1"/>
              <a:t>AiA</a:t>
            </a:r>
            <a:r>
              <a:rPr lang="en-US" sz="1100" dirty="0"/>
              <a:t> assessment effort is not directed by CARLI per se, the </a:t>
            </a:r>
            <a:r>
              <a:rPr lang="en-US" sz="1100" dirty="0" err="1"/>
              <a:t>AiA</a:t>
            </a:r>
            <a:r>
              <a:rPr lang="en-US" sz="1100" dirty="0"/>
              <a:t> program may also be a model CARLI could consider for supporting library research and assessment efforts in the future</a:t>
            </a:r>
            <a:r>
              <a:rPr lang="en-US" sz="1100" dirty="0" smtClean="0"/>
              <a:t>.</a:t>
            </a:r>
            <a:endParaRPr lang="en-US" sz="1100" dirty="0"/>
          </a:p>
        </p:txBody>
      </p:sp>
    </p:spTree>
    <p:extLst>
      <p:ext uri="{BB962C8B-B14F-4D97-AF65-F5344CB8AC3E}">
        <p14:creationId xmlns:p14="http://schemas.microsoft.com/office/powerpoint/2010/main" val="404770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Analysis</a:t>
            </a:r>
            <a:endParaRPr lang="en-US" dirty="0"/>
          </a:p>
        </p:txBody>
      </p:sp>
      <p:sp>
        <p:nvSpPr>
          <p:cNvPr id="3" name="Content Placeholder 2"/>
          <p:cNvSpPr>
            <a:spLocks noGrp="1"/>
          </p:cNvSpPr>
          <p:nvPr>
            <p:ph idx="1"/>
          </p:nvPr>
        </p:nvSpPr>
        <p:spPr/>
        <p:txBody>
          <a:bodyPr/>
          <a:lstStyle/>
          <a:p>
            <a:r>
              <a:rPr lang="en-US" dirty="0" smtClean="0"/>
              <a:t>Document analysis exercise both before and after time in Special Collections</a:t>
            </a:r>
          </a:p>
          <a:p>
            <a:r>
              <a:rPr lang="en-US" dirty="0" smtClean="0"/>
              <a:t>Analyzed using a rubric</a:t>
            </a:r>
          </a:p>
          <a:p>
            <a:pPr lvl="1"/>
            <a:r>
              <a:rPr lang="en-US" dirty="0" smtClean="0"/>
              <a:t>Observation, Interpretation, Materiality, Evaluation/critical thinking, </a:t>
            </a:r>
            <a:r>
              <a:rPr lang="en-US" dirty="0"/>
              <a:t>E</a:t>
            </a:r>
            <a:r>
              <a:rPr lang="en-US" dirty="0" smtClean="0"/>
              <a:t>ngagement/cultural understanding</a:t>
            </a:r>
          </a:p>
          <a:p>
            <a:r>
              <a:rPr lang="en-US" dirty="0" smtClean="0"/>
              <a:t>Looking for improvement in their scores and skills</a:t>
            </a:r>
            <a:endParaRPr lang="en-US" dirty="0"/>
          </a:p>
        </p:txBody>
      </p:sp>
    </p:spTree>
    <p:extLst>
      <p:ext uri="{BB962C8B-B14F-4D97-AF65-F5344CB8AC3E}">
        <p14:creationId xmlns:p14="http://schemas.microsoft.com/office/powerpoint/2010/main" val="3517892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Analysis</a:t>
            </a:r>
            <a:endParaRPr lang="en-US" dirty="0"/>
          </a:p>
        </p:txBody>
      </p:sp>
      <p:sp>
        <p:nvSpPr>
          <p:cNvPr id="3" name="Content Placeholder 2"/>
          <p:cNvSpPr>
            <a:spLocks noGrp="1"/>
          </p:cNvSpPr>
          <p:nvPr>
            <p:ph idx="1"/>
          </p:nvPr>
        </p:nvSpPr>
        <p:spPr/>
        <p:txBody>
          <a:bodyPr/>
          <a:lstStyle/>
          <a:p>
            <a:r>
              <a:rPr lang="en-US" dirty="0" smtClean="0"/>
              <a:t>Student submit a copy of their paper that uses Special Collections sources</a:t>
            </a:r>
          </a:p>
          <a:p>
            <a:r>
              <a:rPr lang="en-US" dirty="0" smtClean="0"/>
              <a:t>Papers are evaluated against a modified version of the American Association of Colleges &amp; Universities information literacy rubric</a:t>
            </a:r>
          </a:p>
          <a:p>
            <a:r>
              <a:rPr lang="en-US" dirty="0" smtClean="0"/>
              <a:t>Comparisons with papers of students who did not use Special Collections</a:t>
            </a:r>
            <a:endParaRPr lang="en-US" dirty="0"/>
          </a:p>
        </p:txBody>
      </p:sp>
    </p:spTree>
    <p:extLst>
      <p:ext uri="{BB962C8B-B14F-4D97-AF65-F5344CB8AC3E}">
        <p14:creationId xmlns:p14="http://schemas.microsoft.com/office/powerpoint/2010/main" val="1728031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Illinois Central College</a:t>
            </a:r>
          </a:p>
        </p:txBody>
      </p:sp>
    </p:spTree>
    <p:extLst>
      <p:ext uri="{BB962C8B-B14F-4D97-AF65-F5344CB8AC3E}">
        <p14:creationId xmlns:p14="http://schemas.microsoft.com/office/powerpoint/2010/main" val="114142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Illinois Central College</a:t>
            </a:r>
          </a:p>
        </p:txBody>
      </p:sp>
      <p:sp>
        <p:nvSpPr>
          <p:cNvPr id="2" name="Rectangle 1"/>
          <p:cNvSpPr/>
          <p:nvPr/>
        </p:nvSpPr>
        <p:spPr>
          <a:xfrm>
            <a:off x="2286000" y="2057400"/>
            <a:ext cx="4572000" cy="2554545"/>
          </a:xfrm>
          <a:prstGeom prst="rect">
            <a:avLst/>
          </a:prstGeom>
        </p:spPr>
        <p:txBody>
          <a:bodyPr>
            <a:spAutoFit/>
          </a:bodyPr>
          <a:lstStyle/>
          <a:p>
            <a:pPr algn="ctr"/>
            <a:r>
              <a:rPr lang="en-US" sz="3200" dirty="0">
                <a:solidFill>
                  <a:prstClr val="black"/>
                </a:solidFill>
              </a:rPr>
              <a:t>How does library instruction provided for an ENG111 class impact student success within a research project? </a:t>
            </a:r>
          </a:p>
        </p:txBody>
      </p:sp>
    </p:spTree>
    <p:extLst>
      <p:ext uri="{BB962C8B-B14F-4D97-AF65-F5344CB8AC3E}">
        <p14:creationId xmlns:p14="http://schemas.microsoft.com/office/powerpoint/2010/main" val="3770633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Team members from English faculty, administrators, our assessment committee, and Institutional </a:t>
            </a:r>
            <a:r>
              <a:rPr lang="en-US" dirty="0" smtClean="0"/>
              <a:t>Research</a:t>
            </a:r>
          </a:p>
          <a:p>
            <a:r>
              <a:rPr lang="en-US" dirty="0" smtClean="0"/>
              <a:t>Collaboration has strengthened relationships with each department</a:t>
            </a:r>
          </a:p>
          <a:p>
            <a:r>
              <a:rPr lang="en-US" dirty="0" smtClean="0"/>
              <a:t>Creating rubric </a:t>
            </a:r>
            <a:r>
              <a:rPr lang="en-US" smtClean="0"/>
              <a:t>to determine “success”</a:t>
            </a:r>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28046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a:t>Kept this very small to </a:t>
            </a:r>
            <a:r>
              <a:rPr lang="en-US" sz="2800" dirty="0" smtClean="0"/>
              <a:t>start</a:t>
            </a:r>
          </a:p>
          <a:p>
            <a:pPr lvl="1"/>
            <a:r>
              <a:rPr lang="en-US" sz="2400" u="sng" dirty="0" smtClean="0"/>
              <a:t>One project</a:t>
            </a:r>
            <a:r>
              <a:rPr lang="en-US" sz="2400" dirty="0" smtClean="0"/>
              <a:t> within ENG 111</a:t>
            </a:r>
          </a:p>
          <a:p>
            <a:pPr lvl="1"/>
            <a:r>
              <a:rPr lang="en-US" sz="2400" dirty="0" smtClean="0"/>
              <a:t>Comparison of sections using variety of delivery methods</a:t>
            </a:r>
          </a:p>
          <a:p>
            <a:pPr lvl="2"/>
            <a:r>
              <a:rPr lang="en-US" sz="2000" dirty="0" smtClean="0"/>
              <a:t>F2F/Online</a:t>
            </a:r>
          </a:p>
          <a:p>
            <a:pPr lvl="2"/>
            <a:r>
              <a:rPr lang="en-US" sz="2000" dirty="0" smtClean="0"/>
              <a:t>Faculty who do not ask for library instruction</a:t>
            </a:r>
            <a:endParaRPr lang="en-US" dirty="0"/>
          </a:p>
          <a:p>
            <a:r>
              <a:rPr lang="en-US" sz="2800" dirty="0"/>
              <a:t>Needed to get our “foot in the door” regarding </a:t>
            </a:r>
            <a:r>
              <a:rPr lang="en-US" sz="2800" dirty="0" smtClean="0"/>
              <a:t>assessment</a:t>
            </a:r>
          </a:p>
          <a:p>
            <a:r>
              <a:rPr lang="en-US" sz="2800" dirty="0" smtClean="0"/>
              <a:t>Future plans – to expand to other departments</a:t>
            </a:r>
            <a:endParaRPr lang="en-US" sz="2800" dirty="0"/>
          </a:p>
          <a:p>
            <a:endParaRPr lang="en-US" dirty="0"/>
          </a:p>
        </p:txBody>
      </p:sp>
    </p:spTree>
    <p:extLst>
      <p:ext uri="{BB962C8B-B14F-4D97-AF65-F5344CB8AC3E}">
        <p14:creationId xmlns:p14="http://schemas.microsoft.com/office/powerpoint/2010/main" val="272392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DePaul University</a:t>
            </a:r>
          </a:p>
        </p:txBody>
      </p:sp>
    </p:spTree>
    <p:extLst>
      <p:ext uri="{BB962C8B-B14F-4D97-AF65-F5344CB8AC3E}">
        <p14:creationId xmlns:p14="http://schemas.microsoft.com/office/powerpoint/2010/main" val="338573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DePaul University</a:t>
            </a:r>
          </a:p>
        </p:txBody>
      </p:sp>
      <p:sp>
        <p:nvSpPr>
          <p:cNvPr id="6" name="TextBox 5"/>
          <p:cNvSpPr txBox="1"/>
          <p:nvPr/>
        </p:nvSpPr>
        <p:spPr>
          <a:xfrm>
            <a:off x="533400" y="1676400"/>
            <a:ext cx="8229600" cy="3693319"/>
          </a:xfrm>
          <a:prstGeom prst="rect">
            <a:avLst/>
          </a:prstGeom>
          <a:noFill/>
        </p:spPr>
        <p:txBody>
          <a:bodyPr wrap="square" rtlCol="0">
            <a:spAutoFit/>
          </a:bodyPr>
          <a:lstStyle/>
          <a:p>
            <a:r>
              <a:rPr lang="en-US" sz="3600" dirty="0"/>
              <a:t>After having participated in a self-directed library activity as part of their first-year experience curriculum, will students be able to provide evidence of how the library supports their success as an academic learner? </a:t>
            </a:r>
          </a:p>
          <a:p>
            <a:endParaRPr lang="en-US" dirty="0"/>
          </a:p>
        </p:txBody>
      </p:sp>
    </p:spTree>
    <p:extLst>
      <p:ext uri="{BB962C8B-B14F-4D97-AF65-F5344CB8AC3E}">
        <p14:creationId xmlns:p14="http://schemas.microsoft.com/office/powerpoint/2010/main" val="897742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DePaul Team Members</a:t>
            </a:r>
            <a:endParaRPr lang="en-US" dirty="0"/>
          </a:p>
        </p:txBody>
      </p:sp>
      <p:sp>
        <p:nvSpPr>
          <p:cNvPr id="4" name="Content Placeholder 3"/>
          <p:cNvSpPr txBox="1">
            <a:spLocks noGrp="1"/>
          </p:cNvSpPr>
          <p:nvPr>
            <p:ph idx="1"/>
          </p:nvPr>
        </p:nvSpPr>
        <p:spPr>
          <a:xfrm>
            <a:off x="533400" y="659380"/>
            <a:ext cx="8153400" cy="6198620"/>
          </a:xfrm>
          <a:prstGeom prst="rect">
            <a:avLst/>
          </a:prstGeom>
          <a:noFill/>
        </p:spPr>
        <p:txBody>
          <a:bodyPr wrap="square" rtlCol="0">
            <a:spAutoFit/>
          </a:bodyPr>
          <a:lstStyle/>
          <a:p>
            <a:pPr marL="0" indent="0">
              <a:buNone/>
            </a:pPr>
            <a:endParaRPr lang="en-US" sz="3200" dirty="0"/>
          </a:p>
          <a:p>
            <a:r>
              <a:rPr lang="en-US" sz="3200" dirty="0" smtClean="0"/>
              <a:t>Heather Jagman, DePaul University Library</a:t>
            </a:r>
          </a:p>
          <a:p>
            <a:r>
              <a:rPr lang="en-US" sz="3200" dirty="0" smtClean="0"/>
              <a:t>Lisa Davidson, Advising</a:t>
            </a:r>
          </a:p>
          <a:p>
            <a:r>
              <a:rPr lang="en-US" sz="3200" dirty="0" smtClean="0"/>
              <a:t>Lauri Dietz, University Center for Writing Based Learning (</a:t>
            </a:r>
            <a:r>
              <a:rPr lang="en-US" sz="3200" dirty="0" err="1" smtClean="0"/>
              <a:t>UCWbL</a:t>
            </a:r>
            <a:r>
              <a:rPr lang="en-US" sz="3200" dirty="0" smtClean="0"/>
              <a:t>)</a:t>
            </a:r>
          </a:p>
          <a:p>
            <a:r>
              <a:rPr lang="en-US" sz="3200" dirty="0" smtClean="0"/>
              <a:t>Jodi Falk, Center for Students with Disabilities</a:t>
            </a:r>
          </a:p>
          <a:p>
            <a:r>
              <a:rPr lang="en-US" sz="3200" dirty="0" smtClean="0"/>
              <a:t>Toni Fitzpatrick, New Student and Family Engagement (NSFE)</a:t>
            </a:r>
          </a:p>
          <a:p>
            <a:endParaRPr lang="en-US" dirty="0"/>
          </a:p>
          <a:p>
            <a:endParaRPr lang="en-US" dirty="0"/>
          </a:p>
        </p:txBody>
      </p:sp>
    </p:spTree>
    <p:extLst>
      <p:ext uri="{BB962C8B-B14F-4D97-AF65-F5344CB8AC3E}">
        <p14:creationId xmlns:p14="http://schemas.microsoft.com/office/powerpoint/2010/main" val="1953027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Assignment</a:t>
            </a:r>
            <a:endParaRPr lang="en-US" dirty="0"/>
          </a:p>
        </p:txBody>
      </p:sp>
      <p:sp>
        <p:nvSpPr>
          <p:cNvPr id="3" name="Content Placeholder 2"/>
          <p:cNvSpPr>
            <a:spLocks noGrp="1"/>
          </p:cNvSpPr>
          <p:nvPr>
            <p:ph idx="1"/>
          </p:nvPr>
        </p:nvSpPr>
        <p:spPr>
          <a:xfrm>
            <a:off x="228600" y="1371600"/>
            <a:ext cx="8229600" cy="4525963"/>
          </a:xfrm>
        </p:spPr>
        <p:txBody>
          <a:bodyPr/>
          <a:lstStyle/>
          <a:p>
            <a:pPr marL="0" indent="0">
              <a:buNone/>
            </a:pPr>
            <a:r>
              <a:rPr lang="en-US" dirty="0"/>
              <a:t>Prior to class, first year students will visit the a DePaul Campus library, figure out how to locate an item of interest to them, check out the item, and reflect on the process. </a:t>
            </a:r>
          </a:p>
        </p:txBody>
      </p:sp>
    </p:spTree>
    <p:extLst>
      <p:ext uri="{BB962C8B-B14F-4D97-AF65-F5344CB8AC3E}">
        <p14:creationId xmlns:p14="http://schemas.microsoft.com/office/powerpoint/2010/main" val="141264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smtClean="0"/>
              <a:t>Value of Academic Libraries </a:t>
            </a:r>
            <a:r>
              <a:rPr lang="en-US" sz="4000" dirty="0" smtClean="0"/>
              <a:t>Report</a:t>
            </a:r>
            <a:endParaRPr lang="en-US" sz="4000" dirty="0"/>
          </a:p>
        </p:txBody>
      </p:sp>
      <p:pic>
        <p:nvPicPr>
          <p:cNvPr id="4" name="Picture 11"/>
          <p:cNvPicPr>
            <a:picLocks noChangeAspect="1" noChangeArrowheads="1"/>
          </p:cNvPicPr>
          <p:nvPr/>
        </p:nvPicPr>
        <p:blipFill>
          <a:blip r:embed="rId3" cstate="print"/>
          <a:srcRect/>
          <a:stretch>
            <a:fillRect/>
          </a:stretch>
        </p:blipFill>
        <p:spPr>
          <a:xfrm>
            <a:off x="3048000" y="1447800"/>
            <a:ext cx="3232150" cy="4114800"/>
          </a:xfrm>
          <a:prstGeom prst="rect">
            <a:avLst/>
          </a:prstGeom>
          <a:noFill/>
        </p:spPr>
      </p:pic>
      <p:sp>
        <p:nvSpPr>
          <p:cNvPr id="5" name="TextBox 4"/>
          <p:cNvSpPr txBox="1"/>
          <p:nvPr/>
        </p:nvSpPr>
        <p:spPr>
          <a:xfrm>
            <a:off x="6477000" y="4876800"/>
            <a:ext cx="2362200" cy="584775"/>
          </a:xfrm>
          <a:prstGeom prst="rect">
            <a:avLst/>
          </a:prstGeom>
          <a:noFill/>
        </p:spPr>
        <p:txBody>
          <a:bodyPr wrap="square" rtlCol="0">
            <a:spAutoFit/>
          </a:bodyPr>
          <a:lstStyle/>
          <a:p>
            <a:r>
              <a:rPr lang="en-US" sz="1600" dirty="0" smtClean="0"/>
              <a:t>Freely available</a:t>
            </a:r>
          </a:p>
          <a:p>
            <a:r>
              <a:rPr lang="en-US" sz="1600" dirty="0" smtClean="0">
                <a:hlinkClick r:id="rId4"/>
              </a:rPr>
              <a:t>http://acrl.org/value</a:t>
            </a:r>
            <a:r>
              <a:rPr lang="en-US" sz="1600" dirty="0" smtClean="0"/>
              <a:t>  </a:t>
            </a:r>
            <a:endParaRPr lang="en-US" sz="1600" dirty="0"/>
          </a:p>
        </p:txBody>
      </p:sp>
    </p:spTree>
    <p:extLst>
      <p:ext uri="{BB962C8B-B14F-4D97-AF65-F5344CB8AC3E}">
        <p14:creationId xmlns:p14="http://schemas.microsoft.com/office/powerpoint/2010/main" val="104052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Reflection Essay</a:t>
            </a:r>
            <a:endParaRPr lang="en-US" dirty="0"/>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pPr lvl="0"/>
            <a:r>
              <a:rPr lang="en-US" dirty="0"/>
              <a:t>Why are you interested in this item?  </a:t>
            </a:r>
          </a:p>
          <a:p>
            <a:pPr lvl="0"/>
            <a:r>
              <a:rPr lang="en-US" dirty="0"/>
              <a:t>Did you look for a specific item, or just any book or other material about your topic?  </a:t>
            </a:r>
          </a:p>
          <a:p>
            <a:pPr lvl="0"/>
            <a:r>
              <a:rPr lang="en-US" dirty="0"/>
              <a:t>Did you find it, or did you end up checking out another related item?</a:t>
            </a:r>
          </a:p>
          <a:p>
            <a:pPr lvl="0"/>
            <a:r>
              <a:rPr lang="en-US" dirty="0"/>
              <a:t>Please detail the steps you took to find your item.  Please be as specific as possible.  Was it easier or harder to find something than you expected? </a:t>
            </a:r>
          </a:p>
          <a:p>
            <a:pPr lvl="0"/>
            <a:r>
              <a:rPr lang="en-US" dirty="0"/>
              <a:t>What about this experience was new to you?  </a:t>
            </a:r>
          </a:p>
          <a:p>
            <a:pPr lvl="0"/>
            <a:r>
              <a:rPr lang="en-US" dirty="0"/>
              <a:t>What was familiar?  </a:t>
            </a:r>
          </a:p>
          <a:p>
            <a:pPr lvl="0"/>
            <a:r>
              <a:rPr lang="en-US" dirty="0"/>
              <a:t>What would you still like to know?</a:t>
            </a:r>
          </a:p>
          <a:p>
            <a:pPr lvl="0"/>
            <a:r>
              <a:rPr lang="en-US" dirty="0"/>
              <a:t>Based on this activity, describe at least one way the library can support your role as a university learner.  </a:t>
            </a:r>
          </a:p>
          <a:p>
            <a:endParaRPr lang="en-US" dirty="0"/>
          </a:p>
        </p:txBody>
      </p:sp>
    </p:spTree>
    <p:extLst>
      <p:ext uri="{BB962C8B-B14F-4D97-AF65-F5344CB8AC3E}">
        <p14:creationId xmlns:p14="http://schemas.microsoft.com/office/powerpoint/2010/main" val="4173818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Collecting/Analyzing the data</a:t>
            </a:r>
            <a:endParaRPr lang="en-US" dirty="0"/>
          </a:p>
        </p:txBody>
      </p:sp>
      <p:sp>
        <p:nvSpPr>
          <p:cNvPr id="3" name="Content Placeholder 2"/>
          <p:cNvSpPr>
            <a:spLocks noGrp="1"/>
          </p:cNvSpPr>
          <p:nvPr>
            <p:ph idx="1"/>
          </p:nvPr>
        </p:nvSpPr>
        <p:spPr>
          <a:xfrm>
            <a:off x="457200" y="1219200"/>
            <a:ext cx="8229600" cy="4525963"/>
          </a:xfrm>
        </p:spPr>
        <p:txBody>
          <a:bodyPr>
            <a:normAutofit fontScale="85000" lnSpcReduction="10000"/>
          </a:bodyPr>
          <a:lstStyle/>
          <a:p>
            <a:r>
              <a:rPr lang="en-US" dirty="0"/>
              <a:t>Outcome 1 – Students will visit the DePaul University Libraries and gain familiarity with the physical attributes of the libraries.</a:t>
            </a:r>
          </a:p>
          <a:p>
            <a:r>
              <a:rPr lang="en-US" dirty="0"/>
              <a:t>Outcome 2 – Students will complete a successful search for material and check out at least one item. </a:t>
            </a:r>
          </a:p>
          <a:p>
            <a:r>
              <a:rPr lang="en-US" dirty="0"/>
              <a:t>Outcome 3 – Students will identify and articulate novel features of the academic library relative to their prior experience with libraries.</a:t>
            </a:r>
          </a:p>
          <a:p>
            <a:r>
              <a:rPr lang="en-US" dirty="0"/>
              <a:t>Outcome 4 – Students will articulate at least one way the library can support their success as university learners.</a:t>
            </a:r>
          </a:p>
          <a:p>
            <a:pPr marL="0" indent="0">
              <a:buNone/>
            </a:pPr>
            <a:endParaRPr lang="en-US" dirty="0"/>
          </a:p>
        </p:txBody>
      </p:sp>
    </p:spTree>
    <p:extLst>
      <p:ext uri="{BB962C8B-B14F-4D97-AF65-F5344CB8AC3E}">
        <p14:creationId xmlns:p14="http://schemas.microsoft.com/office/powerpoint/2010/main" val="426867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analysis…</a:t>
            </a:r>
            <a:endParaRPr lang="en-US" dirty="0"/>
          </a:p>
        </p:txBody>
      </p:sp>
      <p:sp>
        <p:nvSpPr>
          <p:cNvPr id="3" name="Content Placeholder 2"/>
          <p:cNvSpPr>
            <a:spLocks noGrp="1"/>
          </p:cNvSpPr>
          <p:nvPr>
            <p:ph idx="1"/>
          </p:nvPr>
        </p:nvSpPr>
        <p:spPr/>
        <p:txBody>
          <a:bodyPr/>
          <a:lstStyle/>
          <a:p>
            <a:pPr marL="0" indent="0">
              <a:buNone/>
            </a:pPr>
            <a:r>
              <a:rPr lang="en-US" dirty="0" smtClean="0"/>
              <a:t>Qualitative </a:t>
            </a:r>
            <a:r>
              <a:rPr lang="en-US" dirty="0"/>
              <a:t>analysis: what are students saying, and how are they saying it?</a:t>
            </a:r>
          </a:p>
          <a:p>
            <a:pPr marL="0" indent="0">
              <a:buNone/>
            </a:pPr>
            <a:endParaRPr lang="en-US" dirty="0"/>
          </a:p>
          <a:p>
            <a:pPr marL="0" indent="0">
              <a:buNone/>
            </a:pPr>
            <a:r>
              <a:rPr lang="en-US" dirty="0"/>
              <a:t>Survey questions:  NSFE survey, other data from IR we can potentially use to triangulate</a:t>
            </a:r>
          </a:p>
          <a:p>
            <a:endParaRPr lang="en-US" dirty="0"/>
          </a:p>
        </p:txBody>
      </p:sp>
    </p:spTree>
    <p:extLst>
      <p:ext uri="{BB962C8B-B14F-4D97-AF65-F5344CB8AC3E}">
        <p14:creationId xmlns:p14="http://schemas.microsoft.com/office/powerpoint/2010/main" val="110614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Northeastern Illinois University</a:t>
            </a:r>
          </a:p>
        </p:txBody>
      </p:sp>
    </p:spTree>
    <p:extLst>
      <p:ext uri="{BB962C8B-B14F-4D97-AF65-F5344CB8AC3E}">
        <p14:creationId xmlns:p14="http://schemas.microsoft.com/office/powerpoint/2010/main" val="426253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The right time.</a:t>
            </a:r>
          </a:p>
          <a:p>
            <a:pPr marL="0" indent="0">
              <a:buNone/>
            </a:pPr>
            <a:r>
              <a:rPr lang="en-US" dirty="0" smtClean="0"/>
              <a:t>The right job.</a:t>
            </a:r>
          </a:p>
          <a:p>
            <a:pPr marL="0" indent="0">
              <a:buNone/>
            </a:pPr>
            <a:r>
              <a:rPr lang="en-US" dirty="0" smtClean="0"/>
              <a:t>The right team.</a:t>
            </a:r>
            <a:endParaRPr lang="en-US" dirty="0"/>
          </a:p>
        </p:txBody>
      </p:sp>
      <p:pic>
        <p:nvPicPr>
          <p:cNvPr id="1026" name="Picture 2" descr="Ocean's Eleven (2001)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0383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838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(So Far)</a:t>
            </a:r>
            <a:endParaRPr lang="en-US" dirty="0"/>
          </a:p>
        </p:txBody>
      </p:sp>
      <p:sp>
        <p:nvSpPr>
          <p:cNvPr id="3" name="Content Placeholder 2"/>
          <p:cNvSpPr>
            <a:spLocks noGrp="1"/>
          </p:cNvSpPr>
          <p:nvPr>
            <p:ph idx="1"/>
          </p:nvPr>
        </p:nvSpPr>
        <p:spPr/>
        <p:txBody>
          <a:bodyPr/>
          <a:lstStyle/>
          <a:p>
            <a:pPr marL="0" indent="0">
              <a:buNone/>
            </a:pPr>
            <a:r>
              <a:rPr lang="en-US" dirty="0" smtClean="0"/>
              <a:t>Summer 2013 Planning</a:t>
            </a:r>
          </a:p>
          <a:p>
            <a:pPr marL="0" indent="0">
              <a:buNone/>
            </a:pPr>
            <a:r>
              <a:rPr lang="en-US" dirty="0" smtClean="0"/>
              <a:t>Fall 2013 Pilot</a:t>
            </a:r>
          </a:p>
          <a:p>
            <a:pPr marL="0" indent="0">
              <a:buNone/>
            </a:pPr>
            <a:r>
              <a:rPr lang="en-US" dirty="0" smtClean="0"/>
              <a:t>Spring 2014 Study</a:t>
            </a:r>
            <a:endParaRPr lang="en-US" dirty="0"/>
          </a:p>
        </p:txBody>
      </p:sp>
    </p:spTree>
    <p:extLst>
      <p:ext uri="{BB962C8B-B14F-4D97-AF65-F5344CB8AC3E}">
        <p14:creationId xmlns:p14="http://schemas.microsoft.com/office/powerpoint/2010/main" val="1797207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2209800"/>
          </a:xfrm>
        </p:spPr>
        <p:txBody>
          <a:bodyPr/>
          <a:lstStyle/>
          <a:p>
            <a:r>
              <a:rPr lang="en-US" dirty="0" smtClean="0"/>
              <a:t>Will Your Library Participate?</a:t>
            </a:r>
            <a:endParaRPr lang="en-US" dirty="0"/>
          </a:p>
        </p:txBody>
      </p:sp>
    </p:spTree>
    <p:extLst>
      <p:ext uri="{BB962C8B-B14F-4D97-AF65-F5344CB8AC3E}">
        <p14:creationId xmlns:p14="http://schemas.microsoft.com/office/powerpoint/2010/main" val="152966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Year 2</a:t>
            </a:r>
            <a:endParaRPr lang="en-US" dirty="0"/>
          </a:p>
        </p:txBody>
      </p:sp>
      <p:sp>
        <p:nvSpPr>
          <p:cNvPr id="3" name="Content Placeholder 2"/>
          <p:cNvSpPr>
            <a:spLocks noGrp="1"/>
          </p:cNvSpPr>
          <p:nvPr>
            <p:ph idx="1"/>
          </p:nvPr>
        </p:nvSpPr>
        <p:spPr>
          <a:xfrm>
            <a:off x="457200" y="1752600"/>
            <a:ext cx="8229600" cy="3916363"/>
          </a:xfrm>
        </p:spPr>
        <p:txBody>
          <a:bodyPr>
            <a:normAutofit/>
          </a:bodyPr>
          <a:lstStyle/>
          <a:p>
            <a:pPr>
              <a:spcBef>
                <a:spcPts val="1200"/>
              </a:spcBef>
            </a:pPr>
            <a:r>
              <a:rPr lang="en-US" sz="3600" dirty="0" smtClean="0"/>
              <a:t>Application available January 14, 2014</a:t>
            </a:r>
          </a:p>
          <a:p>
            <a:pPr>
              <a:spcBef>
                <a:spcPts val="1200"/>
              </a:spcBef>
            </a:pPr>
            <a:r>
              <a:rPr lang="en-US" sz="3600" dirty="0" smtClean="0"/>
              <a:t>Virtual information session in January</a:t>
            </a:r>
          </a:p>
          <a:p>
            <a:pPr>
              <a:spcBef>
                <a:spcPts val="1200"/>
              </a:spcBef>
            </a:pPr>
            <a:r>
              <a:rPr lang="en-US" sz="3600" dirty="0" smtClean="0"/>
              <a:t>Applications due March 7, 2014</a:t>
            </a:r>
          </a:p>
          <a:p>
            <a:pPr>
              <a:spcBef>
                <a:spcPts val="1200"/>
              </a:spcBef>
            </a:pPr>
            <a:r>
              <a:rPr lang="en-US" sz="3600" dirty="0" smtClean="0"/>
              <a:t>Notifications April 8, 2014</a:t>
            </a:r>
          </a:p>
          <a:p>
            <a:pPr>
              <a:spcBef>
                <a:spcPts val="1200"/>
              </a:spcBef>
            </a:pPr>
            <a:r>
              <a:rPr lang="en-US" sz="3600" dirty="0" smtClean="0"/>
              <a:t>Program starts mid April </a:t>
            </a:r>
            <a:endParaRPr lang="en-US" sz="3600" dirty="0"/>
          </a:p>
        </p:txBody>
      </p:sp>
    </p:spTree>
    <p:extLst>
      <p:ext uri="{BB962C8B-B14F-4D97-AF65-F5344CB8AC3E}">
        <p14:creationId xmlns:p14="http://schemas.microsoft.com/office/powerpoint/2010/main" val="778380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 Basics of Applying</a:t>
            </a:r>
            <a:endParaRPr lang="en-US" dirty="0"/>
          </a:p>
        </p:txBody>
      </p:sp>
      <p:sp>
        <p:nvSpPr>
          <p:cNvPr id="3" name="Content Placeholder 2"/>
          <p:cNvSpPr>
            <a:spLocks noGrp="1"/>
          </p:cNvSpPr>
          <p:nvPr>
            <p:ph idx="1"/>
          </p:nvPr>
        </p:nvSpPr>
        <p:spPr>
          <a:xfrm>
            <a:off x="457200" y="1295400"/>
            <a:ext cx="7772400" cy="4525963"/>
          </a:xfrm>
        </p:spPr>
        <p:txBody>
          <a:bodyPr>
            <a:noAutofit/>
          </a:bodyPr>
          <a:lstStyle/>
          <a:p>
            <a:pPr>
              <a:buNone/>
            </a:pPr>
            <a:r>
              <a:rPr lang="en-US" sz="2400" dirty="0" smtClean="0"/>
              <a:t>1. Identify a team:</a:t>
            </a:r>
          </a:p>
          <a:p>
            <a:pPr lvl="1">
              <a:buNone/>
            </a:pPr>
            <a:r>
              <a:rPr lang="en-US" sz="2400" dirty="0" smtClean="0"/>
              <a:t>• one librarian</a:t>
            </a:r>
          </a:p>
          <a:p>
            <a:pPr lvl="1">
              <a:buNone/>
            </a:pPr>
            <a:r>
              <a:rPr lang="en-US" sz="2400" dirty="0" smtClean="0"/>
              <a:t>• minimum two people from other campus units</a:t>
            </a:r>
          </a:p>
          <a:p>
            <a:pPr>
              <a:buNone/>
            </a:pPr>
            <a:r>
              <a:rPr lang="en-US" sz="2400" dirty="0" smtClean="0"/>
              <a:t>2. Write two essays:</a:t>
            </a:r>
          </a:p>
          <a:p>
            <a:pPr lvl="1">
              <a:buNone/>
            </a:pPr>
            <a:r>
              <a:rPr lang="en-US" sz="2400" dirty="0" smtClean="0"/>
              <a:t>• team’s project goals</a:t>
            </a:r>
          </a:p>
          <a:p>
            <a:pPr lvl="1">
              <a:buNone/>
            </a:pPr>
            <a:r>
              <a:rPr lang="en-US" sz="2400" dirty="0" smtClean="0"/>
              <a:t>• librarian team leader’s goals</a:t>
            </a:r>
          </a:p>
          <a:p>
            <a:pPr>
              <a:buNone/>
            </a:pPr>
            <a:r>
              <a:rPr lang="en-US" sz="2400" dirty="0" smtClean="0"/>
              <a:t>3. Secure two statements of support:</a:t>
            </a:r>
          </a:p>
          <a:p>
            <a:pPr lvl="1">
              <a:buNone/>
            </a:pPr>
            <a:r>
              <a:rPr lang="en-US" sz="2400" dirty="0" smtClean="0"/>
              <a:t>• library dean/director</a:t>
            </a:r>
          </a:p>
          <a:p>
            <a:pPr lvl="1">
              <a:buNone/>
            </a:pPr>
            <a:r>
              <a:rPr lang="en-US" sz="2400" dirty="0" smtClean="0"/>
              <a:t>• chief academic officer</a:t>
            </a:r>
          </a:p>
        </p:txBody>
      </p:sp>
    </p:spTree>
    <p:extLst>
      <p:ext uri="{BB962C8B-B14F-4D97-AF65-F5344CB8AC3E}">
        <p14:creationId xmlns:p14="http://schemas.microsoft.com/office/powerpoint/2010/main" val="3565572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2209800"/>
          </a:xfrm>
        </p:spPr>
        <p:txBody>
          <a:bodyPr/>
          <a:lstStyle/>
          <a:p>
            <a:r>
              <a:rPr lang="en-US" dirty="0" smtClean="0"/>
              <a:t>Thank You!</a:t>
            </a:r>
            <a:br>
              <a:rPr lang="en-US" dirty="0" smtClean="0"/>
            </a:br>
            <a:r>
              <a:rPr lang="en-US" dirty="0" smtClean="0"/>
              <a:t/>
            </a:r>
            <a:br>
              <a:rPr lang="en-US" dirty="0" smtClean="0"/>
            </a:br>
            <a:r>
              <a:rPr lang="en-US" dirty="0" smtClean="0"/>
              <a:t>Questions or Comments?</a:t>
            </a:r>
            <a:endParaRPr lang="en-US" dirty="0"/>
          </a:p>
        </p:txBody>
      </p:sp>
    </p:spTree>
    <p:extLst>
      <p:ext uri="{BB962C8B-B14F-4D97-AF65-F5344CB8AC3E}">
        <p14:creationId xmlns:p14="http://schemas.microsoft.com/office/powerpoint/2010/main" val="415418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Context</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buNone/>
            </a:pPr>
            <a:r>
              <a:rPr lang="en-US" dirty="0" smtClean="0"/>
              <a:t>	“Few </a:t>
            </a:r>
            <a:r>
              <a:rPr lang="en-US" dirty="0"/>
              <a:t>libraries exist in a vacuum, accountable only to themselves.  There is always a larger context for assessing library quality, that is, what and how well does the library contribute to achieving the overall goals of the parent constituencies</a:t>
            </a:r>
            <a:r>
              <a:rPr lang="en-US" dirty="0" smtClean="0"/>
              <a:t>?”</a:t>
            </a:r>
          </a:p>
          <a:p>
            <a:pPr>
              <a:buNone/>
            </a:pPr>
            <a:r>
              <a:rPr lang="en-US" dirty="0" smtClean="0"/>
              <a:t>							</a:t>
            </a:r>
            <a:r>
              <a:rPr lang="en-US" sz="2000" dirty="0" smtClean="0"/>
              <a:t>(S. Pritchard 1996)</a:t>
            </a:r>
            <a:endParaRPr lang="en-US" dirty="0"/>
          </a:p>
          <a:p>
            <a:endParaRPr lang="en-US" dirty="0"/>
          </a:p>
        </p:txBody>
      </p:sp>
    </p:spTree>
    <p:extLst>
      <p:ext uri="{BB962C8B-B14F-4D97-AF65-F5344CB8AC3E}">
        <p14:creationId xmlns:p14="http://schemas.microsoft.com/office/powerpoint/2010/main" val="403888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ion.jpg"/>
          <p:cNvPicPr>
            <a:picLocks noChangeAspect="1"/>
          </p:cNvPicPr>
          <p:nvPr/>
        </p:nvPicPr>
        <p:blipFill>
          <a:blip r:embed="rId3" cstate="print"/>
          <a:stretch>
            <a:fillRect/>
          </a:stretch>
        </p:blipFill>
        <p:spPr>
          <a:xfrm>
            <a:off x="4267200" y="1379140"/>
            <a:ext cx="6400800" cy="4259660"/>
          </a:xfrm>
          <a:prstGeom prst="rect">
            <a:avLst/>
          </a:prstGeom>
        </p:spPr>
      </p:pic>
      <p:sp>
        <p:nvSpPr>
          <p:cNvPr id="4" name="Title 3"/>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1400" dirty="0"/>
              <a:t>Define outcomes</a:t>
            </a:r>
          </a:p>
          <a:p>
            <a:pPr>
              <a:buFont typeface="Wingdings" pitchFamily="2" charset="2"/>
              <a:buChar char="q"/>
            </a:pPr>
            <a:r>
              <a:rPr lang="en-US" sz="1400" dirty="0" smtClean="0"/>
              <a:t>Create </a:t>
            </a:r>
            <a:r>
              <a:rPr lang="en-US" sz="1400" dirty="0"/>
              <a:t>or adopt systems for assessment management</a:t>
            </a:r>
          </a:p>
          <a:p>
            <a:pPr>
              <a:buFont typeface="Wingdings" pitchFamily="2" charset="2"/>
              <a:buChar char="q"/>
            </a:pPr>
            <a:r>
              <a:rPr lang="en-US" sz="1400" dirty="0" smtClean="0"/>
              <a:t>Determine </a:t>
            </a:r>
            <a:r>
              <a:rPr lang="en-US" sz="1400" dirty="0"/>
              <a:t>what libraries enables students, faculty, </a:t>
            </a:r>
            <a:r>
              <a:rPr lang="en-US" sz="1400" dirty="0" smtClean="0"/>
              <a:t>student affairs </a:t>
            </a:r>
            <a:r>
              <a:rPr lang="en-US" sz="1400" dirty="0"/>
              <a:t>professionals, administrators and staff to do.</a:t>
            </a:r>
          </a:p>
          <a:p>
            <a:pPr>
              <a:buFont typeface="Wingdings" pitchFamily="2" charset="2"/>
              <a:buChar char="q"/>
            </a:pPr>
            <a:r>
              <a:rPr lang="en-US" sz="1400" dirty="0" smtClean="0"/>
              <a:t>Develop </a:t>
            </a:r>
            <a:r>
              <a:rPr lang="en-US" sz="1400" dirty="0"/>
              <a:t>systems to collect data on individual library </a:t>
            </a:r>
            <a:r>
              <a:rPr lang="en-US" sz="1400" dirty="0" smtClean="0"/>
              <a:t>user behavior</a:t>
            </a:r>
            <a:r>
              <a:rPr lang="en-US" sz="1400" dirty="0"/>
              <a:t>, while maintaining privacy.</a:t>
            </a:r>
          </a:p>
          <a:p>
            <a:pPr>
              <a:buFont typeface="Wingdings" pitchFamily="2" charset="2"/>
              <a:buChar char="q"/>
            </a:pPr>
            <a:r>
              <a:rPr lang="en-US" sz="1400" dirty="0" smtClean="0"/>
              <a:t>Record </a:t>
            </a:r>
            <a:r>
              <a:rPr lang="en-US" sz="1400" dirty="0"/>
              <a:t>and increase library impact on student enrollment.</a:t>
            </a:r>
          </a:p>
          <a:p>
            <a:pPr>
              <a:buFont typeface="Wingdings" pitchFamily="2" charset="2"/>
              <a:buChar char="q"/>
            </a:pPr>
            <a:r>
              <a:rPr lang="en-US" sz="1400" dirty="0" smtClean="0"/>
              <a:t>Link </a:t>
            </a:r>
            <a:r>
              <a:rPr lang="en-US" sz="1400" dirty="0"/>
              <a:t>libraries to improved student retention and </a:t>
            </a:r>
            <a:r>
              <a:rPr lang="en-US" sz="1400" dirty="0" smtClean="0"/>
              <a:t>graduation rates</a:t>
            </a:r>
            <a:r>
              <a:rPr lang="en-US" sz="1400" dirty="0"/>
              <a:t>.</a:t>
            </a:r>
          </a:p>
          <a:p>
            <a:pPr>
              <a:buFont typeface="Wingdings" pitchFamily="2" charset="2"/>
              <a:buChar char="q"/>
            </a:pPr>
            <a:r>
              <a:rPr lang="en-US" sz="1400" dirty="0" smtClean="0"/>
              <a:t>Review </a:t>
            </a:r>
            <a:r>
              <a:rPr lang="en-US" sz="1400" dirty="0"/>
              <a:t>course content, readings, reserves, and assignments.</a:t>
            </a:r>
          </a:p>
          <a:p>
            <a:pPr>
              <a:buFont typeface="Wingdings" pitchFamily="2" charset="2"/>
              <a:buChar char="q"/>
            </a:pPr>
            <a:r>
              <a:rPr lang="en-US" sz="1400" dirty="0" smtClean="0"/>
              <a:t>Document </a:t>
            </a:r>
            <a:r>
              <a:rPr lang="en-US" sz="1400" dirty="0"/>
              <a:t>and augment library advancement of </a:t>
            </a:r>
            <a:r>
              <a:rPr lang="en-US" sz="1400" dirty="0" smtClean="0"/>
              <a:t>student experiences</a:t>
            </a:r>
            <a:r>
              <a:rPr lang="en-US" sz="1400" dirty="0"/>
              <a:t>, attitudes, and perceptions of quality.</a:t>
            </a:r>
          </a:p>
          <a:p>
            <a:pPr>
              <a:buFont typeface="Wingdings" pitchFamily="2" charset="2"/>
              <a:buChar char="q"/>
            </a:pPr>
            <a:r>
              <a:rPr lang="en-US" sz="1400" dirty="0" smtClean="0"/>
              <a:t>Track </a:t>
            </a:r>
            <a:r>
              <a:rPr lang="en-US" sz="1400" dirty="0"/>
              <a:t>and increase library contributions to faculty </a:t>
            </a:r>
            <a:r>
              <a:rPr lang="en-US" sz="1400" dirty="0" smtClean="0"/>
              <a:t>research productivity</a:t>
            </a:r>
            <a:r>
              <a:rPr lang="en-US" sz="1400" dirty="0"/>
              <a:t>.</a:t>
            </a:r>
          </a:p>
          <a:p>
            <a:pPr>
              <a:buFont typeface="Wingdings" pitchFamily="2" charset="2"/>
              <a:buChar char="q"/>
            </a:pPr>
            <a:r>
              <a:rPr lang="en-US" sz="1400" dirty="0" smtClean="0"/>
              <a:t>Contribute </a:t>
            </a:r>
            <a:r>
              <a:rPr lang="en-US" sz="1400" dirty="0"/>
              <a:t>to investigate library impact on faculty </a:t>
            </a:r>
            <a:r>
              <a:rPr lang="en-US" sz="1400" dirty="0" smtClean="0"/>
              <a:t>grant proposals </a:t>
            </a:r>
            <a:r>
              <a:rPr lang="en-US" sz="1400" dirty="0"/>
              <a:t>and funding, a means of generating </a:t>
            </a:r>
            <a:r>
              <a:rPr lang="en-US" sz="1400" dirty="0" smtClean="0"/>
              <a:t>institutional income</a:t>
            </a:r>
            <a:r>
              <a:rPr lang="en-US" sz="1400" dirty="0"/>
              <a:t>.</a:t>
            </a:r>
          </a:p>
          <a:p>
            <a:pPr>
              <a:buFont typeface="Wingdings" pitchFamily="2" charset="2"/>
              <a:buChar char="q"/>
            </a:pPr>
            <a:r>
              <a:rPr lang="en-US" sz="1400" dirty="0" smtClean="0"/>
              <a:t>Demonstrate </a:t>
            </a:r>
            <a:r>
              <a:rPr lang="en-US" sz="1400" dirty="0"/>
              <a:t>and improve library support of faculty teaching.</a:t>
            </a:r>
          </a:p>
          <a:p>
            <a:pPr>
              <a:buFont typeface="Wingdings" pitchFamily="2" charset="2"/>
              <a:buChar char="q"/>
            </a:pPr>
            <a:r>
              <a:rPr lang="en-US" sz="1400" dirty="0" smtClean="0"/>
              <a:t>Create </a:t>
            </a:r>
            <a:r>
              <a:rPr lang="en-US" sz="1400" dirty="0"/>
              <a:t>library assessment plans.</a:t>
            </a:r>
          </a:p>
          <a:p>
            <a:pPr>
              <a:buFont typeface="Wingdings" pitchFamily="2" charset="2"/>
              <a:buChar char="q"/>
            </a:pPr>
            <a:r>
              <a:rPr lang="en-US" sz="1400" b="1" dirty="0" smtClean="0"/>
              <a:t>Promote </a:t>
            </a:r>
            <a:r>
              <a:rPr lang="en-US" sz="1400" b="1" dirty="0"/>
              <a:t>and participate in professional development.</a:t>
            </a:r>
          </a:p>
          <a:p>
            <a:pPr>
              <a:buFont typeface="Wingdings" pitchFamily="2" charset="2"/>
              <a:buChar char="q"/>
            </a:pPr>
            <a:r>
              <a:rPr lang="en-US" sz="1400" b="1" dirty="0" smtClean="0"/>
              <a:t>Mobilize </a:t>
            </a:r>
            <a:r>
              <a:rPr lang="en-US" sz="1400" b="1" dirty="0"/>
              <a:t>library administrators.</a:t>
            </a:r>
          </a:p>
          <a:p>
            <a:pPr>
              <a:buFont typeface="Wingdings" pitchFamily="2" charset="2"/>
              <a:buChar char="q"/>
            </a:pPr>
            <a:r>
              <a:rPr lang="en-US" sz="1400" b="1" dirty="0" smtClean="0"/>
              <a:t>Leverage </a:t>
            </a:r>
            <a:r>
              <a:rPr lang="en-US" sz="1400" b="1" dirty="0"/>
              <a:t>library professional </a:t>
            </a:r>
            <a:r>
              <a:rPr lang="en-US" sz="1400" b="1" dirty="0" smtClean="0"/>
              <a:t>associations</a:t>
            </a:r>
            <a:r>
              <a:rPr lang="en-US" sz="1400" b="1" dirty="0"/>
              <a:t>.</a:t>
            </a:r>
          </a:p>
        </p:txBody>
      </p:sp>
    </p:spTree>
    <p:extLst>
      <p:ext uri="{BB962C8B-B14F-4D97-AF65-F5344CB8AC3E}">
        <p14:creationId xmlns:p14="http://schemas.microsoft.com/office/powerpoint/2010/main" val="771719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3200" dirty="0" smtClean="0"/>
              <a:t>ACRL’s IMLS Collaborative Planning Grant</a:t>
            </a:r>
            <a:endParaRPr lang="en-US" sz="3200" dirty="0"/>
          </a:p>
        </p:txBody>
      </p:sp>
      <p:sp>
        <p:nvSpPr>
          <p:cNvPr id="3" name="Content Placeholder 2"/>
          <p:cNvSpPr>
            <a:spLocks noGrp="1"/>
          </p:cNvSpPr>
          <p:nvPr>
            <p:ph idx="1"/>
          </p:nvPr>
        </p:nvSpPr>
        <p:spPr>
          <a:xfrm>
            <a:off x="457200" y="1371601"/>
            <a:ext cx="8229600" cy="990600"/>
          </a:xfrm>
        </p:spPr>
        <p:txBody>
          <a:bodyPr>
            <a:noAutofit/>
          </a:bodyPr>
          <a:lstStyle/>
          <a:p>
            <a:pPr algn="ctr">
              <a:buNone/>
            </a:pPr>
            <a:r>
              <a:rPr lang="en-US" sz="2800" i="1" dirty="0" smtClean="0"/>
              <a:t>Building Capacity for Demonstrating the Value of Academic Libraries</a:t>
            </a:r>
            <a:endParaRPr lang="en-US" sz="2800" i="1" dirty="0"/>
          </a:p>
        </p:txBody>
      </p:sp>
      <p:pic>
        <p:nvPicPr>
          <p:cNvPr id="5" name="Picture 4" descr="APLU_logo_446_7484.jpg"/>
          <p:cNvPicPr>
            <a:picLocks noChangeAspect="1"/>
          </p:cNvPicPr>
          <p:nvPr/>
        </p:nvPicPr>
        <p:blipFill>
          <a:blip r:embed="rId3" cstate="print"/>
          <a:stretch>
            <a:fillRect/>
          </a:stretch>
        </p:blipFill>
        <p:spPr>
          <a:xfrm>
            <a:off x="5410200" y="3048000"/>
            <a:ext cx="2261616" cy="984504"/>
          </a:xfrm>
          <a:prstGeom prst="rect">
            <a:avLst/>
          </a:prstGeom>
        </p:spPr>
      </p:pic>
      <p:pic>
        <p:nvPicPr>
          <p:cNvPr id="6" name="Picture 5" descr="CIC b&amp;w logo - LW USE THIS!!.tif"/>
          <p:cNvPicPr>
            <a:picLocks noChangeAspect="1"/>
          </p:cNvPicPr>
          <p:nvPr/>
        </p:nvPicPr>
        <p:blipFill>
          <a:blip r:embed="rId4" cstate="print"/>
          <a:stretch>
            <a:fillRect/>
          </a:stretch>
        </p:blipFill>
        <p:spPr>
          <a:xfrm>
            <a:off x="4267200" y="4495800"/>
            <a:ext cx="4383024" cy="1018032"/>
          </a:xfrm>
          <a:prstGeom prst="rect">
            <a:avLst/>
          </a:prstGeom>
        </p:spPr>
      </p:pic>
      <p:pic>
        <p:nvPicPr>
          <p:cNvPr id="8" name="Picture 7" descr="AiR Logo_GrayScale.eps"/>
          <p:cNvPicPr>
            <a:picLocks noChangeAspect="1"/>
          </p:cNvPicPr>
          <p:nvPr/>
        </p:nvPicPr>
        <p:blipFill>
          <a:blip r:embed="rId5" cstate="print"/>
          <a:stretch>
            <a:fillRect/>
          </a:stretch>
        </p:blipFill>
        <p:spPr>
          <a:xfrm>
            <a:off x="1219200" y="2895600"/>
            <a:ext cx="2667000" cy="1952943"/>
          </a:xfrm>
          <a:prstGeom prst="rect">
            <a:avLst/>
          </a:prstGeom>
        </p:spPr>
      </p:pic>
    </p:spTree>
    <p:extLst>
      <p:ext uri="{BB962C8B-B14F-4D97-AF65-F5344CB8AC3E}">
        <p14:creationId xmlns:p14="http://schemas.microsoft.com/office/powerpoint/2010/main" val="33635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Themes from Summits</a:t>
            </a:r>
            <a:endParaRPr lang="en-US" dirty="0"/>
          </a:p>
        </p:txBody>
      </p:sp>
      <p:graphicFrame>
        <p:nvGraphicFramePr>
          <p:cNvPr id="6" name="Diagram 5"/>
          <p:cNvGraphicFramePr/>
          <p:nvPr/>
        </p:nvGraphicFramePr>
        <p:xfrm>
          <a:off x="1524000" y="1219200"/>
          <a:ext cx="6096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6629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White Paper”</a:t>
            </a:r>
            <a:endParaRPr lang="en-US" dirty="0"/>
          </a:p>
        </p:txBody>
      </p:sp>
      <p:pic>
        <p:nvPicPr>
          <p:cNvPr id="9218" name="Picture 2" descr="Connect, Collaborate, and Communicate: A Report from the Value of Academic Libraries Summits">
            <a:hlinkClick r:id="rId3" tooltip="Connect, Collaborate, and Communicate: A Report from the Value of Academic Libraries Summits by Association of College &amp; Research Libraries, on Flickr"/>
          </p:cNvPr>
          <p:cNvPicPr>
            <a:picLocks noChangeAspect="1" noChangeArrowheads="1"/>
          </p:cNvPicPr>
          <p:nvPr/>
        </p:nvPicPr>
        <p:blipFill>
          <a:blip r:embed="rId4" cstate="print"/>
          <a:srcRect/>
          <a:stretch>
            <a:fillRect/>
          </a:stretch>
        </p:blipFill>
        <p:spPr bwMode="auto">
          <a:xfrm>
            <a:off x="2971800" y="1447800"/>
            <a:ext cx="3188968" cy="4114800"/>
          </a:xfrm>
          <a:prstGeom prst="rect">
            <a:avLst/>
          </a:prstGeom>
          <a:noFill/>
        </p:spPr>
      </p:pic>
      <p:sp>
        <p:nvSpPr>
          <p:cNvPr id="4" name="TextBox 3"/>
          <p:cNvSpPr txBox="1"/>
          <p:nvPr/>
        </p:nvSpPr>
        <p:spPr>
          <a:xfrm>
            <a:off x="6553200" y="4876800"/>
            <a:ext cx="2362200" cy="584775"/>
          </a:xfrm>
          <a:prstGeom prst="rect">
            <a:avLst/>
          </a:prstGeom>
          <a:noFill/>
        </p:spPr>
        <p:txBody>
          <a:bodyPr wrap="square" rtlCol="0">
            <a:spAutoFit/>
          </a:bodyPr>
          <a:lstStyle/>
          <a:p>
            <a:r>
              <a:rPr lang="en-US" sz="1600" dirty="0" smtClean="0"/>
              <a:t>Freely available</a:t>
            </a:r>
          </a:p>
          <a:p>
            <a:r>
              <a:rPr lang="en-US" sz="1600" dirty="0" smtClean="0">
                <a:hlinkClick r:id="rId5"/>
              </a:rPr>
              <a:t>http://acrl.org/value</a:t>
            </a:r>
            <a:r>
              <a:rPr lang="en-US" sz="1600" dirty="0" smtClean="0"/>
              <a:t>  </a:t>
            </a:r>
            <a:endParaRPr lang="en-US" sz="1600" dirty="0"/>
          </a:p>
        </p:txBody>
      </p:sp>
    </p:spTree>
    <p:extLst>
      <p:ext uri="{BB962C8B-B14F-4D97-AF65-F5344CB8AC3E}">
        <p14:creationId xmlns:p14="http://schemas.microsoft.com/office/powerpoint/2010/main" val="123748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a:t>
            </a:r>
            <a:endParaRPr lang="en-US" dirty="0"/>
          </a:p>
        </p:txBody>
      </p:sp>
      <p:sp>
        <p:nvSpPr>
          <p:cNvPr id="3" name="Content Placeholder 2"/>
          <p:cNvSpPr>
            <a:spLocks noGrp="1"/>
          </p:cNvSpPr>
          <p:nvPr>
            <p:ph idx="1"/>
          </p:nvPr>
        </p:nvSpPr>
        <p:spPr>
          <a:xfrm>
            <a:off x="457200" y="1570037"/>
            <a:ext cx="8229600" cy="4906963"/>
          </a:xfrm>
        </p:spPr>
        <p:txBody>
          <a:bodyPr>
            <a:noAutofit/>
          </a:bodyPr>
          <a:lstStyle/>
          <a:p>
            <a:pPr marL="408737">
              <a:spcBef>
                <a:spcPts val="0"/>
              </a:spcBef>
              <a:buFont typeface="+mj-lt"/>
              <a:buAutoNum type="arabicPeriod"/>
            </a:pPr>
            <a:r>
              <a:rPr lang="en-US" sz="2000" b="1" dirty="0">
                <a:cs typeface="Times New Roman" pitchFamily="18" charset="0"/>
              </a:rPr>
              <a:t>Increase librarians’ understanding of library value and impact in relation to various dimensions of student learning and success.</a:t>
            </a:r>
          </a:p>
          <a:p>
            <a:pPr marL="408737">
              <a:spcBef>
                <a:spcPts val="0"/>
              </a:spcBef>
              <a:buFont typeface="+mj-lt"/>
              <a:buAutoNum type="arabicPeriod"/>
            </a:pPr>
            <a:r>
              <a:rPr lang="en-US" sz="2000" dirty="0">
                <a:cs typeface="Times New Roman" pitchFamily="18" charset="0"/>
              </a:rPr>
              <a:t>Articulate and promote the importance of assessment competencies necessary for documenting and communicating library impact on student learning and success.</a:t>
            </a:r>
          </a:p>
          <a:p>
            <a:pPr marL="408737">
              <a:spcBef>
                <a:spcPts val="0"/>
              </a:spcBef>
              <a:buFont typeface="+mj-lt"/>
              <a:buAutoNum type="arabicPeriod"/>
            </a:pPr>
            <a:r>
              <a:rPr lang="en-US" sz="2000" b="1" dirty="0">
                <a:cs typeface="Times New Roman" pitchFamily="18" charset="0"/>
              </a:rPr>
              <a:t>Create professional development opportunities for librarians to learn how to initiate and design assessment that demonstrates the library’s contributions to advancing institutional mission and strategic goals.</a:t>
            </a:r>
          </a:p>
          <a:p>
            <a:pPr marL="408737">
              <a:spcBef>
                <a:spcPts val="0"/>
              </a:spcBef>
              <a:buFont typeface="+mj-lt"/>
              <a:buAutoNum type="arabicPeriod"/>
            </a:pPr>
            <a:r>
              <a:rPr lang="en-US" sz="2000" dirty="0">
                <a:cs typeface="Times New Roman" pitchFamily="18" charset="0"/>
              </a:rPr>
              <a:t>Expand partnerships for assessment activities with higher education constituent groups and related stakeholders.</a:t>
            </a:r>
          </a:p>
          <a:p>
            <a:pPr marL="408737">
              <a:spcBef>
                <a:spcPts val="0"/>
              </a:spcBef>
              <a:buFont typeface="+mj-lt"/>
              <a:buAutoNum type="arabicPeriod"/>
            </a:pPr>
            <a:r>
              <a:rPr lang="en-US" sz="2000" b="1" dirty="0">
                <a:cs typeface="Times New Roman" pitchFamily="18" charset="0"/>
              </a:rPr>
              <a:t>Integrate the use of existing ACRL resources with library value initiatives</a:t>
            </a:r>
            <a:r>
              <a:rPr lang="en-US" sz="2000" b="1" dirty="0" smtClean="0">
                <a:cs typeface="Times New Roman" pitchFamily="18" charset="0"/>
              </a:rPr>
              <a:t>.</a:t>
            </a:r>
            <a:endParaRPr lang="en-US" sz="2000" b="1" dirty="0">
              <a:cs typeface="Times New Roman" pitchFamily="18" charset="0"/>
            </a:endParaRPr>
          </a:p>
        </p:txBody>
      </p:sp>
    </p:spTree>
    <p:extLst>
      <p:ext uri="{BB962C8B-B14F-4D97-AF65-F5344CB8AC3E}">
        <p14:creationId xmlns:p14="http://schemas.microsoft.com/office/powerpoint/2010/main" val="1242642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1279</Words>
  <Application>Microsoft Office PowerPoint</Application>
  <PresentationFormat>On-screen Show (4:3)</PresentationFormat>
  <Paragraphs>201</Paragraphs>
  <Slides>39</Slides>
  <Notes>26</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Abstract/Proposal</vt:lpstr>
      <vt:lpstr>Value of Academic Libraries Report</vt:lpstr>
      <vt:lpstr>Institutional Context</vt:lpstr>
      <vt:lpstr>Recommendations</vt:lpstr>
      <vt:lpstr>ACRL’s IMLS Collaborative Planning Grant</vt:lpstr>
      <vt:lpstr>Themes from Summits</vt:lpstr>
      <vt:lpstr>“The White Paper”</vt:lpstr>
      <vt:lpstr>Recommendations</vt:lpstr>
      <vt:lpstr>Assessment in Action Grant</vt:lpstr>
      <vt:lpstr>Assessment in Action Goals</vt:lpstr>
      <vt:lpstr>Team Approach</vt:lpstr>
      <vt:lpstr>Components of Program Design</vt:lpstr>
      <vt:lpstr>AiA 2013 Institutional Teams</vt:lpstr>
      <vt:lpstr>YEAR 1: FOUR CARLI LIBRARIES</vt:lpstr>
      <vt:lpstr>Augustana College</vt:lpstr>
      <vt:lpstr>Research Question and Outcomes</vt:lpstr>
      <vt:lpstr>Why Special Collections?</vt:lpstr>
      <vt:lpstr>Population</vt:lpstr>
      <vt:lpstr>Document Analysis</vt:lpstr>
      <vt:lpstr>Paper Analysis</vt:lpstr>
      <vt:lpstr>Illinois Central College</vt:lpstr>
      <vt:lpstr>Illinois Central College</vt:lpstr>
      <vt:lpstr>PowerPoint Presentation</vt:lpstr>
      <vt:lpstr>PowerPoint Presentation</vt:lpstr>
      <vt:lpstr>DePaul University</vt:lpstr>
      <vt:lpstr>DePaul University</vt:lpstr>
      <vt:lpstr>DePaul Team Members</vt:lpstr>
      <vt:lpstr>The Assignment</vt:lpstr>
      <vt:lpstr>The Reflection Essay</vt:lpstr>
      <vt:lpstr>Collecting/Analyzing the data</vt:lpstr>
      <vt:lpstr>Other analysis…</vt:lpstr>
      <vt:lpstr>Northeastern Illinois University</vt:lpstr>
      <vt:lpstr>Background</vt:lpstr>
      <vt:lpstr>Lessons Learned (So Far)</vt:lpstr>
      <vt:lpstr>Will Your Library Participate?</vt:lpstr>
      <vt:lpstr>Apply for Year 2</vt:lpstr>
      <vt:lpstr>FYI: Basics of Applying</vt:lpstr>
      <vt:lpstr>Thank You!  Questions or Comments?</vt:lpstr>
    </vt:vector>
  </TitlesOfParts>
  <Company>American Library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ljanicke@illinois.edu</dc:creator>
  <cp:lastModifiedBy>Lisa W Hinchliffe</cp:lastModifiedBy>
  <cp:revision>39</cp:revision>
  <dcterms:created xsi:type="dcterms:W3CDTF">2011-11-21T18:40:52Z</dcterms:created>
  <dcterms:modified xsi:type="dcterms:W3CDTF">2013-10-30T19:55:59Z</dcterms:modified>
</cp:coreProperties>
</file>