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2" r:id="rId5"/>
  </p:sldMasterIdLst>
  <p:notesMasterIdLst>
    <p:notesMasterId r:id="rId22"/>
  </p:notesMasterIdLst>
  <p:handoutMasterIdLst>
    <p:handoutMasterId r:id="rId23"/>
  </p:handoutMasterIdLst>
  <p:sldIdLst>
    <p:sldId id="3156" r:id="rId6"/>
    <p:sldId id="3209" r:id="rId7"/>
    <p:sldId id="3186" r:id="rId8"/>
    <p:sldId id="3266" r:id="rId9"/>
    <p:sldId id="3267" r:id="rId10"/>
    <p:sldId id="3265" r:id="rId11"/>
    <p:sldId id="3281" r:id="rId12"/>
    <p:sldId id="3287" r:id="rId13"/>
    <p:sldId id="3288" r:id="rId14"/>
    <p:sldId id="3284" r:id="rId15"/>
    <p:sldId id="3283" r:id="rId16"/>
    <p:sldId id="3289" r:id="rId17"/>
    <p:sldId id="3282" r:id="rId18"/>
    <p:sldId id="3286" r:id="rId19"/>
    <p:sldId id="3278" r:id="rId20"/>
    <p:sldId id="3285" r:id="rId21"/>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075EB-0E5A-F963-407B-990A90900088}" name="Masciadrelli, Jennifer" initials="MJ" userId="S::jmasciad@uillinois.edu::6ccfc54e-6ef4-4c47-aa09-bdb1c17db7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 id="2" name="Jennifer Hanna Masciadrelli" initials="JM" lastIdx="6" clrIdx="1">
    <p:extLst>
      <p:ext uri="{19B8F6BF-5375-455C-9EA6-DF929625EA0E}">
        <p15:presenceInfo xmlns:p15="http://schemas.microsoft.com/office/powerpoint/2012/main" userId="71Y7B493YIatweT83jg1vpRHhmZ2ASJfAAbCYmIhe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82456" autoAdjust="0"/>
  </p:normalViewPr>
  <p:slideViewPr>
    <p:cSldViewPr snapToGrid="0" snapToObjects="1">
      <p:cViewPr varScale="1">
        <p:scale>
          <a:sx n="91" d="100"/>
          <a:sy n="91" d="100"/>
        </p:scale>
        <p:origin x="1674" y="84"/>
      </p:cViewPr>
      <p:guideLst>
        <p:guide orient="horz" pos="2160"/>
        <p:guide pos="2880"/>
      </p:guideLst>
    </p:cSldViewPr>
  </p:slideViewPr>
  <p:outlineViewPr>
    <p:cViewPr>
      <p:scale>
        <a:sx n="33" d="100"/>
        <a:sy n="33" d="100"/>
      </p:scale>
      <p:origin x="0" y="-20106"/>
    </p:cViewPr>
  </p:outlineViewPr>
  <p:notesTextViewPr>
    <p:cViewPr>
      <p:scale>
        <a:sx n="100" d="100"/>
        <a:sy n="100" d="100"/>
      </p:scale>
      <p:origin x="0" y="0"/>
    </p:cViewPr>
  </p:notesTextViewPr>
  <p:sorterViewPr>
    <p:cViewPr varScale="1">
      <p:scale>
        <a:sx n="100" d="100"/>
        <a:sy n="100" d="100"/>
      </p:scale>
      <p:origin x="0" y="-1301"/>
    </p:cViewPr>
  </p:sorterViewPr>
  <p:notesViewPr>
    <p:cSldViewPr snapToGrid="0" snapToObjects="1">
      <p:cViewPr varScale="1">
        <p:scale>
          <a:sx n="92" d="100"/>
          <a:sy n="92"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11/2/2022</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11/2/2022</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heipregistry.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defTabSz="1287292">
              <a:defRPr/>
            </a:pPr>
            <a:endParaRPr lang="en-US" sz="1200" i="1" dirty="0">
              <a:latin typeface="+mn-lt"/>
            </a:endParaRPr>
          </a:p>
        </p:txBody>
      </p:sp>
    </p:spTree>
    <p:extLst>
      <p:ext uri="{BB962C8B-B14F-4D97-AF65-F5344CB8AC3E}">
        <p14:creationId xmlns:p14="http://schemas.microsoft.com/office/powerpoint/2010/main" val="99801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baseline="0" dirty="0">
                <a:cs typeface="Calibri"/>
              </a:rPr>
              <a:t>Gee how’d they get confused on that choice? </a:t>
            </a:r>
            <a:r>
              <a:rPr lang="en-US" dirty="0"/>
              <a:t>After activating the exact e-collection that matched their purchases, the linking worked. While these e-collections cover mostly the same journals and ebooks, the linking syntax and the library’s IP ranges were tied to a specific e-collection. You may have had the same experience with e-titles like “Science” or “New England Journal of Medicine” that are available from multiple vendors. Be sure you have the correct one for your library’s purchases. Use ISSNs, vendor codes or other customer info if possible. More in a moment.</a:t>
            </a:r>
          </a:p>
          <a:p>
            <a:endParaRPr lang="en-US" baseline="0" dirty="0">
              <a:cs typeface="Calibri"/>
            </a:endParaRPr>
          </a:p>
        </p:txBody>
      </p:sp>
    </p:spTree>
    <p:extLst>
      <p:ext uri="{BB962C8B-B14F-4D97-AF65-F5344CB8AC3E}">
        <p14:creationId xmlns:p14="http://schemas.microsoft.com/office/powerpoint/2010/main" val="181038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a:p>
            <a:endParaRPr lang="en-US" baseline="0" dirty="0">
              <a:cs typeface="Calibri"/>
            </a:endParaRPr>
          </a:p>
          <a:p>
            <a:r>
              <a:rPr lang="en-US" baseline="0" dirty="0">
                <a:cs typeface="Calibri"/>
              </a:rPr>
              <a:t>Similarly, the date coverage for periodicals have changed but your KB or ILS are not up to date. Time to edit. Can be for a single title or for entire e-collections, ex. a current file type e-collection that has dates from 2005 to present suddenly has 1995- present due to a KB error.  </a:t>
            </a:r>
          </a:p>
          <a:p>
            <a:endParaRPr lang="en-US" baseline="0" dirty="0">
              <a:cs typeface="Calibri"/>
            </a:endParaRPr>
          </a:p>
          <a:p>
            <a:r>
              <a:rPr lang="en-US" baseline="0" dirty="0">
                <a:cs typeface="Calibri"/>
              </a:rPr>
              <a:t>And again was activated without proper customer ids. Will show some examples in a few minutes.  Please remind me if I forget to show some examples of customer ids.</a:t>
            </a:r>
          </a:p>
        </p:txBody>
      </p:sp>
    </p:spTree>
    <p:extLst>
      <p:ext uri="{BB962C8B-B14F-4D97-AF65-F5344CB8AC3E}">
        <p14:creationId xmlns:p14="http://schemas.microsoft.com/office/powerpoint/2010/main" val="323362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One last resource activation/description issue: it’ not really free or OpenAccess. Happens frequently that what was OpenAccess is no longer so. Or perhaps never was but your knowledge base in your link resolver or ILS says it is. Time to edit or deactivate or possibly delete  depending on what you find at the home page for the publication.  In this example says _Sociological forum_... Raise your virtual  hand if happen to you. </a:t>
            </a:r>
          </a:p>
          <a:p>
            <a:endParaRPr lang="en-US" baseline="0" dirty="0">
              <a:cs typeface="Calibri"/>
            </a:endParaRPr>
          </a:p>
          <a:p>
            <a:r>
              <a:rPr lang="en-US" baseline="0" dirty="0">
                <a:cs typeface="Calibri"/>
              </a:rPr>
              <a:t> </a:t>
            </a:r>
          </a:p>
        </p:txBody>
      </p:sp>
    </p:spTree>
    <p:extLst>
      <p:ext uri="{BB962C8B-B14F-4D97-AF65-F5344CB8AC3E}">
        <p14:creationId xmlns:p14="http://schemas.microsoft.com/office/powerpoint/2010/main" val="723134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Final area to examine are the citation just isn’t right, something’s off with this reference’s metadata. </a:t>
            </a:r>
          </a:p>
          <a:p>
            <a:r>
              <a:rPr lang="en-US" baseline="0" dirty="0">
                <a:cs typeface="Calibri"/>
              </a:rPr>
              <a:t>Look up the article or ebook/monographic citation in a different index or Google Scholar or  Web of Science or a publisher’s website or what ever is available. Compare with the dud linking citation. Any of these errors? </a:t>
            </a:r>
          </a:p>
          <a:p>
            <a:r>
              <a:rPr lang="en-US" baseline="0" dirty="0">
                <a:cs typeface="Calibri"/>
              </a:rPr>
              <a:t>Let me show you some examples of these common metadata snafus. Show Business Week example and others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https://www.carli.illinois.edu/products-services/i-share/electronic-res-man/primove-broken-links  , see section “</a:t>
            </a:r>
            <a:r>
              <a:rPr lang="en-US" b="1" dirty="0"/>
              <a:t>Outside Citation Data Issues</a:t>
            </a:r>
          </a:p>
          <a:p>
            <a:r>
              <a:rPr lang="en-US" baseline="0" dirty="0">
                <a:cs typeface="Calibri"/>
              </a:rPr>
              <a:t>“.  In short the old “Garbage in, Garbage out” still applies. </a:t>
            </a:r>
          </a:p>
          <a:p>
            <a:endParaRPr lang="en-US" baseline="0" dirty="0">
              <a:cs typeface="Calibri"/>
            </a:endParaRPr>
          </a:p>
        </p:txBody>
      </p:sp>
    </p:spTree>
    <p:extLst>
      <p:ext uri="{BB962C8B-B14F-4D97-AF65-F5344CB8AC3E}">
        <p14:creationId xmlns:p14="http://schemas.microsoft.com/office/powerpoint/2010/main" val="53431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Why do these citation errors impact linking so much? Here’s a partial example Open URL. See how faulty metadata could lead to a “not found” 404 type message. If numbers flipped or just inaccurate, link won’t lead to anything.  Or in some cases will take you to the journal level but not to the article. Or for ebooks and streaming media, to a search this vendor’s offerings type web page. </a:t>
            </a:r>
          </a:p>
        </p:txBody>
      </p:sp>
    </p:spTree>
    <p:extLst>
      <p:ext uri="{BB962C8B-B14F-4D97-AF65-F5344CB8AC3E}">
        <p14:creationId xmlns:p14="http://schemas.microsoft.com/office/powerpoint/2010/main" val="114410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We could easily do an advanced version of this presentation on how to get more OpenURL details, how to see the underlying data from what Alma calls “context objects” use in the linking. Here’s link to the CARLI web page I showed you during the faulty metadata examples.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Also I urge you to dig a little into what OpenURL is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And get to know your campus allies in Info technology, id or single sign on offices,  registrar or HR or other ways to check on on/off campus access issues. </a:t>
            </a:r>
            <a:endParaRPr lang="en-US" sz="1200" dirty="0">
              <a:effectLst/>
              <a:latin typeface="Times New Roman" panose="02020603050405020304" pitchFamily="18" charset="0"/>
              <a:ea typeface="Times New Roman" panose="02020603050405020304" pitchFamily="18" charset="0"/>
            </a:endParaRPr>
          </a:p>
          <a:p>
            <a:r>
              <a:rPr lang="en-US" baseline="0" dirty="0">
                <a:cs typeface="Calibri"/>
              </a:rPr>
              <a:t>Would you like an advanced edition of this presentation? </a:t>
            </a:r>
          </a:p>
        </p:txBody>
      </p:sp>
    </p:spTree>
    <p:extLst>
      <p:ext uri="{BB962C8B-B14F-4D97-AF65-F5344CB8AC3E}">
        <p14:creationId xmlns:p14="http://schemas.microsoft.com/office/powerpoint/2010/main" val="3626821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a:t>
            </a:r>
            <a:endParaRPr lang="en-US" sz="1200" dirty="0">
              <a:effectLst/>
              <a:latin typeface="Times New Roman" panose="02020603050405020304" pitchFamily="18" charset="0"/>
              <a:ea typeface="Times New Roman" panose="02020603050405020304" pitchFamily="18" charset="0"/>
            </a:endParaRPr>
          </a:p>
          <a:p>
            <a:endParaRPr lang="en-US" baseline="0" dirty="0">
              <a:cs typeface="Calibri"/>
            </a:endParaRPr>
          </a:p>
        </p:txBody>
      </p:sp>
    </p:spTree>
    <p:extLst>
      <p:ext uri="{BB962C8B-B14F-4D97-AF65-F5344CB8AC3E}">
        <p14:creationId xmlns:p14="http://schemas.microsoft.com/office/powerpoint/2010/main" val="110453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Hello all, I’m Denise Green, Senior Library Services Coordinator at CARLI. At CARLI </a:t>
            </a:r>
            <a:r>
              <a:rPr lang="en-US" dirty="0"/>
              <a:t>since October 2014. I’ve had a long career in reference, instruction, e-resources &amp; link resolver management and staff training in Ohio and Illinois academic libraries.  I will focus on Alma/PrimoVE examples, but general principles and tips apply to all systems. </a:t>
            </a:r>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effectLst/>
              </a:rPr>
              <a:t>So you get a report that some e-resources link didn’t work? Didn’t connect to full text or only got part way there- no what. </a:t>
            </a:r>
          </a:p>
          <a:p>
            <a:endParaRPr lang="en-US" dirty="0">
              <a:effectLst/>
            </a:endParaRPr>
          </a:p>
          <a:p>
            <a:r>
              <a:rPr lang="en-US" dirty="0">
                <a:effectLst/>
              </a:rPr>
              <a:t>1.</a:t>
            </a:r>
            <a:r>
              <a:rPr lang="en-US" b="1" dirty="0">
                <a:effectLst/>
              </a:rPr>
              <a:t>Re-create the search</a:t>
            </a:r>
            <a:r>
              <a:rPr lang="en-US" dirty="0">
                <a:effectLst/>
              </a:rPr>
              <a:t> and find the problem linking again. See if you can connect using the link. Sometimes linking issues are temporary, and you can't replicate the problem. If you are able to get the full text now, ask your patron to search again after clearing their browser cache and search history (or send them the full text file.)</a:t>
            </a:r>
          </a:p>
          <a:p>
            <a:r>
              <a:rPr lang="en-US" dirty="0">
                <a:effectLst/>
              </a:rPr>
              <a:t>If that doesn't work then,</a:t>
            </a:r>
          </a:p>
          <a:p>
            <a:r>
              <a:rPr lang="en-US" dirty="0">
                <a:effectLst/>
              </a:rPr>
              <a:t>2.</a:t>
            </a:r>
            <a:r>
              <a:rPr lang="en-US" b="1" dirty="0">
                <a:effectLst/>
              </a:rPr>
              <a:t>Try another web browser</a:t>
            </a:r>
            <a:r>
              <a:rPr lang="en-US" dirty="0">
                <a:effectLst/>
              </a:rPr>
              <a:t> than what the patron used. Preferably use an incognito (Chrome)  or private (Firefox) window. Sometimes linking issues are related to a particular web browser or caching/cookies issue. The problem may not appear in a different browser. If this now works for you, ask your patron to search again after clearing cache and cookies and then opening a fresh browser window. Up to date browser can affect too.</a:t>
            </a: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In order to understand problems with authentication, collection activation and metadata, Here’s a simplified map of the usual process for e-resources discovery and access.  So typically , your patrons or students or faculty /staff are looking for information in an index of some kind whether from Google or your library’s e-resources’ catalog/discovery tools or a Vendor’s interface like ACS Publications, EBSCOhost, ProQuest, etc.  They find a promising citation and then we’re off to ….</a:t>
            </a:r>
          </a:p>
          <a:p>
            <a:endParaRPr lang="en-US" baseline="0" dirty="0">
              <a:cs typeface="Calibri"/>
            </a:endParaRPr>
          </a:p>
          <a:p>
            <a:r>
              <a:rPr lang="en-US" baseline="0" dirty="0">
                <a:cs typeface="Calibri"/>
              </a:rPr>
              <a:t>Simple process right? , NOT! </a:t>
            </a:r>
          </a:p>
        </p:txBody>
      </p:sp>
    </p:spTree>
    <p:extLst>
      <p:ext uri="{BB962C8B-B14F-4D97-AF65-F5344CB8AC3E}">
        <p14:creationId xmlns:p14="http://schemas.microsoft.com/office/powerpoint/2010/main" val="90028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Note, there’s a lot more that my previous diagram shows about making an OpenURL based on the citation metadata as this diagram partly shows.  Gee, what could go wrong with Open URL construction? (sarcasm) We’ll come back to OpenURLs later in this presentation. </a:t>
            </a:r>
          </a:p>
        </p:txBody>
      </p:sp>
    </p:spTree>
    <p:extLst>
      <p:ext uri="{BB962C8B-B14F-4D97-AF65-F5344CB8AC3E}">
        <p14:creationId xmlns:p14="http://schemas.microsoft.com/office/powerpoint/2010/main" val="2003911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Help them get a working campus authentication login, Will often involve calling or sending the user to campus id office or the like. The lapsed or “not ready yet” campus account authentication issue is especially common at the beginning of an academic term when brand new students or students re-entering after a “stop out” are back as your library users but the authentication system hasn’t caught up yet. Ditto for new or returning  faculty and staff. Try to know, if possible, when your organization loads patron data. And conversely when graduating students &amp; employees are processed for auth loads. </a:t>
            </a:r>
          </a:p>
          <a:p>
            <a:r>
              <a:rPr lang="en-US" baseline="0" dirty="0">
                <a:cs typeface="Calibri"/>
              </a:rPr>
              <a:t>Of course, the patron </a:t>
            </a:r>
            <a:r>
              <a:rPr lang="en-US" dirty="0"/>
              <a:t>may have no valid claim to such an off campus login if graduated or otherwise separated from your university.  I won’t go into more details here since providing a campus id will vary a great deal depending on your proxying system, if you use single sign on or not, how does your campus system interact with library resources  and similar factors. </a:t>
            </a:r>
            <a:endParaRPr lang="en-US" baseline="0" dirty="0">
              <a:cs typeface="Calibri"/>
            </a:endParaRPr>
          </a:p>
        </p:txBody>
      </p:sp>
    </p:spTree>
    <p:extLst>
      <p:ext uri="{BB962C8B-B14F-4D97-AF65-F5344CB8AC3E}">
        <p14:creationId xmlns:p14="http://schemas.microsoft.com/office/powerpoint/2010/main" val="402143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Other Authentication matters relate to e-collections themselves. If problems persist, contact the vendor and confirm they have up to date proxy IP ranges for your campus including any EZ Proxy or OpenAthens IP ranges. Vendors can lose IP ranges. Or due to human error or changes in the vendor's platform, your library's IP ranges and the proxy details can be incorrect. If you have access to your library's administrative account on vendor site, log in. Check if the account has the correct IP range for the institution. EZproxy IP or Open Athens IP must be included in the IP ranges. If needed, update the IP range on the library administrative account. If the account does not allow customers to update the IP ranges, contact your vendor.  Note some vendors manage IP ranges using theIPregistry.com. You may also need to update the institution’s IP range at </a:t>
            </a:r>
            <a:r>
              <a:rPr lang="en-US" dirty="0">
                <a:hlinkClick r:id="rId3"/>
              </a:rPr>
              <a:t>theIPregistry.com</a:t>
            </a:r>
            <a:r>
              <a:rPr lang="en-US" dirty="0"/>
              <a:t>.</a:t>
            </a:r>
          </a:p>
          <a:p>
            <a:endParaRPr lang="en-US" baseline="0" dirty="0">
              <a:cs typeface="Calibri"/>
            </a:endParaRPr>
          </a:p>
        </p:txBody>
      </p:sp>
    </p:spTree>
    <p:extLst>
      <p:ext uri="{BB962C8B-B14F-4D97-AF65-F5344CB8AC3E}">
        <p14:creationId xmlns:p14="http://schemas.microsoft.com/office/powerpoint/2010/main" val="197877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times patrons can authenticate. Their single sign on works but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Error message examples related to library e-collection proxying issues.  Here’s two from EZ Proxy and one of most unhelpful &amp; vague messages ever…</a:t>
            </a:r>
          </a:p>
          <a:p>
            <a:endParaRPr lang="en-US" baseline="0" dirty="0">
              <a:cs typeface="Calibri"/>
            </a:endParaRPr>
          </a:p>
        </p:txBody>
      </p:sp>
    </p:spTree>
    <p:extLst>
      <p:ext uri="{BB962C8B-B14F-4D97-AF65-F5344CB8AC3E}">
        <p14:creationId xmlns:p14="http://schemas.microsoft.com/office/powerpoint/2010/main" val="235815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Error message examples related to proxying issues- </a:t>
            </a:r>
          </a:p>
          <a:p>
            <a:r>
              <a:rPr lang="en-US" baseline="0" dirty="0">
                <a:cs typeface="Calibri"/>
              </a:rPr>
              <a:t>OpenAthens examples. </a:t>
            </a:r>
          </a:p>
          <a:p>
            <a:r>
              <a:rPr lang="en-US" baseline="0" dirty="0">
                <a:cs typeface="Calibri"/>
              </a:rPr>
              <a:t>Pause </a:t>
            </a:r>
            <a:r>
              <a:rPr lang="en-US" baseline="0">
                <a:cs typeface="Calibri"/>
              </a:rPr>
              <a:t>for Questions.</a:t>
            </a:r>
            <a:endParaRPr lang="en-US" baseline="0" dirty="0">
              <a:cs typeface="Calibri"/>
            </a:endParaRPr>
          </a:p>
        </p:txBody>
      </p:sp>
    </p:spTree>
    <p:extLst>
      <p:ext uri="{BB962C8B-B14F-4D97-AF65-F5344CB8AC3E}">
        <p14:creationId xmlns:p14="http://schemas.microsoft.com/office/powerpoint/2010/main" val="3492380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84286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2199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7365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78384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26058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86102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9263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3290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009161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19446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0748241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728694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45666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025854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843843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2691778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793152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3180197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86940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grpSp>
    </p:spTree>
    <p:extLst>
      <p:ext uri="{BB962C8B-B14F-4D97-AF65-F5344CB8AC3E}">
        <p14:creationId xmlns:p14="http://schemas.microsoft.com/office/powerpoint/2010/main" val="171811138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lickr.com/photos/83633410@N07/7658225516" TargetMode="External"/><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jpg"/><Relationship Id="rId5" Type="http://schemas.openxmlformats.org/officeDocument/2006/relationships/image" Target="../media/image51.gif"/><Relationship Id="rId4" Type="http://schemas.openxmlformats.org/officeDocument/2006/relationships/image" Target="../media/image5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so.org/publications/z3988-2004-r201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carli.illinois.edu/products-services/i-share/electronic-res-man/primove-broken-links" TargetMode="External"/><Relationship Id="rId4" Type="http://schemas.openxmlformats.org/officeDocument/2006/relationships/hyperlink" Target="https://www.doi.org/factsheets/DOI_OpenURL.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dgree1@uillinois.ed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gif"/><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gif"/></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3FA"/>
        </a:solidFill>
        <a:effectLst/>
      </p:bgPr>
    </p:bg>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EE9A46BF-9D00-5432-00A4-4B749D788CF0}"/>
              </a:ext>
            </a:extLst>
          </p:cNvPr>
          <p:cNvSpPr>
            <a:spLocks noGrp="1"/>
          </p:cNvSpPr>
          <p:nvPr>
            <p:ph type="title"/>
          </p:nvPr>
        </p:nvSpPr>
        <p:spPr>
          <a:xfrm>
            <a:off x="1510046" y="4956596"/>
            <a:ext cx="6315793" cy="1513256"/>
          </a:xfrm>
        </p:spPr>
        <p:txBody>
          <a:bodyPr>
            <a:normAutofit fontScale="90000"/>
          </a:bodyPr>
          <a:lstStyle/>
          <a:p>
            <a:r>
              <a:rPr lang="en-US" sz="2400" b="1" dirty="0">
                <a:latin typeface="Georgia Pro" panose="020B0604020202020204" pitchFamily="18" charset="0"/>
                <a:cs typeface="Calibri" panose="020F0502020204030204" pitchFamily="34" charset="0"/>
              </a:rPr>
              <a:t>The Link Didn't Work, Now What? Troubleshooting Patron Reports </a:t>
            </a:r>
            <a:br>
              <a:rPr lang="en-US" sz="2400" b="1" dirty="0">
                <a:latin typeface="Georgia Pro" panose="020B0604020202020204" pitchFamily="18" charset="0"/>
                <a:cs typeface="Calibri" panose="020F0502020204030204" pitchFamily="34" charset="0"/>
              </a:rPr>
            </a:br>
            <a:r>
              <a:rPr lang="en-US" sz="2400" b="1" dirty="0">
                <a:latin typeface="Georgia Pro" panose="020B0604020202020204" pitchFamily="18" charset="0"/>
                <a:cs typeface="Calibri" panose="020F0502020204030204" pitchFamily="34" charset="0"/>
              </a:rPr>
              <a:t>of E-Resources Linking Problems</a:t>
            </a:r>
            <a:br>
              <a:rPr lang="en-US" sz="2700" b="1" dirty="0">
                <a:latin typeface="Georgia Pro" panose="020B0604020202020204" pitchFamily="18" charset="0"/>
                <a:cs typeface="Calibri" panose="020F0502020204030204" pitchFamily="34" charset="0"/>
              </a:rPr>
            </a:br>
            <a:r>
              <a:rPr lang="en-US" sz="2700" b="1" dirty="0">
                <a:latin typeface="Georgia Pro" panose="020B0604020202020204" pitchFamily="18" charset="0"/>
                <a:cs typeface="Calibri" panose="020F0502020204030204" pitchFamily="34" charset="0"/>
              </a:rPr>
              <a:t>	</a:t>
            </a:r>
            <a:r>
              <a:rPr lang="en-US" sz="2200" dirty="0">
                <a:solidFill>
                  <a:srgbClr val="F0BF9A"/>
                </a:solidFill>
                <a:latin typeface="Georgia Pro" panose="020B0604020202020204" pitchFamily="18" charset="0"/>
                <a:cs typeface="Calibri" panose="020F0502020204030204" pitchFamily="34" charset="0"/>
              </a:rPr>
              <a:t>Denise Green</a:t>
            </a:r>
            <a:endParaRPr lang="en-US" sz="2200" dirty="0">
              <a:solidFill>
                <a:srgbClr val="F0BF9A"/>
              </a:solidFill>
            </a:endParaRPr>
          </a:p>
        </p:txBody>
      </p:sp>
      <p:sp>
        <p:nvSpPr>
          <p:cNvPr id="9" name="TextBox 8">
            <a:extLst>
              <a:ext uri="{FF2B5EF4-FFF2-40B4-BE49-F238E27FC236}">
                <a16:creationId xmlns:a16="http://schemas.microsoft.com/office/drawing/2014/main" id="{DDA77436-EAC4-A635-F0F0-1975A2DF347D}"/>
              </a:ext>
            </a:extLst>
          </p:cNvPr>
          <p:cNvSpPr txBox="1"/>
          <p:nvPr/>
        </p:nvSpPr>
        <p:spPr>
          <a:xfrm>
            <a:off x="1487235" y="6534834"/>
            <a:ext cx="4764974" cy="646331"/>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0F4FA"/>
                </a:solidFill>
                <a:effectLst/>
                <a:uLnTx/>
                <a:uFillTx/>
                <a:latin typeface="Georgia Pro" panose="02040502050405020303" pitchFamily="18" charset="0"/>
                <a:ea typeface="ＭＳ Ｐゴシック" charset="0"/>
                <a:cs typeface="Calibri" panose="020F0502020204030204" pitchFamily="34" charset="0"/>
              </a:rPr>
              <a:t>Zoom’s Live Transcript is enabled.</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eorgia Pro" panose="02040502050405020303" pitchFamily="18" charset="0"/>
                <a:ea typeface="ＭＳ Ｐゴシック" charset="0"/>
                <a:cs typeface="Calibri" panose="020F0502020204030204" pitchFamily="34" charset="0"/>
              </a:rPr>
              <a:t> </a:t>
            </a:r>
          </a:p>
        </p:txBody>
      </p:sp>
      <p:sp>
        <p:nvSpPr>
          <p:cNvPr id="15" name="Rectangle 14">
            <a:extLst>
              <a:ext uri="{FF2B5EF4-FFF2-40B4-BE49-F238E27FC236}">
                <a16:creationId xmlns:a16="http://schemas.microsoft.com/office/drawing/2014/main" id="{FF3058F8-6761-8432-ACE7-880D10AF185D}"/>
              </a:ext>
            </a:extLst>
          </p:cNvPr>
          <p:cNvSpPr/>
          <p:nvPr/>
        </p:nvSpPr>
        <p:spPr>
          <a:xfrm>
            <a:off x="0" y="0"/>
            <a:ext cx="9144000" cy="1468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13" name="Picture 12" descr="CARLI: Consortium of Academic and Research Libraries in Illinois logo.&#10;">
            <a:extLst>
              <a:ext uri="{FF2B5EF4-FFF2-40B4-BE49-F238E27FC236}">
                <a16:creationId xmlns:a16="http://schemas.microsoft.com/office/drawing/2014/main" id="{F06E6C8B-569A-9046-9555-6EA95B3B2F18}"/>
              </a:ext>
            </a:extLst>
          </p:cNvPr>
          <p:cNvPicPr>
            <a:picLocks noChangeAspect="1"/>
          </p:cNvPicPr>
          <p:nvPr/>
        </p:nvPicPr>
        <p:blipFill>
          <a:blip r:embed="rId3"/>
          <a:stretch>
            <a:fillRect/>
          </a:stretch>
        </p:blipFill>
        <p:spPr>
          <a:xfrm>
            <a:off x="113250" y="158846"/>
            <a:ext cx="3486557" cy="642261"/>
          </a:xfrm>
          <a:prstGeom prst="rect">
            <a:avLst/>
          </a:prstGeom>
        </p:spPr>
      </p:pic>
      <p:pic>
        <p:nvPicPr>
          <p:cNvPr id="3" name="Picture 2">
            <a:extLst>
              <a:ext uri="{FF2B5EF4-FFF2-40B4-BE49-F238E27FC236}">
                <a16:creationId xmlns:a16="http://schemas.microsoft.com/office/drawing/2014/main" id="{3C2939C1-7737-BBBC-9A40-4635376E5A66}"/>
              </a:ext>
            </a:extLst>
          </p:cNvPr>
          <p:cNvPicPr>
            <a:picLocks noChangeAspect="1"/>
          </p:cNvPicPr>
          <p:nvPr/>
        </p:nvPicPr>
        <p:blipFill rotWithShape="1">
          <a:blip r:embed="rId4"/>
          <a:srcRect l="65833" t="57366" r="1012" b="27401"/>
          <a:stretch/>
        </p:blipFill>
        <p:spPr>
          <a:xfrm>
            <a:off x="3994463" y="136812"/>
            <a:ext cx="2217420" cy="662001"/>
          </a:xfrm>
          <a:prstGeom prst="rect">
            <a:avLst/>
          </a:prstGeom>
        </p:spPr>
      </p:pic>
      <p:pic>
        <p:nvPicPr>
          <p:cNvPr id="1026" name="Picture 2" descr="Home | NC LIVE">
            <a:extLst>
              <a:ext uri="{FF2B5EF4-FFF2-40B4-BE49-F238E27FC236}">
                <a16:creationId xmlns:a16="http://schemas.microsoft.com/office/drawing/2014/main" id="{E20F7A4B-2AF5-48B7-8BB3-AD46142DD7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9615" y="121999"/>
            <a:ext cx="1292876" cy="6684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47D0511-22A1-7CF6-D869-FB57E583F7CC}"/>
              </a:ext>
            </a:extLst>
          </p:cNvPr>
          <p:cNvSpPr/>
          <p:nvPr/>
        </p:nvSpPr>
        <p:spPr>
          <a:xfrm>
            <a:off x="-1" y="892835"/>
            <a:ext cx="9149651" cy="7484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a:ea typeface="+mn-ea"/>
                <a:cs typeface="+mn-cs"/>
              </a:rPr>
              <a:t>y</a:t>
            </a:r>
          </a:p>
        </p:txBody>
      </p:sp>
      <p:sp>
        <p:nvSpPr>
          <p:cNvPr id="4" name="TextBox 3">
            <a:extLst>
              <a:ext uri="{FF2B5EF4-FFF2-40B4-BE49-F238E27FC236}">
                <a16:creationId xmlns:a16="http://schemas.microsoft.com/office/drawing/2014/main" id="{5CF30FEF-56C4-0527-FE12-683D39052E37}"/>
              </a:ext>
            </a:extLst>
          </p:cNvPr>
          <p:cNvSpPr txBox="1"/>
          <p:nvPr/>
        </p:nvSpPr>
        <p:spPr>
          <a:xfrm>
            <a:off x="210895" y="981384"/>
            <a:ext cx="8938756"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543C61"/>
                </a:solidFill>
                <a:effectLst/>
                <a:uLnTx/>
                <a:uFillTx/>
                <a:latin typeface="Georgia Pro" panose="020B0604020202020204" pitchFamily="18" charset="0"/>
                <a:ea typeface="ＭＳ Ｐゴシック" charset="0"/>
                <a:cs typeface="Calibri" panose="020F0502020204030204" pitchFamily="34" charset="0"/>
              </a:rPr>
              <a:t>E-Resources Learning Series</a:t>
            </a:r>
            <a:endParaRPr kumimoji="0" lang="en-US" sz="3600" b="0" i="0" u="none" strike="noStrike" kern="1200" cap="none" spc="0" normalizeH="0" baseline="0" noProof="0" dirty="0">
              <a:ln>
                <a:noFill/>
              </a:ln>
              <a:solidFill>
                <a:srgbClr val="543C61"/>
              </a:solidFill>
              <a:effectLst/>
              <a:uLnTx/>
              <a:uFillTx/>
              <a:latin typeface="Times New Roman" charset="0"/>
              <a:ea typeface="ＭＳ Ｐゴシック" charset="0"/>
            </a:endParaRPr>
          </a:p>
        </p:txBody>
      </p:sp>
      <p:pic>
        <p:nvPicPr>
          <p:cNvPr id="8" name="Picture 7" descr="A woman seated at a wooden desk or table looking at her white laptop screen with a frustrated expression and leaning on her elbow with her hand in her hair.">
            <a:extLst>
              <a:ext uri="{FF2B5EF4-FFF2-40B4-BE49-F238E27FC236}">
                <a16:creationId xmlns:a16="http://schemas.microsoft.com/office/drawing/2014/main" id="{8E339D1B-01C3-B35F-111E-00B1DF2F1BDE}"/>
              </a:ext>
            </a:extLst>
          </p:cNvPr>
          <p:cNvPicPr>
            <a:picLocks noChangeAspect="1"/>
          </p:cNvPicPr>
          <p:nvPr/>
        </p:nvPicPr>
        <p:blipFill>
          <a:blip r:embed="rId6"/>
          <a:stretch>
            <a:fillRect/>
          </a:stretch>
        </p:blipFill>
        <p:spPr>
          <a:xfrm>
            <a:off x="2046285" y="1629431"/>
            <a:ext cx="4955304" cy="3273465"/>
          </a:xfrm>
          <a:prstGeom prst="rect">
            <a:avLst/>
          </a:prstGeom>
          <a:solidFill>
            <a:srgbClr val="F0F3FA"/>
          </a:solidFill>
        </p:spPr>
      </p:pic>
      <p:pic>
        <p:nvPicPr>
          <p:cNvPr id="12" name="Picture 11" descr="Professional Development Alliance of Library Consortia logo">
            <a:extLst>
              <a:ext uri="{FF2B5EF4-FFF2-40B4-BE49-F238E27FC236}">
                <a16:creationId xmlns:a16="http://schemas.microsoft.com/office/drawing/2014/main" id="{94DD0C87-E9BC-C7E3-56F4-B23F02DC643C}"/>
              </a:ext>
            </a:extLst>
          </p:cNvPr>
          <p:cNvPicPr>
            <a:picLocks noChangeAspect="1"/>
          </p:cNvPicPr>
          <p:nvPr/>
        </p:nvPicPr>
        <p:blipFill rotWithShape="1">
          <a:blip r:embed="rId7"/>
          <a:srcRect t="-997" r="-406" b="5454"/>
          <a:stretch/>
        </p:blipFill>
        <p:spPr>
          <a:xfrm>
            <a:off x="7143803" y="849619"/>
            <a:ext cx="1982098" cy="748459"/>
          </a:xfrm>
          <a:prstGeom prst="rect">
            <a:avLst/>
          </a:prstGeom>
          <a:solidFill>
            <a:srgbClr val="F0F3FA"/>
          </a:solidFill>
          <a:ln>
            <a:solidFill>
              <a:schemeClr val="bg1"/>
            </a:solidFill>
          </a:ln>
          <a:effectLst/>
        </p:spPr>
      </p:pic>
      <p:sp>
        <p:nvSpPr>
          <p:cNvPr id="16" name="TextBox 15">
            <a:extLst>
              <a:ext uri="{FF2B5EF4-FFF2-40B4-BE49-F238E27FC236}">
                <a16:creationId xmlns:a16="http://schemas.microsoft.com/office/drawing/2014/main" id="{AA65E0C6-610E-DF12-D242-D96F54A8985D}"/>
              </a:ext>
            </a:extLst>
          </p:cNvPr>
          <p:cNvSpPr txBox="1"/>
          <p:nvPr/>
        </p:nvSpPr>
        <p:spPr>
          <a:xfrm>
            <a:off x="6944201" y="4525145"/>
            <a:ext cx="2161061" cy="40011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592C5F"/>
                </a:solidFill>
                <a:effectLst/>
                <a:uLnTx/>
                <a:uFillTx/>
                <a:latin typeface="Times New Roman" charset="0"/>
                <a:ea typeface="ＭＳ Ｐゴシック" charset="0"/>
                <a:hlinkClick r:id="rId8">
                  <a:extLst>
                    <a:ext uri="{A12FA001-AC4F-418D-AE19-62706E023703}">
                      <ahyp:hlinkClr xmlns:ahyp="http://schemas.microsoft.com/office/drawing/2018/hyperlinkcolor" val="tx"/>
                    </a:ext>
                  </a:extLst>
                </a:hlinkClick>
              </a:rPr>
              <a:t>"Computer problems"</a:t>
            </a:r>
            <a:r>
              <a:rPr kumimoji="0" lang="en-US" sz="1000" b="0" i="0" u="none" strike="noStrike" kern="1200" cap="none" spc="0" normalizeH="0" baseline="0" noProof="0" dirty="0">
                <a:ln>
                  <a:noFill/>
                </a:ln>
                <a:solidFill>
                  <a:srgbClr val="592C5F"/>
                </a:solidFill>
                <a:effectLst/>
                <a:uLnTx/>
                <a:uFillTx/>
                <a:latin typeface="Times New Roman" charset="0"/>
                <a:ea typeface="ＭＳ Ｐゴシック" charset="0"/>
              </a:rPr>
              <a:t> photo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592C5F"/>
                </a:solidFill>
                <a:effectLst/>
                <a:uLnTx/>
                <a:uFillTx/>
                <a:latin typeface="Times New Roman" charset="0"/>
                <a:ea typeface="ＭＳ Ｐゴシック" charset="0"/>
              </a:rPr>
              <a:t>by CollegeDegrees360 CC BY-SA 2.0</a:t>
            </a:r>
          </a:p>
        </p:txBody>
      </p:sp>
    </p:spTree>
    <p:extLst>
      <p:ext uri="{BB962C8B-B14F-4D97-AF65-F5344CB8AC3E}">
        <p14:creationId xmlns:p14="http://schemas.microsoft.com/office/powerpoint/2010/main" val="1989402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r>
              <a:rPr lang="en-US" dirty="0"/>
              <a:t> </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728420"/>
            <a:ext cx="8872152" cy="3136009"/>
          </a:xfrm>
          <a:prstGeom prst="rect">
            <a:avLst/>
          </a:prstGeom>
        </p:spPr>
        <p:txBody>
          <a:bodyPr/>
          <a:lstStyle/>
          <a:p>
            <a:pPr algn="ctr"/>
            <a:r>
              <a:rPr lang="en-US" sz="2800" b="1" dirty="0">
                <a:latin typeface="+mj-lt"/>
                <a:ea typeface="+mn-lt"/>
                <a:cs typeface="+mn-lt"/>
              </a:rPr>
              <a:t> </a:t>
            </a:r>
            <a:endParaRPr lang="en-US" sz="2000" dirty="0">
              <a:latin typeface="Arial"/>
              <a:ea typeface="+mn-lt"/>
              <a:cs typeface="+mn-lt"/>
            </a:endParaRPr>
          </a:p>
        </p:txBody>
      </p:sp>
      <p:sp>
        <p:nvSpPr>
          <p:cNvPr id="3" name="TextBox 2">
            <a:extLst>
              <a:ext uri="{FF2B5EF4-FFF2-40B4-BE49-F238E27FC236}">
                <a16:creationId xmlns:a16="http://schemas.microsoft.com/office/drawing/2014/main" id="{BBC51FBD-CB90-405E-F0CC-BB2C6E7487A5}"/>
              </a:ext>
            </a:extLst>
          </p:cNvPr>
          <p:cNvSpPr txBox="1"/>
          <p:nvPr/>
        </p:nvSpPr>
        <p:spPr>
          <a:xfrm>
            <a:off x="370114" y="446367"/>
            <a:ext cx="6923314" cy="646331"/>
          </a:xfrm>
          <a:prstGeom prst="rect">
            <a:avLst/>
          </a:prstGeom>
          <a:noFill/>
        </p:spPr>
        <p:txBody>
          <a:bodyPr wrap="square" rtlCol="0">
            <a:spAutoFit/>
          </a:bodyPr>
          <a:lstStyle/>
          <a:p>
            <a:r>
              <a:rPr lang="en-US" b="1" dirty="0">
                <a:latin typeface="+mj-lt"/>
              </a:rPr>
              <a:t>Cross overs: Authentication/Proxying and Resource Activation issues:  </a:t>
            </a:r>
          </a:p>
        </p:txBody>
      </p:sp>
      <p:sp>
        <p:nvSpPr>
          <p:cNvPr id="5" name="TextBox 4">
            <a:extLst>
              <a:ext uri="{FF2B5EF4-FFF2-40B4-BE49-F238E27FC236}">
                <a16:creationId xmlns:a16="http://schemas.microsoft.com/office/drawing/2014/main" id="{A7CD2BF0-7E87-F9DA-A159-7F1235A7128F}"/>
              </a:ext>
            </a:extLst>
          </p:cNvPr>
          <p:cNvSpPr txBox="1"/>
          <p:nvPr/>
        </p:nvSpPr>
        <p:spPr>
          <a:xfrm>
            <a:off x="478971" y="1172462"/>
            <a:ext cx="7981044"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Could the wrong e-title or e-collection be active for your users? </a:t>
            </a:r>
          </a:p>
          <a:p>
            <a:pPr marL="285750" indent="-285750">
              <a:buFont typeface="Arial" panose="020B0604020202020204" pitchFamily="34" charset="0"/>
              <a:buChar char="•"/>
            </a:pPr>
            <a:endParaRPr lang="en-US" b="1" dirty="0">
              <a:latin typeface="+mj-lt"/>
            </a:endParaRPr>
          </a:p>
          <a:p>
            <a:pPr marL="285750" indent="-285750">
              <a:buFont typeface="Arial" panose="020B0604020202020204" pitchFamily="34" charset="0"/>
              <a:buChar char="•"/>
            </a:pPr>
            <a:r>
              <a:rPr lang="en-US" dirty="0">
                <a:latin typeface="+mj-lt"/>
              </a:rPr>
              <a:t>Example:  "Homiletic," ISSN 0738-0534- can’t get to full text but our library bought access via EBSCOhost ATLA e-journals?</a:t>
            </a:r>
          </a:p>
          <a:p>
            <a:pPr marL="285750" indent="-285750">
              <a:buFont typeface="Arial" panose="020B0604020202020204" pitchFamily="34" charset="0"/>
              <a:buChar char="•"/>
            </a:pPr>
            <a:r>
              <a:rPr lang="en-US" dirty="0">
                <a:latin typeface="+mj-lt"/>
              </a:rPr>
              <a:t>After investigating and checking invoices we found the library had activated wrong one from these available e-collections: </a:t>
            </a:r>
          </a:p>
          <a:p>
            <a:pPr marL="285750" indent="-285750">
              <a:buFont typeface="Arial" panose="020B0604020202020204" pitchFamily="34" charset="0"/>
              <a:buChar char="•"/>
            </a:pPr>
            <a:endParaRPr lang="en-US" dirty="0">
              <a:latin typeface="+mj-lt"/>
            </a:endParaRPr>
          </a:p>
          <a:p>
            <a:pPr lvl="1">
              <a:buFont typeface="Arial" panose="020B0604020202020204" pitchFamily="34" charset="0"/>
              <a:buChar char="•"/>
            </a:pPr>
            <a:r>
              <a:rPr lang="en-US" dirty="0">
                <a:latin typeface="+mj-lt"/>
              </a:rPr>
              <a:t>EBSCOhost AtlaSerials, Religion Collection</a:t>
            </a:r>
          </a:p>
          <a:p>
            <a:pPr lvl="1">
              <a:buFont typeface="Arial" panose="020B0604020202020204" pitchFamily="34" charset="0"/>
              <a:buChar char="•"/>
            </a:pPr>
            <a:r>
              <a:rPr lang="en-US" dirty="0">
                <a:latin typeface="+mj-lt"/>
              </a:rPr>
              <a:t>EBSCOhost ATLA Religion Database with ATLASerials</a:t>
            </a:r>
          </a:p>
          <a:p>
            <a:pPr lvl="1">
              <a:buFont typeface="Arial" panose="020B0604020202020204" pitchFamily="34" charset="0"/>
              <a:buChar char="•"/>
            </a:pPr>
            <a:r>
              <a:rPr lang="en-US" dirty="0">
                <a:latin typeface="+mj-lt"/>
              </a:rPr>
              <a:t>EBSCOhost AtlaSerials PLUS, Religion Collection</a:t>
            </a:r>
          </a:p>
          <a:p>
            <a:pPr lvl="1">
              <a:buFont typeface="Arial" panose="020B0604020202020204" pitchFamily="34" charset="0"/>
              <a:buChar char="•"/>
            </a:pPr>
            <a:r>
              <a:rPr lang="en-US" dirty="0">
                <a:latin typeface="+mj-lt"/>
              </a:rPr>
              <a:t>EBSCOhost Atla Religion Database with AtlaSerials PLUS</a:t>
            </a:r>
          </a:p>
          <a:p>
            <a:pPr marL="285750" indent="-285750">
              <a:buFont typeface="Arial" panose="020B0604020202020204" pitchFamily="34" charset="0"/>
              <a:buChar char="•"/>
            </a:pPr>
            <a:endParaRPr lang="en-US" dirty="0">
              <a:latin typeface="+mj-lt"/>
            </a:endParaRPr>
          </a:p>
        </p:txBody>
      </p:sp>
      <p:sp>
        <p:nvSpPr>
          <p:cNvPr id="10" name="TextBox 9">
            <a:extLst>
              <a:ext uri="{FF2B5EF4-FFF2-40B4-BE49-F238E27FC236}">
                <a16:creationId xmlns:a16="http://schemas.microsoft.com/office/drawing/2014/main" id="{9999B8A2-40EC-EFFD-D051-FF23B4A6EF6B}"/>
              </a:ext>
            </a:extLst>
          </p:cNvPr>
          <p:cNvSpPr txBox="1"/>
          <p:nvPr/>
        </p:nvSpPr>
        <p:spPr>
          <a:xfrm>
            <a:off x="478971" y="4809192"/>
            <a:ext cx="7523844" cy="1200329"/>
          </a:xfrm>
          <a:prstGeom prst="rect">
            <a:avLst/>
          </a:prstGeom>
          <a:noFill/>
          <a:ln w="3175">
            <a:solidFill>
              <a:schemeClr val="accent1"/>
            </a:solidFill>
          </a:ln>
        </p:spPr>
        <p:txBody>
          <a:bodyPr wrap="square" rtlCol="0">
            <a:spAutoFit/>
          </a:bodyPr>
          <a:lstStyle/>
          <a:p>
            <a:pPr marL="285750" indent="-285750">
              <a:buFont typeface="Arial" panose="020B0604020202020204" pitchFamily="34" charset="0"/>
              <a:buChar char="•"/>
            </a:pPr>
            <a:r>
              <a:rPr lang="en-US" b="1" dirty="0">
                <a:latin typeface="+mj-lt"/>
              </a:rPr>
              <a:t>Could the e-title or e-collection require a customer id or code? </a:t>
            </a:r>
          </a:p>
          <a:p>
            <a:pPr marL="742950" lvl="1" indent="-285750">
              <a:buFont typeface="Arial" panose="020B0604020202020204" pitchFamily="34" charset="0"/>
              <a:buChar char="•"/>
            </a:pPr>
            <a:r>
              <a:rPr lang="en-US" dirty="0"/>
              <a:t>Gale (LOCID), Ebook Central, ProQuest and EBSCOhost (OPID) require customer IDs,  library identifiers and similar settings filled in. </a:t>
            </a:r>
          </a:p>
          <a:p>
            <a:pPr marL="742950" lvl="1" indent="-285750">
              <a:buFont typeface="Arial" panose="020B0604020202020204" pitchFamily="34" charset="0"/>
              <a:buChar char="•"/>
            </a:pPr>
            <a:endParaRPr lang="en-US" b="1" dirty="0">
              <a:latin typeface="+mj-lt"/>
            </a:endParaRPr>
          </a:p>
        </p:txBody>
      </p:sp>
      <p:pic>
        <p:nvPicPr>
          <p:cNvPr id="7" name="Graphic 6" descr="Puzzle pieces with solid fill">
            <a:extLst>
              <a:ext uri="{FF2B5EF4-FFF2-40B4-BE49-F238E27FC236}">
                <a16:creationId xmlns:a16="http://schemas.microsoft.com/office/drawing/2014/main" id="{81D0C6DA-A004-A39A-C6EA-AD0CA09A79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3428" y="2924165"/>
            <a:ext cx="914400" cy="914400"/>
          </a:xfrm>
          <a:prstGeom prst="rect">
            <a:avLst/>
          </a:prstGeom>
        </p:spPr>
      </p:pic>
    </p:spTree>
    <p:extLst>
      <p:ext uri="{BB962C8B-B14F-4D97-AF65-F5344CB8AC3E}">
        <p14:creationId xmlns:p14="http://schemas.microsoft.com/office/powerpoint/2010/main" val="83962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620485"/>
            <a:ext cx="7759700" cy="5919799"/>
          </a:xfrm>
          <a:prstGeom prst="rect">
            <a:avLst/>
          </a:prstGeom>
        </p:spPr>
        <p:txBody>
          <a:bodyPr/>
          <a:lstStyle/>
          <a:p>
            <a:pPr lvl="2" indent="0">
              <a:buNone/>
            </a:pPr>
            <a:r>
              <a:rPr lang="en-US" sz="2000" b="1" dirty="0">
                <a:latin typeface="+mj-lt"/>
                <a:ea typeface="+mn-lt"/>
                <a:cs typeface="+mn-lt"/>
              </a:rPr>
              <a:t>Resource Activation or Collection Description Issues</a:t>
            </a:r>
          </a:p>
          <a:p>
            <a:pPr lvl="2" indent="0">
              <a:buNone/>
            </a:pPr>
            <a:endParaRPr lang="en-US" sz="1800" dirty="0">
              <a:latin typeface="+mj-lt"/>
              <a:ea typeface="+mn-lt"/>
              <a:cs typeface="+mn-lt"/>
            </a:endParaRPr>
          </a:p>
          <a:p>
            <a:pPr marL="1428750" lvl="2" indent="-285750"/>
            <a:r>
              <a:rPr lang="en-US" sz="1800" b="1" dirty="0">
                <a:latin typeface="+mj-lt"/>
              </a:rPr>
              <a:t>Date Coverage Issues</a:t>
            </a:r>
            <a:r>
              <a:rPr lang="en-US" sz="1800" dirty="0">
                <a:latin typeface="+mj-lt"/>
              </a:rPr>
              <a:t>- </a:t>
            </a:r>
            <a:r>
              <a:rPr lang="en-US" sz="1600" dirty="0">
                <a:latin typeface="+mj-lt"/>
              </a:rPr>
              <a:t>the dates available via a particular vendor or that free website have changed. </a:t>
            </a:r>
          </a:p>
          <a:p>
            <a:pPr marL="1428750" lvl="2" indent="-285750"/>
            <a:endParaRPr lang="en-US" sz="1600" b="1" dirty="0">
              <a:latin typeface="+mj-lt"/>
            </a:endParaRPr>
          </a:p>
          <a:p>
            <a:pPr marL="1428750" lvl="2" indent="-285750"/>
            <a:endParaRPr lang="en-US" sz="1800" b="1" dirty="0">
              <a:latin typeface="+mj-lt"/>
            </a:endParaRPr>
          </a:p>
          <a:p>
            <a:pPr marL="1428750" lvl="2" indent="-285750"/>
            <a:endParaRPr lang="en-US" sz="1800" b="1" dirty="0">
              <a:latin typeface="+mj-lt"/>
            </a:endParaRPr>
          </a:p>
          <a:p>
            <a:pPr marL="1428750" lvl="2" indent="-285750"/>
            <a:endParaRPr lang="en-US" sz="1800" b="1" dirty="0">
              <a:latin typeface="+mj-lt"/>
            </a:endParaRPr>
          </a:p>
          <a:p>
            <a:pPr marL="1428750" lvl="2" indent="-285750"/>
            <a:endParaRPr lang="en-US" sz="1800" b="1" dirty="0">
              <a:latin typeface="+mj-lt"/>
            </a:endParaRPr>
          </a:p>
          <a:p>
            <a:pPr marL="1428750" lvl="2" indent="-285750"/>
            <a:endParaRPr lang="en-US" sz="1800" dirty="0">
              <a:latin typeface="+mj-lt"/>
              <a:ea typeface="+mn-lt"/>
              <a:cs typeface="+mn-lt"/>
            </a:endParaRPr>
          </a:p>
          <a:p>
            <a:pPr marL="1428750" lvl="2" indent="-285750"/>
            <a:r>
              <a:rPr lang="en-US" sz="1800" b="1" dirty="0">
                <a:latin typeface="+mj-lt"/>
                <a:ea typeface="+mn-lt"/>
                <a:cs typeface="+mn-lt"/>
              </a:rPr>
              <a:t>Was correct </a:t>
            </a:r>
            <a:r>
              <a:rPr lang="en-US" sz="1800" b="1" dirty="0" err="1">
                <a:latin typeface="+mj-lt"/>
                <a:ea typeface="+mn-lt"/>
                <a:cs typeface="+mn-lt"/>
              </a:rPr>
              <a:t>etitle</a:t>
            </a:r>
            <a:r>
              <a:rPr lang="en-US" sz="1800" b="1" dirty="0">
                <a:latin typeface="+mj-lt"/>
                <a:ea typeface="+mn-lt"/>
                <a:cs typeface="+mn-lt"/>
              </a:rPr>
              <a:t>/e-collection set up with required Customer ID/LOCID, OPID, Library id,  etc. done correctly? </a:t>
            </a:r>
          </a:p>
          <a:p>
            <a:pPr marL="1428750" lvl="2" indent="-285750"/>
            <a:endParaRPr lang="en-US" sz="1800" b="1" dirty="0">
              <a:latin typeface="+mj-lt"/>
              <a:ea typeface="+mn-lt"/>
              <a:cs typeface="+mn-lt"/>
            </a:endParaRPr>
          </a:p>
          <a:p>
            <a:pPr marL="1885950" lvl="3" indent="-285750"/>
            <a:r>
              <a:rPr lang="en-US" sz="1500" dirty="0">
                <a:latin typeface="+mj-lt"/>
                <a:ea typeface="+mn-lt"/>
                <a:cs typeface="+mn-lt"/>
              </a:rPr>
              <a:t>See error messages about “Your library not have access to this content…” or similar.</a:t>
            </a:r>
          </a:p>
          <a:p>
            <a:pPr marL="1885950" lvl="3" indent="-285750"/>
            <a:r>
              <a:rPr lang="en-US" sz="1500" dirty="0">
                <a:latin typeface="+mj-lt"/>
                <a:ea typeface="+mn-lt"/>
                <a:cs typeface="+mn-lt"/>
              </a:rPr>
              <a:t>Could also be error with a paywall coming up for materials library definitely purchased. </a:t>
            </a:r>
          </a:p>
          <a:p>
            <a:pPr lvl="2" indent="0">
              <a:buNone/>
            </a:pPr>
            <a:endParaRPr lang="en-US" sz="1800" b="1" dirty="0">
              <a:latin typeface="+mj-lt"/>
              <a:ea typeface="+mn-lt"/>
              <a:cs typeface="+mn-lt"/>
            </a:endParaRPr>
          </a:p>
          <a:p>
            <a:pPr marL="1428750" lvl="2" indent="-285750"/>
            <a:endParaRPr lang="en-US" sz="1800" b="1" dirty="0">
              <a:latin typeface="+mj-lt"/>
              <a:ea typeface="+mn-lt"/>
              <a:cs typeface="+mn-lt"/>
            </a:endParaRPr>
          </a:p>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pic>
        <p:nvPicPr>
          <p:cNvPr id="7" name="Graphic 6" descr="Monthly calendar outline">
            <a:extLst>
              <a:ext uri="{FF2B5EF4-FFF2-40B4-BE49-F238E27FC236}">
                <a16:creationId xmlns:a16="http://schemas.microsoft.com/office/drawing/2014/main" id="{AAC21A10-C1EE-95B5-1530-5A18536363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094823"/>
            <a:ext cx="740229" cy="740229"/>
          </a:xfrm>
          <a:prstGeom prst="rect">
            <a:avLst/>
          </a:prstGeom>
        </p:spPr>
      </p:pic>
      <p:pic>
        <p:nvPicPr>
          <p:cNvPr id="9" name="Graphic 8" descr="Employee badge with solid fill">
            <a:extLst>
              <a:ext uri="{FF2B5EF4-FFF2-40B4-BE49-F238E27FC236}">
                <a16:creationId xmlns:a16="http://schemas.microsoft.com/office/drawing/2014/main" id="{A59DFA83-8D4A-EE30-C20C-C3A697300C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113" y="3749284"/>
            <a:ext cx="598716" cy="598716"/>
          </a:xfrm>
          <a:prstGeom prst="rect">
            <a:avLst/>
          </a:prstGeom>
        </p:spPr>
      </p:pic>
      <p:pic>
        <p:nvPicPr>
          <p:cNvPr id="8" name="Picture 7" descr="Screen capture with text: Article; Use of Fine Art to Enhance Visual Diagnostic Skills; JAMA : the journal of the American Medical Association, 20-1-09-05, Vol. 286 (9), p.1020-1021, PEER REVIEWED">
            <a:extLst>
              <a:ext uri="{FF2B5EF4-FFF2-40B4-BE49-F238E27FC236}">
                <a16:creationId xmlns:a16="http://schemas.microsoft.com/office/drawing/2014/main" id="{B112C2B8-E2DA-7FD6-958A-4B98000EFF43}"/>
              </a:ext>
            </a:extLst>
          </p:cNvPr>
          <p:cNvPicPr>
            <a:picLocks noChangeAspect="1"/>
          </p:cNvPicPr>
          <p:nvPr/>
        </p:nvPicPr>
        <p:blipFill>
          <a:blip r:embed="rId7"/>
          <a:stretch>
            <a:fillRect/>
          </a:stretch>
        </p:blipFill>
        <p:spPr>
          <a:xfrm>
            <a:off x="1543050" y="2230411"/>
            <a:ext cx="6057900" cy="1066800"/>
          </a:xfrm>
          <a:prstGeom prst="rect">
            <a:avLst/>
          </a:prstGeom>
          <a:solidFill>
            <a:schemeClr val="bg1"/>
          </a:solidFill>
          <a:ln>
            <a:solidFill>
              <a:schemeClr val="accent1"/>
            </a:solidFill>
          </a:ln>
        </p:spPr>
      </p:pic>
    </p:spTree>
    <p:extLst>
      <p:ext uri="{BB962C8B-B14F-4D97-AF65-F5344CB8AC3E}">
        <p14:creationId xmlns:p14="http://schemas.microsoft.com/office/powerpoint/2010/main" val="118084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620485"/>
            <a:ext cx="7759700" cy="5919799"/>
          </a:xfrm>
          <a:prstGeom prst="rect">
            <a:avLst/>
          </a:prstGeom>
        </p:spPr>
        <p:txBody>
          <a:bodyPr/>
          <a:lstStyle/>
          <a:p>
            <a:pPr lvl="2" indent="0">
              <a:buNone/>
            </a:pPr>
            <a:r>
              <a:rPr lang="en-US" sz="2000" b="1" dirty="0">
                <a:latin typeface="+mj-lt"/>
                <a:ea typeface="+mn-lt"/>
                <a:cs typeface="+mn-lt"/>
              </a:rPr>
              <a:t>Resource Activation or Description Issues</a:t>
            </a:r>
          </a:p>
          <a:p>
            <a:pPr lvl="2" indent="0">
              <a:buNone/>
            </a:pPr>
            <a:endParaRPr lang="en-US" sz="1800" b="1" dirty="0">
              <a:latin typeface="+mj-lt"/>
              <a:ea typeface="+mn-lt"/>
              <a:cs typeface="+mn-lt"/>
            </a:endParaRPr>
          </a:p>
          <a:p>
            <a:pPr marL="1428750" lvl="2" indent="-285750"/>
            <a:r>
              <a:rPr lang="en-US" sz="1800" b="1" dirty="0">
                <a:latin typeface="+mj-lt"/>
                <a:ea typeface="+mn-lt"/>
                <a:cs typeface="+mn-lt"/>
              </a:rPr>
              <a:t>Not really OpenAccess</a:t>
            </a:r>
            <a:r>
              <a:rPr lang="en-US" sz="1800" dirty="0">
                <a:latin typeface="+mj-lt"/>
                <a:ea typeface="+mn-lt"/>
                <a:cs typeface="+mn-lt"/>
              </a:rPr>
              <a:t>- </a:t>
            </a:r>
            <a:r>
              <a:rPr lang="en-US" sz="1600" dirty="0"/>
              <a:t>the periodical or ebook is freely available according to your Knowledge Base or Integrated Library System. But your users keep encountering paywalls. </a:t>
            </a:r>
          </a:p>
          <a:p>
            <a:pPr lvl="2" indent="0">
              <a:buNone/>
            </a:pPr>
            <a:r>
              <a:rPr lang="en-US" sz="1800" dirty="0">
                <a:latin typeface="+mj-lt"/>
                <a:ea typeface="+mn-lt"/>
                <a:cs typeface="+mn-lt"/>
              </a:rPr>
              <a:t> </a:t>
            </a:r>
            <a:endParaRPr lang="en-US" sz="1800" b="1" dirty="0">
              <a:latin typeface="+mj-lt"/>
              <a:ea typeface="+mn-lt"/>
              <a:cs typeface="+mn-lt"/>
            </a:endParaRPr>
          </a:p>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pic>
        <p:nvPicPr>
          <p:cNvPr id="5" name="Graphic 4" descr="Stop with solid fill">
            <a:extLst>
              <a:ext uri="{FF2B5EF4-FFF2-40B4-BE49-F238E27FC236}">
                <a16:creationId xmlns:a16="http://schemas.microsoft.com/office/drawing/2014/main" id="{3BF60F4C-C5E4-6FD1-BC11-88E6DF37A7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295400"/>
            <a:ext cx="620486" cy="620486"/>
          </a:xfrm>
          <a:prstGeom prst="rect">
            <a:avLst/>
          </a:prstGeom>
        </p:spPr>
      </p:pic>
      <p:pic>
        <p:nvPicPr>
          <p:cNvPr id="9" name="Picture 8" descr="Text&#10;&#10;Description automatically generated">
            <a:extLst>
              <a:ext uri="{FF2B5EF4-FFF2-40B4-BE49-F238E27FC236}">
                <a16:creationId xmlns:a16="http://schemas.microsoft.com/office/drawing/2014/main" id="{1A2D188C-0228-CB5A-C2CF-2DC28805F9EE}"/>
              </a:ext>
            </a:extLst>
          </p:cNvPr>
          <p:cNvPicPr>
            <a:picLocks noChangeAspect="1"/>
          </p:cNvPicPr>
          <p:nvPr/>
        </p:nvPicPr>
        <p:blipFill>
          <a:blip r:embed="rId5"/>
          <a:stretch>
            <a:fillRect/>
          </a:stretch>
        </p:blipFill>
        <p:spPr>
          <a:xfrm>
            <a:off x="919843" y="2377297"/>
            <a:ext cx="5762625" cy="885825"/>
          </a:xfrm>
          <a:prstGeom prst="rect">
            <a:avLst/>
          </a:prstGeom>
          <a:ln>
            <a:solidFill>
              <a:schemeClr val="accent1"/>
            </a:solidFill>
          </a:ln>
        </p:spPr>
      </p:pic>
      <p:pic>
        <p:nvPicPr>
          <p:cNvPr id="11" name="Picture 10" descr="Graphical user interface, application&#10;&#10;Description automatically generated">
            <a:extLst>
              <a:ext uri="{FF2B5EF4-FFF2-40B4-BE49-F238E27FC236}">
                <a16:creationId xmlns:a16="http://schemas.microsoft.com/office/drawing/2014/main" id="{2A6309BE-6078-AAC2-ACEA-EA23C183CF9B}"/>
              </a:ext>
            </a:extLst>
          </p:cNvPr>
          <p:cNvPicPr>
            <a:picLocks noChangeAspect="1"/>
          </p:cNvPicPr>
          <p:nvPr/>
        </p:nvPicPr>
        <p:blipFill>
          <a:blip r:embed="rId6"/>
          <a:stretch>
            <a:fillRect/>
          </a:stretch>
        </p:blipFill>
        <p:spPr>
          <a:xfrm>
            <a:off x="2380856" y="3779292"/>
            <a:ext cx="5886450" cy="1590675"/>
          </a:xfrm>
          <a:prstGeom prst="rect">
            <a:avLst/>
          </a:prstGeom>
          <a:ln>
            <a:solidFill>
              <a:schemeClr val="accent1"/>
            </a:solidFill>
          </a:ln>
        </p:spPr>
      </p:pic>
      <p:pic>
        <p:nvPicPr>
          <p:cNvPr id="16" name="Graphic 15" descr="Arrow Right with solid fill">
            <a:extLst>
              <a:ext uri="{FF2B5EF4-FFF2-40B4-BE49-F238E27FC236}">
                <a16:creationId xmlns:a16="http://schemas.microsoft.com/office/drawing/2014/main" id="{08E8555E-467D-6177-71DB-48EB638500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4539" y="3601038"/>
            <a:ext cx="893745" cy="893745"/>
          </a:xfrm>
          <a:prstGeom prst="rect">
            <a:avLst/>
          </a:prstGeom>
        </p:spPr>
      </p:pic>
    </p:spTree>
    <p:extLst>
      <p:ext uri="{BB962C8B-B14F-4D97-AF65-F5344CB8AC3E}">
        <p14:creationId xmlns:p14="http://schemas.microsoft.com/office/powerpoint/2010/main" val="84681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r>
              <a:rPr lang="en-US" sz="2000" b="1" dirty="0">
                <a:latin typeface="Arial"/>
                <a:ea typeface="+mn-lt"/>
                <a:cs typeface="+mn-lt"/>
              </a:rPr>
              <a:t>Is article Citation accurate? Metadata issues. </a:t>
            </a:r>
          </a:p>
          <a:p>
            <a:pPr marL="171450" lvl="1" indent="0">
              <a:spcBef>
                <a:spcPts val="0"/>
              </a:spcBef>
              <a:buNone/>
            </a:pPr>
            <a:endParaRPr lang="en-US" sz="2000" b="1" dirty="0">
              <a:latin typeface="Arial"/>
              <a:ea typeface="+mn-lt"/>
              <a:cs typeface="+mn-lt"/>
            </a:endParaRPr>
          </a:p>
          <a:p>
            <a:pPr marL="171450" lvl="1" indent="0">
              <a:spcBef>
                <a:spcPts val="0"/>
              </a:spcBef>
              <a:buNone/>
            </a:pPr>
            <a:r>
              <a:rPr lang="en-US" sz="2000" dirty="0">
                <a:latin typeface="+mj-lt"/>
              </a:rPr>
              <a:t>Find a version of the citation in a different e-resource. Compare it to the information from the bad linking citation. Do any of these common metadata citation errors appear?</a:t>
            </a:r>
          </a:p>
          <a:p>
            <a:pPr marL="171450" lvl="1" indent="0">
              <a:spcBef>
                <a:spcPts val="0"/>
              </a:spcBef>
              <a:buNone/>
            </a:pPr>
            <a:endParaRPr lang="en-US" sz="1800" dirty="0">
              <a:latin typeface="+mj-lt"/>
              <a:ea typeface="+mn-lt"/>
              <a:cs typeface="+mn-lt"/>
            </a:endParaRPr>
          </a:p>
          <a:p>
            <a:pPr marL="514350" lvl="1" indent="-342900">
              <a:spcBef>
                <a:spcPts val="0"/>
              </a:spcBef>
              <a:buFont typeface="Arial" panose="020B0604020202020204" pitchFamily="34" charset="0"/>
              <a:buChar char="•"/>
            </a:pPr>
            <a:r>
              <a:rPr lang="en-US" sz="2000" dirty="0">
                <a:latin typeface="+mj-lt"/>
                <a:ea typeface="+mn-lt"/>
                <a:cs typeface="+mn-lt"/>
              </a:rPr>
              <a:t>The journal/periodical is different. </a:t>
            </a:r>
          </a:p>
          <a:p>
            <a:pPr marL="514350" lvl="1" indent="-342900">
              <a:spcBef>
                <a:spcPts val="0"/>
              </a:spcBef>
              <a:buFont typeface="Arial" panose="020B0604020202020204" pitchFamily="34" charset="0"/>
              <a:buChar char="•"/>
            </a:pPr>
            <a:r>
              <a:rPr lang="en-US" sz="2000" dirty="0">
                <a:latin typeface="+mj-lt"/>
              </a:rPr>
              <a:t>Does the periodical have different versions/editions? Ex. “New York Times” </a:t>
            </a:r>
            <a:endParaRPr lang="en-US" sz="2000" dirty="0">
              <a:latin typeface="+mj-lt"/>
              <a:ea typeface="+mn-lt"/>
              <a:cs typeface="+mn-lt"/>
            </a:endParaRPr>
          </a:p>
          <a:p>
            <a:pPr marL="514350" lvl="1" indent="-342900">
              <a:spcBef>
                <a:spcPts val="0"/>
              </a:spcBef>
              <a:buFont typeface="Arial" panose="020B0604020202020204" pitchFamily="34" charset="0"/>
              <a:buChar char="•"/>
            </a:pPr>
            <a:r>
              <a:rPr lang="en-US" sz="2000" dirty="0">
                <a:latin typeface="+mj-lt"/>
              </a:rPr>
              <a:t>Could numbers have been flipped or typed incorrectly?</a:t>
            </a:r>
          </a:p>
          <a:p>
            <a:pPr marL="514350" lvl="1" indent="-342900">
              <a:spcBef>
                <a:spcPts val="0"/>
              </a:spcBef>
              <a:buFont typeface="Arial" panose="020B0604020202020204" pitchFamily="34" charset="0"/>
              <a:buChar char="•"/>
            </a:pPr>
            <a:r>
              <a:rPr lang="en-US" sz="2000" dirty="0">
                <a:latin typeface="+mj-lt"/>
              </a:rPr>
              <a:t>Is important information missing like date or ISSN/ISBN?</a:t>
            </a:r>
          </a:p>
          <a:p>
            <a:pPr marL="514350" lvl="1" indent="-342900">
              <a:spcBef>
                <a:spcPts val="0"/>
              </a:spcBef>
              <a:buFont typeface="Arial" panose="020B0604020202020204" pitchFamily="34" charset="0"/>
              <a:buChar char="•"/>
            </a:pPr>
            <a:r>
              <a:rPr lang="en-US" sz="2000" dirty="0">
                <a:latin typeface="+mj-lt"/>
              </a:rPr>
              <a:t>Is the article very new? </a:t>
            </a:r>
          </a:p>
          <a:p>
            <a:pPr marL="514350" lvl="1" indent="-342900">
              <a:spcBef>
                <a:spcPts val="0"/>
              </a:spcBef>
              <a:buFont typeface="Arial" panose="020B0604020202020204" pitchFamily="34" charset="0"/>
              <a:buChar char="•"/>
            </a:pPr>
            <a:r>
              <a:rPr lang="en-US" sz="2000" dirty="0">
                <a:latin typeface="+mj-lt"/>
              </a:rPr>
              <a:t>Goes to journal level not to article because Open Access/Free periodical. </a:t>
            </a:r>
          </a:p>
          <a:p>
            <a:pPr marL="514350" lvl="1" indent="-342900">
              <a:spcBef>
                <a:spcPts val="0"/>
              </a:spcBef>
              <a:buFont typeface="Arial" panose="020B0604020202020204" pitchFamily="34" charset="0"/>
              <a:buChar char="•"/>
            </a:pPr>
            <a:r>
              <a:rPr lang="en-US" sz="2000" dirty="0">
                <a:latin typeface="+mj-lt"/>
              </a:rPr>
              <a:t>No full text for just this article. </a:t>
            </a:r>
            <a:r>
              <a:rPr lang="en-US" sz="2000">
                <a:latin typeface="+mj-lt"/>
              </a:rPr>
              <a:t>Examples: </a:t>
            </a:r>
            <a:r>
              <a:rPr lang="en-US" sz="2000" dirty="0">
                <a:latin typeface="+mj-lt"/>
              </a:rPr>
              <a:t>“New Yorker” articles or Supplement not in aggregator full text.</a:t>
            </a:r>
          </a:p>
          <a:p>
            <a:pPr marL="514350" lvl="1" indent="-342900">
              <a:spcBef>
                <a:spcPts val="0"/>
              </a:spcBef>
              <a:buFont typeface="Arial" panose="020B0604020202020204" pitchFamily="34" charset="0"/>
              <a:buChar char="•"/>
            </a:pPr>
            <a:r>
              <a:rPr lang="fr-FR" sz="2000" dirty="0">
                <a:latin typeface="+mj-lt"/>
              </a:rPr>
              <a:t>Multiple articles on same page</a:t>
            </a:r>
            <a:r>
              <a:rPr lang="en-US" sz="2000" dirty="0">
                <a:latin typeface="+mj-lt"/>
              </a:rPr>
              <a:t> or very short articles grouped on same virtual page.</a:t>
            </a:r>
          </a:p>
          <a:p>
            <a:pPr marL="171450" lvl="1" indent="0">
              <a:spcBef>
                <a:spcPts val="0"/>
              </a:spcBef>
              <a:buNone/>
            </a:pPr>
            <a:r>
              <a:rPr lang="en-US" sz="2000" dirty="0">
                <a:latin typeface="+mj-lt"/>
              </a:rPr>
              <a:t> </a:t>
            </a: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120469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
        <p:nvSpPr>
          <p:cNvPr id="16" name="TextBox 15">
            <a:extLst>
              <a:ext uri="{FF2B5EF4-FFF2-40B4-BE49-F238E27FC236}">
                <a16:creationId xmlns:a16="http://schemas.microsoft.com/office/drawing/2014/main" id="{7939D3E5-1874-5E73-2388-714E0D559E01}"/>
              </a:ext>
            </a:extLst>
          </p:cNvPr>
          <p:cNvSpPr txBox="1"/>
          <p:nvPr/>
        </p:nvSpPr>
        <p:spPr>
          <a:xfrm>
            <a:off x="135924" y="371959"/>
            <a:ext cx="3140675" cy="3139321"/>
          </a:xfrm>
          <a:prstGeom prst="rect">
            <a:avLst/>
          </a:prstGeom>
          <a:noFill/>
          <a:ln>
            <a:solidFill>
              <a:schemeClr val="accent1">
                <a:shade val="95000"/>
                <a:satMod val="105000"/>
              </a:schemeClr>
            </a:solidFill>
          </a:ln>
        </p:spPr>
        <p:txBody>
          <a:bodyPr wrap="square" rtlCol="0">
            <a:spAutoFit/>
          </a:bodyPr>
          <a:lstStyle/>
          <a:p>
            <a:pPr marL="285750" indent="-285750">
              <a:buFont typeface="Arial" panose="020B0604020202020204" pitchFamily="34" charset="0"/>
              <a:buChar char="•"/>
            </a:pPr>
            <a:r>
              <a:rPr lang="en-US" dirty="0">
                <a:latin typeface="+mj-lt"/>
              </a:rPr>
              <a:t>System builds an OpenURL/ Context Object, etc. *** </a:t>
            </a:r>
          </a:p>
          <a:p>
            <a:pPr marL="742950" lvl="1" indent="-285750">
              <a:buFont typeface="Arial" panose="020B0604020202020204" pitchFamily="34" charset="0"/>
              <a:buChar char="•"/>
            </a:pPr>
            <a:r>
              <a:rPr lang="en-US" dirty="0">
                <a:latin typeface="+mj-lt"/>
              </a:rPr>
              <a:t>OpenURL construction quite complicated building on citation/metadata elements like ISSN/ISBN, title, author, date, pages, etc.</a:t>
            </a:r>
          </a:p>
        </p:txBody>
      </p:sp>
      <p:pic>
        <p:nvPicPr>
          <p:cNvPr id="5" name="Picture 4" descr="Screenshot of Alma OpenURL">
            <a:extLst>
              <a:ext uri="{FF2B5EF4-FFF2-40B4-BE49-F238E27FC236}">
                <a16:creationId xmlns:a16="http://schemas.microsoft.com/office/drawing/2014/main" id="{DCBBDBB8-4415-735E-76D6-BFC63FB9FF86}"/>
              </a:ext>
            </a:extLst>
          </p:cNvPr>
          <p:cNvPicPr>
            <a:picLocks noChangeAspect="1"/>
          </p:cNvPicPr>
          <p:nvPr/>
        </p:nvPicPr>
        <p:blipFill>
          <a:blip r:embed="rId3"/>
          <a:stretch>
            <a:fillRect/>
          </a:stretch>
        </p:blipFill>
        <p:spPr>
          <a:xfrm>
            <a:off x="3907409" y="371959"/>
            <a:ext cx="4304360" cy="3761295"/>
          </a:xfrm>
          <a:prstGeom prst="rect">
            <a:avLst/>
          </a:prstGeom>
          <a:ln>
            <a:solidFill>
              <a:schemeClr val="accent1"/>
            </a:solidFill>
          </a:ln>
        </p:spPr>
      </p:pic>
      <p:sp>
        <p:nvSpPr>
          <p:cNvPr id="3" name="TextBox 2">
            <a:extLst>
              <a:ext uri="{FF2B5EF4-FFF2-40B4-BE49-F238E27FC236}">
                <a16:creationId xmlns:a16="http://schemas.microsoft.com/office/drawing/2014/main" id="{D77B3647-487A-DB49-978B-B9B061157B2C}"/>
              </a:ext>
            </a:extLst>
          </p:cNvPr>
          <p:cNvSpPr txBox="1"/>
          <p:nvPr/>
        </p:nvSpPr>
        <p:spPr>
          <a:xfrm>
            <a:off x="329938" y="4133254"/>
            <a:ext cx="7079529" cy="2585323"/>
          </a:xfrm>
          <a:prstGeom prst="rect">
            <a:avLst/>
          </a:prstGeom>
          <a:noFill/>
        </p:spPr>
        <p:txBody>
          <a:bodyPr wrap="square" rtlCol="0">
            <a:spAutoFit/>
          </a:bodyPr>
          <a:lstStyle/>
          <a:p>
            <a:r>
              <a:rPr lang="en-US" dirty="0">
                <a:latin typeface="+mj-lt"/>
              </a:rPr>
              <a:t>Error messages from citation issues: </a:t>
            </a:r>
          </a:p>
          <a:p>
            <a:pPr marL="285750" indent="-285750">
              <a:buFont typeface="Arial" panose="020B0604020202020204" pitchFamily="34" charset="0"/>
              <a:buChar char="•"/>
            </a:pPr>
            <a:r>
              <a:rPr lang="en-US" dirty="0">
                <a:latin typeface="+mj-lt"/>
              </a:rPr>
              <a:t>404 Not found  or other “/pageNotFound” responses.</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b="0" i="0" dirty="0">
                <a:solidFill>
                  <a:srgbClr val="222222"/>
                </a:solidFill>
                <a:effectLst/>
                <a:latin typeface="+mj-lt"/>
              </a:rPr>
              <a:t>“No exact match in our database.  But based on the elements we could match, we have returned the following results...“</a:t>
            </a:r>
          </a:p>
          <a:p>
            <a:pPr marL="285750" indent="-285750">
              <a:buFont typeface="Arial" panose="020B0604020202020204" pitchFamily="34" charset="0"/>
              <a:buChar char="•"/>
            </a:pPr>
            <a:endParaRPr lang="en-US" b="0" i="0" dirty="0">
              <a:solidFill>
                <a:srgbClr val="222222"/>
              </a:solidFill>
              <a:effectLst/>
              <a:latin typeface="+mj-lt"/>
            </a:endParaRPr>
          </a:p>
          <a:p>
            <a:pPr marL="285750" indent="-285750">
              <a:buFont typeface="Arial" panose="020B0604020202020204" pitchFamily="34" charset="0"/>
              <a:buChar char="•"/>
            </a:pPr>
            <a:r>
              <a:rPr lang="en-US" b="0" i="0" dirty="0">
                <a:solidFill>
                  <a:srgbClr val="222222"/>
                </a:solidFill>
                <a:effectLst/>
                <a:latin typeface="+mj-lt"/>
              </a:rPr>
              <a:t>Or taken to a “Search this journal or vendor…” type page </a:t>
            </a:r>
          </a:p>
          <a:p>
            <a:pPr marL="285750" indent="-285750">
              <a:buFont typeface="Arial" panose="020B0604020202020204" pitchFamily="34" charset="0"/>
              <a:buChar char="•"/>
            </a:pPr>
            <a:endParaRPr lang="en-US" b="0" i="0" dirty="0">
              <a:solidFill>
                <a:srgbClr val="222222"/>
              </a:solidFill>
              <a:effectLst/>
              <a:latin typeface="+mj-l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0483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Wrap up &amp; Questions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424544"/>
            <a:ext cx="8333949" cy="6235494"/>
          </a:xfrm>
          <a:prstGeom prst="rect">
            <a:avLst/>
          </a:prstGeom>
        </p:spPr>
        <p:txBody>
          <a:bodyPr/>
          <a:lstStyle/>
          <a:p>
            <a:pPr algn="ctr"/>
            <a:r>
              <a:rPr lang="en-US" sz="2800" b="1" dirty="0">
                <a:latin typeface="+mj-lt"/>
                <a:ea typeface="+mn-lt"/>
                <a:cs typeface="+mn-lt"/>
              </a:rPr>
              <a:t>Topics and Resources for Further Learning </a:t>
            </a:r>
          </a:p>
          <a:p>
            <a:pPr algn="ctr"/>
            <a:endParaRPr lang="en-US" sz="2400" b="1"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Advanced investigations: Getting OpenURL details and/or “CTO” or similar “under the hood” info.</a:t>
            </a: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Introduction to OpenURL – see </a:t>
            </a:r>
            <a:r>
              <a:rPr lang="en-US" sz="2400" dirty="0">
                <a:latin typeface="+mj-lt"/>
                <a:ea typeface="+mn-lt"/>
                <a:cs typeface="+mn-lt"/>
                <a:hlinkClick r:id="rId3"/>
              </a:rPr>
              <a:t>NISO</a:t>
            </a:r>
            <a:r>
              <a:rPr lang="en-US" sz="2400" dirty="0">
                <a:latin typeface="+mj-lt"/>
                <a:ea typeface="+mn-lt"/>
                <a:cs typeface="+mn-lt"/>
              </a:rPr>
              <a:t> or other web pages from </a:t>
            </a:r>
            <a:r>
              <a:rPr lang="en-US" sz="2400" dirty="0">
                <a:latin typeface="+mj-lt"/>
                <a:ea typeface="+mn-lt"/>
                <a:cs typeface="+mn-lt"/>
                <a:hlinkClick r:id="rId4"/>
              </a:rPr>
              <a:t>DOI org </a:t>
            </a:r>
            <a:r>
              <a:rPr lang="en-US" sz="2400" dirty="0">
                <a:latin typeface="+mj-lt"/>
                <a:ea typeface="+mn-lt"/>
                <a:cs typeface="+mn-lt"/>
              </a:rPr>
              <a:t>or similar orgs. </a:t>
            </a: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CARLI Web Page on troubleshooting-</a:t>
            </a:r>
            <a:r>
              <a:rPr lang="en-US" sz="2400" dirty="0">
                <a:latin typeface="+mj-lt"/>
                <a:ea typeface="+mn-lt"/>
                <a:cs typeface="+mn-lt"/>
                <a:hlinkClick r:id="rId5"/>
              </a:rPr>
              <a:t>https://www.carli.illinois.edu/products-services/i-share/electronic-res-man/primove-broken-links  </a:t>
            </a: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Cultivate good working relationships with your campus IT, registrar and ID offices. </a:t>
            </a:r>
            <a:br>
              <a:rPr lang="en-US" sz="2400" dirty="0">
                <a:latin typeface="+mj-lt"/>
                <a:ea typeface="+mn-lt"/>
                <a:cs typeface="+mn-lt"/>
              </a:rPr>
            </a:br>
            <a:br>
              <a:rPr lang="en-US" sz="2400" dirty="0">
                <a:latin typeface="+mj-lt"/>
                <a:ea typeface="+mn-lt"/>
                <a:cs typeface="+mn-lt"/>
              </a:rPr>
            </a:br>
            <a:br>
              <a:rPr lang="en-US" sz="2400" dirty="0">
                <a:latin typeface="+mj-lt"/>
                <a:ea typeface="+mn-lt"/>
                <a:cs typeface="+mn-lt"/>
              </a:rPr>
            </a:b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61216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Wrap up &amp; Questions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34764" y="659876"/>
            <a:ext cx="8229600" cy="6000161"/>
          </a:xfrm>
          <a:prstGeom prst="rect">
            <a:avLst/>
          </a:prstGeom>
        </p:spPr>
        <p:txBody>
          <a:bodyPr/>
          <a:lstStyle/>
          <a:p>
            <a:pPr algn="ctr"/>
            <a:endParaRPr lang="en-US" sz="2400" dirty="0">
              <a:latin typeface="+mj-lt"/>
              <a:ea typeface="+mn-lt"/>
              <a:cs typeface="+mn-lt"/>
            </a:endParaRPr>
          </a:p>
          <a:p>
            <a:pPr marL="342900" indent="-342900">
              <a:buFont typeface="Arial" panose="020B0604020202020204" pitchFamily="34" charset="0"/>
              <a:buChar char="•"/>
            </a:pPr>
            <a:r>
              <a:rPr lang="en-US" sz="1800" b="1" dirty="0">
                <a:latin typeface="+mj-lt"/>
                <a:ea typeface="+mn-lt"/>
                <a:cs typeface="+mn-lt"/>
              </a:rPr>
              <a:t>How did we do on these learning Goals ?</a:t>
            </a:r>
          </a:p>
          <a:p>
            <a:pPr marL="1085850" lvl="1" indent="-342900">
              <a:buFont typeface="Arial" panose="020B0604020202020204" pitchFamily="34" charset="0"/>
              <a:buChar char="•"/>
            </a:pPr>
            <a:r>
              <a:rPr lang="en-US" sz="1800" dirty="0">
                <a:latin typeface="+mj-lt"/>
                <a:ea typeface="+mn-lt"/>
                <a:cs typeface="+mn-lt"/>
              </a:rPr>
              <a:t>Recognize typical e-resources linking problems</a:t>
            </a:r>
          </a:p>
          <a:p>
            <a:pPr marL="1085850" lvl="1" indent="-342900">
              <a:buFont typeface="Arial" panose="020B0604020202020204" pitchFamily="34" charset="0"/>
              <a:buChar char="•"/>
            </a:pPr>
            <a:r>
              <a:rPr lang="en-US" sz="1800" dirty="0">
                <a:latin typeface="+mj-lt"/>
                <a:ea typeface="+mn-lt"/>
                <a:cs typeface="+mn-lt"/>
              </a:rPr>
              <a:t>Know how to start investigating </a:t>
            </a:r>
          </a:p>
          <a:p>
            <a:pPr marL="1085850" lvl="1" indent="-342900">
              <a:buFont typeface="Arial" panose="020B0604020202020204" pitchFamily="34" charset="0"/>
              <a:buChar char="•"/>
            </a:pPr>
            <a:r>
              <a:rPr lang="en-US" sz="1800" dirty="0">
                <a:latin typeface="+mj-lt"/>
                <a:ea typeface="+mn-lt"/>
                <a:cs typeface="+mn-lt"/>
              </a:rPr>
              <a:t>Familiar with tips for solving issues with</a:t>
            </a:r>
          </a:p>
          <a:p>
            <a:pPr marL="1485900" lvl="2" indent="-342900">
              <a:buFont typeface="Arial" panose="020B0604020202020204" pitchFamily="34" charset="0"/>
              <a:buChar char="•"/>
            </a:pPr>
            <a:r>
              <a:rPr lang="en-US" sz="1800" dirty="0">
                <a:latin typeface="+mj-lt"/>
                <a:ea typeface="+mn-lt"/>
                <a:cs typeface="+mn-lt"/>
              </a:rPr>
              <a:t>Authentication &amp; Proxying</a:t>
            </a:r>
          </a:p>
          <a:p>
            <a:pPr marL="1485900" lvl="2" indent="-342900">
              <a:buFont typeface="Arial" panose="020B0604020202020204" pitchFamily="34" charset="0"/>
              <a:buChar char="•"/>
            </a:pPr>
            <a:r>
              <a:rPr lang="en-US" sz="1800" dirty="0">
                <a:latin typeface="+mj-lt"/>
                <a:ea typeface="+mn-lt"/>
                <a:cs typeface="+mn-lt"/>
              </a:rPr>
              <a:t>Resource Activation</a:t>
            </a:r>
          </a:p>
          <a:p>
            <a:pPr marL="1485900" lvl="2" indent="-342900">
              <a:buFont typeface="Arial" panose="020B0604020202020204" pitchFamily="34" charset="0"/>
              <a:buChar char="•"/>
            </a:pPr>
            <a:r>
              <a:rPr lang="en-US" sz="1800" dirty="0">
                <a:latin typeface="+mj-lt"/>
                <a:ea typeface="+mn-lt"/>
                <a:cs typeface="+mn-lt"/>
              </a:rPr>
              <a:t>Citation/Metadata</a:t>
            </a: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Time for your Questions and Examples?</a:t>
            </a:r>
          </a:p>
          <a:p>
            <a:pPr marL="1200150" lvl="1" indent="-457200">
              <a:buFont typeface="Arial" panose="020B0604020202020204" pitchFamily="34" charset="0"/>
              <a:buChar char="•"/>
            </a:pPr>
            <a:r>
              <a:rPr lang="en-US" sz="2100" dirty="0">
                <a:latin typeface="+mj-lt"/>
                <a:ea typeface="+mn-lt"/>
                <a:cs typeface="+mn-lt"/>
              </a:rPr>
              <a:t>Want an advanced version of session?  </a:t>
            </a: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Denise Green, </a:t>
            </a:r>
            <a:r>
              <a:rPr lang="en-US" sz="2400" dirty="0">
                <a:latin typeface="+mj-lt"/>
                <a:ea typeface="+mn-lt"/>
                <a:cs typeface="+mn-lt"/>
                <a:hlinkClick r:id="rId3"/>
              </a:rPr>
              <a:t>dgree1@uillinois.edu</a:t>
            </a:r>
            <a:r>
              <a:rPr lang="en-US" sz="2400" dirty="0">
                <a:latin typeface="+mj-lt"/>
                <a:ea typeface="+mn-lt"/>
                <a:cs typeface="+mn-lt"/>
              </a:rPr>
              <a:t> </a:t>
            </a:r>
            <a:br>
              <a:rPr lang="en-US" sz="2400" dirty="0">
                <a:latin typeface="+mj-lt"/>
                <a:ea typeface="+mn-lt"/>
                <a:cs typeface="+mn-lt"/>
              </a:rPr>
            </a:br>
            <a:br>
              <a:rPr lang="en-US" sz="2400" dirty="0">
                <a:latin typeface="+mj-lt"/>
                <a:ea typeface="+mn-lt"/>
                <a:cs typeface="+mn-lt"/>
              </a:rPr>
            </a:b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22055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80447" y="508011"/>
            <a:ext cx="8229600" cy="6032274"/>
          </a:xfrm>
          <a:prstGeom prst="rect">
            <a:avLst/>
          </a:prstGeom>
        </p:spPr>
        <p:txBody>
          <a:bodyPr/>
          <a:lstStyle/>
          <a:p>
            <a:pPr algn="ctr"/>
            <a:r>
              <a:rPr lang="en-US" sz="2800" b="1" dirty="0">
                <a:latin typeface="+mj-lt"/>
                <a:ea typeface="+mn-lt"/>
                <a:cs typeface="+mn-lt"/>
              </a:rPr>
              <a:t>Introductions and Learning Goals</a:t>
            </a:r>
          </a:p>
          <a:p>
            <a:pPr marL="342900" indent="-342900">
              <a:buFont typeface="Arial" panose="020B0604020202020204" pitchFamily="34" charset="0"/>
              <a:buChar char="•"/>
            </a:pPr>
            <a:endParaRPr lang="en-US" sz="2800" b="1" dirty="0">
              <a:latin typeface="+mj-lt"/>
              <a:ea typeface="+mn-lt"/>
              <a:cs typeface="+mn-lt"/>
            </a:endParaRPr>
          </a:p>
          <a:p>
            <a:pPr marL="342900" indent="-342900">
              <a:buFont typeface="Arial" panose="020B0604020202020204" pitchFamily="34" charset="0"/>
              <a:buChar char="•"/>
            </a:pPr>
            <a:r>
              <a:rPr lang="en-US" sz="2800" b="1" dirty="0">
                <a:latin typeface="+mj-lt"/>
                <a:ea typeface="+mn-lt"/>
                <a:cs typeface="+mn-lt"/>
              </a:rPr>
              <a:t>Today’s instructor</a:t>
            </a:r>
          </a:p>
          <a:p>
            <a:pPr marL="342900" indent="-342900">
              <a:buFont typeface="Arial" panose="020B0604020202020204" pitchFamily="34" charset="0"/>
              <a:buChar char="•"/>
            </a:pPr>
            <a:r>
              <a:rPr lang="en-US" sz="2800" b="1" dirty="0">
                <a:latin typeface="+mj-lt"/>
                <a:ea typeface="+mn-lt"/>
                <a:cs typeface="+mn-lt"/>
              </a:rPr>
              <a:t>Learning Goals</a:t>
            </a:r>
          </a:p>
          <a:p>
            <a:pPr marL="342900" indent="-342900">
              <a:buFont typeface="Arial" panose="020B0604020202020204" pitchFamily="34" charset="0"/>
              <a:buChar char="•"/>
            </a:pPr>
            <a:endParaRPr lang="en-US" sz="2800" b="1" dirty="0">
              <a:latin typeface="+mj-lt"/>
              <a:ea typeface="+mn-lt"/>
              <a:cs typeface="+mn-lt"/>
            </a:endParaRPr>
          </a:p>
          <a:p>
            <a:pPr marL="1085850" lvl="1" indent="-342900">
              <a:buFont typeface="Arial" panose="020B0604020202020204" pitchFamily="34" charset="0"/>
              <a:buChar char="•"/>
            </a:pPr>
            <a:r>
              <a:rPr lang="en-US" sz="2100" b="1" dirty="0">
                <a:latin typeface="+mj-lt"/>
                <a:ea typeface="+mn-lt"/>
                <a:cs typeface="+mn-lt"/>
              </a:rPr>
              <a:t>Recognize typical e-resources linking problems</a:t>
            </a:r>
          </a:p>
          <a:p>
            <a:pPr marL="1085850" lvl="1" indent="-342900">
              <a:buFont typeface="Arial" panose="020B0604020202020204" pitchFamily="34" charset="0"/>
              <a:buChar char="•"/>
            </a:pPr>
            <a:r>
              <a:rPr lang="en-US" sz="2100" b="1" dirty="0">
                <a:latin typeface="+mj-lt"/>
                <a:ea typeface="+mn-lt"/>
                <a:cs typeface="+mn-lt"/>
              </a:rPr>
              <a:t>Know how to start investigating</a:t>
            </a:r>
          </a:p>
          <a:p>
            <a:pPr marL="1085850" lvl="1" indent="-342900">
              <a:buFont typeface="Arial" panose="020B0604020202020204" pitchFamily="34" charset="0"/>
              <a:buChar char="•"/>
            </a:pPr>
            <a:r>
              <a:rPr lang="en-US" sz="2100" b="1" dirty="0">
                <a:latin typeface="+mj-lt"/>
                <a:ea typeface="+mn-lt"/>
                <a:cs typeface="+mn-lt"/>
              </a:rPr>
              <a:t>Familiar with tips for solving issues with</a:t>
            </a:r>
          </a:p>
          <a:p>
            <a:pPr marL="1485900" lvl="2" indent="-342900">
              <a:buFont typeface="Arial" panose="020B0604020202020204" pitchFamily="34" charset="0"/>
              <a:buChar char="•"/>
            </a:pPr>
            <a:r>
              <a:rPr lang="en-US" sz="1800" b="1" dirty="0">
                <a:latin typeface="+mj-lt"/>
                <a:ea typeface="+mn-lt"/>
                <a:cs typeface="+mn-lt"/>
              </a:rPr>
              <a:t>Authentication &amp; Proxying</a:t>
            </a:r>
          </a:p>
          <a:p>
            <a:pPr marL="1485900" lvl="2" indent="-342900">
              <a:buFont typeface="Arial" panose="020B0604020202020204" pitchFamily="34" charset="0"/>
              <a:buChar char="•"/>
            </a:pPr>
            <a:r>
              <a:rPr lang="en-US" sz="1800" b="1" dirty="0">
                <a:latin typeface="+mj-lt"/>
                <a:ea typeface="+mn-lt"/>
                <a:cs typeface="+mn-lt"/>
              </a:rPr>
              <a:t>Resource Activation</a:t>
            </a:r>
          </a:p>
          <a:p>
            <a:pPr marL="1485900" lvl="2" indent="-342900">
              <a:buFont typeface="Arial" panose="020B0604020202020204" pitchFamily="34" charset="0"/>
              <a:buChar char="•"/>
            </a:pPr>
            <a:r>
              <a:rPr lang="en-US" sz="1800" b="1" dirty="0">
                <a:latin typeface="+mj-lt"/>
                <a:ea typeface="+mn-lt"/>
                <a:cs typeface="+mn-lt"/>
              </a:rPr>
              <a:t>Citation/Metadata</a:t>
            </a:r>
          </a:p>
          <a:p>
            <a:pPr marL="650875" lvl="1" indent="0">
              <a:spcBef>
                <a:spcPts val="0"/>
              </a:spcBef>
              <a:buNone/>
            </a:pPr>
            <a:endParaRPr lang="en-US" sz="2000" dirty="0">
              <a:latin typeface="Arial"/>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1514" y="508011"/>
            <a:ext cx="8636726" cy="5818361"/>
          </a:xfrm>
          <a:prstGeom prst="rect">
            <a:avLst/>
          </a:prstGeom>
        </p:spPr>
        <p:txBody>
          <a:bodyPr/>
          <a:lstStyle/>
          <a:p>
            <a:pPr>
              <a:spcBef>
                <a:spcPts val="0"/>
              </a:spcBef>
            </a:pPr>
            <a:r>
              <a:rPr lang="en-US" sz="2400" b="1" dirty="0">
                <a:latin typeface="+mj-lt"/>
                <a:ea typeface="+mn-lt"/>
                <a:cs typeface="+mn-lt"/>
              </a:rPr>
              <a:t>Always Start with a Do Over- </a:t>
            </a:r>
          </a:p>
          <a:p>
            <a:pPr>
              <a:spcBef>
                <a:spcPts val="0"/>
              </a:spcBef>
            </a:pPr>
            <a:endParaRPr lang="en-US" sz="2400" dirty="0">
              <a:latin typeface="+mj-lt"/>
              <a:ea typeface="+mn-lt"/>
              <a:cs typeface="+mn-lt"/>
            </a:endParaRPr>
          </a:p>
          <a:p>
            <a:r>
              <a:rPr lang="en-US" dirty="0">
                <a:effectLst/>
                <a:latin typeface="+mj-lt"/>
              </a:rPr>
              <a:t>1.</a:t>
            </a:r>
            <a:r>
              <a:rPr lang="en-US" b="1" dirty="0">
                <a:effectLst/>
                <a:latin typeface="+mj-lt"/>
              </a:rPr>
              <a:t>Re-create the search</a:t>
            </a:r>
            <a:r>
              <a:rPr lang="en-US" dirty="0">
                <a:effectLst/>
                <a:latin typeface="+mj-lt"/>
              </a:rPr>
              <a:t> and find the problem linking again.  Did you find the full text now? </a:t>
            </a:r>
          </a:p>
          <a:p>
            <a:r>
              <a:rPr lang="en-US" dirty="0">
                <a:effectLst/>
                <a:latin typeface="+mj-lt"/>
              </a:rPr>
              <a:t>	If that doesn't work then,</a:t>
            </a:r>
          </a:p>
          <a:p>
            <a:endParaRPr lang="en-US" dirty="0">
              <a:effectLst/>
              <a:latin typeface="+mj-lt"/>
            </a:endParaRPr>
          </a:p>
          <a:p>
            <a:r>
              <a:rPr lang="en-US" b="1" dirty="0">
                <a:effectLst/>
                <a:latin typeface="+mj-lt"/>
              </a:rPr>
              <a:t>2.Try another web browser</a:t>
            </a:r>
            <a:r>
              <a:rPr lang="en-US" dirty="0">
                <a:effectLst/>
                <a:latin typeface="+mj-lt"/>
              </a:rPr>
              <a:t> than what the patron used. 	</a:t>
            </a:r>
          </a:p>
          <a:p>
            <a:pPr marL="342900" indent="-342900">
              <a:buFont typeface="Arial" panose="020B0604020202020204" pitchFamily="34" charset="0"/>
              <a:buChar char="•"/>
            </a:pPr>
            <a:r>
              <a:rPr lang="en-US" dirty="0">
                <a:latin typeface="+mj-lt"/>
              </a:rPr>
              <a:t>U</a:t>
            </a:r>
            <a:r>
              <a:rPr lang="en-US" dirty="0">
                <a:effectLst/>
                <a:latin typeface="+mj-lt"/>
              </a:rPr>
              <a:t>se an incognito       or private window       </a:t>
            </a:r>
            <a:r>
              <a:rPr lang="en-US" dirty="0">
                <a:latin typeface="+mj-lt"/>
              </a:rPr>
              <a:t> to clear cache and any proxy/login sessions. </a:t>
            </a:r>
            <a:endParaRPr lang="en-US" dirty="0">
              <a:effectLst/>
              <a:latin typeface="+mj-lt"/>
            </a:endParaRPr>
          </a:p>
          <a:p>
            <a:endParaRPr lang="en-US" dirty="0">
              <a:effectLst/>
              <a:latin typeface="+mj-lt"/>
            </a:endParaRPr>
          </a:p>
          <a:p>
            <a:r>
              <a:rPr lang="en-US" dirty="0">
                <a:effectLst/>
                <a:latin typeface="+mj-lt"/>
              </a:rPr>
              <a:t>	If the linking issue can be replicated, investigate further depending on error messages or the patron's story.</a:t>
            </a:r>
          </a:p>
          <a:p>
            <a:pPr>
              <a:spcBef>
                <a:spcPts val="0"/>
              </a:spcBef>
            </a:pPr>
            <a:endParaRPr lang="en-US" sz="2500" dirty="0">
              <a:latin typeface="+mj-lt"/>
              <a:ea typeface="+mn-lt"/>
              <a:cs typeface="+mn-lt"/>
            </a:endParaRPr>
          </a:p>
        </p:txBody>
      </p:sp>
      <p:pic>
        <p:nvPicPr>
          <p:cNvPr id="22" name="Picture 21" descr="Do Over icon">
            <a:extLst>
              <a:ext uri="{FF2B5EF4-FFF2-40B4-BE49-F238E27FC236}">
                <a16:creationId xmlns:a16="http://schemas.microsoft.com/office/drawing/2014/main" id="{8C543BFF-AB92-ACB6-B9F1-E989DF9E29A5}"/>
              </a:ext>
            </a:extLst>
          </p:cNvPr>
          <p:cNvPicPr>
            <a:picLocks noChangeAspect="1"/>
          </p:cNvPicPr>
          <p:nvPr/>
        </p:nvPicPr>
        <p:blipFill>
          <a:blip r:embed="rId3"/>
          <a:stretch>
            <a:fillRect/>
          </a:stretch>
        </p:blipFill>
        <p:spPr>
          <a:xfrm>
            <a:off x="4572000" y="531628"/>
            <a:ext cx="624840" cy="647700"/>
          </a:xfrm>
          <a:prstGeom prst="rect">
            <a:avLst/>
          </a:prstGeom>
        </p:spPr>
      </p:pic>
      <p:pic>
        <p:nvPicPr>
          <p:cNvPr id="5" name="Picture 4" descr="Incognito icon">
            <a:extLst>
              <a:ext uri="{FF2B5EF4-FFF2-40B4-BE49-F238E27FC236}">
                <a16:creationId xmlns:a16="http://schemas.microsoft.com/office/drawing/2014/main" id="{6F2012E1-60AB-8C6A-FD21-446B2B776BDC}"/>
              </a:ext>
            </a:extLst>
          </p:cNvPr>
          <p:cNvPicPr>
            <a:picLocks noChangeAspect="1"/>
          </p:cNvPicPr>
          <p:nvPr/>
        </p:nvPicPr>
        <p:blipFill>
          <a:blip r:embed="rId4"/>
          <a:stretch>
            <a:fillRect/>
          </a:stretch>
        </p:blipFill>
        <p:spPr>
          <a:xfrm>
            <a:off x="3030583" y="3588476"/>
            <a:ext cx="426720" cy="449580"/>
          </a:xfrm>
          <a:prstGeom prst="rect">
            <a:avLst/>
          </a:prstGeom>
        </p:spPr>
      </p:pic>
      <p:pic>
        <p:nvPicPr>
          <p:cNvPr id="7" name="Picture 6" descr="Private window icon">
            <a:extLst>
              <a:ext uri="{FF2B5EF4-FFF2-40B4-BE49-F238E27FC236}">
                <a16:creationId xmlns:a16="http://schemas.microsoft.com/office/drawing/2014/main" id="{4670A71D-8D30-6295-D33D-FBF07A997F9D}"/>
              </a:ext>
            </a:extLst>
          </p:cNvPr>
          <p:cNvPicPr>
            <a:picLocks noChangeAspect="1"/>
          </p:cNvPicPr>
          <p:nvPr/>
        </p:nvPicPr>
        <p:blipFill>
          <a:blip r:embed="rId5"/>
          <a:stretch>
            <a:fillRect/>
          </a:stretch>
        </p:blipFill>
        <p:spPr>
          <a:xfrm>
            <a:off x="6070147" y="3548743"/>
            <a:ext cx="552450" cy="438150"/>
          </a:xfrm>
          <a:prstGeom prst="rect">
            <a:avLst/>
          </a:prstGeom>
        </p:spPr>
      </p:pic>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pic>
        <p:nvPicPr>
          <p:cNvPr id="5" name="Graphic 4" descr="Programmer female with solid fill">
            <a:extLst>
              <a:ext uri="{FF2B5EF4-FFF2-40B4-BE49-F238E27FC236}">
                <a16:creationId xmlns:a16="http://schemas.microsoft.com/office/drawing/2014/main" id="{56438645-1D21-FDA6-5665-69706556A9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415" y="849085"/>
            <a:ext cx="914400" cy="914400"/>
          </a:xfrm>
          <a:prstGeom prst="rect">
            <a:avLst/>
          </a:prstGeom>
        </p:spPr>
      </p:pic>
      <p:sp>
        <p:nvSpPr>
          <p:cNvPr id="6" name="Arrow: Right 5">
            <a:extLst>
              <a:ext uri="{FF2B5EF4-FFF2-40B4-BE49-F238E27FC236}">
                <a16:creationId xmlns:a16="http://schemas.microsoft.com/office/drawing/2014/main" id="{2CDC8D02-0AD2-9E00-4961-620B5E266CC8}"/>
              </a:ext>
            </a:extLst>
          </p:cNvPr>
          <p:cNvSpPr/>
          <p:nvPr/>
        </p:nvSpPr>
        <p:spPr>
          <a:xfrm>
            <a:off x="1239306" y="884465"/>
            <a:ext cx="491523" cy="602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DCE3A20-B560-DBCF-4DB4-29E2D2335299}"/>
              </a:ext>
            </a:extLst>
          </p:cNvPr>
          <p:cNvSpPr txBox="1"/>
          <p:nvPr/>
        </p:nvSpPr>
        <p:spPr>
          <a:xfrm>
            <a:off x="230415" y="1970314"/>
            <a:ext cx="2186214"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mj-lt"/>
              </a:rPr>
              <a:t>Library e-resource</a:t>
            </a:r>
          </a:p>
          <a:p>
            <a:pPr marL="285750" indent="-285750">
              <a:buFont typeface="Arial" panose="020B0604020202020204" pitchFamily="34" charset="0"/>
              <a:buChar char="•"/>
            </a:pPr>
            <a:r>
              <a:rPr lang="en-US" dirty="0">
                <a:latin typeface="+mj-lt"/>
              </a:rPr>
              <a:t>Google Scholar</a:t>
            </a:r>
          </a:p>
          <a:p>
            <a:pPr marL="285750" indent="-285750">
              <a:buFont typeface="Arial" panose="020B0604020202020204" pitchFamily="34" charset="0"/>
              <a:buChar char="•"/>
            </a:pPr>
            <a:r>
              <a:rPr lang="en-US" dirty="0">
                <a:latin typeface="+mj-lt"/>
              </a:rPr>
              <a:t>Vendor’s interface</a:t>
            </a:r>
          </a:p>
        </p:txBody>
      </p:sp>
      <p:pic>
        <p:nvPicPr>
          <p:cNvPr id="9" name="Picture 8">
            <a:extLst>
              <a:ext uri="{FF2B5EF4-FFF2-40B4-BE49-F238E27FC236}">
                <a16:creationId xmlns:a16="http://schemas.microsoft.com/office/drawing/2014/main" id="{41A36DA0-4125-508D-63A9-FFC22DF7FEE4}"/>
              </a:ext>
            </a:extLst>
          </p:cNvPr>
          <p:cNvPicPr>
            <a:picLocks noChangeAspect="1"/>
          </p:cNvPicPr>
          <p:nvPr/>
        </p:nvPicPr>
        <p:blipFill>
          <a:blip r:embed="rId5"/>
          <a:stretch>
            <a:fillRect/>
          </a:stretch>
        </p:blipFill>
        <p:spPr>
          <a:xfrm>
            <a:off x="1998435" y="584230"/>
            <a:ext cx="6915150" cy="781050"/>
          </a:xfrm>
          <a:prstGeom prst="rect">
            <a:avLst/>
          </a:prstGeom>
          <a:ln>
            <a:solidFill>
              <a:schemeClr val="accent1"/>
            </a:solidFill>
          </a:ln>
        </p:spPr>
      </p:pic>
      <p:sp>
        <p:nvSpPr>
          <p:cNvPr id="10" name="Arrow: Down 9">
            <a:extLst>
              <a:ext uri="{FF2B5EF4-FFF2-40B4-BE49-F238E27FC236}">
                <a16:creationId xmlns:a16="http://schemas.microsoft.com/office/drawing/2014/main" id="{FB4EA8F3-D0E5-4DE9-4109-1439DCE53580}"/>
              </a:ext>
            </a:extLst>
          </p:cNvPr>
          <p:cNvSpPr/>
          <p:nvPr/>
        </p:nvSpPr>
        <p:spPr>
          <a:xfrm>
            <a:off x="4887686" y="1487261"/>
            <a:ext cx="491523" cy="4830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9F36E3A-11C8-F4B1-1C7E-BAC42C1CCB49}"/>
              </a:ext>
            </a:extLst>
          </p:cNvPr>
          <p:cNvSpPr txBox="1"/>
          <p:nvPr/>
        </p:nvSpPr>
        <p:spPr>
          <a:xfrm>
            <a:off x="5475661" y="3357955"/>
            <a:ext cx="261257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mj-lt"/>
              </a:rPr>
              <a:t>Link Resolver-  </a:t>
            </a:r>
            <a:r>
              <a:rPr lang="en-US" dirty="0">
                <a:latin typeface="+mj-lt"/>
              </a:rPr>
              <a:t>Alma, SFX, Summon, 360, EB Full Text Finder, WorldShare, etc. </a:t>
            </a:r>
          </a:p>
        </p:txBody>
      </p:sp>
      <p:sp>
        <p:nvSpPr>
          <p:cNvPr id="13" name="TextBox 12">
            <a:extLst>
              <a:ext uri="{FF2B5EF4-FFF2-40B4-BE49-F238E27FC236}">
                <a16:creationId xmlns:a16="http://schemas.microsoft.com/office/drawing/2014/main" id="{70DC8043-A061-737E-50FB-F167AC065BCD}"/>
              </a:ext>
            </a:extLst>
          </p:cNvPr>
          <p:cNvSpPr txBox="1"/>
          <p:nvPr/>
        </p:nvSpPr>
        <p:spPr>
          <a:xfrm>
            <a:off x="3233057" y="2188029"/>
            <a:ext cx="4310743" cy="369332"/>
          </a:xfrm>
          <a:prstGeom prst="rect">
            <a:avLst/>
          </a:prstGeom>
          <a:noFill/>
          <a:ln>
            <a:solidFill>
              <a:schemeClr val="accent3"/>
            </a:solidFill>
          </a:ln>
        </p:spPr>
        <p:txBody>
          <a:bodyPr wrap="square" rtlCol="0">
            <a:spAutoFit/>
          </a:bodyPr>
          <a:lstStyle/>
          <a:p>
            <a:r>
              <a:rPr lang="en-US" dirty="0">
                <a:latin typeface="+mj-lt"/>
              </a:rPr>
              <a:t>If Off Campus- Authentication/Proxying </a:t>
            </a:r>
          </a:p>
        </p:txBody>
      </p:sp>
      <p:sp>
        <p:nvSpPr>
          <p:cNvPr id="14" name="Arrow: Down 13">
            <a:extLst>
              <a:ext uri="{FF2B5EF4-FFF2-40B4-BE49-F238E27FC236}">
                <a16:creationId xmlns:a16="http://schemas.microsoft.com/office/drawing/2014/main" id="{236A5149-B8D0-A2B3-BAD7-CBD1B0BEB809}"/>
              </a:ext>
            </a:extLst>
          </p:cNvPr>
          <p:cNvSpPr/>
          <p:nvPr/>
        </p:nvSpPr>
        <p:spPr>
          <a:xfrm>
            <a:off x="4985657" y="2893644"/>
            <a:ext cx="393552" cy="36933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A4B24611-16B6-9494-0D46-9530E7EC1B0C}"/>
              </a:ext>
            </a:extLst>
          </p:cNvPr>
          <p:cNvSpPr/>
          <p:nvPr/>
        </p:nvSpPr>
        <p:spPr>
          <a:xfrm>
            <a:off x="4648199" y="3716993"/>
            <a:ext cx="478971" cy="193161"/>
          </a:xfrm>
          <a:prstGeom prst="rightArrow">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939D3E5-1874-5E73-2388-714E0D559E01}"/>
              </a:ext>
            </a:extLst>
          </p:cNvPr>
          <p:cNvSpPr txBox="1"/>
          <p:nvPr/>
        </p:nvSpPr>
        <p:spPr>
          <a:xfrm>
            <a:off x="2650745" y="2799332"/>
            <a:ext cx="1513113" cy="1754326"/>
          </a:xfrm>
          <a:prstGeom prst="rect">
            <a:avLst/>
          </a:prstGeom>
          <a:noFill/>
          <a:ln>
            <a:solidFill>
              <a:schemeClr val="accent1">
                <a:shade val="95000"/>
                <a:satMod val="105000"/>
              </a:schemeClr>
            </a:solidFill>
          </a:ln>
        </p:spPr>
        <p:txBody>
          <a:bodyPr wrap="square" rtlCol="0">
            <a:spAutoFit/>
          </a:bodyPr>
          <a:lstStyle/>
          <a:p>
            <a:r>
              <a:rPr lang="en-US" dirty="0">
                <a:latin typeface="+mj-lt"/>
              </a:rPr>
              <a:t>System builds an OpenURL/ Context Object, etc. ***</a:t>
            </a:r>
            <a:endParaRPr lang="en-US" dirty="0"/>
          </a:p>
        </p:txBody>
      </p:sp>
      <p:sp>
        <p:nvSpPr>
          <p:cNvPr id="17" name="Arrow: Down 16">
            <a:extLst>
              <a:ext uri="{FF2B5EF4-FFF2-40B4-BE49-F238E27FC236}">
                <a16:creationId xmlns:a16="http://schemas.microsoft.com/office/drawing/2014/main" id="{FE745F22-E6CB-4C4D-2019-A4E2340F96E3}"/>
              </a:ext>
            </a:extLst>
          </p:cNvPr>
          <p:cNvSpPr/>
          <p:nvPr/>
        </p:nvSpPr>
        <p:spPr>
          <a:xfrm>
            <a:off x="6444342" y="4497233"/>
            <a:ext cx="332163" cy="350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7428FC0-F7F8-D851-426D-956BEB8C2F3A}"/>
              </a:ext>
            </a:extLst>
          </p:cNvPr>
          <p:cNvSpPr txBox="1"/>
          <p:nvPr/>
        </p:nvSpPr>
        <p:spPr>
          <a:xfrm>
            <a:off x="2251074" y="4880579"/>
            <a:ext cx="5573486" cy="369332"/>
          </a:xfrm>
          <a:prstGeom prst="rect">
            <a:avLst/>
          </a:prstGeom>
          <a:noFill/>
          <a:ln>
            <a:solidFill>
              <a:schemeClr val="accent1">
                <a:shade val="95000"/>
                <a:satMod val="105000"/>
              </a:schemeClr>
            </a:solidFill>
          </a:ln>
        </p:spPr>
        <p:txBody>
          <a:bodyPr wrap="square" rtlCol="0">
            <a:spAutoFit/>
          </a:bodyPr>
          <a:lstStyle/>
          <a:p>
            <a:r>
              <a:rPr lang="en-US" dirty="0">
                <a:latin typeface="+mj-lt"/>
              </a:rPr>
              <a:t>On to publisher, repository or vendor interface</a:t>
            </a:r>
          </a:p>
        </p:txBody>
      </p:sp>
      <p:sp>
        <p:nvSpPr>
          <p:cNvPr id="19" name="Arrow: Down 18">
            <a:extLst>
              <a:ext uri="{FF2B5EF4-FFF2-40B4-BE49-F238E27FC236}">
                <a16:creationId xmlns:a16="http://schemas.microsoft.com/office/drawing/2014/main" id="{4764511D-AB2D-E5B5-4567-C57A60B3B05F}"/>
              </a:ext>
            </a:extLst>
          </p:cNvPr>
          <p:cNvSpPr/>
          <p:nvPr/>
        </p:nvSpPr>
        <p:spPr>
          <a:xfrm>
            <a:off x="1998435" y="5294955"/>
            <a:ext cx="505279" cy="4635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8BD9816-1967-8E60-0331-877F27F2D992}"/>
              </a:ext>
            </a:extLst>
          </p:cNvPr>
          <p:cNvSpPr txBox="1"/>
          <p:nvPr/>
        </p:nvSpPr>
        <p:spPr>
          <a:xfrm>
            <a:off x="1926845" y="5781277"/>
            <a:ext cx="2917371" cy="646331"/>
          </a:xfrm>
          <a:prstGeom prst="rect">
            <a:avLst/>
          </a:prstGeom>
          <a:noFill/>
          <a:ln>
            <a:solidFill>
              <a:schemeClr val="accent1">
                <a:shade val="95000"/>
                <a:satMod val="105000"/>
              </a:schemeClr>
            </a:solidFill>
          </a:ln>
        </p:spPr>
        <p:txBody>
          <a:bodyPr wrap="square" rtlCol="0">
            <a:spAutoFit/>
          </a:bodyPr>
          <a:lstStyle/>
          <a:p>
            <a:r>
              <a:rPr lang="en-US" dirty="0">
                <a:latin typeface="+mj-lt"/>
              </a:rPr>
              <a:t>Full Text: html/pdf/ streaming media, etc. </a:t>
            </a:r>
          </a:p>
        </p:txBody>
      </p:sp>
      <p:pic>
        <p:nvPicPr>
          <p:cNvPr id="26" name="Graphic 25" descr="Storytelling with solid fill">
            <a:extLst>
              <a:ext uri="{FF2B5EF4-FFF2-40B4-BE49-F238E27FC236}">
                <a16:creationId xmlns:a16="http://schemas.microsoft.com/office/drawing/2014/main" id="{99BB24CA-2464-C74D-0494-C7F2D02C33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54546" y="5513208"/>
            <a:ext cx="914400" cy="914400"/>
          </a:xfrm>
          <a:prstGeom prst="rect">
            <a:avLst/>
          </a:prstGeom>
        </p:spPr>
      </p:pic>
      <p:pic>
        <p:nvPicPr>
          <p:cNvPr id="28" name="Graphic 27" descr="Lock with solid fill">
            <a:extLst>
              <a:ext uri="{FF2B5EF4-FFF2-40B4-BE49-F238E27FC236}">
                <a16:creationId xmlns:a16="http://schemas.microsoft.com/office/drawing/2014/main" id="{915675BE-5EA1-855E-52D1-F3860F8AE9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79450" y="1751329"/>
            <a:ext cx="914400" cy="914400"/>
          </a:xfrm>
          <a:prstGeom prst="rect">
            <a:avLst/>
          </a:prstGeom>
        </p:spPr>
      </p:pic>
      <p:pic>
        <p:nvPicPr>
          <p:cNvPr id="30" name="Graphic 29" descr="Key with solid fill">
            <a:extLst>
              <a:ext uri="{FF2B5EF4-FFF2-40B4-BE49-F238E27FC236}">
                <a16:creationId xmlns:a16="http://schemas.microsoft.com/office/drawing/2014/main" id="{2987F9FD-5597-852E-608C-C5C9A921E8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05104" y="1370840"/>
            <a:ext cx="914400" cy="914400"/>
          </a:xfrm>
          <a:prstGeom prst="rect">
            <a:avLst/>
          </a:prstGeom>
        </p:spPr>
      </p:pic>
      <p:cxnSp>
        <p:nvCxnSpPr>
          <p:cNvPr id="8" name="Straight Arrow Connector 7">
            <a:extLst>
              <a:ext uri="{FF2B5EF4-FFF2-40B4-BE49-F238E27FC236}">
                <a16:creationId xmlns:a16="http://schemas.microsoft.com/office/drawing/2014/main" id="{92938F5E-9B55-CBA3-4A8B-D45EF4A3CFF1}"/>
              </a:ext>
            </a:extLst>
          </p:cNvPr>
          <p:cNvCxnSpPr>
            <a:cxnSpLocks/>
          </p:cNvCxnSpPr>
          <p:nvPr/>
        </p:nvCxnSpPr>
        <p:spPr>
          <a:xfrm>
            <a:off x="4212772" y="4158343"/>
            <a:ext cx="1262889"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847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
        <p:nvSpPr>
          <p:cNvPr id="16" name="TextBox 15">
            <a:extLst>
              <a:ext uri="{FF2B5EF4-FFF2-40B4-BE49-F238E27FC236}">
                <a16:creationId xmlns:a16="http://schemas.microsoft.com/office/drawing/2014/main" id="{7939D3E5-1874-5E73-2388-714E0D559E01}"/>
              </a:ext>
            </a:extLst>
          </p:cNvPr>
          <p:cNvSpPr txBox="1"/>
          <p:nvPr/>
        </p:nvSpPr>
        <p:spPr>
          <a:xfrm>
            <a:off x="135925" y="702613"/>
            <a:ext cx="3140675" cy="5632311"/>
          </a:xfrm>
          <a:prstGeom prst="rect">
            <a:avLst/>
          </a:prstGeom>
          <a:noFill/>
          <a:ln>
            <a:solidFill>
              <a:schemeClr val="accent1">
                <a:shade val="95000"/>
                <a:satMod val="105000"/>
              </a:schemeClr>
            </a:solidFill>
          </a:ln>
        </p:spPr>
        <p:txBody>
          <a:bodyPr wrap="square" rtlCol="0">
            <a:spAutoFit/>
          </a:bodyPr>
          <a:lstStyle/>
          <a:p>
            <a:pPr marL="285750" indent="-285750">
              <a:buFont typeface="Arial" panose="020B0604020202020204" pitchFamily="34" charset="0"/>
              <a:buChar char="•"/>
            </a:pPr>
            <a:r>
              <a:rPr lang="en-US" dirty="0">
                <a:latin typeface="+mj-lt"/>
              </a:rPr>
              <a:t>System builds an OpenURL/ Context Object, etc. *** </a:t>
            </a:r>
          </a:p>
          <a:p>
            <a:pPr marL="742950" lvl="1" indent="-285750">
              <a:buFont typeface="Arial" panose="020B0604020202020204" pitchFamily="34" charset="0"/>
              <a:buChar char="•"/>
            </a:pPr>
            <a:r>
              <a:rPr lang="en-US" dirty="0">
                <a:latin typeface="+mj-lt"/>
              </a:rPr>
              <a:t>OpenURL construction quite complicated building on citation/metadata elements like ISSN/ISBN, title, author, date, pages, etc.</a:t>
            </a:r>
          </a:p>
          <a:p>
            <a:pPr marL="742950" lvl="1" indent="-285750">
              <a:buFont typeface="Arial" panose="020B0604020202020204" pitchFamily="34" charset="0"/>
              <a:buChar char="•"/>
            </a:pPr>
            <a:endParaRPr lang="en-US" dirty="0">
              <a:latin typeface="+mj-lt"/>
            </a:endParaRPr>
          </a:p>
          <a:p>
            <a:pPr marL="742950" lvl="1" indent="-285750">
              <a:buFont typeface="Arial" panose="020B0604020202020204" pitchFamily="34" charset="0"/>
              <a:buChar char="•"/>
            </a:pPr>
            <a:r>
              <a:rPr lang="en-US" dirty="0">
                <a:latin typeface="+mj-lt"/>
              </a:rPr>
              <a:t>Diagram from </a:t>
            </a:r>
            <a:r>
              <a:rPr lang="en-US" dirty="0"/>
              <a:t>Plearn, openUrl.cc File Reference</a:t>
            </a:r>
          </a:p>
          <a:p>
            <a:pPr marL="742950" lvl="1" indent="-285750">
              <a:buFont typeface="Arial" panose="020B0604020202020204" pitchFamily="34" charset="0"/>
              <a:buChar char="•"/>
            </a:pPr>
            <a:r>
              <a:rPr lang="en-US" dirty="0"/>
              <a:t>https://www-labs.iro.umontreal.ca/~lisa/LibraryReference/html/d3/db7/openUrl_8cc.html</a:t>
            </a:r>
          </a:p>
        </p:txBody>
      </p:sp>
      <p:pic>
        <p:nvPicPr>
          <p:cNvPr id="7" name="Picture 6" descr="Diagram&#10;&#10;Description automatically generated">
            <a:extLst>
              <a:ext uri="{FF2B5EF4-FFF2-40B4-BE49-F238E27FC236}">
                <a16:creationId xmlns:a16="http://schemas.microsoft.com/office/drawing/2014/main" id="{38B859CA-ED8D-816F-9A5C-C26BE342B76B}"/>
              </a:ext>
            </a:extLst>
          </p:cNvPr>
          <p:cNvPicPr>
            <a:picLocks noChangeAspect="1"/>
          </p:cNvPicPr>
          <p:nvPr/>
        </p:nvPicPr>
        <p:blipFill>
          <a:blip r:embed="rId3"/>
          <a:stretch>
            <a:fillRect/>
          </a:stretch>
        </p:blipFill>
        <p:spPr>
          <a:xfrm>
            <a:off x="3780223" y="974755"/>
            <a:ext cx="5110972" cy="4544302"/>
          </a:xfrm>
          <a:prstGeom prst="rect">
            <a:avLst/>
          </a:prstGeom>
        </p:spPr>
      </p:pic>
    </p:spTree>
    <p:extLst>
      <p:ext uri="{BB962C8B-B14F-4D97-AF65-F5344CB8AC3E}">
        <p14:creationId xmlns:p14="http://schemas.microsoft.com/office/powerpoint/2010/main" val="415454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r>
              <a:rPr lang="en-US" dirty="0"/>
              <a:t> </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728420"/>
            <a:ext cx="8872152" cy="3136009"/>
          </a:xfrm>
          <a:prstGeom prst="rect">
            <a:avLst/>
          </a:prstGeom>
        </p:spPr>
        <p:txBody>
          <a:bodyPr/>
          <a:lstStyle/>
          <a:p>
            <a:pPr algn="ctr"/>
            <a:r>
              <a:rPr lang="en-US" sz="2800" b="1" dirty="0">
                <a:latin typeface="+mj-lt"/>
                <a:ea typeface="+mn-lt"/>
                <a:cs typeface="+mn-lt"/>
              </a:rPr>
              <a:t> </a:t>
            </a:r>
            <a:endParaRPr lang="en-US" sz="2000" dirty="0">
              <a:latin typeface="Arial"/>
              <a:ea typeface="+mn-lt"/>
              <a:cs typeface="+mn-lt"/>
            </a:endParaRPr>
          </a:p>
        </p:txBody>
      </p:sp>
      <p:sp>
        <p:nvSpPr>
          <p:cNvPr id="3" name="TextBox 2">
            <a:extLst>
              <a:ext uri="{FF2B5EF4-FFF2-40B4-BE49-F238E27FC236}">
                <a16:creationId xmlns:a16="http://schemas.microsoft.com/office/drawing/2014/main" id="{BBC51FBD-CB90-405E-F0CC-BB2C6E7487A5}"/>
              </a:ext>
            </a:extLst>
          </p:cNvPr>
          <p:cNvSpPr txBox="1"/>
          <p:nvPr/>
        </p:nvSpPr>
        <p:spPr>
          <a:xfrm>
            <a:off x="370114" y="582720"/>
            <a:ext cx="6923314" cy="369332"/>
          </a:xfrm>
          <a:prstGeom prst="rect">
            <a:avLst/>
          </a:prstGeom>
          <a:noFill/>
        </p:spPr>
        <p:txBody>
          <a:bodyPr wrap="square" rtlCol="0">
            <a:spAutoFit/>
          </a:bodyPr>
          <a:lstStyle/>
          <a:p>
            <a:r>
              <a:rPr lang="en-US" b="1" dirty="0">
                <a:latin typeface="+mj-lt"/>
              </a:rPr>
              <a:t>Authentication issues: On Campus/Off Campus</a:t>
            </a:r>
          </a:p>
        </p:txBody>
      </p:sp>
      <p:sp>
        <p:nvSpPr>
          <p:cNvPr id="5" name="TextBox 4">
            <a:extLst>
              <a:ext uri="{FF2B5EF4-FFF2-40B4-BE49-F238E27FC236}">
                <a16:creationId xmlns:a16="http://schemas.microsoft.com/office/drawing/2014/main" id="{A7CD2BF0-7E87-F9DA-A159-7F1235A7128F}"/>
              </a:ext>
            </a:extLst>
          </p:cNvPr>
          <p:cNvSpPr txBox="1"/>
          <p:nvPr/>
        </p:nvSpPr>
        <p:spPr>
          <a:xfrm>
            <a:off x="478971" y="1172462"/>
            <a:ext cx="7981044"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If it works on campus, but </a:t>
            </a:r>
            <a:r>
              <a:rPr lang="en-US" b="1" dirty="0">
                <a:latin typeface="+mj-lt"/>
              </a:rPr>
              <a:t>the off-campus patron is getting "Access denied" or "You must authenticate..."</a:t>
            </a:r>
            <a:r>
              <a:rPr lang="en-US" dirty="0">
                <a:latin typeface="+mj-lt"/>
              </a:rPr>
              <a:t> type messages like: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6" descr="Screen capture with text Authentication Failed.">
            <a:extLst>
              <a:ext uri="{FF2B5EF4-FFF2-40B4-BE49-F238E27FC236}">
                <a16:creationId xmlns:a16="http://schemas.microsoft.com/office/drawing/2014/main" id="{EDB5D163-67C0-7205-74F4-71E0494F5DFD}"/>
              </a:ext>
            </a:extLst>
          </p:cNvPr>
          <p:cNvPicPr>
            <a:picLocks noChangeAspect="1"/>
          </p:cNvPicPr>
          <p:nvPr/>
        </p:nvPicPr>
        <p:blipFill>
          <a:blip r:embed="rId3"/>
          <a:stretch>
            <a:fillRect/>
          </a:stretch>
        </p:blipFill>
        <p:spPr>
          <a:xfrm>
            <a:off x="5683424" y="2106169"/>
            <a:ext cx="2695575" cy="552450"/>
          </a:xfrm>
          <a:prstGeom prst="rect">
            <a:avLst/>
          </a:prstGeom>
          <a:ln>
            <a:solidFill>
              <a:schemeClr val="accent1"/>
            </a:solidFill>
          </a:ln>
        </p:spPr>
      </p:pic>
      <p:pic>
        <p:nvPicPr>
          <p:cNvPr id="9" name="Picture 8" descr="Screen capture of EBSCO Sign In link and Sign in with Google link.">
            <a:extLst>
              <a:ext uri="{FF2B5EF4-FFF2-40B4-BE49-F238E27FC236}">
                <a16:creationId xmlns:a16="http://schemas.microsoft.com/office/drawing/2014/main" id="{265CAC6F-54D8-0CEF-4051-8366665378A4}"/>
              </a:ext>
            </a:extLst>
          </p:cNvPr>
          <p:cNvPicPr>
            <a:picLocks noChangeAspect="1"/>
          </p:cNvPicPr>
          <p:nvPr/>
        </p:nvPicPr>
        <p:blipFill>
          <a:blip r:embed="rId4"/>
          <a:stretch>
            <a:fillRect/>
          </a:stretch>
        </p:blipFill>
        <p:spPr>
          <a:xfrm>
            <a:off x="478971" y="2076783"/>
            <a:ext cx="2047875" cy="1457325"/>
          </a:xfrm>
          <a:prstGeom prst="rect">
            <a:avLst/>
          </a:prstGeom>
          <a:ln>
            <a:solidFill>
              <a:schemeClr val="accent1"/>
            </a:solidFill>
          </a:ln>
        </p:spPr>
      </p:pic>
      <p:sp>
        <p:nvSpPr>
          <p:cNvPr id="10" name="TextBox 9">
            <a:extLst>
              <a:ext uri="{FF2B5EF4-FFF2-40B4-BE49-F238E27FC236}">
                <a16:creationId xmlns:a16="http://schemas.microsoft.com/office/drawing/2014/main" id="{9999B8A2-40EC-EFFD-D051-FF23B4A6EF6B}"/>
              </a:ext>
            </a:extLst>
          </p:cNvPr>
          <p:cNvSpPr txBox="1"/>
          <p:nvPr/>
        </p:nvSpPr>
        <p:spPr>
          <a:xfrm>
            <a:off x="478971" y="4212771"/>
            <a:ext cx="7772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Time to check on the user’s campus login id: Do they have one? Is it active currently? Help them resolve any campus id/authentication issues?  </a:t>
            </a:r>
          </a:p>
          <a:p>
            <a:pPr marL="285750" indent="-285750">
              <a:buFont typeface="Arial" panose="020B0604020202020204" pitchFamily="34" charset="0"/>
              <a:buChar char="•"/>
            </a:pPr>
            <a:r>
              <a:rPr lang="en-US" dirty="0">
                <a:latin typeface="+mj-lt"/>
              </a:rPr>
              <a:t>Perhaps user was not going through library website?</a:t>
            </a:r>
          </a:p>
          <a:p>
            <a:pPr marL="285750" indent="-285750">
              <a:buFont typeface="Arial" panose="020B0604020202020204" pitchFamily="34" charset="0"/>
              <a:buChar char="•"/>
            </a:pPr>
            <a:r>
              <a:rPr lang="en-US" dirty="0">
                <a:latin typeface="+mj-lt"/>
              </a:rPr>
              <a:t>Refer to other campus offices as needed.</a:t>
            </a:r>
          </a:p>
        </p:txBody>
      </p:sp>
      <p:pic>
        <p:nvPicPr>
          <p:cNvPr id="8" name="Picture 7" descr="Screen capture of Persistent Link Login with error &quot;We are unable to validate your login credentials. The URL you are using may contain an error. Please contact your institution for assistance. [Authentication Error Code 108].">
            <a:extLst>
              <a:ext uri="{FF2B5EF4-FFF2-40B4-BE49-F238E27FC236}">
                <a16:creationId xmlns:a16="http://schemas.microsoft.com/office/drawing/2014/main" id="{C6F534BB-56FA-D453-4F67-1A210B4415BF}"/>
              </a:ext>
            </a:extLst>
          </p:cNvPr>
          <p:cNvPicPr>
            <a:picLocks noChangeAspect="1"/>
          </p:cNvPicPr>
          <p:nvPr/>
        </p:nvPicPr>
        <p:blipFill>
          <a:blip r:embed="rId5"/>
          <a:stretch>
            <a:fillRect/>
          </a:stretch>
        </p:blipFill>
        <p:spPr>
          <a:xfrm>
            <a:off x="3161661" y="2025906"/>
            <a:ext cx="2103302" cy="1699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761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r>
              <a:rPr lang="en-US" dirty="0"/>
              <a:t> </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728420"/>
            <a:ext cx="8872152" cy="3136009"/>
          </a:xfrm>
          <a:prstGeom prst="rect">
            <a:avLst/>
          </a:prstGeom>
        </p:spPr>
        <p:txBody>
          <a:bodyPr/>
          <a:lstStyle/>
          <a:p>
            <a:pPr algn="ctr"/>
            <a:r>
              <a:rPr lang="en-US" sz="2800" b="1" dirty="0">
                <a:latin typeface="+mj-lt"/>
                <a:ea typeface="+mn-lt"/>
                <a:cs typeface="+mn-lt"/>
              </a:rPr>
              <a:t> </a:t>
            </a:r>
            <a:endParaRPr lang="en-US" sz="2000" dirty="0">
              <a:latin typeface="Arial"/>
              <a:ea typeface="+mn-lt"/>
              <a:cs typeface="+mn-lt"/>
            </a:endParaRPr>
          </a:p>
        </p:txBody>
      </p:sp>
      <p:sp>
        <p:nvSpPr>
          <p:cNvPr id="3" name="TextBox 2">
            <a:extLst>
              <a:ext uri="{FF2B5EF4-FFF2-40B4-BE49-F238E27FC236}">
                <a16:creationId xmlns:a16="http://schemas.microsoft.com/office/drawing/2014/main" id="{BBC51FBD-CB90-405E-F0CC-BB2C6E7487A5}"/>
              </a:ext>
            </a:extLst>
          </p:cNvPr>
          <p:cNvSpPr txBox="1"/>
          <p:nvPr/>
        </p:nvSpPr>
        <p:spPr>
          <a:xfrm>
            <a:off x="370114" y="582720"/>
            <a:ext cx="6923314" cy="369332"/>
          </a:xfrm>
          <a:prstGeom prst="rect">
            <a:avLst/>
          </a:prstGeom>
          <a:noFill/>
        </p:spPr>
        <p:txBody>
          <a:bodyPr wrap="square" rtlCol="0">
            <a:spAutoFit/>
          </a:bodyPr>
          <a:lstStyle/>
          <a:p>
            <a:r>
              <a:rPr lang="en-US" b="1" dirty="0">
                <a:latin typeface="+mj-lt"/>
              </a:rPr>
              <a:t>Authentication issues: E-Collection Issues</a:t>
            </a:r>
          </a:p>
        </p:txBody>
      </p:sp>
      <p:sp>
        <p:nvSpPr>
          <p:cNvPr id="5" name="TextBox 4">
            <a:extLst>
              <a:ext uri="{FF2B5EF4-FFF2-40B4-BE49-F238E27FC236}">
                <a16:creationId xmlns:a16="http://schemas.microsoft.com/office/drawing/2014/main" id="{A7CD2BF0-7E87-F9DA-A159-7F1235A7128F}"/>
              </a:ext>
            </a:extLst>
          </p:cNvPr>
          <p:cNvSpPr txBox="1"/>
          <p:nvPr/>
        </p:nvSpPr>
        <p:spPr>
          <a:xfrm>
            <a:off x="478971" y="1172462"/>
            <a:ext cx="7981044"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Can the patron can login to your library's e-collections in general, but not this particular e-collection? If yes, then it may be </a:t>
            </a:r>
            <a:r>
              <a:rPr lang="en-US" b="1" dirty="0">
                <a:latin typeface="+mj-lt"/>
              </a:rPr>
              <a:t>a problem with just this e-collection or its vendor.  </a:t>
            </a:r>
          </a:p>
          <a:p>
            <a:pPr marL="742950" lvl="1" indent="-285750">
              <a:buFont typeface="Arial" panose="020B0604020202020204" pitchFamily="34" charset="0"/>
              <a:buChar char="•"/>
            </a:pPr>
            <a:r>
              <a:rPr lang="en-US" b="1" dirty="0">
                <a:latin typeface="+mj-lt"/>
              </a:rPr>
              <a:t>Check</a:t>
            </a:r>
            <a:r>
              <a:rPr lang="en-US" dirty="0">
                <a:latin typeface="+mj-lt"/>
              </a:rPr>
              <a:t> for proxy settings for the problematic e-collection in your library systems.</a:t>
            </a:r>
          </a:p>
          <a:p>
            <a:pPr marL="742950" lvl="1" indent="-285750">
              <a:buFont typeface="Arial" panose="020B0604020202020204" pitchFamily="34" charset="0"/>
              <a:buChar char="•"/>
            </a:pPr>
            <a:r>
              <a:rPr lang="en-US" dirty="0">
                <a:latin typeface="+mj-lt"/>
              </a:rPr>
              <a:t>If the disconnect persists, check with the vendor. </a:t>
            </a:r>
          </a:p>
          <a:p>
            <a:pPr marL="1200150" lvl="2" indent="-285750">
              <a:buFont typeface="Arial" panose="020B0604020202020204" pitchFamily="34" charset="0"/>
              <a:buChar char="•"/>
            </a:pPr>
            <a:r>
              <a:rPr lang="en-US" dirty="0">
                <a:latin typeface="+mj-lt"/>
              </a:rPr>
              <a:t>IP ranges can get lost. </a:t>
            </a:r>
          </a:p>
          <a:p>
            <a:pPr marL="1200150" lvl="2" indent="-285750">
              <a:buFont typeface="Arial" panose="020B0604020202020204" pitchFamily="34" charset="0"/>
              <a:buChar char="•"/>
            </a:pPr>
            <a:r>
              <a:rPr lang="en-US" dirty="0">
                <a:latin typeface="+mj-lt"/>
              </a:rPr>
              <a:t>Some vendors change proxy settings from time to time. </a:t>
            </a:r>
          </a:p>
        </p:txBody>
      </p:sp>
      <p:sp>
        <p:nvSpPr>
          <p:cNvPr id="10" name="TextBox 9">
            <a:extLst>
              <a:ext uri="{FF2B5EF4-FFF2-40B4-BE49-F238E27FC236}">
                <a16:creationId xmlns:a16="http://schemas.microsoft.com/office/drawing/2014/main" id="{9999B8A2-40EC-EFFD-D051-FF23B4A6EF6B}"/>
              </a:ext>
            </a:extLst>
          </p:cNvPr>
          <p:cNvSpPr txBox="1"/>
          <p:nvPr/>
        </p:nvSpPr>
        <p:spPr>
          <a:xfrm>
            <a:off x="370114" y="3933071"/>
            <a:ext cx="7772400" cy="203132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latin typeface="+mj-lt"/>
              </a:rPr>
              <a:t>What if </a:t>
            </a:r>
            <a:r>
              <a:rPr lang="en-US" b="1" dirty="0">
                <a:latin typeface="+mj-lt"/>
              </a:rPr>
              <a:t>everyone</a:t>
            </a:r>
            <a:r>
              <a:rPr lang="en-US" dirty="0">
                <a:latin typeface="+mj-lt"/>
              </a:rPr>
              <a:t> gets "Access Denied" or "You Must Authenticate..." when</a:t>
            </a:r>
            <a:r>
              <a:rPr lang="en-US" b="1" dirty="0">
                <a:latin typeface="+mj-lt"/>
              </a:rPr>
              <a:t> </a:t>
            </a:r>
            <a:r>
              <a:rPr lang="en-US" dirty="0">
                <a:latin typeface="+mj-lt"/>
              </a:rPr>
              <a:t>On-Campus or Off? </a:t>
            </a:r>
          </a:p>
          <a:p>
            <a:pPr marL="285750" indent="-285750">
              <a:buFont typeface="Arial" panose="020B0604020202020204" pitchFamily="34" charset="0"/>
              <a:buChar char="•"/>
            </a:pPr>
            <a:r>
              <a:rPr lang="en-US" dirty="0">
                <a:latin typeface="+mj-lt"/>
              </a:rPr>
              <a:t>Check with your campus IT. Is there a problem campus wide? </a:t>
            </a:r>
          </a:p>
          <a:p>
            <a:pPr marL="285750" indent="-285750">
              <a:buFont typeface="Arial" panose="020B0604020202020204" pitchFamily="34" charset="0"/>
              <a:buChar char="•"/>
            </a:pPr>
            <a:r>
              <a:rPr lang="en-US" dirty="0">
                <a:latin typeface="+mj-lt"/>
              </a:rPr>
              <a:t>Check the vendor’s status web page. </a:t>
            </a:r>
          </a:p>
          <a:p>
            <a:pPr marL="742950" lvl="1" indent="-285750">
              <a:buFont typeface="Arial" panose="020B0604020202020204" pitchFamily="34" charset="0"/>
              <a:buChar char="•"/>
            </a:pPr>
            <a:r>
              <a:rPr lang="en-US" dirty="0">
                <a:latin typeface="+mj-lt"/>
              </a:rPr>
              <a:t>For ex. https://status.proquest.com/ </a:t>
            </a:r>
          </a:p>
          <a:p>
            <a:pPr marL="742950" lvl="1" indent="-285750">
              <a:buFont typeface="Arial" panose="020B0604020202020204" pitchFamily="34" charset="0"/>
              <a:buChar char="•"/>
            </a:pPr>
            <a:r>
              <a:rPr lang="en-US" dirty="0">
                <a:latin typeface="+mj-lt"/>
              </a:rPr>
              <a:t>Is the vendor down in your geographical area? </a:t>
            </a:r>
          </a:p>
          <a:p>
            <a:pPr marL="285750" indent="-285750">
              <a:buFont typeface="Arial" panose="020B0604020202020204" pitchFamily="34" charset="0"/>
              <a:buChar char="•"/>
            </a:pPr>
            <a:endParaRPr lang="en-US" dirty="0">
              <a:latin typeface="+mj-lt"/>
            </a:endParaRPr>
          </a:p>
        </p:txBody>
      </p:sp>
      <p:pic>
        <p:nvPicPr>
          <p:cNvPr id="7" name="Graphic 6" descr="Sad face outline with solid fill">
            <a:extLst>
              <a:ext uri="{FF2B5EF4-FFF2-40B4-BE49-F238E27FC236}">
                <a16:creationId xmlns:a16="http://schemas.microsoft.com/office/drawing/2014/main" id="{2063A3AF-DC11-D63A-0372-8C7DFAF67A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7885" y="4942114"/>
            <a:ext cx="914400" cy="719010"/>
          </a:xfrm>
          <a:prstGeom prst="rect">
            <a:avLst/>
          </a:prstGeom>
        </p:spPr>
      </p:pic>
      <p:pic>
        <p:nvPicPr>
          <p:cNvPr id="9" name="Graphic 8" descr="Badge Question Mark with solid fill">
            <a:extLst>
              <a:ext uri="{FF2B5EF4-FFF2-40B4-BE49-F238E27FC236}">
                <a16:creationId xmlns:a16="http://schemas.microsoft.com/office/drawing/2014/main" id="{69E8CE11-748A-6E5A-A6AD-F357D9765E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45085" y="2326624"/>
            <a:ext cx="914400" cy="914400"/>
          </a:xfrm>
          <a:prstGeom prst="rect">
            <a:avLst/>
          </a:prstGeom>
        </p:spPr>
      </p:pic>
    </p:spTree>
    <p:extLst>
      <p:ext uri="{BB962C8B-B14F-4D97-AF65-F5344CB8AC3E}">
        <p14:creationId xmlns:p14="http://schemas.microsoft.com/office/powerpoint/2010/main" val="105955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r>
              <a:rPr lang="en-US" dirty="0"/>
              <a:t> </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728420"/>
            <a:ext cx="8872152" cy="3136009"/>
          </a:xfrm>
          <a:prstGeom prst="rect">
            <a:avLst/>
          </a:prstGeom>
        </p:spPr>
        <p:txBody>
          <a:bodyPr/>
          <a:lstStyle/>
          <a:p>
            <a:pPr algn="ctr"/>
            <a:r>
              <a:rPr lang="en-US" sz="2800" b="1" dirty="0">
                <a:latin typeface="+mj-lt"/>
                <a:ea typeface="+mn-lt"/>
                <a:cs typeface="+mn-lt"/>
              </a:rPr>
              <a:t> </a:t>
            </a:r>
            <a:endParaRPr lang="en-US" sz="2000" dirty="0">
              <a:latin typeface="Arial"/>
              <a:ea typeface="+mn-lt"/>
              <a:cs typeface="+mn-lt"/>
            </a:endParaRPr>
          </a:p>
        </p:txBody>
      </p:sp>
      <p:sp>
        <p:nvSpPr>
          <p:cNvPr id="3" name="TextBox 2">
            <a:extLst>
              <a:ext uri="{FF2B5EF4-FFF2-40B4-BE49-F238E27FC236}">
                <a16:creationId xmlns:a16="http://schemas.microsoft.com/office/drawing/2014/main" id="{BBC51FBD-CB90-405E-F0CC-BB2C6E7487A5}"/>
              </a:ext>
            </a:extLst>
          </p:cNvPr>
          <p:cNvSpPr txBox="1"/>
          <p:nvPr/>
        </p:nvSpPr>
        <p:spPr>
          <a:xfrm>
            <a:off x="370114" y="508011"/>
            <a:ext cx="6923314" cy="369332"/>
          </a:xfrm>
          <a:prstGeom prst="rect">
            <a:avLst/>
          </a:prstGeom>
          <a:noFill/>
        </p:spPr>
        <p:txBody>
          <a:bodyPr wrap="square" rtlCol="0">
            <a:spAutoFit/>
          </a:bodyPr>
          <a:lstStyle/>
          <a:p>
            <a:r>
              <a:rPr lang="en-US" b="1" dirty="0">
                <a:latin typeface="+mj-lt"/>
              </a:rPr>
              <a:t>Library Proxy Error messages examples:</a:t>
            </a:r>
          </a:p>
        </p:txBody>
      </p:sp>
      <p:sp>
        <p:nvSpPr>
          <p:cNvPr id="5" name="TextBox 4">
            <a:extLst>
              <a:ext uri="{FF2B5EF4-FFF2-40B4-BE49-F238E27FC236}">
                <a16:creationId xmlns:a16="http://schemas.microsoft.com/office/drawing/2014/main" id="{A7CD2BF0-7E87-F9DA-A159-7F1235A7128F}"/>
              </a:ext>
            </a:extLst>
          </p:cNvPr>
          <p:cNvSpPr txBox="1"/>
          <p:nvPr/>
        </p:nvSpPr>
        <p:spPr>
          <a:xfrm>
            <a:off x="354693" y="5518991"/>
            <a:ext cx="7981044"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 </a:t>
            </a:r>
            <a:r>
              <a:rPr lang="en-US" b="1" dirty="0">
                <a:latin typeface="+mj-lt"/>
              </a:rPr>
              <a:t>Check</a:t>
            </a:r>
            <a:r>
              <a:rPr lang="en-US" dirty="0">
                <a:latin typeface="+mj-lt"/>
              </a:rPr>
              <a:t> for proxy settings for the problematic e-collection(s) in your library systems. New stanzas? Or other settings? </a:t>
            </a:r>
          </a:p>
          <a:p>
            <a:pPr marL="742950" lvl="1" indent="-285750">
              <a:buFont typeface="Arial" panose="020B0604020202020204" pitchFamily="34" charset="0"/>
              <a:buChar char="•"/>
            </a:pPr>
            <a:r>
              <a:rPr lang="en-US" dirty="0">
                <a:latin typeface="+mj-lt"/>
              </a:rPr>
              <a:t>Check with the vendor: IP ranges? Proxy settings?</a:t>
            </a:r>
          </a:p>
        </p:txBody>
      </p:sp>
      <p:pic>
        <p:nvPicPr>
          <p:cNvPr id="10" name="Picture 9" descr="Screenshot containing text &quot;To allow http://web.lex-sexis.s.com/universe to be used in a starting point URL, your EZproxy administrator URL in the config.txt file. Within this database's section of config.txt, either the following line must be added: Host web.lex-sexis.s.com">
            <a:extLst>
              <a:ext uri="{FF2B5EF4-FFF2-40B4-BE49-F238E27FC236}">
                <a16:creationId xmlns:a16="http://schemas.microsoft.com/office/drawing/2014/main" id="{345DB827-3C68-17AC-1C9F-9385E65FBC36}"/>
              </a:ext>
            </a:extLst>
          </p:cNvPr>
          <p:cNvPicPr>
            <a:picLocks noChangeAspect="1"/>
          </p:cNvPicPr>
          <p:nvPr/>
        </p:nvPicPr>
        <p:blipFill>
          <a:blip r:embed="rId3"/>
          <a:stretch>
            <a:fillRect/>
          </a:stretch>
        </p:blipFill>
        <p:spPr>
          <a:xfrm>
            <a:off x="135924" y="1682959"/>
            <a:ext cx="5715000" cy="1057275"/>
          </a:xfrm>
          <a:prstGeom prst="rect">
            <a:avLst/>
          </a:prstGeom>
          <a:ln>
            <a:solidFill>
              <a:schemeClr val="accent1"/>
            </a:solidFill>
          </a:ln>
        </p:spPr>
      </p:pic>
      <p:pic>
        <p:nvPicPr>
          <p:cNvPr id="14" name="Picture 13" descr="Screen capture containing text: Opps! It looks like you have attempted to view a page that has not been configured for access. If you are a library patron...Please contact your library and provide the name of the resource you were trying to access and Host https://fame [whited out content] linfo.com&#10;If you are an EZproxy administrator... To allow https://fz [whited out content] linfo.com/ip to be used in a starting point URL, you need to either:">
            <a:extLst>
              <a:ext uri="{FF2B5EF4-FFF2-40B4-BE49-F238E27FC236}">
                <a16:creationId xmlns:a16="http://schemas.microsoft.com/office/drawing/2014/main" id="{F3876379-434A-9180-5520-0AB77B9E860B}"/>
              </a:ext>
            </a:extLst>
          </p:cNvPr>
          <p:cNvPicPr>
            <a:picLocks noChangeAspect="1"/>
          </p:cNvPicPr>
          <p:nvPr/>
        </p:nvPicPr>
        <p:blipFill>
          <a:blip r:embed="rId4"/>
          <a:stretch>
            <a:fillRect/>
          </a:stretch>
        </p:blipFill>
        <p:spPr>
          <a:xfrm>
            <a:off x="3058457" y="3196284"/>
            <a:ext cx="4724400" cy="1495425"/>
          </a:xfrm>
          <a:prstGeom prst="rect">
            <a:avLst/>
          </a:prstGeom>
          <a:ln>
            <a:gradFill>
              <a:gsLst>
                <a:gs pos="9768">
                  <a:srgbClr val="F1E5F3"/>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6" name="Picture 15" descr="Some error occurred while retrieving services.">
            <a:extLst>
              <a:ext uri="{FF2B5EF4-FFF2-40B4-BE49-F238E27FC236}">
                <a16:creationId xmlns:a16="http://schemas.microsoft.com/office/drawing/2014/main" id="{AC292A9E-D582-A5FE-456C-376D95EB42DF}"/>
              </a:ext>
            </a:extLst>
          </p:cNvPr>
          <p:cNvPicPr>
            <a:picLocks noChangeAspect="1"/>
          </p:cNvPicPr>
          <p:nvPr/>
        </p:nvPicPr>
        <p:blipFill>
          <a:blip r:embed="rId5"/>
          <a:stretch>
            <a:fillRect/>
          </a:stretch>
        </p:blipFill>
        <p:spPr>
          <a:xfrm>
            <a:off x="4976747" y="907235"/>
            <a:ext cx="4031329" cy="381033"/>
          </a:xfrm>
          <a:prstGeom prst="rect">
            <a:avLst/>
          </a:prstGeom>
          <a:ln>
            <a:solidFill>
              <a:srgbClr val="000000"/>
            </a:solidFill>
          </a:ln>
        </p:spPr>
      </p:pic>
    </p:spTree>
    <p:extLst>
      <p:ext uri="{BB962C8B-B14F-4D97-AF65-F5344CB8AC3E}">
        <p14:creationId xmlns:p14="http://schemas.microsoft.com/office/powerpoint/2010/main" val="147495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r>
              <a:rPr lang="en-US" dirty="0"/>
              <a:t> </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728420"/>
            <a:ext cx="8872152" cy="3136009"/>
          </a:xfrm>
          <a:prstGeom prst="rect">
            <a:avLst/>
          </a:prstGeom>
        </p:spPr>
        <p:txBody>
          <a:bodyPr/>
          <a:lstStyle/>
          <a:p>
            <a:pPr algn="ctr"/>
            <a:r>
              <a:rPr lang="en-US" sz="2800" b="1" dirty="0">
                <a:latin typeface="+mj-lt"/>
                <a:ea typeface="+mn-lt"/>
                <a:cs typeface="+mn-lt"/>
              </a:rPr>
              <a:t> </a:t>
            </a:r>
            <a:endParaRPr lang="en-US" sz="2000" dirty="0">
              <a:latin typeface="Arial"/>
              <a:ea typeface="+mn-lt"/>
              <a:cs typeface="+mn-lt"/>
            </a:endParaRPr>
          </a:p>
        </p:txBody>
      </p:sp>
      <p:sp>
        <p:nvSpPr>
          <p:cNvPr id="3" name="TextBox 2">
            <a:extLst>
              <a:ext uri="{FF2B5EF4-FFF2-40B4-BE49-F238E27FC236}">
                <a16:creationId xmlns:a16="http://schemas.microsoft.com/office/drawing/2014/main" id="{BBC51FBD-CB90-405E-F0CC-BB2C6E7487A5}"/>
              </a:ext>
            </a:extLst>
          </p:cNvPr>
          <p:cNvSpPr txBox="1"/>
          <p:nvPr/>
        </p:nvSpPr>
        <p:spPr>
          <a:xfrm>
            <a:off x="370114" y="508011"/>
            <a:ext cx="6923314" cy="369332"/>
          </a:xfrm>
          <a:prstGeom prst="rect">
            <a:avLst/>
          </a:prstGeom>
          <a:noFill/>
        </p:spPr>
        <p:txBody>
          <a:bodyPr wrap="square" rtlCol="0">
            <a:spAutoFit/>
          </a:bodyPr>
          <a:lstStyle/>
          <a:p>
            <a:r>
              <a:rPr lang="en-US" b="1" dirty="0">
                <a:latin typeface="+mj-lt"/>
              </a:rPr>
              <a:t>Library Proxy Error messages examples:</a:t>
            </a:r>
          </a:p>
        </p:txBody>
      </p:sp>
      <p:sp>
        <p:nvSpPr>
          <p:cNvPr id="5" name="TextBox 4">
            <a:extLst>
              <a:ext uri="{FF2B5EF4-FFF2-40B4-BE49-F238E27FC236}">
                <a16:creationId xmlns:a16="http://schemas.microsoft.com/office/drawing/2014/main" id="{A7CD2BF0-7E87-F9DA-A159-7F1235A7128F}"/>
              </a:ext>
            </a:extLst>
          </p:cNvPr>
          <p:cNvSpPr txBox="1"/>
          <p:nvPr/>
        </p:nvSpPr>
        <p:spPr>
          <a:xfrm>
            <a:off x="354693" y="5518991"/>
            <a:ext cx="7981044"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 </a:t>
            </a:r>
            <a:r>
              <a:rPr lang="en-US" b="1" dirty="0">
                <a:latin typeface="+mj-lt"/>
              </a:rPr>
              <a:t>Check</a:t>
            </a:r>
            <a:r>
              <a:rPr lang="en-US" dirty="0">
                <a:latin typeface="+mj-lt"/>
              </a:rPr>
              <a:t> for proxy settings for the problematic e-collection(s) in your library systems. New stanzas? Or other settings? </a:t>
            </a:r>
          </a:p>
          <a:p>
            <a:pPr marL="742950" lvl="1" indent="-285750">
              <a:buFont typeface="Arial" panose="020B0604020202020204" pitchFamily="34" charset="0"/>
              <a:buChar char="•"/>
            </a:pPr>
            <a:r>
              <a:rPr lang="en-US" dirty="0">
                <a:latin typeface="+mj-lt"/>
              </a:rPr>
              <a:t>Check with the vendor: IP ranges? Proxy settings?</a:t>
            </a:r>
          </a:p>
        </p:txBody>
      </p:sp>
      <p:pic>
        <p:nvPicPr>
          <p:cNvPr id="7" name="Picture 6" descr="Screen capture with Open Athens icon and lock symbol with text Forbidden. You are not entitled to access this resource. For assistance please contact your organisation administrator.">
            <a:extLst>
              <a:ext uri="{FF2B5EF4-FFF2-40B4-BE49-F238E27FC236}">
                <a16:creationId xmlns:a16="http://schemas.microsoft.com/office/drawing/2014/main" id="{FEBE15D7-3B4D-029B-4822-1808E854E407}"/>
              </a:ext>
            </a:extLst>
          </p:cNvPr>
          <p:cNvPicPr>
            <a:picLocks noChangeAspect="1"/>
          </p:cNvPicPr>
          <p:nvPr/>
        </p:nvPicPr>
        <p:blipFill>
          <a:blip r:embed="rId3"/>
          <a:stretch>
            <a:fillRect/>
          </a:stretch>
        </p:blipFill>
        <p:spPr>
          <a:xfrm>
            <a:off x="1240290" y="2709182"/>
            <a:ext cx="4968024" cy="218318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Screenshot of the Open Athens redirect error with a sad face and text We are sorry that we cannot complete your request. Additional text is blurry but includes The OpenAthens redirector is not aware of the resource you attempted to visit.">
            <a:extLst>
              <a:ext uri="{FF2B5EF4-FFF2-40B4-BE49-F238E27FC236}">
                <a16:creationId xmlns:a16="http://schemas.microsoft.com/office/drawing/2014/main" id="{20ECC6C8-5DC5-D5FB-2979-3B68D9794671}"/>
              </a:ext>
            </a:extLst>
          </p:cNvPr>
          <p:cNvPicPr>
            <a:picLocks noChangeAspect="1"/>
          </p:cNvPicPr>
          <p:nvPr/>
        </p:nvPicPr>
        <p:blipFill>
          <a:blip r:embed="rId4"/>
          <a:stretch>
            <a:fillRect/>
          </a:stretch>
        </p:blipFill>
        <p:spPr>
          <a:xfrm>
            <a:off x="135924" y="1033594"/>
            <a:ext cx="3540530" cy="1353186"/>
          </a:xfrm>
          <a:prstGeom prst="rect">
            <a:avLst/>
          </a:prstGeom>
          <a:ln>
            <a:solidFill>
              <a:srgbClr val="000000"/>
            </a:solidFill>
          </a:ln>
        </p:spPr>
      </p:pic>
      <p:pic>
        <p:nvPicPr>
          <p:cNvPr id="13" name="Picture 12" descr="Logo&#10;&#10;Description automatically generated">
            <a:extLst>
              <a:ext uri="{FF2B5EF4-FFF2-40B4-BE49-F238E27FC236}">
                <a16:creationId xmlns:a16="http://schemas.microsoft.com/office/drawing/2014/main" id="{3C1CAB30-DFC7-DCFD-D6BE-F56C2D363D9F}"/>
              </a:ext>
            </a:extLst>
          </p:cNvPr>
          <p:cNvPicPr>
            <a:picLocks noChangeAspect="1"/>
          </p:cNvPicPr>
          <p:nvPr/>
        </p:nvPicPr>
        <p:blipFill>
          <a:blip r:embed="rId5"/>
          <a:stretch>
            <a:fillRect/>
          </a:stretch>
        </p:blipFill>
        <p:spPr>
          <a:xfrm>
            <a:off x="2960016" y="2899383"/>
            <a:ext cx="3056099" cy="927313"/>
          </a:xfrm>
          <a:prstGeom prst="rect">
            <a:avLst/>
          </a:prstGeom>
        </p:spPr>
      </p:pic>
      <p:pic>
        <p:nvPicPr>
          <p:cNvPr id="17" name="Picture 16" descr="Screen capture with text Open Athens 500- Internal Server Error - Open Athens is working to solve an issue with Shibboleth.">
            <a:extLst>
              <a:ext uri="{FF2B5EF4-FFF2-40B4-BE49-F238E27FC236}">
                <a16:creationId xmlns:a16="http://schemas.microsoft.com/office/drawing/2014/main" id="{92574DB5-FBBB-F7C6-B222-BFF8A00D2BB4}"/>
              </a:ext>
            </a:extLst>
          </p:cNvPr>
          <p:cNvPicPr>
            <a:picLocks noChangeAspect="1"/>
          </p:cNvPicPr>
          <p:nvPr/>
        </p:nvPicPr>
        <p:blipFill>
          <a:blip r:embed="rId6"/>
          <a:stretch>
            <a:fillRect/>
          </a:stretch>
        </p:blipFill>
        <p:spPr>
          <a:xfrm>
            <a:off x="4228609" y="1339082"/>
            <a:ext cx="4438650" cy="657225"/>
          </a:xfrm>
          <a:prstGeom prst="rect">
            <a:avLst/>
          </a:prstGeom>
          <a:ln>
            <a:solidFill>
              <a:srgbClr val="000000"/>
            </a:solidFill>
          </a:ln>
        </p:spPr>
      </p:pic>
    </p:spTree>
    <p:extLst>
      <p:ext uri="{BB962C8B-B14F-4D97-AF65-F5344CB8AC3E}">
        <p14:creationId xmlns:p14="http://schemas.microsoft.com/office/powerpoint/2010/main" val="163078000"/>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D14D91DDC1C14E95B52DCEB4D3F4F9" ma:contentTypeVersion="14" ma:contentTypeDescription="Create a new document." ma:contentTypeScope="" ma:versionID="9d51ba7f8e935413c995e12a3f5b1b11">
  <xsd:schema xmlns:xsd="http://www.w3.org/2001/XMLSchema" xmlns:xs="http://www.w3.org/2001/XMLSchema" xmlns:p="http://schemas.microsoft.com/office/2006/metadata/properties" xmlns:ns1="http://schemas.microsoft.com/sharepoint/v3" xmlns:ns3="8798a5e6-441a-4f76-bc16-8a05a9cbd19f" xmlns:ns4="a8c90f87-fc96-4d10-86c9-bb179ddfd50b" targetNamespace="http://schemas.microsoft.com/office/2006/metadata/properties" ma:root="true" ma:fieldsID="10d99802a922f13eda90332264a5425f" ns1:_="" ns3:_="" ns4:_="">
    <xsd:import namespace="http://schemas.microsoft.com/sharepoint/v3"/>
    <xsd:import namespace="8798a5e6-441a-4f76-bc16-8a05a9cbd19f"/>
    <xsd:import namespace="a8c90f87-fc96-4d10-86c9-bb179ddfd5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98a5e6-441a-4f76-bc16-8a05a9cbd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c90f87-fc96-4d10-86c9-bb179ddfd50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7AB120-5B8D-4837-80F3-4448D5982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98a5e6-441a-4f76-bc16-8a05a9cbd19f"/>
    <ds:schemaRef ds:uri="a8c90f87-fc96-4d10-86c9-bb179ddfd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3C4C0-AA3C-4308-9805-C4AAFFF34819}">
  <ds:schemaRefs>
    <ds:schemaRef ds:uri="http://schemas.microsoft.com/sharepoint/v3"/>
    <ds:schemaRef ds:uri="8798a5e6-441a-4f76-bc16-8a05a9cbd19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8c90f87-fc96-4d10-86c9-bb179ddfd50b"/>
    <ds:schemaRef ds:uri="http://www.w3.org/XML/1998/namespace"/>
    <ds:schemaRef ds:uri="http://purl.org/dc/dcmitype/"/>
  </ds:schemaRefs>
</ds:datastoreItem>
</file>

<file path=customXml/itemProps3.xml><?xml version="1.0" encoding="utf-8"?>
<ds:datastoreItem xmlns:ds="http://schemas.openxmlformats.org/officeDocument/2006/customXml" ds:itemID="{638C5067-D3EF-45A9-A100-BBD57A789C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12251</TotalTime>
  <Words>2705</Words>
  <Application>Microsoft Office PowerPoint</Application>
  <PresentationFormat>Letter Paper (8.5x11 in)</PresentationFormat>
  <Paragraphs>209</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Georgia Pro</vt:lpstr>
      <vt:lpstr>Times New Roman</vt:lpstr>
      <vt:lpstr>Presentation11</vt:lpstr>
      <vt:lpstr>1_Presentation11</vt:lpstr>
      <vt:lpstr>The Link Didn't Work, Now What? Troubleshooting Patron Reports  of E-Resources Linking Problems  Denise Green</vt:lpstr>
      <vt:lpstr>Troubleshooting patron reports of e-resources linking problems.</vt:lpstr>
      <vt:lpstr>Troubleshooting patron reports of e-resources linking problems.</vt:lpstr>
      <vt:lpstr>Troubleshooting patron reports of e-resources linking problems.</vt:lpstr>
      <vt:lpstr>Troubleshooting patron reports of e-resources linking problems.</vt:lpstr>
      <vt:lpstr>Troubleshooting patron reports of e-resources linking problems. </vt:lpstr>
      <vt:lpstr>Troubleshooting patron reports of e-resources linking problems. </vt:lpstr>
      <vt:lpstr>Troubleshooting patron reports of e-resources linking problems. </vt:lpstr>
      <vt:lpstr>Troubleshooting patron reports of e-resources linking problems. </vt:lpstr>
      <vt:lpstr>Troubleshooting patron reports of e-resources linking problems. </vt:lpstr>
      <vt:lpstr>Troubleshooting patron reports of e-resources linking problems.</vt:lpstr>
      <vt:lpstr>Troubleshooting patron reports of e-resources linking problems.</vt:lpstr>
      <vt:lpstr>Troubleshooting patron reports of e-resources linking problems.</vt:lpstr>
      <vt:lpstr>Troubleshooting patron reports of e-resources linking problems.</vt:lpstr>
      <vt:lpstr>Wrap up &amp; Questions</vt:lpstr>
      <vt:lpstr>Wrap up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Swanson, Nicole Marie</cp:lastModifiedBy>
  <cp:revision>1837</cp:revision>
  <dcterms:created xsi:type="dcterms:W3CDTF">2019-09-18T17:05:10Z</dcterms:created>
  <dcterms:modified xsi:type="dcterms:W3CDTF">2022-11-02T18:43:09Z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0x010100C6D14D91DDC1C14E95B52DCEB4D3F4F9</vt:lpwstr>
  </property>
</Properties>
</file>