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5" r:id="rId6"/>
    <p:sldId id="261" r:id="rId7"/>
    <p:sldId id="262" r:id="rId8"/>
    <p:sldId id="274" r:id="rId9"/>
    <p:sldId id="269" r:id="rId10"/>
    <p:sldId id="263" r:id="rId11"/>
    <p:sldId id="277" r:id="rId12"/>
    <p:sldId id="268" r:id="rId13"/>
    <p:sldId id="272" r:id="rId14"/>
    <p:sldId id="264" r:id="rId15"/>
    <p:sldId id="265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8113" autoAdjust="0"/>
  </p:normalViewPr>
  <p:slideViewPr>
    <p:cSldViewPr snapToGrid="0">
      <p:cViewPr varScale="1">
        <p:scale>
          <a:sx n="67" d="100"/>
          <a:sy n="67" d="100"/>
        </p:scale>
        <p:origin x="22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C16-8B20-4619-9B59-F45EBD16CE2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6090-D4BA-425D-ACD2-C9D4E34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1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4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prior-release reports must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made available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content provider’s transition date through to 3 full months after the effective date of the new release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Reduce complexity and redundancy (4 master reports, fewer metric types, new attributes)</a:t>
            </a:r>
          </a:p>
          <a:p>
            <a:pPr lvl="1"/>
            <a:r>
              <a:rPr lang="en-US" dirty="0" smtClean="0"/>
              <a:t>Increase clarity and consistency and flexibility (report layouts and formats, vocabulary &amp; terminology)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Investigation vs.</a:t>
            </a:r>
            <a:r>
              <a:rPr lang="en-US" baseline="0" dirty="0" smtClean="0"/>
              <a:t> requests (HTML, PDF, or multimedia, i.e. watching video)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TR_J1  excludes Gold OA (Standard view)  - includes total item requests and unique item requests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COUNTER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channel tutorials, email forums, webcasts organized by publishers (Elsevier), webpages created by publishers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downloaded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the user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downloads the PDF in the same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=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Unique_Item_Requests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Total_Item_Requests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USTats</a:t>
            </a:r>
            <a:r>
              <a:rPr lang="en-US" dirty="0" smtClean="0"/>
              <a:t> – implemented</a:t>
            </a:r>
            <a:r>
              <a:rPr lang="en-US" baseline="0" dirty="0" smtClean="0"/>
              <a:t> in 2012 but it was not satisfactory to our librarians for collection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challenges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SIUC stats are</a:t>
            </a:r>
            <a:r>
              <a:rPr lang="en-US" baseline="0" dirty="0" smtClean="0"/>
              <a:t> </a:t>
            </a:r>
            <a:r>
              <a:rPr lang="en-US" dirty="0" smtClean="0"/>
              <a:t>harvested from 87 different platforms/vendors  (</a:t>
            </a:r>
            <a:r>
              <a:rPr lang="en-US" dirty="0" err="1" smtClean="0"/>
              <a:t>Silverchair</a:t>
            </a:r>
            <a:r>
              <a:rPr lang="en-US" dirty="0" smtClean="0"/>
              <a:t>, </a:t>
            </a:r>
            <a:r>
              <a:rPr lang="en-US" dirty="0" err="1" smtClean="0"/>
              <a:t>Atypon</a:t>
            </a:r>
            <a:r>
              <a:rPr lang="en-US" dirty="0" smtClean="0"/>
              <a:t>, Scholar IQ)</a:t>
            </a:r>
          </a:p>
          <a:p>
            <a:endParaRPr lang="en-US" dirty="0" smtClean="0"/>
          </a:p>
          <a:p>
            <a:r>
              <a:rPr lang="en-US" dirty="0" smtClean="0"/>
              <a:t>CORAL is an open sources ERM originally developed in 2010</a:t>
            </a:r>
          </a:p>
          <a:p>
            <a:r>
              <a:rPr lang="en-US" dirty="0" smtClean="0"/>
              <a:t>3 modules installed at SIUC in 2011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Licensing</a:t>
            </a:r>
          </a:p>
          <a:p>
            <a:r>
              <a:rPr lang="en-US" dirty="0" smtClean="0"/>
              <a:t>Usage statistics installed in 2013, used for journal stats management</a:t>
            </a:r>
          </a:p>
          <a:p>
            <a:pPr lvl="1"/>
            <a:r>
              <a:rPr lang="en-US" dirty="0" smtClean="0"/>
              <a:t>Tracking platform migrations</a:t>
            </a:r>
          </a:p>
          <a:p>
            <a:pPr lvl="1"/>
            <a:r>
              <a:rPr lang="en-US" dirty="0" smtClean="0"/>
              <a:t>Tracking log in info changes (some platforms require login to be updated frequently)</a:t>
            </a:r>
          </a:p>
          <a:p>
            <a:endParaRPr lang="en-US" dirty="0" smtClean="0"/>
          </a:p>
          <a:p>
            <a:r>
              <a:rPr lang="en-US" baseline="0" dirty="0" smtClean="0"/>
              <a:t>admin login, associate platforms or vendors with parent organizations/vendors, record notes about the platform or our account.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Platforms /publishers constant change, since 2013</a:t>
            </a:r>
            <a:r>
              <a:rPr lang="en-US" baseline="0" dirty="0" smtClean="0"/>
              <a:t> we have loaded statistics from 141 different platforms.  Currently we have 87 active platforms.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SUSHI note :  we have not configured CORAL with SUSHI yet. Our update schedule is manual and takes places about 2x/year or as needed for collection development.  Complete</a:t>
            </a:r>
            <a:r>
              <a:rPr lang="en-US" baseline="0" dirty="0" smtClean="0"/>
              <a:t> calendar year data is used for annual journal evaluations/cancellations while fiscal year data is used for reporting purposes (ACRL, ARL, institutional statistics).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13,000 lines in 2018 usage</a:t>
            </a:r>
            <a:r>
              <a:rPr lang="en-US" baseline="0" dirty="0" smtClean="0"/>
              <a:t> consolidated usage file (we do not include aggregator data in this file)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6090-D4BA-425D-ACD2-C9D4E34F0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57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2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9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550E66-1C2B-420E-BAE6-BA8211F255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E7CE70-23C6-484B-81C8-80006642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2gaf3z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about/organisations-working-towards-release-5-complian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counter.org/code-of-practice-five-sections/13-transitioning-previous-releases-new-reporting-services/#rfourtofi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ki-my.sharepoint.com/:x:/g/personal/aimre_siu_edu/EWVofgMmTAxLmu7OeaNLNskBWJ0RV0Z1lOMO5Hjq_TZrpA?e=MtpKH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545" y="1574283"/>
            <a:ext cx="8689976" cy="2613895"/>
          </a:xfrm>
        </p:spPr>
        <p:txBody>
          <a:bodyPr>
            <a:normAutofit/>
          </a:bodyPr>
          <a:lstStyle/>
          <a:p>
            <a:r>
              <a:rPr lang="en-US" dirty="0" smtClean="0"/>
              <a:t>swimming instead of drowning in </a:t>
            </a:r>
            <a:r>
              <a:rPr lang="en-US" dirty="0" smtClean="0"/>
              <a:t>data:</a:t>
            </a:r>
            <a:br>
              <a:rPr lang="en-US" dirty="0" smtClean="0"/>
            </a:br>
            <a:r>
              <a:rPr lang="en-US" sz="3100" dirty="0" smtClean="0"/>
              <a:t>Usage </a:t>
            </a:r>
            <a:r>
              <a:rPr lang="en-US" sz="3100" dirty="0"/>
              <a:t>statistics management @ SIUC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555" y="3538985"/>
            <a:ext cx="8689976" cy="179025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Andrea Imre</a:t>
            </a:r>
          </a:p>
          <a:p>
            <a:r>
              <a:rPr lang="en-US" dirty="0" smtClean="0"/>
              <a:t>Southern Illinois University Carbondale</a:t>
            </a:r>
            <a:endParaRPr lang="en-US" dirty="0" smtClean="0"/>
          </a:p>
          <a:p>
            <a:r>
              <a:rPr lang="en-US" sz="1900" dirty="0" smtClean="0"/>
              <a:t>	</a:t>
            </a:r>
            <a:r>
              <a:rPr lang="en-US" dirty="0" smtClean="0"/>
              <a:t>CARLI SYMPOSIUM on USAGE STATISTICS, March 26, 2019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cleanup after Access reports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772240"/>
            <a:ext cx="10294696" cy="4018960"/>
          </a:xfrm>
        </p:spPr>
        <p:txBody>
          <a:bodyPr>
            <a:normAutofit/>
          </a:bodyPr>
          <a:lstStyle/>
          <a:p>
            <a:r>
              <a:rPr lang="en-US" dirty="0" smtClean="0"/>
              <a:t>Platform changes  </a:t>
            </a:r>
            <a:endParaRPr lang="en-US" dirty="0"/>
          </a:p>
          <a:p>
            <a:pPr lvl="1"/>
            <a:r>
              <a:rPr lang="en-US" dirty="0" smtClean="0"/>
              <a:t>Timing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Title changes </a:t>
            </a:r>
          </a:p>
          <a:p>
            <a:pPr lvl="1"/>
            <a:r>
              <a:rPr lang="en-US" dirty="0" smtClean="0"/>
              <a:t>Vendor website design and handling of title changes affect usage</a:t>
            </a:r>
          </a:p>
          <a:p>
            <a:r>
              <a:rPr lang="en-US" dirty="0" smtClean="0"/>
              <a:t>Title transfers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archival </a:t>
            </a:r>
            <a:r>
              <a:rPr lang="en-US" dirty="0" err="1" smtClean="0"/>
              <a:t>backfiles</a:t>
            </a:r>
            <a:r>
              <a:rPr lang="en-US" dirty="0" smtClean="0"/>
              <a:t> (</a:t>
            </a: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tinyurl.com/y2gaf3zh</a:t>
            </a:r>
            <a:r>
              <a:rPr lang="en-US" b="1" dirty="0" smtClean="0"/>
              <a:t>)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3339"/>
            <a:ext cx="12192000" cy="1063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8463"/>
            <a:ext cx="12192000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Collection </a:t>
            </a:r>
            <a:r>
              <a:rPr lang="en-US" dirty="0"/>
              <a:t>development use of stats: annual review and vendor negotiations</a:t>
            </a:r>
          </a:p>
          <a:p>
            <a:pPr lvl="1"/>
            <a:r>
              <a:rPr lang="en-US" dirty="0"/>
              <a:t>Cost per use</a:t>
            </a:r>
          </a:p>
          <a:p>
            <a:pPr lvl="1"/>
            <a:r>
              <a:rPr lang="en-US" dirty="0"/>
              <a:t>Overall cost</a:t>
            </a:r>
          </a:p>
          <a:p>
            <a:pPr lvl="1"/>
            <a:r>
              <a:rPr lang="en-US" dirty="0"/>
              <a:t>Overall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3903321" cy="4010044"/>
          </a:xfrm>
        </p:spPr>
        <p:txBody>
          <a:bodyPr/>
          <a:lstStyle/>
          <a:p>
            <a:r>
              <a:rPr lang="en-US" dirty="0" smtClean="0"/>
              <a:t>Challenge 3: Making Stats Accessible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043341" y="0"/>
            <a:ext cx="6429080" cy="68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16683"/>
          </a:xfrm>
        </p:spPr>
        <p:txBody>
          <a:bodyPr>
            <a:normAutofit/>
          </a:bodyPr>
          <a:lstStyle/>
          <a:p>
            <a:r>
              <a:rPr lang="en-US" dirty="0" smtClean="0"/>
              <a:t>Challenge 4: UNDERSTANDING </a:t>
            </a:r>
            <a:r>
              <a:rPr lang="en-US" dirty="0"/>
              <a:t>and Interpreting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54578"/>
            <a:ext cx="10363826" cy="4018844"/>
          </a:xfrm>
        </p:spPr>
        <p:txBody>
          <a:bodyPr/>
          <a:lstStyle/>
          <a:p>
            <a:r>
              <a:rPr lang="en-US" sz="2400" dirty="0"/>
              <a:t>COUNTER compliance </a:t>
            </a:r>
            <a:endParaRPr lang="en-US" sz="2400" dirty="0" smtClean="0"/>
          </a:p>
          <a:p>
            <a:r>
              <a:rPr lang="en-US" sz="2400" dirty="0" smtClean="0"/>
              <a:t>COUNTER </a:t>
            </a:r>
            <a:r>
              <a:rPr lang="en-US" sz="2400" dirty="0"/>
              <a:t>standard </a:t>
            </a:r>
            <a:r>
              <a:rPr lang="en-US" sz="2400" dirty="0" smtClean="0"/>
              <a:t>changes </a:t>
            </a:r>
            <a:endParaRPr lang="en-US" sz="2400" dirty="0"/>
          </a:p>
          <a:p>
            <a:r>
              <a:rPr lang="en-US" sz="2400" dirty="0"/>
              <a:t>Considering aggregator database coverage and Archival Collection use in ANALYSIS</a:t>
            </a:r>
          </a:p>
          <a:p>
            <a:r>
              <a:rPr lang="en-US" sz="2400" dirty="0"/>
              <a:t>vendor platform design and implications on usage stats</a:t>
            </a:r>
          </a:p>
          <a:p>
            <a:pPr lvl="1"/>
            <a:r>
              <a:rPr lang="en-US" sz="2400" dirty="0" smtClean="0"/>
              <a:t>Inbound </a:t>
            </a:r>
            <a:r>
              <a:rPr lang="en-US" sz="2400" dirty="0"/>
              <a:t>links </a:t>
            </a:r>
            <a:r>
              <a:rPr lang="en-US" sz="2400" dirty="0" smtClean="0"/>
              <a:t>(HTLM </a:t>
            </a:r>
            <a:r>
              <a:rPr lang="en-US" sz="2400" dirty="0"/>
              <a:t>view or Abstract </a:t>
            </a:r>
            <a:r>
              <a:rPr lang="en-US" sz="2400" dirty="0" smtClean="0"/>
              <a:t>VIEW) 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Reduce complexity and redundancy </a:t>
            </a:r>
          </a:p>
          <a:p>
            <a:pPr lvl="1"/>
            <a:r>
              <a:rPr lang="en-US" dirty="0" smtClean="0"/>
              <a:t>Increase clarity and consistency and flexibility </a:t>
            </a:r>
          </a:p>
          <a:p>
            <a:pPr lvl="1"/>
            <a:r>
              <a:rPr lang="en-US" dirty="0" smtClean="0"/>
              <a:t>More adaptable for future changes</a:t>
            </a:r>
          </a:p>
          <a:p>
            <a:r>
              <a:rPr lang="en-US" dirty="0" smtClean="0"/>
              <a:t>Effective in Jan 2019</a:t>
            </a:r>
          </a:p>
          <a:p>
            <a:r>
              <a:rPr lang="en-US" dirty="0" smtClean="0"/>
              <a:t>Audit status listed at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https://www.projectcounter.org/about/organisations-working-towards-release-5-compliance/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New definitions introduced, equivalencies available at 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://www.projectcounter.org/code-of-practice-five-sections/13-transitioning-previous-releases-new-reporting-services/#rfourtofive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90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365125"/>
            <a:ext cx="10515600" cy="336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64" y="3034164"/>
            <a:ext cx="9934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Alma</a:t>
            </a:r>
          </a:p>
          <a:p>
            <a:r>
              <a:rPr lang="en-US" sz="2800" dirty="0" smtClean="0"/>
              <a:t>CORAL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431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Andrea Imre</a:t>
            </a:r>
          </a:p>
          <a:p>
            <a:r>
              <a:rPr lang="en-US" dirty="0" smtClean="0"/>
              <a:t>aimre@lib.siu.edu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Collection budget: $4.7Million (about 90% spent on electronic)</a:t>
            </a:r>
          </a:p>
          <a:p>
            <a:r>
              <a:rPr lang="en-US" dirty="0" smtClean="0"/>
              <a:t>Size of collection: about 3000 active subscriptions (either individual journals or journal packages)</a:t>
            </a:r>
          </a:p>
          <a:p>
            <a:r>
              <a:rPr lang="en-US" dirty="0" smtClean="0"/>
              <a:t>Usage statistics tools:</a:t>
            </a:r>
          </a:p>
          <a:p>
            <a:pPr lvl="1"/>
            <a:r>
              <a:rPr lang="en-US" dirty="0" smtClean="0"/>
              <a:t>MS Excel </a:t>
            </a:r>
          </a:p>
          <a:p>
            <a:pPr lvl="1"/>
            <a:r>
              <a:rPr lang="en-US" dirty="0" smtClean="0"/>
              <a:t>MS Access </a:t>
            </a:r>
          </a:p>
          <a:p>
            <a:pPr lvl="1"/>
            <a:r>
              <a:rPr lang="en-US" dirty="0" err="1" smtClean="0"/>
              <a:t>Ustat</a:t>
            </a:r>
            <a:r>
              <a:rPr lang="en-US" dirty="0" smtClean="0"/>
              <a:t> from Ex </a:t>
            </a:r>
            <a:r>
              <a:rPr lang="en-US" dirty="0" err="1" smtClean="0"/>
              <a:t>Libris</a:t>
            </a:r>
            <a:r>
              <a:rPr lang="en-US" dirty="0" smtClean="0"/>
              <a:t> (2012)</a:t>
            </a:r>
          </a:p>
          <a:p>
            <a:pPr lvl="1"/>
            <a:r>
              <a:rPr lang="en-US" dirty="0" smtClean="0"/>
              <a:t>CORAL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Organizing login info for vendors/platforms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Consolidating statistics from different vendors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Making statistics easily available to other librarians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UNDERSTANDING and Interpreting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78" y="801278"/>
            <a:ext cx="5293894" cy="14140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1: </a:t>
            </a:r>
            <a:br>
              <a:rPr lang="en-US" dirty="0" smtClean="0"/>
            </a:br>
            <a:r>
              <a:rPr lang="en-US" dirty="0" smtClean="0"/>
              <a:t>Organizing library admin account info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8" y="2426191"/>
            <a:ext cx="5878507" cy="33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809" y="966332"/>
            <a:ext cx="5117431" cy="56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228724"/>
            <a:ext cx="9598506" cy="47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4223833" cy="3764947"/>
          </a:xfrm>
        </p:spPr>
        <p:txBody>
          <a:bodyPr>
            <a:normAutofit/>
          </a:bodyPr>
          <a:lstStyle/>
          <a:p>
            <a:r>
              <a:rPr lang="en-US" dirty="0" smtClean="0"/>
              <a:t>Challenge 2: Consolidating statistics from different vendors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57" y="248308"/>
            <a:ext cx="6870484" cy="65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290"/>
          </a:xfrm>
        </p:spPr>
        <p:txBody>
          <a:bodyPr/>
          <a:lstStyle/>
          <a:p>
            <a:r>
              <a:rPr lang="en-US" dirty="0" smtClean="0"/>
              <a:t>Upload COUNTER journal stats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45" y="1745832"/>
            <a:ext cx="96202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368"/>
            <a:ext cx="12192000" cy="61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Acquisition data + CORAL usage data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2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7309</TotalTime>
  <Words>592</Words>
  <Application>Microsoft Office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Droplet</vt:lpstr>
      <vt:lpstr>swimming instead of drowning in data: Usage statistics management @ SIUC </vt:lpstr>
      <vt:lpstr>Background</vt:lpstr>
      <vt:lpstr>Challenges</vt:lpstr>
      <vt:lpstr>Challenge 1:  Organizing library admin account info</vt:lpstr>
      <vt:lpstr>PowerPoint Presentation</vt:lpstr>
      <vt:lpstr>Challenge 2: Consolidating statistics from different vendors</vt:lpstr>
      <vt:lpstr>Upload COUNTER journal stats</vt:lpstr>
      <vt:lpstr>PowerPoint Presentation</vt:lpstr>
      <vt:lpstr>MS Access</vt:lpstr>
      <vt:lpstr>Data cleanup after Access reports</vt:lpstr>
      <vt:lpstr>Analysis of data</vt:lpstr>
      <vt:lpstr>Challenge 3: Making Stats Accessible</vt:lpstr>
      <vt:lpstr>Challenge 4: UNDERSTANDING and Interpreting data </vt:lpstr>
      <vt:lpstr>COUNTER 5 </vt:lpstr>
      <vt:lpstr>PowerPoint Presentation</vt:lpstr>
      <vt:lpstr>Future plans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Imre</dc:creator>
  <cp:lastModifiedBy>Andrea Imre</cp:lastModifiedBy>
  <cp:revision>50</cp:revision>
  <dcterms:created xsi:type="dcterms:W3CDTF">2019-03-19T20:03:06Z</dcterms:created>
  <dcterms:modified xsi:type="dcterms:W3CDTF">2019-03-27T13:51:28Z</dcterms:modified>
</cp:coreProperties>
</file>