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35"/>
  </p:notesMasterIdLst>
  <p:sldIdLst>
    <p:sldId id="256" r:id="rId4"/>
    <p:sldId id="3214" r:id="rId5"/>
    <p:sldId id="3209" r:id="rId6"/>
    <p:sldId id="3266" r:id="rId7"/>
    <p:sldId id="3186" r:id="rId8"/>
    <p:sldId id="3282" r:id="rId9"/>
    <p:sldId id="3291" r:id="rId10"/>
    <p:sldId id="3286" r:id="rId11"/>
    <p:sldId id="3292" r:id="rId12"/>
    <p:sldId id="3287" r:id="rId13"/>
    <p:sldId id="3295" r:id="rId14"/>
    <p:sldId id="3296" r:id="rId15"/>
    <p:sldId id="3306" r:id="rId16"/>
    <p:sldId id="3305" r:id="rId17"/>
    <p:sldId id="3293" r:id="rId18"/>
    <p:sldId id="3267" r:id="rId19"/>
    <p:sldId id="3289" r:id="rId20"/>
    <p:sldId id="3303" r:id="rId21"/>
    <p:sldId id="3298" r:id="rId22"/>
    <p:sldId id="3301" r:id="rId23"/>
    <p:sldId id="3300" r:id="rId24"/>
    <p:sldId id="3299" r:id="rId25"/>
    <p:sldId id="3302" r:id="rId26"/>
    <p:sldId id="3304" r:id="rId27"/>
    <p:sldId id="3297" r:id="rId28"/>
    <p:sldId id="3307" r:id="rId29"/>
    <p:sldId id="3290" r:id="rId30"/>
    <p:sldId id="3278" r:id="rId31"/>
    <p:sldId id="3308" r:id="rId32"/>
    <p:sldId id="3285" r:id="rId33"/>
    <p:sldId id="267"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3C76C-DD2C-4715-9CF6-013F7A50FFFD}" v="81" dt="2023-04-13T15:10:57.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0" autoAdjust="0"/>
  </p:normalViewPr>
  <p:slideViewPr>
    <p:cSldViewPr snapToGrid="0">
      <p:cViewPr varScale="1">
        <p:scale>
          <a:sx n="59" d="100"/>
          <a:sy n="59" d="100"/>
        </p:scale>
        <p:origin x="1579"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nna Masciadrelli" userId="71Y7B493YIatweT83jg1vpRHhmZ2ASJfAAbCYmIheLA=" providerId="None" clId="Web-{8533C76C-DD2C-4715-9CF6-013F7A50FFFD}"/>
    <pc:docChg chg="modSld">
      <pc:chgData name="Jennifer Hanna Masciadrelli" userId="71Y7B493YIatweT83jg1vpRHhmZ2ASJfAAbCYmIheLA=" providerId="None" clId="Web-{8533C76C-DD2C-4715-9CF6-013F7A50FFFD}" dt="2023-04-13T15:10:57.189" v="76" actId="14100"/>
      <pc:docMkLst>
        <pc:docMk/>
      </pc:docMkLst>
      <pc:sldChg chg="modSp">
        <pc:chgData name="Jennifer Hanna Masciadrelli" userId="71Y7B493YIatweT83jg1vpRHhmZ2ASJfAAbCYmIheLA=" providerId="None" clId="Web-{8533C76C-DD2C-4715-9CF6-013F7A50FFFD}" dt="2023-04-13T15:10:57.189" v="76" actId="14100"/>
        <pc:sldMkLst>
          <pc:docMk/>
          <pc:sldMk cId="876428372" sldId="267"/>
        </pc:sldMkLst>
        <pc:spChg chg="mod">
          <ac:chgData name="Jennifer Hanna Masciadrelli" userId="71Y7B493YIatweT83jg1vpRHhmZ2ASJfAAbCYmIheLA=" providerId="None" clId="Web-{8533C76C-DD2C-4715-9CF6-013F7A50FFFD}" dt="2023-04-13T15:10:57.189" v="76" actId="14100"/>
          <ac:spMkLst>
            <pc:docMk/>
            <pc:sldMk cId="876428372" sldId="267"/>
            <ac:spMk id="2" creationId="{22E7966C-D4B4-9A00-00B4-98ED00D418E4}"/>
          </ac:spMkLst>
        </pc:spChg>
      </pc:sldChg>
      <pc:sldChg chg="modSp">
        <pc:chgData name="Jennifer Hanna Masciadrelli" userId="71Y7B493YIatweT83jg1vpRHhmZ2ASJfAAbCYmIheLA=" providerId="None" clId="Web-{8533C76C-DD2C-4715-9CF6-013F7A50FFFD}" dt="2023-04-13T15:05:48.754" v="17" actId="20577"/>
        <pc:sldMkLst>
          <pc:docMk/>
          <pc:sldMk cId="2303836739" sldId="3197"/>
        </pc:sldMkLst>
        <pc:spChg chg="mod">
          <ac:chgData name="Jennifer Hanna Masciadrelli" userId="71Y7B493YIatweT83jg1vpRHhmZ2ASJfAAbCYmIheLA=" providerId="None" clId="Web-{8533C76C-DD2C-4715-9CF6-013F7A50FFFD}" dt="2023-04-13T15:05:48.754" v="17" actId="20577"/>
          <ac:spMkLst>
            <pc:docMk/>
            <pc:sldMk cId="2303836739" sldId="3197"/>
            <ac:spMk id="3" creationId="{6E72CF1B-2805-0A15-B726-70C902A74DD7}"/>
          </ac:spMkLst>
        </pc:spChg>
      </pc:sldChg>
      <pc:sldChg chg="modSp">
        <pc:chgData name="Jennifer Hanna Masciadrelli" userId="71Y7B493YIatweT83jg1vpRHhmZ2ASJfAAbCYmIheLA=" providerId="None" clId="Web-{8533C76C-DD2C-4715-9CF6-013F7A50FFFD}" dt="2023-04-13T15:10:00.108" v="72" actId="14100"/>
        <pc:sldMkLst>
          <pc:docMk/>
          <pc:sldMk cId="4154542499" sldId="3267"/>
        </pc:sldMkLst>
        <pc:spChg chg="mod">
          <ac:chgData name="Jennifer Hanna Masciadrelli" userId="71Y7B493YIatweT83jg1vpRHhmZ2ASJfAAbCYmIheLA=" providerId="None" clId="Web-{8533C76C-DD2C-4715-9CF6-013F7A50FFFD}" dt="2023-04-13T15:10:00.108" v="72" actId="14100"/>
          <ac:spMkLst>
            <pc:docMk/>
            <pc:sldMk cId="4154542499" sldId="3267"/>
            <ac:spMk id="16" creationId="{7939D3E5-1874-5E73-2388-714E0D559E01}"/>
          </ac:spMkLst>
        </pc:spChg>
        <pc:picChg chg="mod">
          <ac:chgData name="Jennifer Hanna Masciadrelli" userId="71Y7B493YIatweT83jg1vpRHhmZ2ASJfAAbCYmIheLA=" providerId="None" clId="Web-{8533C76C-DD2C-4715-9CF6-013F7A50FFFD}" dt="2023-04-13T15:09:54.014" v="71" actId="1076"/>
          <ac:picMkLst>
            <pc:docMk/>
            <pc:sldMk cId="4154542499" sldId="3267"/>
            <ac:picMk id="7" creationId="{38B859CA-ED8D-816F-9A5C-C26BE342B76B}"/>
          </ac:picMkLst>
        </pc:picChg>
      </pc:sldChg>
      <pc:sldChg chg="modSp">
        <pc:chgData name="Jennifer Hanna Masciadrelli" userId="71Y7B493YIatweT83jg1vpRHhmZ2ASJfAAbCYmIheLA=" providerId="None" clId="Web-{8533C76C-DD2C-4715-9CF6-013F7A50FFFD}" dt="2023-04-13T15:06:21.505" v="22" actId="20577"/>
        <pc:sldMkLst>
          <pc:docMk/>
          <pc:sldMk cId="1204691613" sldId="3282"/>
        </pc:sldMkLst>
        <pc:spChg chg="mod">
          <ac:chgData name="Jennifer Hanna Masciadrelli" userId="71Y7B493YIatweT83jg1vpRHhmZ2ASJfAAbCYmIheLA=" providerId="None" clId="Web-{8533C76C-DD2C-4715-9CF6-013F7A50FFFD}" dt="2023-04-13T15:06:21.505" v="22" actId="20577"/>
          <ac:spMkLst>
            <pc:docMk/>
            <pc:sldMk cId="1204691613" sldId="3282"/>
            <ac:spMk id="4" creationId="{D3105F55-B2CD-4128-9A66-80FC7B7A4AC6}"/>
          </ac:spMkLst>
        </pc:spChg>
      </pc:sldChg>
      <pc:sldChg chg="modSp">
        <pc:chgData name="Jennifer Hanna Masciadrelli" userId="71Y7B493YIatweT83jg1vpRHhmZ2ASJfAAbCYmIheLA=" providerId="None" clId="Web-{8533C76C-DD2C-4715-9CF6-013F7A50FFFD}" dt="2023-04-13T15:07:36.133" v="38" actId="20577"/>
        <pc:sldMkLst>
          <pc:docMk/>
          <pc:sldMk cId="3504835704" sldId="3286"/>
        </pc:sldMkLst>
        <pc:spChg chg="mod">
          <ac:chgData name="Jennifer Hanna Masciadrelli" userId="71Y7B493YIatweT83jg1vpRHhmZ2ASJfAAbCYmIheLA=" providerId="None" clId="Web-{8533C76C-DD2C-4715-9CF6-013F7A50FFFD}" dt="2023-04-13T15:07:36.133" v="38" actId="20577"/>
          <ac:spMkLst>
            <pc:docMk/>
            <pc:sldMk cId="3504835704" sldId="3286"/>
            <ac:spMk id="2" creationId="{00000000-0000-0000-0000-000000000000}"/>
          </ac:spMkLst>
        </pc:spChg>
        <pc:spChg chg="mod">
          <ac:chgData name="Jennifer Hanna Masciadrelli" userId="71Y7B493YIatweT83jg1vpRHhmZ2ASJfAAbCYmIheLA=" providerId="None" clId="Web-{8533C76C-DD2C-4715-9CF6-013F7A50FFFD}" dt="2023-04-13T15:07:30.118" v="37" actId="1076"/>
          <ac:spMkLst>
            <pc:docMk/>
            <pc:sldMk cId="3504835704" sldId="3286"/>
            <ac:spMk id="4" creationId="{D3105F55-B2CD-4128-9A66-80FC7B7A4AC6}"/>
          </ac:spMkLst>
        </pc:spChg>
        <pc:spChg chg="mod">
          <ac:chgData name="Jennifer Hanna Masciadrelli" userId="71Y7B493YIatweT83jg1vpRHhmZ2ASJfAAbCYmIheLA=" providerId="None" clId="Web-{8533C76C-DD2C-4715-9CF6-013F7A50FFFD}" dt="2023-04-13T15:07:25.680" v="36" actId="1076"/>
          <ac:spMkLst>
            <pc:docMk/>
            <pc:sldMk cId="3504835704" sldId="3286"/>
            <ac:spMk id="6" creationId="{397EDECF-A8D7-406A-43CB-9AA79653403D}"/>
          </ac:spMkLst>
        </pc:spChg>
        <pc:spChg chg="mod">
          <ac:chgData name="Jennifer Hanna Masciadrelli" userId="71Y7B493YIatweT83jg1vpRHhmZ2ASJfAAbCYmIheLA=" providerId="None" clId="Web-{8533C76C-DD2C-4715-9CF6-013F7A50FFFD}" dt="2023-04-13T15:07:16.570" v="33"/>
          <ac:spMkLst>
            <pc:docMk/>
            <pc:sldMk cId="3504835704" sldId="3286"/>
            <ac:spMk id="16" creationId="{7939D3E5-1874-5E73-2388-714E0D559E01}"/>
          </ac:spMkLst>
        </pc:spChg>
      </pc:sldChg>
      <pc:sldChg chg="modSp">
        <pc:chgData name="Jennifer Hanna Masciadrelli" userId="71Y7B493YIatweT83jg1vpRHhmZ2ASJfAAbCYmIheLA=" providerId="None" clId="Web-{8533C76C-DD2C-4715-9CF6-013F7A50FFFD}" dt="2023-04-13T15:08:19.573" v="49" actId="20577"/>
        <pc:sldMkLst>
          <pc:docMk/>
          <pc:sldMk cId="1506613628" sldId="3287"/>
        </pc:sldMkLst>
        <pc:spChg chg="mod">
          <ac:chgData name="Jennifer Hanna Masciadrelli" userId="71Y7B493YIatweT83jg1vpRHhmZ2ASJfAAbCYmIheLA=" providerId="None" clId="Web-{8533C76C-DD2C-4715-9CF6-013F7A50FFFD}" dt="2023-04-13T15:08:19.573" v="49" actId="20577"/>
          <ac:spMkLst>
            <pc:docMk/>
            <pc:sldMk cId="1506613628" sldId="3287"/>
            <ac:spMk id="3" creationId="{D4891D71-80D8-3ADB-40E9-F8D61B25B226}"/>
          </ac:spMkLst>
        </pc:spChg>
      </pc:sldChg>
      <pc:sldChg chg="modSp">
        <pc:chgData name="Jennifer Hanna Masciadrelli" userId="71Y7B493YIatweT83jg1vpRHhmZ2ASJfAAbCYmIheLA=" providerId="None" clId="Web-{8533C76C-DD2C-4715-9CF6-013F7A50FFFD}" dt="2023-04-13T15:10:37.047" v="75" actId="14100"/>
        <pc:sldMkLst>
          <pc:docMk/>
          <pc:sldMk cId="71221169" sldId="3290"/>
        </pc:sldMkLst>
        <pc:spChg chg="mod">
          <ac:chgData name="Jennifer Hanna Masciadrelli" userId="71Y7B493YIatweT83jg1vpRHhmZ2ASJfAAbCYmIheLA=" providerId="None" clId="Web-{8533C76C-DD2C-4715-9CF6-013F7A50FFFD}" dt="2023-04-13T15:10:37.047" v="75" actId="14100"/>
          <ac:spMkLst>
            <pc:docMk/>
            <pc:sldMk cId="71221169" sldId="3290"/>
            <ac:spMk id="3" creationId="{D4891D71-80D8-3ADB-40E9-F8D61B25B226}"/>
          </ac:spMkLst>
        </pc:spChg>
      </pc:sldChg>
      <pc:sldChg chg="modSp">
        <pc:chgData name="Jennifer Hanna Masciadrelli" userId="71Y7B493YIatweT83jg1vpRHhmZ2ASJfAAbCYmIheLA=" providerId="None" clId="Web-{8533C76C-DD2C-4715-9CF6-013F7A50FFFD}" dt="2023-04-13T15:06:58.257" v="25" actId="20577"/>
        <pc:sldMkLst>
          <pc:docMk/>
          <pc:sldMk cId="1479862875" sldId="3291"/>
        </pc:sldMkLst>
        <pc:spChg chg="mod">
          <ac:chgData name="Jennifer Hanna Masciadrelli" userId="71Y7B493YIatweT83jg1vpRHhmZ2ASJfAAbCYmIheLA=" providerId="None" clId="Web-{8533C76C-DD2C-4715-9CF6-013F7A50FFFD}" dt="2023-04-13T15:06:58.257" v="25" actId="20577"/>
          <ac:spMkLst>
            <pc:docMk/>
            <pc:sldMk cId="1479862875" sldId="3291"/>
            <ac:spMk id="4" creationId="{D3105F55-B2CD-4128-9A66-80FC7B7A4AC6}"/>
          </ac:spMkLst>
        </pc:spChg>
      </pc:sldChg>
      <pc:sldChg chg="modSp">
        <pc:chgData name="Jennifer Hanna Masciadrelli" userId="71Y7B493YIatweT83jg1vpRHhmZ2ASJfAAbCYmIheLA=" providerId="None" clId="Web-{8533C76C-DD2C-4715-9CF6-013F7A50FFFD}" dt="2023-04-13T15:08:07.166" v="45" actId="1076"/>
        <pc:sldMkLst>
          <pc:docMk/>
          <pc:sldMk cId="4217605355" sldId="3292"/>
        </pc:sldMkLst>
        <pc:spChg chg="mod">
          <ac:chgData name="Jennifer Hanna Masciadrelli" userId="71Y7B493YIatweT83jg1vpRHhmZ2ASJfAAbCYmIheLA=" providerId="None" clId="Web-{8533C76C-DD2C-4715-9CF6-013F7A50FFFD}" dt="2023-04-13T15:08:07.166" v="45" actId="1076"/>
          <ac:spMkLst>
            <pc:docMk/>
            <pc:sldMk cId="4217605355" sldId="3292"/>
            <ac:spMk id="3" creationId="{964CFBC9-59F9-7A57-1F5D-9EC4D0EF04F1}"/>
          </ac:spMkLst>
        </pc:spChg>
        <pc:spChg chg="mod">
          <ac:chgData name="Jennifer Hanna Masciadrelli" userId="71Y7B493YIatweT83jg1vpRHhmZ2ASJfAAbCYmIheLA=" providerId="None" clId="Web-{8533C76C-DD2C-4715-9CF6-013F7A50FFFD}" dt="2023-04-13T15:08:03.041" v="44"/>
          <ac:spMkLst>
            <pc:docMk/>
            <pc:sldMk cId="4217605355" sldId="3292"/>
            <ac:spMk id="6" creationId="{397EDECF-A8D7-406A-43CB-9AA79653403D}"/>
          </ac:spMkLst>
        </pc:spChg>
      </pc:sldChg>
      <pc:sldChg chg="modSp">
        <pc:chgData name="Jennifer Hanna Masciadrelli" userId="71Y7B493YIatweT83jg1vpRHhmZ2ASJfAAbCYmIheLA=" providerId="None" clId="Web-{8533C76C-DD2C-4715-9CF6-013F7A50FFFD}" dt="2023-04-13T15:09:21.763" v="65" actId="20577"/>
        <pc:sldMkLst>
          <pc:docMk/>
          <pc:sldMk cId="4087575074" sldId="3293"/>
        </pc:sldMkLst>
        <pc:spChg chg="mod">
          <ac:chgData name="Jennifer Hanna Masciadrelli" userId="71Y7B493YIatweT83jg1vpRHhmZ2ASJfAAbCYmIheLA=" providerId="None" clId="Web-{8533C76C-DD2C-4715-9CF6-013F7A50FFFD}" dt="2023-04-13T15:09:21.763" v="65" actId="20577"/>
          <ac:spMkLst>
            <pc:docMk/>
            <pc:sldMk cId="4087575074" sldId="3293"/>
            <ac:spMk id="3" creationId="{D4891D71-80D8-3ADB-40E9-F8D61B25B226}"/>
          </ac:spMkLst>
        </pc:spChg>
      </pc:sldChg>
      <pc:sldChg chg="modSp">
        <pc:chgData name="Jennifer Hanna Masciadrelli" userId="71Y7B493YIatweT83jg1vpRHhmZ2ASJfAAbCYmIheLA=" providerId="None" clId="Web-{8533C76C-DD2C-4715-9CF6-013F7A50FFFD}" dt="2023-04-13T15:08:51.324" v="60" actId="14100"/>
        <pc:sldMkLst>
          <pc:docMk/>
          <pc:sldMk cId="1690487870" sldId="3295"/>
        </pc:sldMkLst>
        <pc:spChg chg="mod">
          <ac:chgData name="Jennifer Hanna Masciadrelli" userId="71Y7B493YIatweT83jg1vpRHhmZ2ASJfAAbCYmIheLA=" providerId="None" clId="Web-{8533C76C-DD2C-4715-9CF6-013F7A50FFFD}" dt="2023-04-13T15:08:51.324" v="60" actId="14100"/>
          <ac:spMkLst>
            <pc:docMk/>
            <pc:sldMk cId="1690487870" sldId="3295"/>
            <ac:spMk id="9" creationId="{A26BAD60-8BAF-A1BA-961B-7F2350655E7F}"/>
          </ac:spMkLst>
        </pc:spChg>
      </pc:sldChg>
      <pc:sldChg chg="modSp">
        <pc:chgData name="Jennifer Hanna Masciadrelli" userId="71Y7B493YIatweT83jg1vpRHhmZ2ASJfAAbCYmIheLA=" providerId="None" clId="Web-{8533C76C-DD2C-4715-9CF6-013F7A50FFFD}" dt="2023-04-13T15:09:02.403" v="61" actId="1076"/>
        <pc:sldMkLst>
          <pc:docMk/>
          <pc:sldMk cId="338130635" sldId="3296"/>
        </pc:sldMkLst>
        <pc:spChg chg="mod">
          <ac:chgData name="Jennifer Hanna Masciadrelli" userId="71Y7B493YIatweT83jg1vpRHhmZ2ASJfAAbCYmIheLA=" providerId="None" clId="Web-{8533C76C-DD2C-4715-9CF6-013F7A50FFFD}" dt="2023-04-13T15:09:02.403" v="61" actId="1076"/>
          <ac:spMkLst>
            <pc:docMk/>
            <pc:sldMk cId="338130635" sldId="3296"/>
            <ac:spMk id="7" creationId="{307190D9-4A00-F05A-8199-EAA3FA5F6C16}"/>
          </ac:spMkLst>
        </pc:spChg>
      </pc:sldChg>
      <pc:sldChg chg="modSp">
        <pc:chgData name="Jennifer Hanna Masciadrelli" userId="71Y7B493YIatweT83jg1vpRHhmZ2ASJfAAbCYmIheLA=" providerId="None" clId="Web-{8533C76C-DD2C-4715-9CF6-013F7A50FFFD}" dt="2023-04-13T15:10:26.453" v="73" actId="1076"/>
        <pc:sldMkLst>
          <pc:docMk/>
          <pc:sldMk cId="1916014680" sldId="3307"/>
        </pc:sldMkLst>
        <pc:picChg chg="mod">
          <ac:chgData name="Jennifer Hanna Masciadrelli" userId="71Y7B493YIatweT83jg1vpRHhmZ2ASJfAAbCYmIheLA=" providerId="None" clId="Web-{8533C76C-DD2C-4715-9CF6-013F7A50FFFD}" dt="2023-04-13T15:10:26.453" v="73" actId="1076"/>
          <ac:picMkLst>
            <pc:docMk/>
            <pc:sldMk cId="1916014680" sldId="3307"/>
            <ac:picMk id="6" creationId="{4EDF80A1-3701-4657-8238-B224EF275E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ww7bq2rhx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tww7bq2rhx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A58473E4-DEFA-4081-9A15-DF7352AEBC3E}" type="slidenum">
              <a:rPr lang="en-US" smtClean="0"/>
              <a:t>1</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To understand how the citations go bad you need to learn more about how link resolvers process bibliographic citation information. So what’s an OpenURL</a:t>
            </a:r>
          </a:p>
        </p:txBody>
      </p:sp>
    </p:spTree>
    <p:extLst>
      <p:ext uri="{BB962C8B-B14F-4D97-AF65-F5344CB8AC3E}">
        <p14:creationId xmlns:p14="http://schemas.microsoft.com/office/powerpoint/2010/main" val="291181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More on  what’s an OpenURL – parts base url, context, then key-value pairs.  Context object has different but related meaning in Alma that we’ll get to in a few minutes.</a:t>
            </a:r>
          </a:p>
        </p:txBody>
      </p:sp>
    </p:spTree>
    <p:extLst>
      <p:ext uri="{BB962C8B-B14F-4D97-AF65-F5344CB8AC3E}">
        <p14:creationId xmlns:p14="http://schemas.microsoft.com/office/powerpoint/2010/main" val="179367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Back to our simple example: </a:t>
            </a:r>
          </a:p>
          <a:p>
            <a:r>
              <a:rPr lang="en-US" baseline="0" dirty="0">
                <a:cs typeface="Calibri"/>
              </a:rPr>
              <a:t>What’s the </a:t>
            </a:r>
            <a:r>
              <a:rPr lang="en-US" dirty="0"/>
              <a:t>a base URL? http://i-share-uic.primo.exlibrisgroup.com/view/uresolver/01CARLI_UIC/openurl </a:t>
            </a:r>
          </a:p>
          <a:p>
            <a:endParaRPr lang="en-US" baseline="0" dirty="0">
              <a:cs typeface="Calibri"/>
            </a:endParaRPr>
          </a:p>
          <a:p>
            <a:r>
              <a:rPr lang="en-US" baseline="0" dirty="0">
                <a:cs typeface="Calibri"/>
              </a:rPr>
              <a:t>The context? After question mark have </a:t>
            </a:r>
            <a:r>
              <a:rPr lang="en-US" dirty="0"/>
              <a:t>the metadata format for the referent (in this case, a journal article)</a:t>
            </a:r>
            <a:r>
              <a:rPr lang="en-US" baseline="0" dirty="0">
                <a:cs typeface="Calibri"/>
              </a:rPr>
              <a:t> …</a:t>
            </a:r>
            <a:r>
              <a:rPr lang="en-US" dirty="0"/>
              <a:t>rft_val_fmt=info:ofi/fmt:kev:mtx:journal&amp;rft.epage=60&amp;rft.volume=14&amp;rft.pub=BioMed Central Ltd&amp;rft.place=England&amp;rft_id=info:doi/10.1186/s13102-022-00451-z&amp;rft_id=info:pmid/35382885&amp;rfr_id=info:sid/primo.exlibrisgroup.com-gale_doaj…   note sid or source id of the citation. </a:t>
            </a:r>
            <a:endParaRPr lang="en-US" baseline="0" dirty="0">
              <a:cs typeface="Calibri"/>
            </a:endParaRPr>
          </a:p>
          <a:p>
            <a:endParaRPr lang="en-US" baseline="0" dirty="0">
              <a:cs typeface="Calibri"/>
            </a:endParaRPr>
          </a:p>
          <a:p>
            <a:r>
              <a:rPr lang="en-US" baseline="0" dirty="0">
                <a:cs typeface="Calibri"/>
              </a:rPr>
              <a:t>Other </a:t>
            </a:r>
            <a:r>
              <a:rPr lang="en-US" dirty="0"/>
              <a:t>  </a:t>
            </a:r>
            <a:r>
              <a:rPr lang="en-US" b="1" dirty="0"/>
              <a:t>key-value pairs  - </a:t>
            </a:r>
            <a:r>
              <a:rPr lang="en-US" b="0" dirty="0"/>
              <a:t>several like </a:t>
            </a:r>
            <a:r>
              <a:rPr lang="en-US" dirty="0"/>
              <a:t>rft.genre=article, issue, page's, vendor ids from gale and pq, article or atitle, issn and eissn…</a:t>
            </a:r>
            <a:endParaRPr lang="en-US" baseline="0" dirty="0">
              <a:cs typeface="Calibri"/>
            </a:endParaRPr>
          </a:p>
        </p:txBody>
      </p:sp>
    </p:spTree>
    <p:extLst>
      <p:ext uri="{BB962C8B-B14F-4D97-AF65-F5344CB8AC3E}">
        <p14:creationId xmlns:p14="http://schemas.microsoft.com/office/powerpoint/2010/main" val="258531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pPr defTabSz="1312164">
              <a:defRPr/>
            </a:pPr>
            <a:r>
              <a:rPr lang="en-US" baseline="0" dirty="0">
                <a:cs typeface="Calibri"/>
              </a:rPr>
              <a:t>OpenURL error from  </a:t>
            </a:r>
            <a:r>
              <a:rPr lang="en-US" sz="1700" dirty="0">
                <a:latin typeface="+mj-lt"/>
                <a:ea typeface="+mn-lt"/>
                <a:cs typeface="+mn-lt"/>
                <a:hlinkClick r:id="rId3"/>
              </a:rPr>
              <a:t>Linking with Alma April 2021 Video Presentation </a:t>
            </a:r>
            <a:r>
              <a:rPr lang="en-US" sz="1700" dirty="0">
                <a:latin typeface="+mj-lt"/>
                <a:ea typeface="+mn-lt"/>
                <a:cs typeface="+mn-lt"/>
              </a:rPr>
              <a:t>-focus on CDI.</a:t>
            </a:r>
          </a:p>
          <a:p>
            <a:endParaRPr lang="en-US" sz="1700" dirty="0">
              <a:latin typeface="+mj-lt"/>
              <a:ea typeface="+mn-lt"/>
              <a:cs typeface="+mn-lt"/>
            </a:endParaRPr>
          </a:p>
          <a:p>
            <a:endParaRPr lang="en-US" baseline="0" dirty="0">
              <a:cs typeface="Calibri"/>
            </a:endParaRPr>
          </a:p>
        </p:txBody>
      </p:sp>
    </p:spTree>
    <p:extLst>
      <p:ext uri="{BB962C8B-B14F-4D97-AF65-F5344CB8AC3E}">
        <p14:creationId xmlns:p14="http://schemas.microsoft.com/office/powerpoint/2010/main" val="327413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OpenURL error from  </a:t>
            </a:r>
            <a:endParaRPr lang="en-US" sz="1700" dirty="0">
              <a:latin typeface="+mj-lt"/>
              <a:ea typeface="+mn-lt"/>
              <a:cs typeface="+mn-lt"/>
            </a:endParaRPr>
          </a:p>
          <a:p>
            <a:pPr defTabSz="1312164">
              <a:defRPr/>
            </a:pPr>
            <a:r>
              <a:rPr lang="en-US" sz="1700">
                <a:latin typeface="+mj-lt"/>
                <a:ea typeface="+mn-lt"/>
                <a:cs typeface="+mn-lt"/>
                <a:hlinkClick r:id="rId3"/>
              </a:rPr>
              <a:t>Linking with Alma April 2021 Video Presentation </a:t>
            </a:r>
            <a:r>
              <a:rPr lang="en-US" sz="1700">
                <a:latin typeface="+mj-lt"/>
                <a:ea typeface="+mn-lt"/>
                <a:cs typeface="+mn-lt"/>
              </a:rPr>
              <a:t>-focus on CDI.</a:t>
            </a:r>
          </a:p>
          <a:p>
            <a:endParaRPr lang="en-US" baseline="0" dirty="0">
              <a:cs typeface="Calibri"/>
            </a:endParaRPr>
          </a:p>
        </p:txBody>
      </p:sp>
    </p:spTree>
    <p:extLst>
      <p:ext uri="{BB962C8B-B14F-4D97-AF65-F5344CB8AC3E}">
        <p14:creationId xmlns:p14="http://schemas.microsoft.com/office/powerpoint/2010/main" val="18337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More info and tech details at NISO or DOI.org</a:t>
            </a:r>
          </a:p>
          <a:p>
            <a:r>
              <a:rPr lang="en-US" baseline="0" dirty="0">
                <a:cs typeface="Calibri"/>
              </a:rPr>
              <a:t>To review OpenURL is both…., </a:t>
            </a:r>
          </a:p>
          <a:p>
            <a:r>
              <a:rPr lang="en-US" baseline="0" dirty="0">
                <a:cs typeface="Calibri"/>
              </a:rPr>
              <a:t>To understand how the citations go bad you need to learn more about how link resolvers process bibliographic citation information.  </a:t>
            </a:r>
          </a:p>
        </p:txBody>
      </p:sp>
    </p:spTree>
    <p:extLst>
      <p:ext uri="{BB962C8B-B14F-4D97-AF65-F5344CB8AC3E}">
        <p14:creationId xmlns:p14="http://schemas.microsoft.com/office/powerpoint/2010/main" val="256306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Needless to say constructing OpenURLs can get very complicated  as this diagram illustrates. And also messy if there’s inaccurate or just poor quality information sharing between vendor X and vendor Y -  interfering in the mapping of citation elements into an OpenURL.   Alternately an OpenURL is not very useful if there’s not much information in the citation- missing standard numbers, dates, full titles or the like. </a:t>
            </a:r>
          </a:p>
          <a:p>
            <a:endParaRPr lang="en-US" baseline="0" dirty="0">
              <a:cs typeface="Calibri"/>
            </a:endParaRPr>
          </a:p>
          <a:p>
            <a:pPr defTabSz="1312164">
              <a:defRPr/>
            </a:pPr>
            <a:r>
              <a:rPr lang="en-US" baseline="0" dirty="0">
                <a:cs typeface="Calibri"/>
              </a:rPr>
              <a:t>To understand how the citations go bad you need to learn more about how link resolvers process bibliographic citation information.  </a:t>
            </a:r>
          </a:p>
          <a:p>
            <a:endParaRPr lang="en-US" baseline="0" dirty="0">
              <a:cs typeface="Calibri"/>
            </a:endParaRPr>
          </a:p>
        </p:txBody>
      </p:sp>
    </p:spTree>
    <p:extLst>
      <p:ext uri="{BB962C8B-B14F-4D97-AF65-F5344CB8AC3E}">
        <p14:creationId xmlns:p14="http://schemas.microsoft.com/office/powerpoint/2010/main" val="200391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 Now Part two of today’s presentation:  Well look at how Alma/PVE uses OpenURL, some diagrams to illustrate and the role of the CTO.  CTO take us “under the automobile’s  hood” so to speak, into the inner workings and source data of the link resolver. </a:t>
            </a:r>
          </a:p>
        </p:txBody>
      </p:sp>
    </p:spTree>
    <p:extLst>
      <p:ext uri="{BB962C8B-B14F-4D97-AF65-F5344CB8AC3E}">
        <p14:creationId xmlns:p14="http://schemas.microsoft.com/office/powerpoint/2010/main" val="163336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 Show and talk through https://knowledge.exlibrisgroup.com/Alma/Product_Documentation/010Alma_Online_Help_(English)/Electronic_Resource_Management/051Link_Resolver/010Alma_Link_Resolver_Workflow </a:t>
            </a:r>
          </a:p>
          <a:p>
            <a:r>
              <a:rPr lang="en-US" baseline="0" dirty="0">
                <a:cs typeface="Calibri"/>
              </a:rPr>
              <a:t>3 is when Alma match the CTO to active portfolios with  e-services in your IZ (or NZ) that can match the standard numbers,  publication title and date of the citation.  </a:t>
            </a:r>
          </a:p>
          <a:p>
            <a:endParaRPr lang="en-US" baseline="0" dirty="0">
              <a:cs typeface="Calibri"/>
            </a:endParaRPr>
          </a:p>
          <a:p>
            <a:r>
              <a:rPr lang="en-US" baseline="0" dirty="0">
                <a:cs typeface="Calibri"/>
              </a:rPr>
              <a:t>5 is in Primo VE forming the “View Online” menu, 6- is when patron clicks on a “View Online” link and (hopefully) goes to full text of the citation. </a:t>
            </a:r>
          </a:p>
        </p:txBody>
      </p:sp>
    </p:spTree>
    <p:extLst>
      <p:ext uri="{BB962C8B-B14F-4D97-AF65-F5344CB8AC3E}">
        <p14:creationId xmlns:p14="http://schemas.microsoft.com/office/powerpoint/2010/main" val="150788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Here’s an example, I searched… selected #4… </a:t>
            </a:r>
          </a:p>
          <a:p>
            <a:r>
              <a:rPr lang="en-US" baseline="0" dirty="0">
                <a:cs typeface="Calibri"/>
              </a:rPr>
              <a:t> https://i-share-trt.primo.exlibrisgroup.com/permalink/01CARLI_TRT/1eflh7h/cdi_doaj_primary_oai_doaj_org_article_0cf9c712dd52419ca039ca246eb1897c</a:t>
            </a:r>
          </a:p>
          <a:p>
            <a:endParaRPr lang="en-US" baseline="0" dirty="0">
              <a:cs typeface="Calibri"/>
            </a:endParaRPr>
          </a:p>
          <a:p>
            <a:r>
              <a:rPr lang="en-US" baseline="0" dirty="0">
                <a:cs typeface="Calibri"/>
              </a:rPr>
              <a:t>When I click on “Available Online” builds the OpenURL, step one from previous slide and starts building the CTO. </a:t>
            </a:r>
          </a:p>
        </p:txBody>
      </p:sp>
    </p:spTree>
    <p:extLst>
      <p:ext uri="{BB962C8B-B14F-4D97-AF65-F5344CB8AC3E}">
        <p14:creationId xmlns:p14="http://schemas.microsoft.com/office/powerpoint/2010/main" val="332586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4163" y="838200"/>
            <a:ext cx="5668962" cy="3189288"/>
          </a:xfrm>
        </p:spPr>
      </p:sp>
      <p:sp>
        <p:nvSpPr>
          <p:cNvPr id="3" name="Notes Placeholder 2"/>
          <p:cNvSpPr>
            <a:spLocks noGrp="1"/>
          </p:cNvSpPr>
          <p:nvPr>
            <p:ph type="body" idx="1"/>
          </p:nvPr>
        </p:nvSpPr>
        <p:spPr/>
        <p:txBody>
          <a:bodyPr/>
          <a:lstStyle/>
          <a:p>
            <a:pPr defTabSz="1847264">
              <a:defRPr/>
            </a:pPr>
            <a:r>
              <a:rPr lang="en-US" sz="1700" i="1" dirty="0"/>
              <a:t> </a:t>
            </a:r>
          </a:p>
          <a:p>
            <a:endParaRPr lang="en-US" sz="1700" i="1" dirty="0"/>
          </a:p>
          <a:p>
            <a:r>
              <a:rPr lang="en-US" sz="1700" dirty="0"/>
              <a:t>&lt;NS - Welcome&gt; I am Denise Green, today’s audience, keep Q </a:t>
            </a:r>
            <a:r>
              <a:rPr lang="en-US" sz="1700"/>
              <a:t>&amp; A </a:t>
            </a:r>
            <a:r>
              <a:rPr lang="en-US" sz="1700" dirty="0"/>
              <a:t>for end. </a:t>
            </a:r>
          </a:p>
          <a:p>
            <a:r>
              <a:rPr lang="en-US" sz="1700" dirty="0"/>
              <a:t>Hello everyone, I’m Denise Green, CARLI. </a:t>
            </a:r>
          </a:p>
          <a:p>
            <a:endParaRPr lang="en-US" sz="1700" dirty="0"/>
          </a:p>
        </p:txBody>
      </p:sp>
    </p:spTree>
    <p:extLst>
      <p:ext uri="{BB962C8B-B14F-4D97-AF65-F5344CB8AC3E}">
        <p14:creationId xmlns:p14="http://schemas.microsoft.com/office/powerpoint/2010/main" val="3306024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 https://i-share-trt.primo.exlibrisgroup.com/permalink/01CARLI_TRT/1eflh7h/cdi_doaj_primary_oai_doaj_org_article_0cf9c712dd52419ca039ca246eb1897c</a:t>
            </a:r>
          </a:p>
        </p:txBody>
      </p:sp>
    </p:spTree>
    <p:extLst>
      <p:ext uri="{BB962C8B-B14F-4D97-AF65-F5344CB8AC3E}">
        <p14:creationId xmlns:p14="http://schemas.microsoft.com/office/powerpoint/2010/main" val="405686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 https://i-share-trt.primo.exlibrisgroup.com/permalink/01CARLI_TRT/1eflh7h/cdi_doaj_primary_oai_doaj_org_article_0cf9c712dd52419ca039ca246eb1897c,   </a:t>
            </a:r>
          </a:p>
          <a:p>
            <a:endParaRPr lang="en-US" baseline="0" dirty="0">
              <a:cs typeface="Calibri"/>
            </a:endParaRPr>
          </a:p>
          <a:p>
            <a:r>
              <a:rPr lang="en-US" baseline="0" dirty="0">
                <a:cs typeface="Calibri"/>
              </a:rPr>
              <a:t>Match bib records = what active e-collections / portfolios match with this journal and for this time coverage.  Show request, services, etc. </a:t>
            </a:r>
          </a:p>
        </p:txBody>
      </p:sp>
    </p:spTree>
    <p:extLst>
      <p:ext uri="{BB962C8B-B14F-4D97-AF65-F5344CB8AC3E}">
        <p14:creationId xmlns:p14="http://schemas.microsoft.com/office/powerpoint/2010/main" val="354200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pPr defTabSz="1312164">
              <a:defRPr/>
            </a:pPr>
            <a:r>
              <a:rPr lang="en-US" baseline="0" dirty="0">
                <a:cs typeface="Calibri"/>
              </a:rPr>
              <a:t>If the patron can’t get to full text, often very helpful to look at the Context Object or CTO.  Defined as…</a:t>
            </a:r>
          </a:p>
          <a:p>
            <a:pPr defTabSz="1312164">
              <a:defRPr/>
            </a:pPr>
            <a:r>
              <a:rPr lang="en-US" baseline="0" dirty="0">
                <a:cs typeface="Calibri"/>
              </a:rPr>
              <a:t>Let’s see CTO for the last example on nursing education history:    https://i-share-trt.primo.exlibrisgroup.com/permalink/01CARLI_TRT/1eflh7h/cdi_doaj_primary_oai_doaj_org_article_0cf9c712dd52419ca039ca246eb1897c&amp;displayCTO=true</a:t>
            </a:r>
          </a:p>
          <a:p>
            <a:pPr defTabSz="1312164">
              <a:defRPr/>
            </a:pPr>
            <a:endParaRPr lang="en-US" baseline="0" dirty="0">
              <a:cs typeface="Calibri"/>
            </a:endParaRPr>
          </a:p>
          <a:p>
            <a:pPr defTabSz="1312164">
              <a:defRPr/>
            </a:pPr>
            <a:endParaRPr lang="en-US" baseline="0" dirty="0">
              <a:cs typeface="Calibri"/>
            </a:endParaRPr>
          </a:p>
          <a:p>
            <a:pPr defTabSz="1312164">
              <a:defRPr/>
            </a:pPr>
            <a:r>
              <a:rPr lang="en-US" baseline="0" dirty="0">
                <a:cs typeface="Calibri"/>
              </a:rPr>
              <a:t>Definition from https://knowledge.exlibrisgroup.com/Alma/Product_Documentation/010Alma_Online_Help_(English)/Electronic_Resource_Management/051Link_Resolver/010Alma_Link_Resolver_Workflow</a:t>
            </a: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2268011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pPr defTabSz="1312164">
              <a:defRPr/>
            </a:pPr>
            <a:r>
              <a:rPr lang="en-US" baseline="0" dirty="0">
                <a:cs typeface="Calibri"/>
              </a:rPr>
              <a:t>How get to the CTO for a specific citation? Easiest way is to Add &amp;displayCTO=true</a:t>
            </a:r>
          </a:p>
          <a:p>
            <a:pPr defTabSz="1312164">
              <a:defRPr/>
            </a:pPr>
            <a:r>
              <a:rPr lang="en-US" baseline="0" dirty="0">
                <a:cs typeface="Calibri"/>
              </a:rPr>
              <a:t>To end of permalink, look for it again, click on “Display CTO”.   Leave PPT and show it and other examples. </a:t>
            </a:r>
          </a:p>
          <a:p>
            <a:pPr defTabSz="1312164">
              <a:defRPr/>
            </a:pPr>
            <a:endParaRPr lang="en-US" baseline="0" dirty="0">
              <a:cs typeface="Calibri"/>
            </a:endParaRPr>
          </a:p>
          <a:p>
            <a:pPr defTabSz="1312164">
              <a:defRPr/>
            </a:pPr>
            <a:r>
              <a:rPr lang="en-US" baseline="0" dirty="0">
                <a:cs typeface="Calibri"/>
              </a:rPr>
              <a:t> https://i-share-trt.primo.exlibrisgroup.com/permalink/01CARLI_TRT/1eflh7h/cdi_doaj_primary_oai_doaj_org_article_0cf9c712dd52419ca039ca246eb1897c&amp;displayCTO=true</a:t>
            </a:r>
          </a:p>
          <a:p>
            <a:endParaRPr lang="en-US" baseline="0" dirty="0">
              <a:cs typeface="Calibri"/>
            </a:endParaRPr>
          </a:p>
          <a:p>
            <a:endParaRPr lang="en-US" baseline="0" dirty="0">
              <a:cs typeface="Calibri"/>
            </a:endParaRPr>
          </a:p>
          <a:p>
            <a:r>
              <a:rPr lang="en-US" baseline="0" dirty="0">
                <a:cs typeface="Calibri"/>
              </a:rPr>
              <a:t>Leave PPT and show files of CTO</a:t>
            </a:r>
          </a:p>
        </p:txBody>
      </p:sp>
    </p:spTree>
    <p:extLst>
      <p:ext uri="{BB962C8B-B14F-4D97-AF65-F5344CB8AC3E}">
        <p14:creationId xmlns:p14="http://schemas.microsoft.com/office/powerpoint/2010/main" val="3566176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Example calling it “debug…” </a:t>
            </a:r>
            <a:endParaRPr lang="en-US" sz="1700" dirty="0">
              <a:latin typeface="+mj-lt"/>
              <a:ea typeface="+mn-lt"/>
              <a:cs typeface="+mn-lt"/>
            </a:endParaRPr>
          </a:p>
          <a:p>
            <a:r>
              <a:rPr lang="en-US" sz="1700" dirty="0">
                <a:latin typeface="+mj-lt"/>
                <a:ea typeface="+mn-lt"/>
                <a:cs typeface="+mn-lt"/>
              </a:rPr>
              <a:t>https://ideas.exlibrisgroup.com/forums/308176-primo/suggestions/44631129-add-target-url-to-displaycto-outpu</a:t>
            </a:r>
          </a:p>
          <a:p>
            <a:endParaRPr lang="en-US" baseline="0" dirty="0">
              <a:cs typeface="Calibri"/>
            </a:endParaRPr>
          </a:p>
        </p:txBody>
      </p:sp>
    </p:spTree>
    <p:extLst>
      <p:ext uri="{BB962C8B-B14F-4D97-AF65-F5344CB8AC3E}">
        <p14:creationId xmlns:p14="http://schemas.microsoft.com/office/powerpoint/2010/main" val="95569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 This make a bit more sense now?    </a:t>
            </a:r>
          </a:p>
          <a:p>
            <a:r>
              <a:rPr lang="en-US" baseline="0" dirty="0">
                <a:cs typeface="Calibri"/>
              </a:rPr>
              <a:t>Final detail about linking from citations to full text via Primo VE, not all #3 matches will use link resolver-to OpenURL to CTO process. Some Alma e-collections use “Link in Record” rather than link resolver. This links using a template based on an internal vendor or publisher’s  id for the material.  Used mostly for streaming video and ebooks. For example, Alexander Street Press e-titles use “link in record.” Today we’ve covered only Alma full text linking via link resolver </a:t>
            </a:r>
          </a:p>
        </p:txBody>
      </p:sp>
    </p:spTree>
    <p:extLst>
      <p:ext uri="{BB962C8B-B14F-4D97-AF65-F5344CB8AC3E}">
        <p14:creationId xmlns:p14="http://schemas.microsoft.com/office/powerpoint/2010/main" val="2778535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Like this one because shows more circular, not so straightforward and linear and previous one implies. </a:t>
            </a:r>
          </a:p>
          <a:p>
            <a:r>
              <a:rPr lang="en-US" baseline="0" dirty="0">
                <a:cs typeface="Calibri"/>
              </a:rPr>
              <a:t>Dalnet presentation, from “Where Does THAT Come From? How Primo Uses and Displays Data</a:t>
            </a:r>
          </a:p>
          <a:p>
            <a:r>
              <a:rPr lang="en-US" baseline="0" dirty="0">
                <a:cs typeface="Calibri"/>
              </a:rPr>
              <a:t>from Alma  (2018)”</a:t>
            </a:r>
          </a:p>
          <a:p>
            <a:endParaRPr lang="en-US" baseline="0" dirty="0">
              <a:cs typeface="Calibri"/>
            </a:endParaRPr>
          </a:p>
          <a:p>
            <a:r>
              <a:rPr lang="en-US" baseline="0" dirty="0">
                <a:cs typeface="Calibri"/>
              </a:rPr>
              <a:t>https://dalnet.org/kb/more/eluna/Where_Does_THAT_Come_From </a:t>
            </a:r>
          </a:p>
          <a:p>
            <a:endParaRPr lang="en-US" sz="1700" dirty="0">
              <a:latin typeface="+mj-lt"/>
              <a:ea typeface="+mn-lt"/>
              <a:cs typeface="+mn-lt"/>
            </a:endParaRPr>
          </a:p>
          <a:p>
            <a:endParaRPr lang="en-US" baseline="0" dirty="0">
              <a:cs typeface="Calibri"/>
            </a:endParaRPr>
          </a:p>
        </p:txBody>
      </p:sp>
    </p:spTree>
    <p:extLst>
      <p:ext uri="{BB962C8B-B14F-4D97-AF65-F5344CB8AC3E}">
        <p14:creationId xmlns:p14="http://schemas.microsoft.com/office/powerpoint/2010/main" val="1933989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Yes make better by enriching with standard identification numbers like DOI (digital object identifier) or Pub Med unique identifier? CARLI and Alma have documentation that can help. Many I-Share libraries already set this up. If you aren’t sure, check these instructions.   Mentioned earlier in presentation that CTO will incorporate any additional PMID, DOI or other info that can come in from having these augmentation features configured and active. </a:t>
            </a:r>
          </a:p>
          <a:p>
            <a:endParaRPr lang="en-US" baseline="0" dirty="0">
              <a:cs typeface="Calibri"/>
            </a:endParaRPr>
          </a:p>
          <a:p>
            <a:r>
              <a:rPr lang="en-US" baseline="0" dirty="0">
                <a:cs typeface="Calibri"/>
              </a:rPr>
              <a:t>Start thinking and typing in chat questions/comments about Augmentations, </a:t>
            </a:r>
            <a:r>
              <a:rPr lang="en-US" baseline="0" dirty="0" err="1">
                <a:cs typeface="Calibri"/>
              </a:rPr>
              <a:t>OpenURL</a:t>
            </a:r>
            <a:r>
              <a:rPr lang="en-US" baseline="0" dirty="0">
                <a:cs typeface="Calibri"/>
              </a:rPr>
              <a:t>, CTO…</a:t>
            </a:r>
          </a:p>
        </p:txBody>
      </p:sp>
    </p:spTree>
    <p:extLst>
      <p:ext uri="{BB962C8B-B14F-4D97-AF65-F5344CB8AC3E}">
        <p14:creationId xmlns:p14="http://schemas.microsoft.com/office/powerpoint/2010/main" val="107111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pPr defTabSz="1312164">
              <a:defRPr/>
            </a:pPr>
            <a:r>
              <a:rPr lang="en-US" sz="2600" dirty="0"/>
              <a:t> </a:t>
            </a:r>
            <a:endParaRPr lang="en-US" baseline="0" dirty="0">
              <a:cs typeface="Calibri"/>
            </a:endParaRPr>
          </a:p>
        </p:txBody>
      </p:sp>
    </p:spTree>
    <p:extLst>
      <p:ext uri="{BB962C8B-B14F-4D97-AF65-F5344CB8AC3E}">
        <p14:creationId xmlns:p14="http://schemas.microsoft.com/office/powerpoint/2010/main" val="3626821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pPr defTabSz="1312164">
              <a:defRPr/>
            </a:pPr>
            <a:r>
              <a:rPr lang="en-US" sz="2600" dirty="0"/>
              <a:t> Ex Libris and ELUNA presentations: NOTE:  given the age of these presentations, example screens &amp; editing steps in Alma or Primo not always applicable today. However, what's an OpenURL and CTO and how Alma uses them has not changed significantly. </a:t>
            </a:r>
            <a:endParaRPr lang="en-US" baseline="0" dirty="0">
              <a:cs typeface="Calibri"/>
            </a:endParaRPr>
          </a:p>
        </p:txBody>
      </p:sp>
    </p:spTree>
    <p:extLst>
      <p:ext uri="{BB962C8B-B14F-4D97-AF65-F5344CB8AC3E}">
        <p14:creationId xmlns:p14="http://schemas.microsoft.com/office/powerpoint/2010/main" val="17642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Today we will build on presentation:   slides at https://www.carli.illinois.edu/sites/files/i-share/documentation/OfficeHours_20221208-Slides.pdf     recording: via https://www.carli.illinois.edu/products-services/i-share/alma/CARLIOfficeHours</a:t>
            </a:r>
          </a:p>
          <a:p>
            <a:r>
              <a:rPr lang="en-US" baseline="0" dirty="0">
                <a:cs typeface="Calibri"/>
              </a:rPr>
              <a:t>Learn more about OpenURL, how to interpret them,  how to use in troubleshooting, Alma’s link resolver esp. OpenURL and  CTO</a:t>
            </a:r>
          </a:p>
        </p:txBody>
      </p:sp>
    </p:spTree>
    <p:extLst>
      <p:ext uri="{BB962C8B-B14F-4D97-AF65-F5344CB8AC3E}">
        <p14:creationId xmlns:p14="http://schemas.microsoft.com/office/powerpoint/2010/main" val="3306024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pPr defTabSz="1312164">
              <a:defRPr/>
            </a:pPr>
            <a:r>
              <a:rPr lang="en-US" sz="2600" dirty="0"/>
              <a:t> </a:t>
            </a:r>
            <a:endParaRPr lang="en-US" sz="1700" dirty="0">
              <a:latin typeface="Times New Roman" panose="02020603050405020304" pitchFamily="18" charset="0"/>
              <a:ea typeface="Times New Roman" panose="02020603050405020304" pitchFamily="18" charset="0"/>
            </a:endParaRPr>
          </a:p>
          <a:p>
            <a:endParaRPr lang="en-US" baseline="0" dirty="0">
              <a:cs typeface="Calibri"/>
            </a:endParaRPr>
          </a:p>
        </p:txBody>
      </p:sp>
    </p:spTree>
    <p:extLst>
      <p:ext uri="{BB962C8B-B14F-4D97-AF65-F5344CB8AC3E}">
        <p14:creationId xmlns:p14="http://schemas.microsoft.com/office/powerpoint/2010/main" val="110453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In our first presentation we looked at problems with authentication, collection activation and metadata, Here’s a simplified map of the usual process for e-resources discovery and access.  Typically , your patrons or students or faculty /staff are looking for information in an index of some kind whether from Google or your library’s e-resources’ catalog/discovery tools or a Vendor’s interface like ACS Publications, EBSCOhost, ProQuest, etc.  They find a promising citation and then we’re off to get through authentication, the building and use of OpenURL, matching with available &amp; active  full text e-resources and on to the full text. </a:t>
            </a:r>
          </a:p>
          <a:p>
            <a:endParaRPr lang="en-US" baseline="0" dirty="0">
              <a:cs typeface="Calibri"/>
            </a:endParaRPr>
          </a:p>
          <a:p>
            <a:r>
              <a:rPr lang="en-US" baseline="0" dirty="0">
                <a:cs typeface="Calibri"/>
              </a:rPr>
              <a:t>Simple process, right? , NOT!  Today focus on this part of process in blue box- Alma building OpenURL and CTO and how link resolver processes the bibliographic and e-title information. </a:t>
            </a:r>
          </a:p>
        </p:txBody>
      </p:sp>
    </p:spTree>
    <p:extLst>
      <p:ext uri="{BB962C8B-B14F-4D97-AF65-F5344CB8AC3E}">
        <p14:creationId xmlns:p14="http://schemas.microsoft.com/office/powerpoint/2010/main" val="90028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dirty="0">
                <a:effectLst/>
              </a:rPr>
              <a:t> In our December 2022 presentation:  we learned to start with recreating the search &amp; checking the reported dud link. Could be temporary issue with web browser, ISP or vendor’s site. Could be Authentication…,</a:t>
            </a:r>
          </a:p>
          <a:p>
            <a:r>
              <a:rPr lang="en-US" dirty="0">
                <a:effectLst/>
              </a:rPr>
              <a:t>Also source of poor linking may be a collection or title Alma activation matter…</a:t>
            </a:r>
          </a:p>
        </p:txBody>
      </p:sp>
    </p:spTree>
    <p:extLst>
      <p:ext uri="{BB962C8B-B14F-4D97-AF65-F5344CB8AC3E}">
        <p14:creationId xmlns:p14="http://schemas.microsoft.com/office/powerpoint/2010/main" val="422269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Final area we  examined are when the citation just isn’t right, something’s off with this reference’s metadata. </a:t>
            </a:r>
          </a:p>
          <a:p>
            <a:r>
              <a:rPr lang="en-US" baseline="0" dirty="0">
                <a:cs typeface="Calibri"/>
              </a:rPr>
              <a:t>Look up the article or ebook/monographic citation in a different index or Google Scholar or  Web of Science or a publisher’s website or what ever is available. Compare with the dud linking citation. Any of these errors? </a:t>
            </a:r>
          </a:p>
          <a:p>
            <a:pPr defTabSz="1312164">
              <a:defRPr/>
            </a:pPr>
            <a:r>
              <a:rPr lang="en-US" baseline="0" dirty="0">
                <a:cs typeface="Calibri"/>
              </a:rPr>
              <a:t>https://www.carli.illinois.edu/products-services/i-share/electronic-res-man/primove-broken-links  , see section “</a:t>
            </a:r>
            <a:r>
              <a:rPr lang="en-US" b="1" dirty="0"/>
              <a:t>Outside Citation Data Issues</a:t>
            </a:r>
          </a:p>
          <a:p>
            <a:r>
              <a:rPr lang="en-US" baseline="0" dirty="0">
                <a:cs typeface="Calibri"/>
              </a:rPr>
              <a:t>“.  In short the old “Garbage in, Garbage out” still applies.  </a:t>
            </a:r>
          </a:p>
        </p:txBody>
      </p:sp>
    </p:spTree>
    <p:extLst>
      <p:ext uri="{BB962C8B-B14F-4D97-AF65-F5344CB8AC3E}">
        <p14:creationId xmlns:p14="http://schemas.microsoft.com/office/powerpoint/2010/main" val="5343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But how see the possibly faulty citation data? </a:t>
            </a:r>
          </a:p>
          <a:p>
            <a:r>
              <a:rPr lang="en-US" baseline="0" dirty="0">
                <a:cs typeface="Calibri"/>
              </a:rPr>
              <a:t>To build on our first presentation, we’ll examine how to investigate cases of poor linking related to citation mistakes or missing information. And where (for whatever reasons) the OpenURL is not working as expected….</a:t>
            </a:r>
          </a:p>
        </p:txBody>
      </p:sp>
    </p:spTree>
    <p:extLst>
      <p:ext uri="{BB962C8B-B14F-4D97-AF65-F5344CB8AC3E}">
        <p14:creationId xmlns:p14="http://schemas.microsoft.com/office/powerpoint/2010/main" val="192989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Here’s citation for a typical journal or periodical article. I added some underlining and other formatting to help distinguish the citation elements like author, article title, journal title, date, volume, issue , pages, DOI,  etc. </a:t>
            </a:r>
          </a:p>
          <a:p>
            <a:r>
              <a:rPr lang="en-US" baseline="0" dirty="0">
                <a:cs typeface="Calibri"/>
              </a:rPr>
              <a:t>Next…</a:t>
            </a:r>
          </a:p>
        </p:txBody>
      </p:sp>
    </p:spTree>
    <p:extLst>
      <p:ext uri="{BB962C8B-B14F-4D97-AF65-F5344CB8AC3E}">
        <p14:creationId xmlns:p14="http://schemas.microsoft.com/office/powerpoint/2010/main" val="114410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612775"/>
            <a:ext cx="4140200" cy="2330450"/>
          </a:xfrm>
        </p:spPr>
      </p:sp>
      <p:sp>
        <p:nvSpPr>
          <p:cNvPr id="3" name="Notes Placeholder 2"/>
          <p:cNvSpPr>
            <a:spLocks noGrp="1"/>
          </p:cNvSpPr>
          <p:nvPr>
            <p:ph type="body" idx="1"/>
          </p:nvPr>
        </p:nvSpPr>
        <p:spPr/>
        <p:txBody>
          <a:bodyPr/>
          <a:lstStyle/>
          <a:p>
            <a:r>
              <a:rPr lang="en-US" baseline="0" dirty="0">
                <a:cs typeface="Calibri"/>
              </a:rPr>
              <a:t>So this citation becomes this OpenURL. Believe it or not, I looked for a relatively simple example of an OpenURL to start this OpenURL presentation, then can be much messier and longer. This citation to BMC Sports journal  had the advantage of having lots of numeric identifiers. Alma uses those first in matching the OpenURL to available full text e-resources, </a:t>
            </a:r>
          </a:p>
          <a:p>
            <a:r>
              <a:rPr lang="en-US" baseline="0" dirty="0">
                <a:cs typeface="Calibri"/>
              </a:rPr>
              <a:t>such as DOI, PMID, ISSN &amp; EISSN, plus starting page number 60, volume 14, etc. </a:t>
            </a:r>
          </a:p>
        </p:txBody>
      </p:sp>
    </p:spTree>
    <p:extLst>
      <p:ext uri="{BB962C8B-B14F-4D97-AF65-F5344CB8AC3E}">
        <p14:creationId xmlns:p14="http://schemas.microsoft.com/office/powerpoint/2010/main" val="1713211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8/8/2023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14098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702"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OpenUR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OpenUR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so.org/publications/z3988-2004-r201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knowledge.exlibrisgroup.com/Alma/Product_Documentation/010Alma_Online_Help_(English)/030Fulfillment/080Configuring_Fulfillment/090Discovery_Interface_Display_Logic/010General_Electronic_Services#Commonly_Used_OpenURL_Attributes_for_the_URL_Template" TargetMode="External"/><Relationship Id="rId5" Type="http://schemas.openxmlformats.org/officeDocument/2006/relationships/hyperlink" Target="http://resolver.example.edu/cgi?genre=book&amp;isbn=0836218310&amp;title=The+Far+Side+Gallery+3" TargetMode="External"/><Relationship Id="rId4" Type="http://schemas.openxmlformats.org/officeDocument/2006/relationships/hyperlink" Target="https://www.doi.org/factsheets/DOI_OpenURL.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51Link_Resolver/010Alma_Link_Resolver_Workflo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51Link_Resolver/010Alma_Link_Resolver_Workflow"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51Link_Resolver/010Alma_Link_Resolver_Workflow"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crossre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li.illinois.edu/products-services/i-share/alma/CARLIOfficeHour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knowledge.exlibrisgroup.com/Alma/Product_Documentation/010Alma_Online_Help_(English)/Electronic_Resource_Management/051Link_Resolver/010Alma_Link_Resolver_Workflow" TargetMode="External"/><Relationship Id="rId4" Type="http://schemas.openxmlformats.org/officeDocument/2006/relationships/hyperlink" Target="https://www.carli.illinois.edu/products-services/i-share/electronic-res-man/primove-broken-link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ww7bq2rhx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dalnet.org/kb/more/eluna/Where_Does_THAT_Come_From" TargetMode="External"/><Relationship Id="rId4" Type="http://schemas.openxmlformats.org/officeDocument/2006/relationships/hyperlink" Target="https://slideplayer.com/slide/1447876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products-services/i-share/alma/CARLIOfficeHour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dgree1@uillinois.edu"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fontScale="90000"/>
          </a:bodyPr>
          <a:lstStyle/>
          <a:p>
            <a:pPr algn="ctr"/>
            <a:r>
              <a:rPr lang="en-US" sz="3200" b="1" dirty="0">
                <a:latin typeface="+mj-lt"/>
                <a:ea typeface="+mn-lt"/>
                <a:cs typeface="Calibri" panose="020F0502020204030204" pitchFamily="34" charset="0"/>
              </a:rPr>
              <a:t>E-Resources Linking Troubleshooting  Part II: </a:t>
            </a:r>
            <a:br>
              <a:rPr lang="en-US" sz="3200" b="1" dirty="0">
                <a:latin typeface="+mj-lt"/>
                <a:ea typeface="+mn-lt"/>
                <a:cs typeface="Calibri" panose="020F0502020204030204" pitchFamily="34" charset="0"/>
              </a:rPr>
            </a:br>
            <a:r>
              <a:rPr lang="en-US" sz="3200" b="1" dirty="0" err="1">
                <a:latin typeface="+mj-lt"/>
                <a:ea typeface="+mn-lt"/>
                <a:cs typeface="Calibri" panose="020F0502020204030204" pitchFamily="34" charset="0"/>
              </a:rPr>
              <a:t>OpenURL</a:t>
            </a:r>
            <a:r>
              <a:rPr lang="en-US" sz="3200" b="1" dirty="0">
                <a:latin typeface="+mj-lt"/>
                <a:ea typeface="+mn-lt"/>
                <a:cs typeface="Calibri" panose="020F0502020204030204" pitchFamily="34" charset="0"/>
              </a:rPr>
              <a:t> and CTO </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sz="2000" dirty="0">
                <a:latin typeface="+mj-lt"/>
              </a:rPr>
              <a:t>Alma/Primo VE Open Office Hours</a:t>
            </a:r>
          </a:p>
          <a:p>
            <a:r>
              <a:rPr lang="en-US" sz="2000" dirty="0">
                <a:latin typeface="+mj-lt"/>
              </a:rPr>
              <a:t>April 13, 2023</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408052" y="569028"/>
            <a:ext cx="8948221" cy="652486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mj-lt"/>
                <a:ea typeface="+mn-lt"/>
                <a:cs typeface="+mn-lt"/>
              </a:rPr>
              <a:t>What’s OpenURL?-  see </a:t>
            </a:r>
            <a:r>
              <a:rPr lang="en-US" sz="2000" dirty="0">
                <a:latin typeface="+mj-lt"/>
                <a:ea typeface="+mn-lt"/>
                <a:cs typeface="+mn-lt"/>
                <a:hlinkClick r:id="rId3"/>
              </a:rPr>
              <a:t>https://en.wikipedia.org/wiki/OpenURL</a:t>
            </a:r>
            <a:endParaRPr lang="en-US" sz="2000" dirty="0">
              <a:latin typeface="+mj-lt"/>
              <a:ea typeface="+mn-lt"/>
              <a:cs typeface="+mn-lt"/>
            </a:endParaRP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r>
              <a:rPr lang="en-US" sz="2000" dirty="0">
                <a:latin typeface="+mj-lt"/>
                <a:ea typeface="+mn-lt"/>
                <a:cs typeface="+mn-lt"/>
              </a:rPr>
              <a:t>A standard of how to organize bibliographic citation data. How to map standard id numbers, author, titles, page, date, etc. into machine readable strings like: </a:t>
            </a: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r>
              <a:rPr lang="en-US" sz="2000" dirty="0">
                <a:latin typeface="Calibri"/>
                <a:cs typeface="Calibri"/>
              </a:rPr>
              <a:t>http://i-share-uic.primo.exlibrisgroup.com/view/uresolver/01CARLI_UIC/openurl?rft_val_fmt=info:ofi/fmt:kev:mtx:journal&amp;rft.epage=60&amp;rft.volume=14&amp;rft.pub=BioMed Central Ltd&amp;rft.place=England&amp;rft_id=info:doi/10.1186/s13102-022-00451-z&amp;rft_id=info:pmid/35382885&amp;rfr_id=info:sid/primo.exlibrisgroup.com-gale_doaj_&amp;resource_type=articles&amp;rft.jtitle=BMC sports science, medicine &amp; rehabilitation&amp;rft.genre=article&amp;rft.issue=1&amp;rft.pages=60&amp;rft_galeid=A699551545&amp;vid=01CARLI_UIC:CARLI_UIC&amp;rft.date=2022-04-05&amp;rft_pqid=2652020974&amp;rft.spage=60&amp;rft.au=Kader, Manzur&amp;rft_dat=&lt;gale_doaj_&gt;A699551545&lt;/gale_doaj_&gt;&amp;rft.atitle=Effects of short-term breathing exercises on respiratory recovery in patients with COVID-19: a quasi-experimental study&amp;rft.issn=2052-1847&amp;rft.eissn=2052-1847 ]</a:t>
            </a: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150661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9" name="TextBox 8">
            <a:extLst>
              <a:ext uri="{FF2B5EF4-FFF2-40B4-BE49-F238E27FC236}">
                <a16:creationId xmlns:a16="http://schemas.microsoft.com/office/drawing/2014/main" id="{A26BAD60-8BAF-A1BA-961B-7F2350655E7F}"/>
              </a:ext>
            </a:extLst>
          </p:cNvPr>
          <p:cNvSpPr txBox="1"/>
          <p:nvPr/>
        </p:nvSpPr>
        <p:spPr>
          <a:xfrm>
            <a:off x="1524001" y="326572"/>
            <a:ext cx="9942779" cy="5816977"/>
          </a:xfrm>
          <a:prstGeom prst="rect">
            <a:avLst/>
          </a:prstGeom>
          <a:noFill/>
        </p:spPr>
        <p:txBody>
          <a:bodyPr wrap="square" lIns="91440" tIns="45720" rIns="91440" bIns="45720" rtlCol="0" anchor="t">
            <a:spAutoFit/>
          </a:bodyPr>
          <a:lstStyle/>
          <a:p>
            <a:r>
              <a:rPr lang="en-US" b="1" dirty="0">
                <a:latin typeface="Calibri"/>
                <a:cs typeface="Calibri"/>
                <a:hlinkClick r:id="rId3"/>
              </a:rPr>
              <a:t>From Wikipedia: </a:t>
            </a:r>
            <a:endParaRPr lang="en-US" b="1" dirty="0">
              <a:cs typeface="Calibri"/>
            </a:endParaRPr>
          </a:p>
          <a:p>
            <a:pPr algn="ctr"/>
            <a:r>
              <a:rPr lang="en-US" b="1" dirty="0">
                <a:latin typeface="Calibri"/>
                <a:cs typeface="Calibri"/>
              </a:rPr>
              <a:t>Format</a:t>
            </a:r>
          </a:p>
          <a:p>
            <a:r>
              <a:rPr lang="en-US" sz="2000" dirty="0">
                <a:latin typeface="Calibri"/>
                <a:cs typeface="Calibri"/>
              </a:rPr>
              <a:t>OpenURL consists of a base URL, which contains the address of the user's institutional link-server, followed by a query string, consisting of key-value pairs serializing a </a:t>
            </a:r>
            <a:r>
              <a:rPr lang="en-US" sz="2000" dirty="0" err="1">
                <a:latin typeface="Calibri"/>
                <a:cs typeface="Calibri"/>
              </a:rPr>
              <a:t>ContextObject</a:t>
            </a:r>
            <a:r>
              <a:rPr lang="en-US" sz="2000" dirty="0">
                <a:latin typeface="Calibri"/>
                <a:cs typeface="Calibri"/>
              </a:rPr>
              <a:t>. The </a:t>
            </a:r>
            <a:r>
              <a:rPr lang="en-US" sz="2000" dirty="0" err="1">
                <a:latin typeface="Calibri"/>
                <a:cs typeface="Calibri"/>
              </a:rPr>
              <a:t>OpenURL</a:t>
            </a:r>
            <a:r>
              <a:rPr lang="en-US" sz="2000" dirty="0">
                <a:latin typeface="Calibri"/>
                <a:cs typeface="Calibri"/>
              </a:rPr>
              <a:t> </a:t>
            </a:r>
            <a:r>
              <a:rPr lang="en-US" sz="2000" dirty="0" err="1">
                <a:latin typeface="Calibri"/>
                <a:cs typeface="Calibri"/>
              </a:rPr>
              <a:t>ContextObject</a:t>
            </a:r>
            <a:r>
              <a:rPr lang="en-US" sz="2000" dirty="0">
                <a:latin typeface="Calibri"/>
                <a:cs typeface="Calibri"/>
              </a:rPr>
              <a:t> and/or </a:t>
            </a:r>
            <a:r>
              <a:rPr lang="en-US" sz="2000" dirty="0" err="1">
                <a:latin typeface="Calibri"/>
                <a:cs typeface="Calibri"/>
              </a:rPr>
              <a:t>rft_val_fmt</a:t>
            </a:r>
            <a:r>
              <a:rPr lang="en-US" sz="2000" dirty="0">
                <a:latin typeface="Calibri"/>
                <a:cs typeface="Calibri"/>
              </a:rPr>
              <a:t> is most often bibliographic data, but as of version 1.0 OpenURL can also include information about the requester, the resource containing the hyperlink, the type of service required, and so forth. For example:</a:t>
            </a:r>
          </a:p>
          <a:p>
            <a:endParaRPr lang="en-US" sz="2000" dirty="0">
              <a:latin typeface="Calibri"/>
              <a:cs typeface="Calibri"/>
            </a:endParaRPr>
          </a:p>
          <a:p>
            <a:r>
              <a:rPr lang="en-US" dirty="0">
                <a:latin typeface="Calibri"/>
                <a:cs typeface="Calibri"/>
              </a:rPr>
              <a:t>     http://resolver.example.edu/cgi?ctx_ver=Z39.88-2004&amp;rft_val_fmt=info:ofi/fmt:kev:mtx:book&amp;rft.isbn=0836218310&amp;rft.btitle=The+Far+Side+Gallery+3</a:t>
            </a:r>
          </a:p>
          <a:p>
            <a:endParaRPr lang="en-US" dirty="0">
              <a:cs typeface="Calibri"/>
            </a:endParaRPr>
          </a:p>
          <a:p>
            <a:r>
              <a:rPr lang="en-US" dirty="0">
                <a:latin typeface="Calibri"/>
                <a:cs typeface="Calibri"/>
              </a:rPr>
              <a:t>is a version 0.1 OpenURL describing a book.[11] </a:t>
            </a:r>
            <a:r>
              <a:rPr lang="en-US" b="1" dirty="0">
                <a:latin typeface="Calibri"/>
                <a:cs typeface="Calibri"/>
              </a:rPr>
              <a:t>http://resolver.example.edu/cgi </a:t>
            </a:r>
            <a:r>
              <a:rPr lang="en-US" dirty="0">
                <a:latin typeface="Calibri"/>
                <a:cs typeface="Calibri"/>
              </a:rPr>
              <a:t>is the base URL of an example link-server.  </a:t>
            </a:r>
            <a:endParaRPr lang="en-US" dirty="0">
              <a:cs typeface="Calibri"/>
            </a:endParaRPr>
          </a:p>
          <a:p>
            <a:r>
              <a:rPr lang="en-US" dirty="0">
                <a:latin typeface="Calibri"/>
                <a:cs typeface="Calibri"/>
              </a:rPr>
              <a:t>    ctx_ver=Z39.88-2004 – specifying the </a:t>
            </a:r>
            <a:r>
              <a:rPr lang="en-US" dirty="0" err="1">
                <a:latin typeface="Calibri"/>
                <a:cs typeface="Calibri"/>
              </a:rPr>
              <a:t>OpenURL</a:t>
            </a:r>
            <a:r>
              <a:rPr lang="en-US" dirty="0">
                <a:latin typeface="Calibri"/>
                <a:cs typeface="Calibri"/>
              </a:rPr>
              <a:t> </a:t>
            </a:r>
            <a:r>
              <a:rPr lang="en-US" dirty="0" err="1">
                <a:latin typeface="Calibri"/>
                <a:cs typeface="Calibri"/>
              </a:rPr>
              <a:t>ContextObject</a:t>
            </a:r>
            <a:r>
              <a:rPr lang="en-US" dirty="0">
                <a:latin typeface="Calibri"/>
                <a:cs typeface="Calibri"/>
              </a:rPr>
              <a:t> version</a:t>
            </a:r>
          </a:p>
          <a:p>
            <a:r>
              <a:rPr lang="en-US" dirty="0">
                <a:latin typeface="Calibri"/>
                <a:cs typeface="Calibri"/>
              </a:rPr>
              <a:t>    rft_val_fmt=info:ofi/fmt:kev:mtx:book – specifying the metadata format for the referent (in this case, a book)</a:t>
            </a:r>
          </a:p>
          <a:p>
            <a:r>
              <a:rPr lang="en-US" dirty="0">
                <a:latin typeface="Calibri"/>
                <a:cs typeface="Calibri"/>
              </a:rPr>
              <a:t>Then </a:t>
            </a:r>
            <a:r>
              <a:rPr lang="en-US" b="1" dirty="0">
                <a:latin typeface="Calibri"/>
                <a:cs typeface="Calibri"/>
              </a:rPr>
              <a:t>key-value pairs:</a:t>
            </a:r>
            <a:endParaRPr lang="en-US" dirty="0">
              <a:latin typeface="Calibri"/>
              <a:cs typeface="Calibri"/>
            </a:endParaRPr>
          </a:p>
          <a:p>
            <a:r>
              <a:rPr lang="en-US" dirty="0">
                <a:latin typeface="Calibri"/>
                <a:cs typeface="Calibri"/>
              </a:rPr>
              <a:t>    Fields from this format describing the referent object:</a:t>
            </a:r>
          </a:p>
          <a:p>
            <a:r>
              <a:rPr lang="en-US" dirty="0">
                <a:latin typeface="Calibri"/>
                <a:cs typeface="Calibri"/>
              </a:rPr>
              <a:t>        rft.isbn=0836218310 – the ISBN identifying the book</a:t>
            </a:r>
          </a:p>
          <a:p>
            <a:r>
              <a:rPr lang="en-US" dirty="0">
                <a:latin typeface="Calibri"/>
                <a:cs typeface="Calibri"/>
              </a:rPr>
              <a:t>        rft.btitle=The+Far+Side+Gallery+3 – the title of the book</a:t>
            </a:r>
          </a:p>
        </p:txBody>
      </p:sp>
    </p:spTree>
    <p:extLst>
      <p:ext uri="{BB962C8B-B14F-4D97-AF65-F5344CB8AC3E}">
        <p14:creationId xmlns:p14="http://schemas.microsoft.com/office/powerpoint/2010/main" val="169048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 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6" name="TextBox 5">
            <a:extLst>
              <a:ext uri="{FF2B5EF4-FFF2-40B4-BE49-F238E27FC236}">
                <a16:creationId xmlns:a16="http://schemas.microsoft.com/office/drawing/2014/main" id="{397EDECF-A8D7-406A-43CB-9AA79653403D}"/>
              </a:ext>
            </a:extLst>
          </p:cNvPr>
          <p:cNvSpPr txBox="1"/>
          <p:nvPr/>
        </p:nvSpPr>
        <p:spPr>
          <a:xfrm>
            <a:off x="1754415" y="508012"/>
            <a:ext cx="7944757" cy="1200329"/>
          </a:xfrm>
          <a:prstGeom prst="rect">
            <a:avLst/>
          </a:prstGeom>
          <a:noFill/>
        </p:spPr>
        <p:txBody>
          <a:bodyPr wrap="square" rtlCol="0">
            <a:spAutoFit/>
          </a:bodyPr>
          <a:lstStyle/>
          <a:p>
            <a:r>
              <a:rPr lang="en-US" dirty="0"/>
              <a:t>Kader M, Hossain MA, Reddy V, Perera NKP, Rashid M. </a:t>
            </a:r>
            <a:r>
              <a:rPr lang="en-US" i="1" dirty="0"/>
              <a:t>Effects of short-term breathing exercises on respiratory recovery in patients with COVID-19: a quasi-experimental study. </a:t>
            </a:r>
            <a:r>
              <a:rPr lang="en-US" u="sng" dirty="0"/>
              <a:t>BMC sports science, medicine &amp; rehabilitation.</a:t>
            </a:r>
            <a:r>
              <a:rPr lang="en-US" dirty="0"/>
              <a:t> 2022; vol.14(issue 1): pp. 60-70. doi:10.1186/s13102-022-00451-z</a:t>
            </a:r>
          </a:p>
        </p:txBody>
      </p:sp>
      <p:sp>
        <p:nvSpPr>
          <p:cNvPr id="7" name="TextBox 6">
            <a:extLst>
              <a:ext uri="{FF2B5EF4-FFF2-40B4-BE49-F238E27FC236}">
                <a16:creationId xmlns:a16="http://schemas.microsoft.com/office/drawing/2014/main" id="{307190D9-4A00-F05A-8199-EAA3FA5F6C16}"/>
              </a:ext>
            </a:extLst>
          </p:cNvPr>
          <p:cNvSpPr txBox="1"/>
          <p:nvPr/>
        </p:nvSpPr>
        <p:spPr>
          <a:xfrm>
            <a:off x="1854367" y="1714657"/>
            <a:ext cx="7944757" cy="4708981"/>
          </a:xfrm>
          <a:prstGeom prst="rect">
            <a:avLst/>
          </a:prstGeom>
          <a:noFill/>
        </p:spPr>
        <p:txBody>
          <a:bodyPr wrap="square" rtlCol="0">
            <a:spAutoFit/>
          </a:bodyPr>
          <a:lstStyle/>
          <a:p>
            <a:r>
              <a:rPr lang="en-US" sz="2000" b="1" dirty="0"/>
              <a:t>http://i-share-uic.primo.exlibrisgroup.com/view/uresolver/01CARLI_UIC/ openurl</a:t>
            </a:r>
            <a:r>
              <a:rPr lang="en-US" sz="2000" dirty="0"/>
              <a:t>?rft_val_fmt=info:ofi/fmt:kev:mtx:journal&amp;rft.epage=60&amp;rft.volume=14&amp;rft.pub=BioMed Central Ltd&amp;rft.place=England&amp;rft_id=info:doi/10.1186/s13102-022-00451-z&amp;rft_id=info:pmid/35382885&amp;rfr_id=</a:t>
            </a:r>
            <a:r>
              <a:rPr lang="en-US" sz="2000" b="1" dirty="0"/>
              <a:t>info:sid/primo.exlibrisgroup.com-gale_doaj</a:t>
            </a:r>
            <a:r>
              <a:rPr lang="en-US" sz="2000" dirty="0"/>
              <a:t>_&amp;resource_type=articles&amp;rft.jtitle=BMC sports science, medicine &amp; rehabilitation&amp;rft.genre=article&amp;rft.issue=1&amp;rft.pages=60&amp;rft_galeid=A699551545&amp;vid=01CARLI_UIC:CARLI_UIC&amp;rft.date=2022-04-05&amp;rft_pqid=2652020974&amp;rft.spage=60&amp;rft.au=Kader, Manzur&amp;rft_dat=&lt;gale_doaj_&gt;A699551545&lt;/gale_doaj_&gt;&amp;rft.atitle=Effects of short-term breathing exercises on respiratory recovery in patients with COVID-19: a quasi-experimental study&amp;</a:t>
            </a:r>
            <a:r>
              <a:rPr lang="en-US" sz="2000" b="1" dirty="0"/>
              <a:t>rft.issn=2052-1847&amp;rft.eissn=2052-1847</a:t>
            </a:r>
            <a:r>
              <a:rPr lang="en-US" sz="2000" dirty="0"/>
              <a:t> ]</a:t>
            </a:r>
          </a:p>
        </p:txBody>
      </p:sp>
    </p:spTree>
    <p:extLst>
      <p:ext uri="{BB962C8B-B14F-4D97-AF65-F5344CB8AC3E}">
        <p14:creationId xmlns:p14="http://schemas.microsoft.com/office/powerpoint/2010/main" val="33813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754416" y="574644"/>
            <a:ext cx="4341585" cy="1292662"/>
          </a:xfrm>
          <a:prstGeom prst="rect">
            <a:avLst/>
          </a:prstGeom>
          <a:noFill/>
        </p:spPr>
        <p:txBody>
          <a:bodyPr wrap="square" rtlCol="0">
            <a:spAutoFit/>
          </a:bodyPr>
          <a:lstStyle/>
          <a:p>
            <a:r>
              <a:rPr lang="en-US" sz="2000" b="1" dirty="0">
                <a:latin typeface="+mj-lt"/>
                <a:ea typeface="+mn-lt"/>
                <a:cs typeface="+mn-lt"/>
              </a:rPr>
              <a:t>Sections Highlighted: </a:t>
            </a:r>
          </a:p>
          <a:p>
            <a:endParaRPr lang="en-US" sz="2000" dirty="0">
              <a:latin typeface="+mj-lt"/>
              <a:cs typeface="Calibri"/>
            </a:endParaRPr>
          </a:p>
          <a:p>
            <a:r>
              <a:rPr lang="en-US" sz="2000" dirty="0">
                <a:latin typeface="+mj-lt"/>
                <a:cs typeface="Calibri"/>
              </a:rPr>
              <a:t> </a:t>
            </a:r>
            <a:endParaRPr lang="en-US" sz="2000" dirty="0">
              <a:latin typeface="+mj-lt"/>
              <a:ea typeface="+mn-lt"/>
              <a:cs typeface="+mn-lt"/>
            </a:endParaRPr>
          </a:p>
          <a:p>
            <a:endParaRPr lang="en-US" dirty="0">
              <a:latin typeface="+mj-lt"/>
              <a:ea typeface="+mn-lt"/>
              <a:cs typeface="+mn-lt"/>
            </a:endParaRPr>
          </a:p>
        </p:txBody>
      </p:sp>
      <p:pic>
        <p:nvPicPr>
          <p:cNvPr id="7" name="Picture 6" descr="OpenURL with sections highlighted">
            <a:extLst>
              <a:ext uri="{FF2B5EF4-FFF2-40B4-BE49-F238E27FC236}">
                <a16:creationId xmlns:a16="http://schemas.microsoft.com/office/drawing/2014/main" id="{C0587F2A-897D-26B4-66AF-2D3F5C862FFD}"/>
              </a:ext>
            </a:extLst>
          </p:cNvPr>
          <p:cNvPicPr>
            <a:picLocks noChangeAspect="1"/>
          </p:cNvPicPr>
          <p:nvPr/>
        </p:nvPicPr>
        <p:blipFill>
          <a:blip r:embed="rId3"/>
          <a:stretch>
            <a:fillRect/>
          </a:stretch>
        </p:blipFill>
        <p:spPr>
          <a:xfrm>
            <a:off x="1524000" y="1114453"/>
            <a:ext cx="9144000" cy="4629095"/>
          </a:xfrm>
          <a:prstGeom prst="rect">
            <a:avLst/>
          </a:prstGeom>
        </p:spPr>
      </p:pic>
    </p:spTree>
    <p:extLst>
      <p:ext uri="{BB962C8B-B14F-4D97-AF65-F5344CB8AC3E}">
        <p14:creationId xmlns:p14="http://schemas.microsoft.com/office/powerpoint/2010/main" val="361397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754416" y="574644"/>
            <a:ext cx="4341585" cy="1292662"/>
          </a:xfrm>
          <a:prstGeom prst="rect">
            <a:avLst/>
          </a:prstGeom>
          <a:noFill/>
        </p:spPr>
        <p:txBody>
          <a:bodyPr wrap="square" rtlCol="0">
            <a:spAutoFit/>
          </a:bodyPr>
          <a:lstStyle/>
          <a:p>
            <a:r>
              <a:rPr lang="en-US" sz="2000" b="1" dirty="0">
                <a:latin typeface="+mj-lt"/>
                <a:ea typeface="+mn-lt"/>
                <a:cs typeface="+mn-lt"/>
              </a:rPr>
              <a:t>URL With an Error Highlighted: </a:t>
            </a:r>
          </a:p>
          <a:p>
            <a:endParaRPr lang="en-US" sz="2000" dirty="0">
              <a:latin typeface="+mj-lt"/>
              <a:cs typeface="Calibri"/>
            </a:endParaRPr>
          </a:p>
          <a:p>
            <a:r>
              <a:rPr lang="en-US" sz="2000" dirty="0">
                <a:latin typeface="+mj-lt"/>
                <a:cs typeface="Calibri"/>
              </a:rPr>
              <a:t> </a:t>
            </a:r>
            <a:endParaRPr lang="en-US" sz="2000" dirty="0">
              <a:latin typeface="+mj-lt"/>
              <a:ea typeface="+mn-lt"/>
              <a:cs typeface="+mn-lt"/>
            </a:endParaRPr>
          </a:p>
          <a:p>
            <a:endParaRPr lang="en-US" dirty="0">
              <a:latin typeface="+mj-lt"/>
              <a:ea typeface="+mn-lt"/>
              <a:cs typeface="+mn-lt"/>
            </a:endParaRPr>
          </a:p>
        </p:txBody>
      </p:sp>
      <p:pic>
        <p:nvPicPr>
          <p:cNvPr id="6" name="Picture 5" descr="OpenURL with error highlighted has genre= article but has ISBN">
            <a:extLst>
              <a:ext uri="{FF2B5EF4-FFF2-40B4-BE49-F238E27FC236}">
                <a16:creationId xmlns:a16="http://schemas.microsoft.com/office/drawing/2014/main" id="{0326FF25-DF3F-1238-B92D-C6BC6A354827}"/>
              </a:ext>
            </a:extLst>
          </p:cNvPr>
          <p:cNvPicPr>
            <a:picLocks noChangeAspect="1"/>
          </p:cNvPicPr>
          <p:nvPr/>
        </p:nvPicPr>
        <p:blipFill>
          <a:blip r:embed="rId3"/>
          <a:stretch>
            <a:fillRect/>
          </a:stretch>
        </p:blipFill>
        <p:spPr>
          <a:xfrm>
            <a:off x="1847850" y="1133475"/>
            <a:ext cx="8496300" cy="4591050"/>
          </a:xfrm>
          <a:prstGeom prst="rect">
            <a:avLst/>
          </a:prstGeom>
        </p:spPr>
      </p:pic>
    </p:spTree>
    <p:extLst>
      <p:ext uri="{BB962C8B-B14F-4D97-AF65-F5344CB8AC3E}">
        <p14:creationId xmlns:p14="http://schemas.microsoft.com/office/powerpoint/2010/main" val="259664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526805" y="509650"/>
            <a:ext cx="8869052" cy="7017306"/>
          </a:xfrm>
          <a:prstGeom prst="rect">
            <a:avLst/>
          </a:prstGeom>
          <a:noFill/>
        </p:spPr>
        <p:txBody>
          <a:bodyPr wrap="square" lIns="91440" tIns="45720" rIns="91440" bIns="45720" rtlCol="0" anchor="t">
            <a:spAutoFit/>
          </a:bodyPr>
          <a:lstStyle/>
          <a:p>
            <a:r>
              <a:rPr lang="en-US" sz="2000" b="1" dirty="0">
                <a:latin typeface="+mj-lt"/>
                <a:ea typeface="+mn-lt"/>
                <a:cs typeface="+mn-lt"/>
              </a:rPr>
              <a:t>For more details see </a:t>
            </a:r>
          </a:p>
          <a:p>
            <a:pPr marL="457200" indent="-457200">
              <a:buFont typeface="Arial" panose="020B0604020202020204" pitchFamily="34" charset="0"/>
              <a:buChar char="•"/>
            </a:pPr>
            <a:r>
              <a:rPr lang="en-US" sz="2000" dirty="0">
                <a:latin typeface="+mj-lt"/>
                <a:ea typeface="+mn-lt"/>
                <a:cs typeface="+mn-lt"/>
              </a:rPr>
              <a:t>Introduction to OpenURL – see </a:t>
            </a:r>
            <a:r>
              <a:rPr lang="en-US" sz="2000" dirty="0">
                <a:latin typeface="+mj-lt"/>
                <a:ea typeface="+mn-lt"/>
                <a:cs typeface="+mn-lt"/>
                <a:hlinkClick r:id="rId3"/>
              </a:rPr>
              <a:t>NISO</a:t>
            </a:r>
            <a:r>
              <a:rPr lang="en-US" sz="2000" dirty="0">
                <a:latin typeface="+mj-lt"/>
                <a:ea typeface="+mn-lt"/>
                <a:cs typeface="+mn-lt"/>
              </a:rPr>
              <a:t>  for introduction or  </a:t>
            </a:r>
            <a:r>
              <a:rPr lang="en-US" sz="2000" dirty="0">
                <a:latin typeface="+mj-lt"/>
                <a:ea typeface="+mn-lt"/>
                <a:cs typeface="+mn-lt"/>
                <a:hlinkClick r:id="rId4"/>
              </a:rPr>
              <a:t>DOI org </a:t>
            </a:r>
            <a:r>
              <a:rPr lang="en-US" sz="2000" dirty="0">
                <a:latin typeface="+mj-lt"/>
                <a:ea typeface="+mn-lt"/>
                <a:cs typeface="+mn-lt"/>
              </a:rPr>
              <a:t> </a:t>
            </a: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r>
              <a:rPr lang="en-US" sz="2000" dirty="0">
                <a:latin typeface="+mj-lt"/>
                <a:ea typeface="+mn-lt"/>
                <a:cs typeface="+mn-lt"/>
              </a:rPr>
              <a:t>OpenURL both a standard of how to organize bibliographic citation data and used to describe the URL output of that mapping. </a:t>
            </a:r>
          </a:p>
          <a:p>
            <a:pPr marL="457200"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r>
              <a:rPr lang="en-US" sz="2000" dirty="0">
                <a:latin typeface="+mj-lt"/>
                <a:ea typeface="+mn-lt"/>
                <a:cs typeface="+mn-lt"/>
              </a:rPr>
              <a:t>How to map standard id numbers, author, titles, page, date, etc. into machine readable strings like this sample OpenURL: </a:t>
            </a:r>
          </a:p>
          <a:p>
            <a:pPr marL="457200" indent="-457200">
              <a:buFont typeface="Arial" panose="020B0604020202020204" pitchFamily="34" charset="0"/>
              <a:buChar char="•"/>
            </a:pPr>
            <a:r>
              <a:rPr lang="en-US" sz="2000" dirty="0">
                <a:latin typeface="Calibri"/>
                <a:cs typeface="Calibri"/>
                <a:hlinkClick r:id="rId5"/>
              </a:rPr>
              <a:t>http://resolver.example.edu/cgi?genre=book&amp;isbn=0836218310&amp;title=The+Far+Side+Gallery+3</a:t>
            </a:r>
            <a:endParaRPr lang="en-US" sz="2000" dirty="0">
              <a:latin typeface="Calibri"/>
              <a:cs typeface="Calibri"/>
            </a:endParaRPr>
          </a:p>
          <a:p>
            <a:pPr marL="457200" indent="-457200">
              <a:buFont typeface="Arial" panose="020B0604020202020204" pitchFamily="34" charset="0"/>
              <a:buChar char="•"/>
            </a:pPr>
            <a:endParaRPr lang="en-US" sz="2000" dirty="0">
              <a:cs typeface="Calibri"/>
            </a:endParaRPr>
          </a:p>
          <a:p>
            <a:pPr marL="285750" indent="-285750">
              <a:buFont typeface="Arial" panose="020B0604020202020204" pitchFamily="34" charset="0"/>
              <a:buChar char="•"/>
            </a:pPr>
            <a:r>
              <a:rPr lang="en-US" sz="2000" dirty="0">
                <a:latin typeface="+mj-lt"/>
              </a:rPr>
              <a:t>There are 4 general categories of OpenURL attributes that may be returned by Alma’s Link Resolver:</a:t>
            </a:r>
            <a:endParaRPr lang="en-US" sz="2000" dirty="0">
              <a:latin typeface="+mj-lt"/>
              <a:cs typeface="Arial"/>
            </a:endParaRPr>
          </a:p>
          <a:p>
            <a:pPr lvl="1">
              <a:buFont typeface="Arial" panose="020B0604020202020204" pitchFamily="34" charset="0"/>
              <a:buChar char="•"/>
            </a:pPr>
            <a:r>
              <a:rPr lang="en-US" sz="2000" dirty="0">
                <a:latin typeface="+mj-lt"/>
              </a:rPr>
              <a:t>Requester (prefix = .req)</a:t>
            </a:r>
            <a:endParaRPr lang="en-US" sz="2000" dirty="0">
              <a:latin typeface="+mj-lt"/>
              <a:cs typeface="Arial"/>
            </a:endParaRPr>
          </a:p>
          <a:p>
            <a:pPr lvl="1">
              <a:buFont typeface="Arial" panose="020B0604020202020204" pitchFamily="34" charset="0"/>
              <a:buChar char="•"/>
            </a:pPr>
            <a:r>
              <a:rPr lang="en-US" sz="2000" dirty="0">
                <a:latin typeface="+mj-lt"/>
              </a:rPr>
              <a:t>ReferringEntity (prefix = rfe.)</a:t>
            </a:r>
            <a:endParaRPr lang="en-US" sz="2000" dirty="0">
              <a:latin typeface="+mj-lt"/>
              <a:cs typeface="Arial"/>
            </a:endParaRPr>
          </a:p>
          <a:p>
            <a:pPr lvl="1">
              <a:buFont typeface="Arial" panose="020B0604020202020204" pitchFamily="34" charset="0"/>
              <a:buChar char="•"/>
            </a:pPr>
            <a:r>
              <a:rPr lang="en-US" sz="2000" dirty="0">
                <a:latin typeface="+mj-lt"/>
              </a:rPr>
              <a:t>Referent ( prefix = rft.)</a:t>
            </a:r>
            <a:endParaRPr lang="en-US" sz="2000" dirty="0">
              <a:latin typeface="+mj-lt"/>
              <a:cs typeface="Arial"/>
            </a:endParaRPr>
          </a:p>
          <a:p>
            <a:pPr lvl="1">
              <a:buFont typeface="Arial" panose="020B0604020202020204" pitchFamily="34" charset="0"/>
              <a:buChar char="•"/>
            </a:pPr>
            <a:r>
              <a:rPr lang="en-US" sz="2000" dirty="0">
                <a:latin typeface="+mj-lt"/>
              </a:rPr>
              <a:t>ServiceType (prefix = svc.)</a:t>
            </a:r>
            <a:endParaRPr lang="en-US" sz="2000" dirty="0">
              <a:latin typeface="+mj-lt"/>
              <a:cs typeface="Arial"/>
            </a:endParaRPr>
          </a:p>
          <a:p>
            <a:pPr lvl="1"/>
            <a:r>
              <a:rPr lang="en-US" sz="2000" dirty="0">
                <a:latin typeface="+mj-lt"/>
              </a:rPr>
              <a:t>Details at </a:t>
            </a:r>
            <a:r>
              <a:rPr lang="en-US" sz="2000" b="1" dirty="0">
                <a:latin typeface="Calibri"/>
                <a:cs typeface="Calibri"/>
                <a:hlinkClick r:id="rId6"/>
              </a:rPr>
              <a:t>Commonly Used OpenURL Attributes for the Alma URL Template</a:t>
            </a:r>
            <a:endParaRPr lang="en-US" sz="2000" b="1" dirty="0">
              <a:latin typeface="Calibri"/>
              <a:cs typeface="Calibri"/>
            </a:endParaRPr>
          </a:p>
          <a:p>
            <a:pPr lvl="1"/>
            <a:endParaRPr lang="en-US" dirty="0">
              <a:latin typeface="+mj-lt"/>
            </a:endParaRPr>
          </a:p>
          <a:p>
            <a:pPr marL="457200" indent="-457200">
              <a:buFont typeface="Arial" panose="020B0604020202020204" pitchFamily="34" charset="0"/>
              <a:buChar char="•"/>
            </a:pPr>
            <a:endParaRPr lang="en-US" dirty="0">
              <a:latin typeface="+mj-lt"/>
              <a:ea typeface="+mn-lt"/>
              <a:cs typeface="+mn-lt"/>
            </a:endParaRPr>
          </a:p>
          <a:p>
            <a:r>
              <a:rPr lang="en-US" b="1" dirty="0">
                <a:latin typeface="+mj-lt"/>
                <a:ea typeface="+mn-lt"/>
                <a:cs typeface="+mn-lt"/>
              </a:rPr>
              <a:t> </a:t>
            </a: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408757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16" name="TextBox 15">
            <a:extLst>
              <a:ext uri="{FF2B5EF4-FFF2-40B4-BE49-F238E27FC236}">
                <a16:creationId xmlns:a16="http://schemas.microsoft.com/office/drawing/2014/main" id="{7939D3E5-1874-5E73-2388-714E0D559E01}"/>
              </a:ext>
            </a:extLst>
          </p:cNvPr>
          <p:cNvSpPr txBox="1"/>
          <p:nvPr/>
        </p:nvSpPr>
        <p:spPr>
          <a:xfrm>
            <a:off x="462498" y="702613"/>
            <a:ext cx="5546221" cy="1846659"/>
          </a:xfrm>
          <a:prstGeom prst="rect">
            <a:avLst/>
          </a:prstGeom>
          <a:noFill/>
          <a:ln>
            <a:solidFill>
              <a:schemeClr val="accent1">
                <a:shade val="95000"/>
                <a:satMod val="105000"/>
              </a:schemeClr>
            </a:solidFill>
          </a:ln>
        </p:spPr>
        <p:txBody>
          <a:bodyPr wrap="square" rtlCol="0">
            <a:spAutoFit/>
          </a:bodyPr>
          <a:lstStyle/>
          <a:p>
            <a:pPr marL="742950" lvl="1" indent="-285750">
              <a:buFont typeface="Arial" panose="020B0604020202020204" pitchFamily="34" charset="0"/>
              <a:buChar char="•"/>
            </a:pPr>
            <a:r>
              <a:rPr lang="en-US" dirty="0">
                <a:latin typeface="+mj-lt"/>
              </a:rPr>
              <a:t>OpenURL construction quite complicated building on citation/metadata elements like ISSN/ISBN, title, author, date, pages, etc.</a:t>
            </a:r>
          </a:p>
          <a:p>
            <a:pPr marL="742950" lvl="1"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r>
              <a:rPr lang="en-US" sz="1400" dirty="0">
                <a:latin typeface="+mj-lt"/>
              </a:rPr>
              <a:t>Diagram from </a:t>
            </a:r>
            <a:r>
              <a:rPr lang="en-US" sz="1400" dirty="0"/>
              <a:t>Plearn, openUrl.cc File Reference https://www-labs.iro.umontreal.ca/~lisa/LibraryReference/html/d3/db7/openUrl_8cc.html</a:t>
            </a:r>
          </a:p>
        </p:txBody>
      </p:sp>
      <p:pic>
        <p:nvPicPr>
          <p:cNvPr id="7" name="Picture 6" descr="Diagram&#10;&#10;Description automatically generated">
            <a:extLst>
              <a:ext uri="{FF2B5EF4-FFF2-40B4-BE49-F238E27FC236}">
                <a16:creationId xmlns:a16="http://schemas.microsoft.com/office/drawing/2014/main" id="{38B859CA-ED8D-816F-9A5C-C26BE342B76B}"/>
              </a:ext>
            </a:extLst>
          </p:cNvPr>
          <p:cNvPicPr>
            <a:picLocks noChangeAspect="1"/>
          </p:cNvPicPr>
          <p:nvPr/>
        </p:nvPicPr>
        <p:blipFill>
          <a:blip r:embed="rId3"/>
          <a:stretch>
            <a:fillRect/>
          </a:stretch>
        </p:blipFill>
        <p:spPr>
          <a:xfrm>
            <a:off x="6452171" y="1044028"/>
            <a:ext cx="5110972" cy="4544302"/>
          </a:xfrm>
          <a:prstGeom prst="rect">
            <a:avLst/>
          </a:prstGeom>
        </p:spPr>
      </p:pic>
    </p:spTree>
    <p:extLst>
      <p:ext uri="{BB962C8B-B14F-4D97-AF65-F5344CB8AC3E}">
        <p14:creationId xmlns:p14="http://schemas.microsoft.com/office/powerpoint/2010/main" val="415454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754416" y="508011"/>
            <a:ext cx="8229599"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mj-lt"/>
                <a:ea typeface="+mn-lt"/>
                <a:cs typeface="+mn-lt"/>
              </a:rPr>
              <a:t>How does Alma/Primo VE use the OpenURL?</a:t>
            </a:r>
          </a:p>
          <a:p>
            <a:pPr marL="457200" indent="-457200">
              <a:buFont typeface="Arial" panose="020B0604020202020204" pitchFamily="34" charset="0"/>
              <a:buChar char="•"/>
            </a:pPr>
            <a:endParaRPr lang="en-US" sz="2800" b="1" dirty="0">
              <a:latin typeface="+mj-lt"/>
              <a:ea typeface="+mn-lt"/>
              <a:cs typeface="+mn-lt"/>
            </a:endParaRPr>
          </a:p>
          <a:p>
            <a:pPr marL="457200" indent="-457200">
              <a:buFont typeface="Arial" panose="020B0604020202020204" pitchFamily="34" charset="0"/>
              <a:buChar char="•"/>
            </a:pPr>
            <a:r>
              <a:rPr lang="en-US" sz="2800" b="1" dirty="0">
                <a:latin typeface="+mj-lt"/>
                <a:ea typeface="+mn-lt"/>
                <a:cs typeface="+mn-lt"/>
              </a:rPr>
              <a:t>Diagrams of Alma link resolver and presentation or display via Primo VE</a:t>
            </a:r>
          </a:p>
          <a:p>
            <a:pPr marL="457200" indent="-457200">
              <a:buFont typeface="Arial" panose="020B0604020202020204" pitchFamily="34" charset="0"/>
              <a:buChar char="•"/>
            </a:pPr>
            <a:endParaRPr lang="en-US" sz="2800" b="1" dirty="0">
              <a:latin typeface="+mj-lt"/>
              <a:ea typeface="+mn-lt"/>
              <a:cs typeface="+mn-lt"/>
            </a:endParaRPr>
          </a:p>
          <a:p>
            <a:pPr marL="457200" indent="-457200">
              <a:buFont typeface="Arial" panose="020B0604020202020204" pitchFamily="34" charset="0"/>
              <a:buChar char="•"/>
            </a:pPr>
            <a:r>
              <a:rPr lang="en-US" sz="2800" b="1" dirty="0">
                <a:latin typeface="+mj-lt"/>
                <a:ea typeface="+mn-lt"/>
                <a:cs typeface="+mn-lt"/>
              </a:rPr>
              <a:t>Introduction to Alma’s Context Object (CTO)</a:t>
            </a:r>
          </a:p>
          <a:p>
            <a:pPr marL="457200" indent="-457200">
              <a:buFont typeface="Arial" panose="020B0604020202020204" pitchFamily="34" charset="0"/>
              <a:buChar char="•"/>
            </a:pPr>
            <a:endParaRPr lang="en-US" sz="2800" b="1" dirty="0">
              <a:latin typeface="+mj-lt"/>
              <a:ea typeface="+mn-lt"/>
              <a:cs typeface="+mn-lt"/>
            </a:endParaRPr>
          </a:p>
          <a:p>
            <a:pPr marL="457200" indent="-457200">
              <a:buFont typeface="Arial" panose="020B0604020202020204" pitchFamily="34" charset="0"/>
              <a:buChar char="•"/>
            </a:pPr>
            <a:r>
              <a:rPr lang="en-US" sz="2800" b="1" dirty="0">
                <a:latin typeface="+mj-lt"/>
                <a:ea typeface="+mn-lt"/>
                <a:cs typeface="+mn-lt"/>
              </a:rPr>
              <a:t>Getting OpenURL details via “CTO” XML– other the  “under the hood” info.</a:t>
            </a:r>
          </a:p>
          <a:p>
            <a:pPr marL="457200" indent="-457200">
              <a:buFont typeface="Arial" panose="020B0604020202020204" pitchFamily="34" charset="0"/>
              <a:buChar char="•"/>
            </a:pPr>
            <a:endParaRPr lang="en-US" sz="2800" b="1" dirty="0">
              <a:latin typeface="+mj-lt"/>
              <a:ea typeface="+mn-lt"/>
              <a:cs typeface="+mn-lt"/>
            </a:endParaRPr>
          </a:p>
          <a:p>
            <a:pPr marL="457200" indent="-457200">
              <a:buFont typeface="Arial" panose="020B0604020202020204" pitchFamily="34" charset="0"/>
              <a:buChar char="•"/>
            </a:pPr>
            <a:endParaRPr lang="en-US" sz="2000" b="1"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378591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659925" y="371959"/>
            <a:ext cx="8093676" cy="1569660"/>
          </a:xfrm>
          <a:prstGeom prst="rect">
            <a:avLst/>
          </a:prstGeom>
          <a:noFill/>
        </p:spPr>
        <p:txBody>
          <a:bodyPr wrap="square" rtlCol="0">
            <a:spAutoFit/>
          </a:bodyPr>
          <a:lstStyle/>
          <a:p>
            <a:endParaRPr lang="en-US" sz="2000" b="1" dirty="0">
              <a:latin typeface="+mj-lt"/>
              <a:ea typeface="+mn-lt"/>
              <a:cs typeface="+mn-lt"/>
            </a:endParaRPr>
          </a:p>
          <a:p>
            <a:pPr marL="457200" indent="-457200">
              <a:buFont typeface="Arial" panose="020B0604020202020204" pitchFamily="34" charset="0"/>
              <a:buChar char="•"/>
            </a:pPr>
            <a:r>
              <a:rPr lang="en-US" sz="2000" b="1" dirty="0">
                <a:latin typeface="+mj-lt"/>
                <a:ea typeface="+mn-lt"/>
                <a:cs typeface="+mn-lt"/>
              </a:rPr>
              <a:t>Diagram from </a:t>
            </a:r>
            <a:r>
              <a:rPr lang="en-US" sz="2000" b="1" dirty="0">
                <a:latin typeface="+mj-lt"/>
                <a:ea typeface="+mn-lt"/>
                <a:cs typeface="+mn-lt"/>
                <a:hlinkClick r:id="rId3"/>
              </a:rPr>
              <a:t>“Alma Link Resolver Workflow” </a:t>
            </a:r>
            <a:endParaRPr lang="en-US" sz="2000" b="1" dirty="0">
              <a:latin typeface="+mj-lt"/>
              <a:ea typeface="+mn-lt"/>
              <a:cs typeface="+mn-lt"/>
            </a:endParaRPr>
          </a:p>
          <a:p>
            <a:endParaRPr lang="en-US" sz="2000" b="1"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pic>
        <p:nvPicPr>
          <p:cNvPr id="6" name="Picture 5" descr="Diagram&#10;&#10;Description automatically generated">
            <a:extLst>
              <a:ext uri="{FF2B5EF4-FFF2-40B4-BE49-F238E27FC236}">
                <a16:creationId xmlns:a16="http://schemas.microsoft.com/office/drawing/2014/main" id="{3FF27BF0-1479-3445-94A1-9DFDF0AC3B62}"/>
              </a:ext>
            </a:extLst>
          </p:cNvPr>
          <p:cNvPicPr>
            <a:picLocks noChangeAspect="1"/>
          </p:cNvPicPr>
          <p:nvPr/>
        </p:nvPicPr>
        <p:blipFill>
          <a:blip r:embed="rId4"/>
          <a:stretch>
            <a:fillRect/>
          </a:stretch>
        </p:blipFill>
        <p:spPr>
          <a:xfrm>
            <a:off x="2070101" y="1338254"/>
            <a:ext cx="6067425" cy="1857375"/>
          </a:xfrm>
          <a:prstGeom prst="rect">
            <a:avLst/>
          </a:prstGeom>
        </p:spPr>
      </p:pic>
      <p:pic>
        <p:nvPicPr>
          <p:cNvPr id="8" name="Picture 7" descr="Diagram&#10;&#10;Description automatically generated">
            <a:extLst>
              <a:ext uri="{FF2B5EF4-FFF2-40B4-BE49-F238E27FC236}">
                <a16:creationId xmlns:a16="http://schemas.microsoft.com/office/drawing/2014/main" id="{D0DB4011-BAB3-A2D7-02E0-C0E6F472B57B}"/>
              </a:ext>
            </a:extLst>
          </p:cNvPr>
          <p:cNvPicPr>
            <a:picLocks noChangeAspect="1"/>
          </p:cNvPicPr>
          <p:nvPr/>
        </p:nvPicPr>
        <p:blipFill>
          <a:blip r:embed="rId5"/>
          <a:stretch>
            <a:fillRect/>
          </a:stretch>
        </p:blipFill>
        <p:spPr>
          <a:xfrm>
            <a:off x="3907291" y="3429000"/>
            <a:ext cx="5400675" cy="1866900"/>
          </a:xfrm>
          <a:prstGeom prst="rect">
            <a:avLst/>
          </a:prstGeom>
        </p:spPr>
      </p:pic>
    </p:spTree>
    <p:extLst>
      <p:ext uri="{BB962C8B-B14F-4D97-AF65-F5344CB8AC3E}">
        <p14:creationId xmlns:p14="http://schemas.microsoft.com/office/powerpoint/2010/main" val="427359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659925" y="508011"/>
            <a:ext cx="3727759" cy="400110"/>
          </a:xfrm>
          <a:prstGeom prst="rect">
            <a:avLst/>
          </a:prstGeom>
          <a:noFill/>
        </p:spPr>
        <p:txBody>
          <a:bodyPr wrap="square" rtlCol="0">
            <a:spAutoFit/>
          </a:bodyPr>
          <a:lstStyle/>
          <a:p>
            <a:r>
              <a:rPr lang="en-US" sz="2000" b="1" dirty="0">
                <a:latin typeface="+mj-lt"/>
                <a:ea typeface="+mn-lt"/>
                <a:cs typeface="+mn-lt"/>
              </a:rPr>
              <a:t>Search Finds Results</a:t>
            </a:r>
            <a:endParaRPr lang="en-US" dirty="0">
              <a:latin typeface="+mj-lt"/>
              <a:ea typeface="+mn-lt"/>
              <a:cs typeface="+mn-lt"/>
            </a:endParaRPr>
          </a:p>
        </p:txBody>
      </p:sp>
      <p:pic>
        <p:nvPicPr>
          <p:cNvPr id="14" name="Picture 13" descr="Shape, rectangle&#10;&#10;Description automatically generated">
            <a:extLst>
              <a:ext uri="{FF2B5EF4-FFF2-40B4-BE49-F238E27FC236}">
                <a16:creationId xmlns:a16="http://schemas.microsoft.com/office/drawing/2014/main" id="{A5809283-A01A-62DA-4DF2-6BD63113B0E4}"/>
              </a:ext>
            </a:extLst>
          </p:cNvPr>
          <p:cNvPicPr>
            <a:picLocks noChangeAspect="1"/>
          </p:cNvPicPr>
          <p:nvPr/>
        </p:nvPicPr>
        <p:blipFill>
          <a:blip r:embed="rId3"/>
          <a:stretch>
            <a:fillRect/>
          </a:stretch>
        </p:blipFill>
        <p:spPr>
          <a:xfrm>
            <a:off x="1754416" y="882556"/>
            <a:ext cx="4962525" cy="723900"/>
          </a:xfrm>
          <a:prstGeom prst="rect">
            <a:avLst/>
          </a:prstGeom>
        </p:spPr>
      </p:pic>
      <p:sp>
        <p:nvSpPr>
          <p:cNvPr id="16" name="TextBox 15">
            <a:extLst>
              <a:ext uri="{FF2B5EF4-FFF2-40B4-BE49-F238E27FC236}">
                <a16:creationId xmlns:a16="http://schemas.microsoft.com/office/drawing/2014/main" id="{F0595DD1-19FC-67CE-57BD-CDC2315536B3}"/>
              </a:ext>
            </a:extLst>
          </p:cNvPr>
          <p:cNvSpPr txBox="1"/>
          <p:nvPr/>
        </p:nvSpPr>
        <p:spPr>
          <a:xfrm>
            <a:off x="1995341" y="2616207"/>
            <a:ext cx="2121031" cy="1631216"/>
          </a:xfrm>
          <a:prstGeom prst="rect">
            <a:avLst/>
          </a:prstGeom>
          <a:noFill/>
        </p:spPr>
        <p:txBody>
          <a:bodyPr wrap="square" rtlCol="0">
            <a:spAutoFit/>
          </a:bodyPr>
          <a:lstStyle/>
          <a:p>
            <a:r>
              <a:rPr lang="en-US" sz="2000" b="1" dirty="0">
                <a:latin typeface="+mj-lt"/>
                <a:ea typeface="+mn-lt"/>
                <a:cs typeface="+mn-lt"/>
              </a:rPr>
              <a:t>Select one to look at more. Click on “Available Online”  </a:t>
            </a:r>
            <a:endParaRPr lang="en-US" dirty="0">
              <a:latin typeface="+mj-lt"/>
              <a:ea typeface="+mn-lt"/>
              <a:cs typeface="+mn-lt"/>
            </a:endParaRPr>
          </a:p>
        </p:txBody>
      </p:sp>
      <p:pic>
        <p:nvPicPr>
          <p:cNvPr id="18" name="Picture 17" descr="A picture containing graphical user interface&#10;&#10;Description automatically generated">
            <a:extLst>
              <a:ext uri="{FF2B5EF4-FFF2-40B4-BE49-F238E27FC236}">
                <a16:creationId xmlns:a16="http://schemas.microsoft.com/office/drawing/2014/main" id="{6C2661AC-CB8B-3006-E00F-7A150DF5BD4F}"/>
              </a:ext>
            </a:extLst>
          </p:cNvPr>
          <p:cNvPicPr>
            <a:picLocks noChangeAspect="1"/>
          </p:cNvPicPr>
          <p:nvPr/>
        </p:nvPicPr>
        <p:blipFill>
          <a:blip r:embed="rId4"/>
          <a:stretch>
            <a:fillRect/>
          </a:stretch>
        </p:blipFill>
        <p:spPr>
          <a:xfrm>
            <a:off x="4832341" y="1679278"/>
            <a:ext cx="5515148" cy="4861008"/>
          </a:xfrm>
          <a:prstGeom prst="rect">
            <a:avLst/>
          </a:prstGeom>
        </p:spPr>
      </p:pic>
      <p:sp>
        <p:nvSpPr>
          <p:cNvPr id="19" name="Arrow: Right 18">
            <a:extLst>
              <a:ext uri="{FF2B5EF4-FFF2-40B4-BE49-F238E27FC236}">
                <a16:creationId xmlns:a16="http://schemas.microsoft.com/office/drawing/2014/main" id="{AADC3918-F1C1-CBA5-8EC3-654197E87857}"/>
              </a:ext>
            </a:extLst>
          </p:cNvPr>
          <p:cNvSpPr/>
          <p:nvPr/>
        </p:nvSpPr>
        <p:spPr>
          <a:xfrm>
            <a:off x="4235678" y="4016467"/>
            <a:ext cx="641023" cy="4619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0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004447" y="508011"/>
            <a:ext cx="8229600" cy="6032274"/>
          </a:xfrm>
          <a:prstGeom prst="rect">
            <a:avLst/>
          </a:prstGeom>
        </p:spPr>
        <p:txBody>
          <a:bodyPr/>
          <a:lstStyle/>
          <a:p>
            <a:pPr algn="ctr"/>
            <a:r>
              <a:rPr lang="en-US" sz="2800" b="1" dirty="0">
                <a:latin typeface="+mj-lt"/>
                <a:ea typeface="+mn-lt"/>
                <a:cs typeface="Calibri" panose="020F0502020204030204" pitchFamily="34" charset="0"/>
              </a:rPr>
              <a:t>The Link _Still_ Doesn't Work: </a:t>
            </a:r>
          </a:p>
          <a:p>
            <a:pPr algn="ctr"/>
            <a:r>
              <a:rPr lang="en-US" sz="2800" b="1" dirty="0">
                <a:latin typeface="+mj-lt"/>
                <a:ea typeface="+mn-lt"/>
                <a:cs typeface="Calibri" panose="020F0502020204030204" pitchFamily="34" charset="0"/>
              </a:rPr>
              <a:t>E-Resources Linking Troubleshooting  Part II: </a:t>
            </a:r>
          </a:p>
          <a:p>
            <a:pPr algn="ctr"/>
            <a:r>
              <a:rPr lang="en-US" sz="2800" b="1" dirty="0">
                <a:latin typeface="+mj-lt"/>
                <a:ea typeface="+mn-lt"/>
                <a:cs typeface="Calibri" panose="020F0502020204030204" pitchFamily="34" charset="0"/>
              </a:rPr>
              <a:t>OpenURL and CTO </a:t>
            </a:r>
          </a:p>
          <a:p>
            <a:pPr algn="ctr"/>
            <a:r>
              <a:rPr lang="en-US" sz="2400" b="1" dirty="0">
                <a:latin typeface="+mj-lt"/>
                <a:ea typeface="+mn-lt"/>
                <a:cs typeface="Calibri" panose="020F0502020204030204" pitchFamily="34" charset="0"/>
              </a:rPr>
              <a:t> </a:t>
            </a:r>
            <a:endParaRPr lang="en-US" sz="2400" b="1" dirty="0">
              <a:latin typeface="+mj-lt"/>
              <a:ea typeface="+mn-lt"/>
              <a:cs typeface="+mn-lt"/>
            </a:endParaRPr>
          </a:p>
          <a:p>
            <a:endParaRPr lang="en-US" sz="2800" b="1" dirty="0">
              <a:latin typeface="+mj-lt"/>
              <a:ea typeface="+mn-lt"/>
              <a:cs typeface="+mn-lt"/>
            </a:endParaRPr>
          </a:p>
          <a:p>
            <a:pPr marL="342900" indent="-342900">
              <a:buFont typeface="Arial" panose="020B0604020202020204" pitchFamily="34" charset="0"/>
              <a:buChar char="•"/>
            </a:pPr>
            <a:r>
              <a:rPr lang="en-US" sz="2800" b="1" dirty="0">
                <a:latin typeface="+mj-lt"/>
                <a:ea typeface="+mn-lt"/>
                <a:cs typeface="+mn-lt"/>
              </a:rPr>
              <a:t>Denise Green, CARLI</a:t>
            </a:r>
          </a:p>
          <a:p>
            <a:pPr marL="342900" indent="-342900">
              <a:buFont typeface="Arial" panose="020B0604020202020204" pitchFamily="34" charset="0"/>
              <a:buChar char="•"/>
            </a:pPr>
            <a:r>
              <a:rPr lang="en-US" sz="2800" b="1" dirty="0">
                <a:latin typeface="+mj-lt"/>
                <a:ea typeface="+mn-lt"/>
                <a:cs typeface="Calibri" panose="020F0502020204030204" pitchFamily="34" charset="0"/>
              </a:rPr>
              <a:t>For I-Share Alma/PrimoVE Librarians working with e-resources’ linking. </a:t>
            </a:r>
          </a:p>
          <a:p>
            <a:pPr marL="342900" indent="-342900">
              <a:buFont typeface="Arial" panose="020B0604020202020204" pitchFamily="34" charset="0"/>
              <a:buChar char="•"/>
            </a:pPr>
            <a:r>
              <a:rPr lang="en-US" sz="2800" b="1" dirty="0">
                <a:latin typeface="+mj-lt"/>
                <a:ea typeface="+mn-lt"/>
                <a:cs typeface="Calibri" panose="020F0502020204030204" pitchFamily="34" charset="0"/>
              </a:rPr>
              <a:t>Questions &amp; Comments at the end of presentation.</a:t>
            </a:r>
            <a:endParaRPr lang="en-US" sz="2800" b="1" dirty="0">
              <a:latin typeface="+mj-lt"/>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52966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659925" y="508011"/>
            <a:ext cx="3727759" cy="707886"/>
          </a:xfrm>
          <a:prstGeom prst="rect">
            <a:avLst/>
          </a:prstGeom>
          <a:noFill/>
        </p:spPr>
        <p:txBody>
          <a:bodyPr wrap="square" rtlCol="0">
            <a:spAutoFit/>
          </a:bodyPr>
          <a:lstStyle/>
          <a:p>
            <a:r>
              <a:rPr lang="en-US" sz="2000" b="1" dirty="0">
                <a:latin typeface="+mj-lt"/>
                <a:ea typeface="+mn-lt"/>
                <a:cs typeface="+mn-lt"/>
              </a:rPr>
              <a:t>Alma Creates OpenURL For Selected Result</a:t>
            </a:r>
            <a:endParaRPr lang="en-US" dirty="0">
              <a:latin typeface="+mj-lt"/>
              <a:ea typeface="+mn-lt"/>
              <a:cs typeface="+mn-lt"/>
            </a:endParaRPr>
          </a:p>
        </p:txBody>
      </p:sp>
      <p:sp>
        <p:nvSpPr>
          <p:cNvPr id="15" name="TextBox 14">
            <a:extLst>
              <a:ext uri="{FF2B5EF4-FFF2-40B4-BE49-F238E27FC236}">
                <a16:creationId xmlns:a16="http://schemas.microsoft.com/office/drawing/2014/main" id="{3843C480-459C-7BC7-A2E0-5E3AA2A1DFAB}"/>
              </a:ext>
            </a:extLst>
          </p:cNvPr>
          <p:cNvSpPr txBox="1"/>
          <p:nvPr/>
        </p:nvSpPr>
        <p:spPr>
          <a:xfrm>
            <a:off x="2225365" y="1600545"/>
            <a:ext cx="7496175" cy="4247317"/>
          </a:xfrm>
          <a:prstGeom prst="rect">
            <a:avLst/>
          </a:prstGeom>
          <a:noFill/>
        </p:spPr>
        <p:txBody>
          <a:bodyPr wrap="square" rtlCol="0">
            <a:spAutoFit/>
          </a:bodyPr>
          <a:lstStyle/>
          <a:p>
            <a:r>
              <a:rPr lang="en-US" b="0" i="0" dirty="0">
                <a:solidFill>
                  <a:srgbClr val="000000"/>
                </a:solidFill>
                <a:effectLst/>
                <a:latin typeface="Courier New" panose="02070309020205020404" pitchFamily="49" charset="0"/>
              </a:rPr>
              <a:t>http://i-share-trt.primo.exlibrisgroup.com/view/uresolver/01CARLI_TRT/openurl?rft_val_fmt=info:ofi/fmt:kev:mtx:journal&amp;rft.volume=3&amp;rft.pub=Canadian Association of Schools of Nursing&amp;rft_id=info:doi/10.17483/2368-6669.1099&amp;rfr_id=info:sid/primo.exlibrisgroup.com-doaj_cross&amp;resource_type=articles&amp;rft.jtitle=Quality Advancement in Nursing Education&amp;rft.genre=article&amp;rft.issue=1&amp;vid=01CARLI_TRT:CARLI_TRT&amp;rft.date=2017-04-13&amp;rft.au=Grypma, Sonya&amp;rft_dat=&lt;doaj_cross&gt;oai_doaj_org_article_0cf9c712dd52419ca039ca246eb1897c&lt;/doaj_cross&gt;&amp;rft.atitle=Historically-Informed Nursing: The Untapped Potential of History in Nursing Education&amp;rft.issn=2368-6669&amp;rft.eissn=2368-6669 </a:t>
            </a:r>
            <a:endParaRPr lang="en-US" dirty="0"/>
          </a:p>
        </p:txBody>
      </p:sp>
    </p:spTree>
    <p:extLst>
      <p:ext uri="{BB962C8B-B14F-4D97-AF65-F5344CB8AC3E}">
        <p14:creationId xmlns:p14="http://schemas.microsoft.com/office/powerpoint/2010/main" val="361028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443108" y="574645"/>
            <a:ext cx="7235837" cy="707886"/>
          </a:xfrm>
          <a:prstGeom prst="rect">
            <a:avLst/>
          </a:prstGeom>
          <a:noFill/>
        </p:spPr>
        <p:txBody>
          <a:bodyPr wrap="square" rtlCol="0">
            <a:spAutoFit/>
          </a:bodyPr>
          <a:lstStyle/>
          <a:p>
            <a:r>
              <a:rPr lang="en-US" sz="2000" b="1" dirty="0">
                <a:latin typeface="+mj-lt"/>
                <a:ea typeface="+mn-lt"/>
                <a:cs typeface="+mn-lt"/>
              </a:rPr>
              <a:t>Creates CTO, Match Bib Records, Build Context Services &amp; Display Services for Selected Result</a:t>
            </a:r>
            <a:endParaRPr lang="en-US" dirty="0">
              <a:latin typeface="+mj-lt"/>
              <a:ea typeface="+mn-lt"/>
              <a:cs typeface="+mn-lt"/>
            </a:endParaRPr>
          </a:p>
        </p:txBody>
      </p:sp>
      <p:pic>
        <p:nvPicPr>
          <p:cNvPr id="10" name="Picture 9" descr="Website&#10;&#10;Description automatically generated with low confidence">
            <a:extLst>
              <a:ext uri="{FF2B5EF4-FFF2-40B4-BE49-F238E27FC236}">
                <a16:creationId xmlns:a16="http://schemas.microsoft.com/office/drawing/2014/main" id="{E5BDC5FB-0F54-C230-90B3-72EFB31D4EF5}"/>
              </a:ext>
            </a:extLst>
          </p:cNvPr>
          <p:cNvPicPr>
            <a:picLocks noChangeAspect="1"/>
          </p:cNvPicPr>
          <p:nvPr/>
        </p:nvPicPr>
        <p:blipFill>
          <a:blip r:embed="rId3"/>
          <a:stretch>
            <a:fillRect/>
          </a:stretch>
        </p:blipFill>
        <p:spPr>
          <a:xfrm>
            <a:off x="1914280" y="1766887"/>
            <a:ext cx="7496175" cy="1771650"/>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9A32E140-2808-F094-F453-2CB229BA0FA2}"/>
              </a:ext>
            </a:extLst>
          </p:cNvPr>
          <p:cNvPicPr>
            <a:picLocks noChangeAspect="1"/>
          </p:cNvPicPr>
          <p:nvPr/>
        </p:nvPicPr>
        <p:blipFill>
          <a:blip r:embed="rId4"/>
          <a:stretch>
            <a:fillRect/>
          </a:stretch>
        </p:blipFill>
        <p:spPr>
          <a:xfrm>
            <a:off x="4057404" y="3628491"/>
            <a:ext cx="5353050" cy="1552575"/>
          </a:xfrm>
          <a:prstGeom prst="rect">
            <a:avLst/>
          </a:prstGeom>
        </p:spPr>
      </p:pic>
    </p:spTree>
    <p:extLst>
      <p:ext uri="{BB962C8B-B14F-4D97-AF65-F5344CB8AC3E}">
        <p14:creationId xmlns:p14="http://schemas.microsoft.com/office/powerpoint/2010/main" val="2401067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981201" y="415605"/>
            <a:ext cx="8229599" cy="7294305"/>
          </a:xfrm>
          <a:prstGeom prst="rect">
            <a:avLst/>
          </a:prstGeom>
          <a:noFill/>
        </p:spPr>
        <p:txBody>
          <a:bodyPr wrap="square" rtlCol="0">
            <a:spAutoFit/>
          </a:bodyPr>
          <a:lstStyle/>
          <a:p>
            <a:pPr marL="457200" indent="-457200">
              <a:buFont typeface="Arial" panose="020B0604020202020204" pitchFamily="34" charset="0"/>
              <a:buChar char="•"/>
            </a:pPr>
            <a:endParaRPr lang="en-US" sz="2000" b="1" dirty="0">
              <a:latin typeface="+mj-lt"/>
              <a:ea typeface="+mn-lt"/>
              <a:cs typeface="+mn-lt"/>
            </a:endParaRPr>
          </a:p>
          <a:p>
            <a:pPr marL="457200" indent="-457200">
              <a:buFont typeface="Arial" panose="020B0604020202020204" pitchFamily="34" charset="0"/>
              <a:buChar char="•"/>
            </a:pPr>
            <a:r>
              <a:rPr lang="en-US" sz="2400" b="1" dirty="0">
                <a:latin typeface="+mj-lt"/>
                <a:ea typeface="+mn-lt"/>
                <a:cs typeface="+mn-lt"/>
              </a:rPr>
              <a:t>Introduction to Alma Context Object (CTO) </a:t>
            </a:r>
            <a:r>
              <a:rPr lang="en-US" b="1" dirty="0">
                <a:latin typeface="+mj-lt"/>
                <a:ea typeface="+mn-lt"/>
                <a:cs typeface="+mn-lt"/>
              </a:rPr>
              <a:t>–</a:t>
            </a:r>
          </a:p>
          <a:p>
            <a:pPr marL="914400" lvl="1" indent="-457200">
              <a:buFont typeface="Arial" panose="020B0604020202020204" pitchFamily="34" charset="0"/>
              <a:buChar char="•"/>
            </a:pPr>
            <a:r>
              <a:rPr lang="en-US" sz="1400" b="1" dirty="0">
                <a:latin typeface="+mj-lt"/>
                <a:ea typeface="+mn-lt"/>
                <a:cs typeface="+mn-lt"/>
              </a:rPr>
              <a:t>(not </a:t>
            </a:r>
            <a:r>
              <a:rPr lang="en-US" sz="1400" b="1" dirty="0" err="1">
                <a:latin typeface="+mj-lt"/>
                <a:ea typeface="+mn-lt"/>
                <a:cs typeface="+mn-lt"/>
              </a:rPr>
              <a:t>OpenURL</a:t>
            </a:r>
            <a:r>
              <a:rPr lang="en-US" sz="1400" b="1" dirty="0">
                <a:latin typeface="+mj-lt"/>
                <a:ea typeface="+mn-lt"/>
                <a:cs typeface="+mn-lt"/>
              </a:rPr>
              <a:t> same named component.)</a:t>
            </a:r>
          </a:p>
          <a:p>
            <a:pPr marL="457200" indent="-457200">
              <a:buFont typeface="Arial" panose="020B0604020202020204" pitchFamily="34" charset="0"/>
              <a:buChar char="•"/>
            </a:pPr>
            <a:endParaRPr lang="en-US" sz="2000" b="1" dirty="0">
              <a:latin typeface="+mj-lt"/>
              <a:ea typeface="+mn-lt"/>
              <a:cs typeface="+mn-lt"/>
            </a:endParaRPr>
          </a:p>
          <a:p>
            <a:pPr marL="457200" indent="-457200">
              <a:buFont typeface="Arial" panose="020B0604020202020204" pitchFamily="34" charset="0"/>
              <a:buChar char="•"/>
            </a:pPr>
            <a:r>
              <a:rPr lang="en-US" sz="2000" b="1" dirty="0">
                <a:latin typeface="+mj-lt"/>
                <a:ea typeface="+mn-lt"/>
                <a:cs typeface="+mn-lt"/>
              </a:rPr>
              <a:t> </a:t>
            </a:r>
            <a:r>
              <a:rPr lang="en-US" sz="2400" b="1" dirty="0">
                <a:latin typeface="+mj-lt"/>
                <a:ea typeface="+mn-lt"/>
                <a:cs typeface="+mn-lt"/>
              </a:rPr>
              <a:t>What is Context Object? </a:t>
            </a:r>
            <a:r>
              <a:rPr lang="en-US" sz="2000" b="1" dirty="0">
                <a:latin typeface="+mj-lt"/>
                <a:ea typeface="+mn-lt"/>
                <a:cs typeface="+mn-lt"/>
              </a:rPr>
              <a:t>– </a:t>
            </a:r>
            <a:r>
              <a:rPr lang="en-US" sz="2000" dirty="0">
                <a:latin typeface="+mj-lt"/>
                <a:ea typeface="+mn-lt"/>
                <a:cs typeface="+mn-lt"/>
              </a:rPr>
              <a:t>All the OpenURL bibliographic metadata parsed and organized for Alma to read the information (plus any augmentations from Alma**.) </a:t>
            </a:r>
          </a:p>
          <a:p>
            <a:pPr marL="457200" indent="-457200">
              <a:buFont typeface="Arial" panose="020B0604020202020204" pitchFamily="34" charset="0"/>
              <a:buChar char="•"/>
            </a:pPr>
            <a:r>
              <a:rPr lang="en-US" sz="2000" dirty="0">
                <a:latin typeface="+mj-lt"/>
                <a:ea typeface="+mn-lt"/>
                <a:cs typeface="+mn-lt"/>
              </a:rPr>
              <a:t>Alma uses CTO to look for any matching full text resources (or GES) with priority searching for:</a:t>
            </a:r>
          </a:p>
          <a:p>
            <a:pPr marL="914400" lvl="1" indent="-457200">
              <a:buFont typeface="Arial" panose="020B0604020202020204" pitchFamily="34" charset="0"/>
              <a:buChar char="•"/>
            </a:pPr>
            <a:r>
              <a:rPr lang="en-US" sz="2000" dirty="0">
                <a:latin typeface="+mj-lt"/>
                <a:ea typeface="+mn-lt"/>
                <a:cs typeface="+mn-lt"/>
              </a:rPr>
              <a:t>Numeric Identifiers: EISSN,ISSN, EISBN, ISBN, LCCN, CODEN, OCLC number. </a:t>
            </a:r>
          </a:p>
          <a:p>
            <a:pPr marL="914400" lvl="1" indent="-457200">
              <a:buFont typeface="Arial" panose="020B0604020202020204" pitchFamily="34" charset="0"/>
              <a:buChar char="•"/>
            </a:pPr>
            <a:r>
              <a:rPr lang="en-US" sz="2000" dirty="0">
                <a:latin typeface="+mj-lt"/>
                <a:ea typeface="+mn-lt"/>
                <a:cs typeface="+mn-lt"/>
              </a:rPr>
              <a:t>Within numeric identifiers prioritize EISSN/ISSN for article/journal/issue genres.</a:t>
            </a:r>
          </a:p>
          <a:p>
            <a:pPr marL="914400" lvl="1" indent="-457200">
              <a:buFont typeface="Arial" panose="020B0604020202020204" pitchFamily="34" charset="0"/>
              <a:buChar char="•"/>
            </a:pPr>
            <a:r>
              <a:rPr lang="en-US" sz="2000" dirty="0">
                <a:latin typeface="+mj-lt"/>
                <a:ea typeface="+mn-lt"/>
                <a:cs typeface="+mn-lt"/>
              </a:rPr>
              <a:t>Other genres or blank in genre field give a higher priority to EISBN/ISBN.</a:t>
            </a:r>
          </a:p>
          <a:p>
            <a:pPr marL="914400" lvl="1" indent="-457200">
              <a:buFont typeface="Arial" panose="020B0604020202020204" pitchFamily="34" charset="0"/>
              <a:buChar char="•"/>
            </a:pPr>
            <a:endParaRPr lang="en-US" sz="2000" dirty="0">
              <a:latin typeface="+mj-lt"/>
              <a:ea typeface="+mn-lt"/>
              <a:cs typeface="+mn-lt"/>
            </a:endParaRPr>
          </a:p>
          <a:p>
            <a:pPr marL="457200" indent="-457200">
              <a:buFont typeface="Arial" panose="020B0604020202020204" pitchFamily="34" charset="0"/>
              <a:buChar char="•"/>
            </a:pPr>
            <a:r>
              <a:rPr lang="en-US" sz="2000" b="1" dirty="0">
                <a:latin typeface="+mj-lt"/>
                <a:ea typeface="+mn-lt"/>
                <a:cs typeface="+mn-lt"/>
                <a:hlinkClick r:id="rId3"/>
              </a:rPr>
              <a:t>Definition from this Alma Documentation</a:t>
            </a:r>
            <a:r>
              <a:rPr lang="en-US" sz="2000" b="1" dirty="0">
                <a:latin typeface="+mj-lt"/>
                <a:ea typeface="+mn-lt"/>
                <a:cs typeface="+mn-lt"/>
              </a:rPr>
              <a:t>. </a:t>
            </a:r>
          </a:p>
          <a:p>
            <a:endParaRPr lang="en-US" sz="2000" b="1" dirty="0">
              <a:latin typeface="+mj-lt"/>
              <a:ea typeface="+mn-lt"/>
              <a:cs typeface="+mn-lt"/>
            </a:endParaRPr>
          </a:p>
          <a:p>
            <a:pPr marL="457200" indent="-457200">
              <a:buFont typeface="Arial" panose="020B0604020202020204" pitchFamily="34" charset="0"/>
              <a:buChar char="•"/>
            </a:pPr>
            <a:r>
              <a:rPr lang="en-US" sz="2000" b="1" dirty="0">
                <a:latin typeface="+mj-lt"/>
                <a:ea typeface="+mn-lt"/>
                <a:cs typeface="+mn-lt"/>
              </a:rPr>
              <a:t>** </a:t>
            </a:r>
            <a:r>
              <a:rPr lang="en-US" sz="2000" dirty="0">
                <a:latin typeface="+mj-lt"/>
                <a:ea typeface="+mn-lt"/>
                <a:cs typeface="+mn-lt"/>
              </a:rPr>
              <a:t>More on augmentations later in presentation. </a:t>
            </a:r>
            <a:endParaRPr lang="en-US" sz="2000" b="1" dirty="0">
              <a:latin typeface="+mj-lt"/>
              <a:ea typeface="+mn-lt"/>
              <a:cs typeface="+mn-lt"/>
            </a:endParaRPr>
          </a:p>
          <a:p>
            <a:pPr marL="914400" lvl="1" indent="-457200">
              <a:buFont typeface="Arial" panose="020B0604020202020204" pitchFamily="34" charset="0"/>
              <a:buChar char="•"/>
            </a:pPr>
            <a:endParaRPr lang="en-US" sz="2000" b="1" dirty="0">
              <a:latin typeface="+mj-lt"/>
              <a:ea typeface="+mn-lt"/>
              <a:cs typeface="+mn-lt"/>
            </a:endParaRPr>
          </a:p>
          <a:p>
            <a:pPr marL="457200" indent="-457200">
              <a:buFont typeface="Arial" panose="020B0604020202020204" pitchFamily="34" charset="0"/>
              <a:buChar char="•"/>
            </a:pPr>
            <a:endParaRPr lang="en-US" sz="2000" b="1"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289936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443107" y="574645"/>
            <a:ext cx="8430236" cy="2400657"/>
          </a:xfrm>
          <a:prstGeom prst="rect">
            <a:avLst/>
          </a:prstGeom>
          <a:noFill/>
        </p:spPr>
        <p:txBody>
          <a:bodyPr wrap="square" rtlCol="0">
            <a:spAutoFit/>
          </a:bodyPr>
          <a:lstStyle/>
          <a:p>
            <a:r>
              <a:rPr lang="en-US" sz="2000" b="1" dirty="0">
                <a:latin typeface="+mj-lt"/>
                <a:ea typeface="+mn-lt"/>
                <a:cs typeface="+mn-lt"/>
              </a:rPr>
              <a:t>Take the permalink and add “ &amp;displayCTO=true” to end</a:t>
            </a:r>
          </a:p>
          <a:p>
            <a:endParaRPr lang="en-US" sz="2000" b="1" dirty="0">
              <a:latin typeface="+mj-lt"/>
              <a:ea typeface="+mn-lt"/>
              <a:cs typeface="+mn-lt"/>
            </a:endParaRPr>
          </a:p>
          <a:p>
            <a:r>
              <a:rPr lang="en-US" sz="2000" b="1" dirty="0">
                <a:latin typeface="+mj-lt"/>
                <a:ea typeface="+mn-lt"/>
                <a:cs typeface="+mn-lt"/>
              </a:rPr>
              <a:t>  Ex. </a:t>
            </a:r>
            <a:r>
              <a:rPr lang="en-US" baseline="0" dirty="0">
                <a:cs typeface="Calibri"/>
              </a:rPr>
              <a:t>i-share-trt.primo.exlibrisgroup.com/permalink/ 01CARLI_TRT/1eflh7h/cdi_doaj_primary_oai_doaj_org_article_0cf9c712dd52419ca039ca246eb1897c&amp;displayCTO=true</a:t>
            </a:r>
          </a:p>
          <a:p>
            <a:endParaRPr lang="en-US" baseline="0" dirty="0">
              <a:cs typeface="Calibri"/>
            </a:endParaRPr>
          </a:p>
          <a:p>
            <a:pPr marL="285750" indent="-285750">
              <a:buFont typeface="Arial" panose="020B0604020202020204" pitchFamily="34" charset="0"/>
              <a:buChar char="•"/>
            </a:pPr>
            <a:r>
              <a:rPr lang="en-US" baseline="0" dirty="0">
                <a:cs typeface="Calibri"/>
              </a:rPr>
              <a:t>Click on “Display CTO” in result</a:t>
            </a:r>
          </a:p>
          <a:p>
            <a:endParaRPr lang="en-US" dirty="0">
              <a:latin typeface="+mj-lt"/>
              <a:ea typeface="+mn-lt"/>
              <a:cs typeface="+mn-lt"/>
            </a:endParaRPr>
          </a:p>
        </p:txBody>
      </p:sp>
      <p:pic>
        <p:nvPicPr>
          <p:cNvPr id="6" name="Picture 5" descr="Text, letter&#10;&#10;Description automatically generated">
            <a:extLst>
              <a:ext uri="{FF2B5EF4-FFF2-40B4-BE49-F238E27FC236}">
                <a16:creationId xmlns:a16="http://schemas.microsoft.com/office/drawing/2014/main" id="{B053408D-A75A-5741-4007-10C0E760DBA8}"/>
              </a:ext>
            </a:extLst>
          </p:cNvPr>
          <p:cNvPicPr>
            <a:picLocks noChangeAspect="1"/>
          </p:cNvPicPr>
          <p:nvPr/>
        </p:nvPicPr>
        <p:blipFill>
          <a:blip r:embed="rId3"/>
          <a:stretch>
            <a:fillRect/>
          </a:stretch>
        </p:blipFill>
        <p:spPr>
          <a:xfrm>
            <a:off x="1524000" y="3177986"/>
            <a:ext cx="9144000" cy="2321442"/>
          </a:xfrm>
          <a:prstGeom prst="rect">
            <a:avLst/>
          </a:prstGeom>
        </p:spPr>
      </p:pic>
      <p:sp>
        <p:nvSpPr>
          <p:cNvPr id="7" name="Arrow: Left 6">
            <a:extLst>
              <a:ext uri="{FF2B5EF4-FFF2-40B4-BE49-F238E27FC236}">
                <a16:creationId xmlns:a16="http://schemas.microsoft.com/office/drawing/2014/main" id="{D30F3430-7B15-EC7D-2E19-9EC586D91C2F}"/>
              </a:ext>
            </a:extLst>
          </p:cNvPr>
          <p:cNvSpPr/>
          <p:nvPr/>
        </p:nvSpPr>
        <p:spPr>
          <a:xfrm>
            <a:off x="4599362" y="5111913"/>
            <a:ext cx="609600" cy="3395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91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553779" y="619249"/>
            <a:ext cx="8430236" cy="4678204"/>
          </a:xfrm>
          <a:prstGeom prst="rect">
            <a:avLst/>
          </a:prstGeom>
          <a:noFill/>
        </p:spPr>
        <p:txBody>
          <a:bodyPr wrap="square" rtlCol="0">
            <a:spAutoFit/>
          </a:bodyPr>
          <a:lstStyle/>
          <a:p>
            <a:r>
              <a:rPr lang="en-US" sz="2000" b="1" dirty="0">
                <a:latin typeface="+mj-lt"/>
                <a:ea typeface="+mn-lt"/>
                <a:cs typeface="+mn-lt"/>
              </a:rPr>
              <a:t>How interpret CTO? How use in troubleshooting linking problems? </a:t>
            </a:r>
          </a:p>
          <a:p>
            <a:endParaRPr lang="en-US" sz="2000" dirty="0">
              <a:latin typeface="+mj-lt"/>
              <a:cs typeface="Calibri"/>
            </a:endParaRPr>
          </a:p>
          <a:p>
            <a:endParaRPr lang="en-US" sz="2000" dirty="0">
              <a:latin typeface="+mj-lt"/>
              <a:cs typeface="Calibri"/>
            </a:endParaRPr>
          </a:p>
          <a:p>
            <a:pPr marL="285750" indent="-285750">
              <a:buFont typeface="Arial" panose="020B0604020202020204" pitchFamily="34" charset="0"/>
              <a:buChar char="•"/>
            </a:pPr>
            <a:r>
              <a:rPr lang="en-US" sz="2000" dirty="0">
                <a:latin typeface="+mj-lt"/>
                <a:cs typeface="Calibri"/>
              </a:rPr>
              <a:t>Compare CTO details with an accurate citation for the article or Ebook. Any typos or mistakes in dates, volumes, ISSNs, ISBNs, etc. </a:t>
            </a:r>
          </a:p>
          <a:p>
            <a:pPr marL="285750" indent="-285750">
              <a:buFont typeface="Arial" panose="020B0604020202020204" pitchFamily="34" charset="0"/>
              <a:buChar char="•"/>
            </a:pPr>
            <a:r>
              <a:rPr lang="en-US" sz="2000" dirty="0">
                <a:latin typeface="+mj-lt"/>
                <a:cs typeface="Calibri"/>
              </a:rPr>
              <a:t>Check source (</a:t>
            </a:r>
            <a:r>
              <a:rPr lang="en-US" sz="2000" dirty="0" err="1">
                <a:latin typeface="+mj-lt"/>
                <a:cs typeface="Calibri"/>
              </a:rPr>
              <a:t>sid</a:t>
            </a:r>
            <a:r>
              <a:rPr lang="en-US" sz="2000" dirty="0">
                <a:latin typeface="+mj-lt"/>
                <a:cs typeface="Calibri"/>
              </a:rPr>
              <a:t>) of the citation in CTO to help check on availability &amp; accuracy.</a:t>
            </a:r>
          </a:p>
          <a:p>
            <a:pPr marL="285750" indent="-285750">
              <a:buFont typeface="Arial" panose="020B0604020202020204" pitchFamily="34" charset="0"/>
              <a:buChar char="•"/>
            </a:pPr>
            <a:r>
              <a:rPr lang="en-US" sz="2000" dirty="0">
                <a:latin typeface="+mj-lt"/>
                <a:cs typeface="Calibri"/>
              </a:rPr>
              <a:t>CTO is in XML (Extensible Markup Language.)</a:t>
            </a:r>
          </a:p>
          <a:p>
            <a:endParaRPr lang="en-US" sz="2000" dirty="0">
              <a:latin typeface="+mj-lt"/>
              <a:ea typeface="+mn-lt"/>
              <a:cs typeface="+mn-lt"/>
            </a:endParaRPr>
          </a:p>
          <a:p>
            <a:pPr marL="342900" indent="-342900">
              <a:buFont typeface="Arial" panose="020B0604020202020204" pitchFamily="34" charset="0"/>
              <a:buChar char="•"/>
            </a:pPr>
            <a:r>
              <a:rPr lang="en-US" sz="2000" dirty="0">
                <a:latin typeface="+mj-lt"/>
                <a:ea typeface="+mn-lt"/>
                <a:cs typeface="+mn-lt"/>
              </a:rPr>
              <a:t>CTO can change over time. Is a snapshot of the available OpenURL info at the time of generation. </a:t>
            </a:r>
          </a:p>
          <a:p>
            <a:endParaRPr lang="en-US" sz="2000" dirty="0">
              <a:latin typeface="+mj-lt"/>
              <a:ea typeface="+mn-lt"/>
              <a:cs typeface="+mn-lt"/>
            </a:endParaRPr>
          </a:p>
          <a:p>
            <a:pPr marL="342900" indent="-342900">
              <a:buFont typeface="Arial" panose="020B0604020202020204" pitchFamily="34" charset="0"/>
              <a:buChar char="•"/>
            </a:pPr>
            <a:r>
              <a:rPr lang="en-US" sz="2000" dirty="0">
                <a:latin typeface="+mj-lt"/>
                <a:ea typeface="+mn-lt"/>
                <a:cs typeface="+mn-lt"/>
              </a:rPr>
              <a:t>Note some Alma documentation and web pages call CTO “Debug URL” or source of XML to help “debug” OpenURLs. </a:t>
            </a:r>
          </a:p>
          <a:p>
            <a:endParaRPr lang="en-US" dirty="0">
              <a:latin typeface="+mj-lt"/>
              <a:ea typeface="+mn-lt"/>
              <a:cs typeface="+mn-lt"/>
            </a:endParaRPr>
          </a:p>
        </p:txBody>
      </p:sp>
    </p:spTree>
    <p:extLst>
      <p:ext uri="{BB962C8B-B14F-4D97-AF65-F5344CB8AC3E}">
        <p14:creationId xmlns:p14="http://schemas.microsoft.com/office/powerpoint/2010/main" val="2456895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60"/>
            <a:ext cx="8872152" cy="4923941"/>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659925" y="371959"/>
            <a:ext cx="8093676" cy="1569660"/>
          </a:xfrm>
          <a:prstGeom prst="rect">
            <a:avLst/>
          </a:prstGeom>
          <a:noFill/>
        </p:spPr>
        <p:txBody>
          <a:bodyPr wrap="square" rtlCol="0">
            <a:spAutoFit/>
          </a:bodyPr>
          <a:lstStyle/>
          <a:p>
            <a:endParaRPr lang="en-US" sz="2000" b="1" dirty="0">
              <a:latin typeface="+mj-lt"/>
              <a:ea typeface="+mn-lt"/>
              <a:cs typeface="+mn-lt"/>
            </a:endParaRPr>
          </a:p>
          <a:p>
            <a:pPr marL="457200" indent="-457200">
              <a:buFont typeface="Arial" panose="020B0604020202020204" pitchFamily="34" charset="0"/>
              <a:buChar char="•"/>
            </a:pPr>
            <a:r>
              <a:rPr lang="en-US" sz="2000" b="1" dirty="0">
                <a:latin typeface="+mj-lt"/>
                <a:ea typeface="+mn-lt"/>
                <a:cs typeface="+mn-lt"/>
              </a:rPr>
              <a:t>Diagram from </a:t>
            </a:r>
            <a:r>
              <a:rPr lang="en-US" sz="2000" b="1" dirty="0">
                <a:latin typeface="+mj-lt"/>
                <a:ea typeface="+mn-lt"/>
                <a:cs typeface="+mn-lt"/>
                <a:hlinkClick r:id="rId3"/>
              </a:rPr>
              <a:t>“Alma Link Resolver Workflow” </a:t>
            </a:r>
            <a:endParaRPr lang="en-US" sz="2000" b="1" dirty="0">
              <a:latin typeface="+mj-lt"/>
              <a:ea typeface="+mn-lt"/>
              <a:cs typeface="+mn-lt"/>
            </a:endParaRPr>
          </a:p>
          <a:p>
            <a:endParaRPr lang="en-US" sz="2000" b="1"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pic>
        <p:nvPicPr>
          <p:cNvPr id="6" name="Picture 5" descr="Diagram&#10;&#10;Description automatically generated">
            <a:extLst>
              <a:ext uri="{FF2B5EF4-FFF2-40B4-BE49-F238E27FC236}">
                <a16:creationId xmlns:a16="http://schemas.microsoft.com/office/drawing/2014/main" id="{3FF27BF0-1479-3445-94A1-9DFDF0AC3B62}"/>
              </a:ext>
            </a:extLst>
          </p:cNvPr>
          <p:cNvPicPr>
            <a:picLocks noChangeAspect="1"/>
          </p:cNvPicPr>
          <p:nvPr/>
        </p:nvPicPr>
        <p:blipFill>
          <a:blip r:embed="rId4"/>
          <a:stretch>
            <a:fillRect/>
          </a:stretch>
        </p:blipFill>
        <p:spPr>
          <a:xfrm>
            <a:off x="2070101" y="1338254"/>
            <a:ext cx="6067425" cy="1857375"/>
          </a:xfrm>
          <a:prstGeom prst="rect">
            <a:avLst/>
          </a:prstGeom>
        </p:spPr>
      </p:pic>
      <p:pic>
        <p:nvPicPr>
          <p:cNvPr id="8" name="Picture 7" descr="Diagram&#10;&#10;Description automatically generated">
            <a:extLst>
              <a:ext uri="{FF2B5EF4-FFF2-40B4-BE49-F238E27FC236}">
                <a16:creationId xmlns:a16="http://schemas.microsoft.com/office/drawing/2014/main" id="{D0DB4011-BAB3-A2D7-02E0-C0E6F472B57B}"/>
              </a:ext>
            </a:extLst>
          </p:cNvPr>
          <p:cNvPicPr>
            <a:picLocks noChangeAspect="1"/>
          </p:cNvPicPr>
          <p:nvPr/>
        </p:nvPicPr>
        <p:blipFill>
          <a:blip r:embed="rId5"/>
          <a:stretch>
            <a:fillRect/>
          </a:stretch>
        </p:blipFill>
        <p:spPr>
          <a:xfrm>
            <a:off x="3907291" y="3429000"/>
            <a:ext cx="5400675" cy="1866900"/>
          </a:xfrm>
          <a:prstGeom prst="rect">
            <a:avLst/>
          </a:prstGeom>
        </p:spPr>
      </p:pic>
      <p:sp>
        <p:nvSpPr>
          <p:cNvPr id="5" name="TextBox 4">
            <a:extLst>
              <a:ext uri="{FF2B5EF4-FFF2-40B4-BE49-F238E27FC236}">
                <a16:creationId xmlns:a16="http://schemas.microsoft.com/office/drawing/2014/main" id="{4F650BEB-3322-3403-6886-F3697011EE1A}"/>
              </a:ext>
            </a:extLst>
          </p:cNvPr>
          <p:cNvSpPr txBox="1"/>
          <p:nvPr/>
        </p:nvSpPr>
        <p:spPr>
          <a:xfrm>
            <a:off x="1754415" y="5845629"/>
            <a:ext cx="8663214" cy="369332"/>
          </a:xfrm>
          <a:prstGeom prst="rect">
            <a:avLst/>
          </a:prstGeom>
          <a:noFill/>
        </p:spPr>
        <p:txBody>
          <a:bodyPr wrap="square" rtlCol="0">
            <a:spAutoFit/>
          </a:bodyPr>
          <a:lstStyle/>
          <a:p>
            <a:pPr marL="285750" indent="-285750">
              <a:buFont typeface="Arial" panose="020B0604020202020204" pitchFamily="34" charset="0"/>
              <a:buChar char="•"/>
            </a:pPr>
            <a:r>
              <a:rPr lang="en-US" dirty="0"/>
              <a:t>We didn’t cover Alma “Link in Record” method for linking to full text via Primo VE.</a:t>
            </a:r>
          </a:p>
        </p:txBody>
      </p:sp>
    </p:spTree>
    <p:extLst>
      <p:ext uri="{BB962C8B-B14F-4D97-AF65-F5344CB8AC3E}">
        <p14:creationId xmlns:p14="http://schemas.microsoft.com/office/powerpoint/2010/main" val="79309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1659924" y="337188"/>
            <a:ext cx="4341585" cy="1292662"/>
          </a:xfrm>
          <a:prstGeom prst="rect">
            <a:avLst/>
          </a:prstGeom>
          <a:noFill/>
        </p:spPr>
        <p:txBody>
          <a:bodyPr wrap="square" rtlCol="0">
            <a:spAutoFit/>
          </a:bodyPr>
          <a:lstStyle/>
          <a:p>
            <a:r>
              <a:rPr lang="en-US" sz="2000" b="1" dirty="0">
                <a:latin typeface="+mj-lt"/>
                <a:ea typeface="+mn-lt"/>
                <a:cs typeface="+mn-lt"/>
              </a:rPr>
              <a:t>Diagram II of link resolving</a:t>
            </a:r>
          </a:p>
          <a:p>
            <a:endParaRPr lang="en-US" sz="2000" dirty="0">
              <a:latin typeface="+mj-lt"/>
              <a:cs typeface="Calibri"/>
            </a:endParaRPr>
          </a:p>
          <a:p>
            <a:r>
              <a:rPr lang="en-US" sz="2000" dirty="0">
                <a:latin typeface="+mj-lt"/>
                <a:cs typeface="Calibri"/>
              </a:rPr>
              <a:t> </a:t>
            </a:r>
            <a:endParaRPr lang="en-US" sz="2000" dirty="0">
              <a:latin typeface="+mj-lt"/>
              <a:ea typeface="+mn-lt"/>
              <a:cs typeface="+mn-lt"/>
            </a:endParaRPr>
          </a:p>
          <a:p>
            <a:endParaRPr lang="en-US" dirty="0">
              <a:latin typeface="+mj-lt"/>
              <a:ea typeface="+mn-lt"/>
              <a:cs typeface="+mn-lt"/>
            </a:endParaRPr>
          </a:p>
        </p:txBody>
      </p:sp>
      <p:pic>
        <p:nvPicPr>
          <p:cNvPr id="6" name="Picture 5" descr="Diagram of link resolving Alma / Primo VE">
            <a:extLst>
              <a:ext uri="{FF2B5EF4-FFF2-40B4-BE49-F238E27FC236}">
                <a16:creationId xmlns:a16="http://schemas.microsoft.com/office/drawing/2014/main" id="{4EDF80A1-3701-4657-8238-B224EF275EDF}"/>
              </a:ext>
            </a:extLst>
          </p:cNvPr>
          <p:cNvPicPr>
            <a:picLocks noChangeAspect="1"/>
          </p:cNvPicPr>
          <p:nvPr/>
        </p:nvPicPr>
        <p:blipFill>
          <a:blip r:embed="rId3"/>
          <a:stretch>
            <a:fillRect/>
          </a:stretch>
        </p:blipFill>
        <p:spPr>
          <a:xfrm>
            <a:off x="1908411" y="737261"/>
            <a:ext cx="8375179" cy="5723856"/>
          </a:xfrm>
          <a:prstGeom prst="rect">
            <a:avLst/>
          </a:prstGeom>
        </p:spPr>
      </p:pic>
    </p:spTree>
    <p:extLst>
      <p:ext uri="{BB962C8B-B14F-4D97-AF65-F5344CB8AC3E}">
        <p14:creationId xmlns:p14="http://schemas.microsoft.com/office/powerpoint/2010/main" val="191601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000" dirty="0">
              <a:latin typeface="+mj-lt"/>
            </a:endParaRP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
        <p:nvSpPr>
          <p:cNvPr id="3" name="TextBox 2">
            <a:extLst>
              <a:ext uri="{FF2B5EF4-FFF2-40B4-BE49-F238E27FC236}">
                <a16:creationId xmlns:a16="http://schemas.microsoft.com/office/drawing/2014/main" id="{D4891D71-80D8-3ADB-40E9-F8D61B25B226}"/>
              </a:ext>
            </a:extLst>
          </p:cNvPr>
          <p:cNvSpPr txBox="1"/>
          <p:nvPr/>
        </p:nvSpPr>
        <p:spPr>
          <a:xfrm>
            <a:off x="779172" y="751116"/>
            <a:ext cx="10942762" cy="4370427"/>
          </a:xfrm>
          <a:prstGeom prst="rect">
            <a:avLst/>
          </a:prstGeom>
          <a:noFill/>
        </p:spPr>
        <p:txBody>
          <a:bodyPr wrap="square" rtlCol="0">
            <a:spAutoFit/>
          </a:bodyPr>
          <a:lstStyle/>
          <a:p>
            <a:pPr marL="457200" indent="-457200">
              <a:buFont typeface="Arial" panose="020B0604020202020204" pitchFamily="34" charset="0"/>
              <a:buChar char="•"/>
            </a:pPr>
            <a:r>
              <a:rPr lang="en-US" sz="2000" b="1" dirty="0">
                <a:latin typeface="+mj-lt"/>
                <a:ea typeface="+mn-lt"/>
                <a:cs typeface="+mn-lt"/>
              </a:rPr>
              <a:t>Can we make citations work better with CTO generation?</a:t>
            </a:r>
          </a:p>
          <a:p>
            <a:pPr marL="914400" lvl="1" indent="-457200">
              <a:buFont typeface="Arial" panose="020B0604020202020204" pitchFamily="34" charset="0"/>
              <a:buChar char="•"/>
            </a:pPr>
            <a:r>
              <a:rPr lang="en-US" sz="2000" b="1" dirty="0">
                <a:latin typeface="+mj-lt"/>
                <a:ea typeface="+mn-lt"/>
                <a:cs typeface="+mn-lt"/>
              </a:rPr>
              <a:t>Yes! </a:t>
            </a:r>
          </a:p>
          <a:p>
            <a:pPr marL="457200" indent="-457200">
              <a:buFont typeface="Arial" panose="020B0604020202020204" pitchFamily="34" charset="0"/>
              <a:buChar char="•"/>
            </a:pPr>
            <a:endParaRPr lang="en-US" b="1" dirty="0">
              <a:latin typeface="+mj-lt"/>
              <a:ea typeface="+mn-lt"/>
              <a:cs typeface="+mn-lt"/>
            </a:endParaRPr>
          </a:p>
          <a:p>
            <a:pPr marL="457200" indent="-457200">
              <a:buFont typeface="Arial" panose="020B0604020202020204" pitchFamily="34" charset="0"/>
              <a:buChar char="•"/>
            </a:pPr>
            <a:r>
              <a:rPr lang="en-US" dirty="0">
                <a:latin typeface="+mj-lt"/>
                <a:ea typeface="+mn-lt"/>
                <a:cs typeface="+mn-lt"/>
              </a:rPr>
              <a:t>Good place to start is enrich or augment citations used by the Alma Link Resolver via activating your Institution Zone’s  </a:t>
            </a:r>
            <a:r>
              <a:rPr lang="en-US" sz="2000" b="1" dirty="0">
                <a:latin typeface="+mj-lt"/>
                <a:ea typeface="+mn-lt"/>
                <a:cs typeface="+mn-lt"/>
              </a:rPr>
              <a:t>“Augmentations.” </a:t>
            </a:r>
          </a:p>
          <a:p>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r>
              <a:rPr lang="en-US" dirty="0">
                <a:latin typeface="+mj-lt"/>
                <a:ea typeface="+mn-lt"/>
                <a:cs typeface="+mn-lt"/>
              </a:rPr>
              <a:t>  </a:t>
            </a:r>
            <a:r>
              <a:rPr lang="en-US" sz="2000" b="1" dirty="0">
                <a:latin typeface="+mj-lt"/>
                <a:ea typeface="+mn-lt"/>
                <a:cs typeface="+mn-lt"/>
              </a:rPr>
              <a:t>see  </a:t>
            </a:r>
            <a:r>
              <a:rPr lang="en-US" sz="2000" b="1" dirty="0">
                <a:latin typeface="+mj-lt"/>
                <a:ea typeface="+mn-lt"/>
                <a:cs typeface="+mn-lt"/>
                <a:hlinkClick r:id="rId3"/>
              </a:rPr>
              <a:t>Improving Alma/PrimoVE linking with CrossRef DOI and PubMed ID</a:t>
            </a:r>
            <a:endParaRPr lang="en-US" sz="2000" b="1"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r>
              <a:rPr lang="en-US" dirty="0">
                <a:latin typeface="+mj-lt"/>
              </a:rPr>
              <a:t>Alma link resolver will overwrite or augment the referring source’s </a:t>
            </a:r>
            <a:r>
              <a:rPr lang="en-US">
                <a:latin typeface="+mj-lt"/>
              </a:rPr>
              <a:t>citation elements </a:t>
            </a:r>
            <a:r>
              <a:rPr lang="en-US" dirty="0">
                <a:latin typeface="+mj-lt"/>
              </a:rPr>
              <a:t>with metadata from CrossRef or PubMed if the OpenURL has a DOI or PMID. This helps ensure that we use the most accurate and up-to-date metadata to connect users with full text.  </a:t>
            </a: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a:p>
            <a:pPr marL="457200" indent="-457200">
              <a:buFont typeface="Arial" panose="020B0604020202020204" pitchFamily="34" charset="0"/>
              <a:buChar char="•"/>
            </a:pPr>
            <a:endParaRPr lang="en-US" dirty="0">
              <a:latin typeface="+mj-lt"/>
              <a:ea typeface="+mn-lt"/>
              <a:cs typeface="+mn-lt"/>
            </a:endParaRPr>
          </a:p>
        </p:txBody>
      </p:sp>
    </p:spTree>
    <p:extLst>
      <p:ext uri="{BB962C8B-B14F-4D97-AF65-F5344CB8AC3E}">
        <p14:creationId xmlns:p14="http://schemas.microsoft.com/office/powerpoint/2010/main" val="7122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754416" y="424544"/>
            <a:ext cx="8333949" cy="6235494"/>
          </a:xfrm>
          <a:prstGeom prst="rect">
            <a:avLst/>
          </a:prstGeom>
        </p:spPr>
        <p:txBody>
          <a:bodyPr/>
          <a:lstStyle/>
          <a:p>
            <a:pPr algn="ctr"/>
            <a:r>
              <a:rPr lang="en-US" sz="2800" b="1" dirty="0">
                <a:latin typeface="+mj-lt"/>
                <a:ea typeface="+mn-lt"/>
                <a:cs typeface="+mn-lt"/>
              </a:rPr>
              <a:t>Resources for Further Learning </a:t>
            </a:r>
          </a:p>
          <a:p>
            <a:pPr algn="ctr"/>
            <a:endParaRPr lang="en-US" sz="2400" b="1"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hlinkClick r:id="rId3"/>
              </a:rPr>
              <a:t>Dec. 2022 Office Hours on troubleshooting linking</a:t>
            </a:r>
            <a:endParaRPr lang="en-US" sz="2400" dirty="0">
              <a:latin typeface="+mj-lt"/>
              <a:ea typeface="+mn-lt"/>
              <a:cs typeface="+mn-lt"/>
            </a:endParaRPr>
          </a:p>
          <a:p>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CARLI Web Page on troubleshooting-</a:t>
            </a:r>
            <a:r>
              <a:rPr lang="en-US" sz="2400" dirty="0">
                <a:latin typeface="+mj-lt"/>
                <a:ea typeface="+mn-lt"/>
                <a:cs typeface="+mn-lt"/>
                <a:hlinkClick r:id="rId4"/>
              </a:rPr>
              <a:t>https://www.carli.illinois.edu/products-services/i-share/electronic-res-man/primove-broken-links  </a:t>
            </a: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hlinkClick r:id="rId5"/>
              </a:rPr>
              <a:t>Alma Link Resolver workflow- </a:t>
            </a:r>
            <a:r>
              <a:rPr lang="en-US" sz="2400" dirty="0">
                <a:latin typeface="+mj-lt"/>
                <a:ea typeface="+mn-lt"/>
                <a:cs typeface="+mn-lt"/>
              </a:rPr>
              <a:t>from Ex Libris Alma</a:t>
            </a:r>
          </a:p>
          <a:p>
            <a:pPr marL="457200" indent="-457200">
              <a:buFont typeface="Arial" panose="020B0604020202020204" pitchFamily="34" charset="0"/>
              <a:buChar char="•"/>
            </a:pPr>
            <a:endParaRPr lang="en-US" sz="2400" dirty="0">
              <a:latin typeface="+mj-lt"/>
              <a:ea typeface="+mn-lt"/>
              <a:cs typeface="+mn-lt"/>
            </a:endParaRPr>
          </a:p>
          <a:p>
            <a:r>
              <a:rPr lang="en-US" sz="2400">
                <a:latin typeface="+mj-lt"/>
                <a:ea typeface="+mn-lt"/>
                <a:cs typeface="+mn-lt"/>
              </a:rPr>
              <a:t> </a:t>
            </a:r>
            <a:br>
              <a:rPr lang="en-US" sz="2400" dirty="0">
                <a:latin typeface="+mj-lt"/>
                <a:ea typeface="+mn-lt"/>
                <a:cs typeface="+mn-lt"/>
              </a:rPr>
            </a:b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61216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754416" y="424544"/>
            <a:ext cx="8333949" cy="6235494"/>
          </a:xfrm>
          <a:prstGeom prst="rect">
            <a:avLst/>
          </a:prstGeom>
        </p:spPr>
        <p:txBody>
          <a:bodyPr/>
          <a:lstStyle/>
          <a:p>
            <a:pPr algn="ctr"/>
            <a:r>
              <a:rPr lang="en-US" sz="2800" b="1" dirty="0">
                <a:latin typeface="+mj-lt"/>
                <a:ea typeface="+mn-lt"/>
                <a:cs typeface="+mn-lt"/>
              </a:rPr>
              <a:t>Diagrams and Info from these Presentations</a:t>
            </a:r>
          </a:p>
          <a:p>
            <a:pPr algn="ctr"/>
            <a:endParaRPr lang="en-US" sz="2400" b="1"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hlinkClick r:id="rId3"/>
              </a:rPr>
              <a:t>Linking with Alma April 2021 Video Presentation </a:t>
            </a:r>
            <a:r>
              <a:rPr lang="en-US" sz="2400" dirty="0">
                <a:latin typeface="+mj-lt"/>
                <a:ea typeface="+mn-lt"/>
                <a:cs typeface="+mn-lt"/>
              </a:rPr>
              <a:t>-focus on CDI.</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hlinkClick r:id="rId4"/>
              </a:rPr>
              <a:t>What’s Wrong With This Link? Troubleshooting Common Linking Issues (2019) </a:t>
            </a:r>
            <a:r>
              <a:rPr lang="en-US" sz="2400" dirty="0">
                <a:latin typeface="+mj-lt"/>
                <a:ea typeface="+mn-lt"/>
                <a:cs typeface="+mn-lt"/>
              </a:rPr>
              <a:t>- reviews OpenURL and CTO among other factors. </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hlinkClick r:id="rId5"/>
              </a:rPr>
              <a:t>Where Does THAT Come From? How Primo Uses and Displays Data from Alma (2018)</a:t>
            </a:r>
            <a:endParaRPr lang="en-US" sz="2400" dirty="0">
              <a:latin typeface="+mj-lt"/>
              <a:ea typeface="+mn-lt"/>
              <a:cs typeface="+mn-lt"/>
            </a:endParaRPr>
          </a:p>
          <a:p>
            <a:r>
              <a:rPr lang="en-US" sz="2400" dirty="0">
                <a:latin typeface="+mj-lt"/>
                <a:ea typeface="+mn-lt"/>
                <a:cs typeface="+mn-lt"/>
              </a:rPr>
              <a:t> </a:t>
            </a:r>
            <a:br>
              <a:rPr lang="en-US" sz="2400" dirty="0">
                <a:latin typeface="+mj-lt"/>
                <a:ea typeface="+mn-lt"/>
                <a:cs typeface="+mn-lt"/>
              </a:rPr>
            </a:b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337514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004447" y="508011"/>
            <a:ext cx="8229600" cy="6032274"/>
          </a:xfrm>
          <a:prstGeom prst="rect">
            <a:avLst/>
          </a:prstGeom>
        </p:spPr>
        <p:txBody>
          <a:bodyPr/>
          <a:lstStyle/>
          <a:p>
            <a:pPr algn="ctr"/>
            <a:r>
              <a:rPr lang="en-US" sz="2800" b="1" dirty="0">
                <a:latin typeface="+mj-lt"/>
                <a:ea typeface="+mn-lt"/>
                <a:cs typeface="+mn-lt"/>
              </a:rPr>
              <a:t>Learning Goals</a:t>
            </a:r>
          </a:p>
          <a:p>
            <a:pPr marL="342900" indent="-342900">
              <a:buFont typeface="Arial" panose="020B0604020202020204" pitchFamily="34" charset="0"/>
              <a:buChar char="•"/>
            </a:pPr>
            <a:endParaRPr lang="en-US" sz="2800" b="1" dirty="0">
              <a:latin typeface="+mj-lt"/>
              <a:ea typeface="+mn-lt"/>
              <a:cs typeface="+mn-lt"/>
            </a:endParaRPr>
          </a:p>
          <a:p>
            <a:pPr marL="342900" indent="-342900">
              <a:buFont typeface="Arial" panose="020B0604020202020204" pitchFamily="34" charset="0"/>
              <a:buChar char="•"/>
            </a:pPr>
            <a:r>
              <a:rPr lang="en-US" sz="2800" b="1" dirty="0">
                <a:latin typeface="+mj-lt"/>
                <a:ea typeface="+mn-lt"/>
                <a:cs typeface="+mn-lt"/>
              </a:rPr>
              <a:t>Build on </a:t>
            </a:r>
            <a:r>
              <a:rPr lang="en-US" sz="2800" b="1" dirty="0">
                <a:latin typeface="+mj-lt"/>
                <a:ea typeface="+mn-lt"/>
                <a:cs typeface="+mn-lt"/>
                <a:hlinkClick r:id="rId3"/>
              </a:rPr>
              <a:t>Dec. 8, 2022 presentation “The Link Didn’t Work…” </a:t>
            </a:r>
            <a:endParaRPr lang="en-US" sz="2800" b="1" dirty="0">
              <a:latin typeface="+mj-lt"/>
              <a:ea typeface="+mn-lt"/>
              <a:cs typeface="+mn-lt"/>
            </a:endParaRPr>
          </a:p>
          <a:p>
            <a:pPr marL="342900" indent="-342900">
              <a:buFont typeface="Arial" panose="020B0604020202020204" pitchFamily="34" charset="0"/>
              <a:buChar char="•"/>
            </a:pPr>
            <a:endParaRPr lang="en-US" sz="2800" b="1" dirty="0">
              <a:latin typeface="+mj-lt"/>
              <a:ea typeface="+mn-lt"/>
              <a:cs typeface="+mn-lt"/>
            </a:endParaRPr>
          </a:p>
          <a:p>
            <a:pPr marL="342900" indent="-342900">
              <a:buFont typeface="Arial" panose="020B0604020202020204" pitchFamily="34" charset="0"/>
              <a:buChar char="•"/>
            </a:pPr>
            <a:r>
              <a:rPr lang="en-US" sz="2500" b="1" dirty="0">
                <a:latin typeface="+mj-lt"/>
                <a:ea typeface="+mn-lt"/>
                <a:cs typeface="+mn-lt"/>
              </a:rPr>
              <a:t>Become Familiar with O</a:t>
            </a:r>
            <a:r>
              <a:rPr lang="en-US" b="1" dirty="0">
                <a:latin typeface="+mj-lt"/>
                <a:ea typeface="+mn-lt"/>
                <a:cs typeface="+mn-lt"/>
              </a:rPr>
              <a:t>penURL </a:t>
            </a:r>
          </a:p>
          <a:p>
            <a:pPr marL="1485900" lvl="2" indent="-342900">
              <a:buFont typeface="Arial" panose="020B0604020202020204" pitchFamily="34" charset="0"/>
              <a:buChar char="•"/>
            </a:pPr>
            <a:r>
              <a:rPr lang="en-US" sz="2000" b="1" dirty="0">
                <a:latin typeface="+mj-lt"/>
                <a:ea typeface="+mn-lt"/>
                <a:cs typeface="+mn-lt"/>
              </a:rPr>
              <a:t>What is OpenURL?</a:t>
            </a:r>
          </a:p>
          <a:p>
            <a:pPr marL="1485900" lvl="2" indent="-342900">
              <a:buFont typeface="Arial" panose="020B0604020202020204" pitchFamily="34" charset="0"/>
              <a:buChar char="•"/>
            </a:pPr>
            <a:r>
              <a:rPr lang="en-US" sz="2000" b="1" dirty="0">
                <a:latin typeface="+mj-lt"/>
                <a:ea typeface="+mn-lt"/>
                <a:cs typeface="+mn-lt"/>
              </a:rPr>
              <a:t>How to interpret OpenURL</a:t>
            </a:r>
          </a:p>
          <a:p>
            <a:pPr marL="1085850" lvl="1" indent="-342900">
              <a:buFont typeface="Arial" panose="020B0604020202020204" pitchFamily="34" charset="0"/>
              <a:buChar char="•"/>
            </a:pPr>
            <a:r>
              <a:rPr lang="en-US" sz="2000" b="1" dirty="0">
                <a:latin typeface="+mj-lt"/>
                <a:ea typeface="+mn-lt"/>
                <a:cs typeface="+mn-lt"/>
              </a:rPr>
              <a:t>Steps in the Alma/Primo VE Link resolver process</a:t>
            </a:r>
          </a:p>
          <a:p>
            <a:pPr marL="1485900" lvl="2" indent="-342900">
              <a:buFont typeface="Arial" panose="020B0604020202020204" pitchFamily="34" charset="0"/>
              <a:buChar char="•"/>
            </a:pPr>
            <a:r>
              <a:rPr lang="en-US" sz="2000" b="1" dirty="0">
                <a:latin typeface="+mj-lt"/>
                <a:ea typeface="+mn-lt"/>
                <a:cs typeface="+mn-lt"/>
              </a:rPr>
              <a:t>Diagrams</a:t>
            </a:r>
          </a:p>
          <a:p>
            <a:pPr marL="1485900" lvl="2" indent="-342900">
              <a:buFont typeface="Arial" panose="020B0604020202020204" pitchFamily="34" charset="0"/>
              <a:buChar char="•"/>
            </a:pPr>
            <a:r>
              <a:rPr lang="en-US" sz="2000" b="1" dirty="0">
                <a:latin typeface="+mj-lt"/>
                <a:ea typeface="+mn-lt"/>
                <a:cs typeface="+mn-lt"/>
              </a:rPr>
              <a:t>What’s Alma CTO? </a:t>
            </a:r>
          </a:p>
          <a:p>
            <a:pPr marL="1485900" lvl="2" indent="-342900">
              <a:buFont typeface="Arial" panose="020B0604020202020204" pitchFamily="34" charset="0"/>
              <a:buChar char="•"/>
            </a:pPr>
            <a:r>
              <a:rPr lang="en-US" sz="2000" b="1" dirty="0">
                <a:latin typeface="+mj-lt"/>
                <a:ea typeface="+mn-lt"/>
                <a:cs typeface="+mn-lt"/>
              </a:rPr>
              <a:t>How to display and decipher CTO</a:t>
            </a:r>
          </a:p>
          <a:p>
            <a:pPr marL="1485900" lvl="2" indent="-342900">
              <a:buFont typeface="Arial" panose="020B0604020202020204" pitchFamily="34" charset="0"/>
              <a:buChar char="•"/>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858764" y="659877"/>
            <a:ext cx="8229600" cy="6000161"/>
          </a:xfrm>
          <a:prstGeom prst="rect">
            <a:avLst/>
          </a:prstGeom>
        </p:spPr>
        <p:txBody>
          <a:bodyPr/>
          <a:lstStyle/>
          <a:p>
            <a:pPr algn="ctr"/>
            <a:endParaRPr lang="en-US" sz="2400" dirty="0">
              <a:latin typeface="+mj-lt"/>
              <a:ea typeface="+mn-lt"/>
              <a:cs typeface="+mn-lt"/>
            </a:endParaRPr>
          </a:p>
          <a:p>
            <a:pPr marL="342900" indent="-342900">
              <a:buFont typeface="Arial" panose="020B0604020202020204" pitchFamily="34" charset="0"/>
              <a:buChar char="•"/>
            </a:pPr>
            <a:r>
              <a:rPr lang="en-US" sz="2000" b="1" dirty="0">
                <a:latin typeface="+mj-lt"/>
                <a:ea typeface="+mn-lt"/>
                <a:cs typeface="+mn-lt"/>
              </a:rPr>
              <a:t>How did we do on these learning goals ?</a:t>
            </a:r>
          </a:p>
          <a:p>
            <a:pPr marL="342900" indent="-342900">
              <a:buFont typeface="Arial" panose="020B0604020202020204" pitchFamily="34" charset="0"/>
              <a:buChar char="•"/>
            </a:pPr>
            <a:r>
              <a:rPr lang="en-US" sz="2000" b="1" dirty="0">
                <a:latin typeface="+mj-lt"/>
                <a:ea typeface="+mn-lt"/>
                <a:cs typeface="+mn-lt"/>
              </a:rPr>
              <a:t>Become Familiar with OpenURL definitions.</a:t>
            </a:r>
          </a:p>
          <a:p>
            <a:pPr marL="1485900" lvl="2" indent="-342900">
              <a:buFont typeface="Arial" panose="020B0604020202020204" pitchFamily="34" charset="0"/>
              <a:buChar char="•"/>
            </a:pPr>
            <a:r>
              <a:rPr lang="en-US" sz="2000" b="1" dirty="0">
                <a:latin typeface="+mj-lt"/>
                <a:ea typeface="+mn-lt"/>
                <a:cs typeface="+mn-lt"/>
              </a:rPr>
              <a:t>How to interpret OpenURL</a:t>
            </a:r>
          </a:p>
          <a:p>
            <a:pPr marL="1085850" lvl="1" indent="-342900">
              <a:buFont typeface="Arial" panose="020B0604020202020204" pitchFamily="34" charset="0"/>
              <a:buChar char="•"/>
            </a:pPr>
            <a:r>
              <a:rPr lang="en-US" sz="2000" b="1" dirty="0">
                <a:latin typeface="+mj-lt"/>
                <a:ea typeface="+mn-lt"/>
                <a:cs typeface="+mn-lt"/>
              </a:rPr>
              <a:t>Steps in the Alma/Primo VE Link resolver process</a:t>
            </a:r>
          </a:p>
          <a:p>
            <a:pPr marL="1485900" lvl="2" indent="-342900">
              <a:buFont typeface="Arial" panose="020B0604020202020204" pitchFamily="34" charset="0"/>
              <a:buChar char="•"/>
            </a:pPr>
            <a:r>
              <a:rPr lang="en-US" sz="2000" b="1" dirty="0">
                <a:latin typeface="+mj-lt"/>
                <a:ea typeface="+mn-lt"/>
                <a:cs typeface="+mn-lt"/>
              </a:rPr>
              <a:t>Diagrams</a:t>
            </a:r>
          </a:p>
          <a:p>
            <a:pPr marL="1485900" lvl="2" indent="-342900">
              <a:buFont typeface="Arial" panose="020B0604020202020204" pitchFamily="34" charset="0"/>
              <a:buChar char="•"/>
            </a:pPr>
            <a:r>
              <a:rPr lang="en-US" sz="2000" b="1" dirty="0">
                <a:latin typeface="+mj-lt"/>
                <a:ea typeface="+mn-lt"/>
                <a:cs typeface="+mn-lt"/>
              </a:rPr>
              <a:t>What’s CTO? </a:t>
            </a:r>
          </a:p>
          <a:p>
            <a:pPr marL="1485900" lvl="2" indent="-342900">
              <a:buFont typeface="Arial" panose="020B0604020202020204" pitchFamily="34" charset="0"/>
              <a:buChar char="•"/>
            </a:pPr>
            <a:r>
              <a:rPr lang="en-US" sz="2000" b="1" dirty="0">
                <a:latin typeface="+mj-lt"/>
                <a:ea typeface="+mn-lt"/>
                <a:cs typeface="+mn-lt"/>
              </a:rPr>
              <a:t>How to display via “</a:t>
            </a:r>
            <a:r>
              <a:rPr lang="en-US" sz="2000" dirty="0">
                <a:latin typeface="+mj-lt"/>
                <a:cs typeface="Calibri"/>
              </a:rPr>
              <a:t>&amp;displayCTO=true”</a:t>
            </a:r>
            <a:r>
              <a:rPr lang="en-US" sz="2000" b="1" dirty="0">
                <a:latin typeface="+mj-lt"/>
                <a:ea typeface="+mn-lt"/>
                <a:cs typeface="+mn-lt"/>
              </a:rPr>
              <a:t> and decipher CTO</a:t>
            </a:r>
          </a:p>
          <a:p>
            <a:pPr marL="342900" indent="-342900">
              <a:buFont typeface="Arial" panose="020B0604020202020204" pitchFamily="34" charset="0"/>
              <a:buChar char="•"/>
            </a:pPr>
            <a:endParaRPr lang="en-US" sz="1800" b="1" dirty="0">
              <a:latin typeface="+mj-lt"/>
              <a:ea typeface="+mn-lt"/>
              <a:cs typeface="+mn-lt"/>
            </a:endParaRPr>
          </a:p>
          <a:p>
            <a:pPr lvl="1" indent="0">
              <a:buNone/>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Time for your Questions and Comments?</a:t>
            </a:r>
          </a:p>
          <a:p>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Denise Green, </a:t>
            </a:r>
            <a:r>
              <a:rPr lang="en-US" sz="2400" dirty="0">
                <a:latin typeface="+mj-lt"/>
                <a:ea typeface="+mn-lt"/>
                <a:cs typeface="+mn-lt"/>
                <a:hlinkClick r:id="rId3"/>
              </a:rPr>
              <a:t>dgree1@uillinois.edu</a:t>
            </a:r>
            <a:r>
              <a:rPr lang="en-US" sz="2400" dirty="0">
                <a:latin typeface="+mj-lt"/>
                <a:ea typeface="+mn-lt"/>
                <a:cs typeface="+mn-lt"/>
              </a:rPr>
              <a:t> </a:t>
            </a: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20558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yellow, and blue swallowtail butterfly on a purple flower. The slide also says &quot;Questions &amp; Answers.&quot;">
            <a:extLst>
              <a:ext uri="{FF2B5EF4-FFF2-40B4-BE49-F238E27FC236}">
                <a16:creationId xmlns:a16="http://schemas.microsoft.com/office/drawing/2014/main" id="{1A4FB78C-D87B-1360-0681-C4702E0330E6}"/>
              </a:ext>
            </a:extLst>
          </p:cNvPr>
          <p:cNvPicPr>
            <a:picLocks noChangeAspect="1"/>
          </p:cNvPicPr>
          <p:nvPr/>
        </p:nvPicPr>
        <p:blipFill rotWithShape="1">
          <a:blip r:embed="rId3">
            <a:extLst>
              <a:ext uri="{28A0092B-C50C-407E-A947-70E740481C1C}">
                <a14:useLocalDpi xmlns:a14="http://schemas.microsoft.com/office/drawing/2010/main" val="0"/>
              </a:ext>
            </a:extLst>
          </a:blip>
          <a:srcRect t="9887" b="42523"/>
          <a:stretch/>
        </p:blipFill>
        <p:spPr>
          <a:xfrm>
            <a:off x="0" y="0"/>
            <a:ext cx="12192000" cy="6614713"/>
          </a:xfrm>
          <a:prstGeom prst="rect">
            <a:avLst/>
          </a:prstGeom>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0" y="1661531"/>
            <a:ext cx="3084199" cy="3358352"/>
          </a:xfrm>
        </p:spPr>
        <p:txBody>
          <a:bodyPr/>
          <a:lstStyle/>
          <a:p>
            <a:r>
              <a:rPr lang="en-US" dirty="0"/>
              <a:t>Next Office Hours May 11 Quarterly Release Review</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5" name="Graphic 4" descr="Programmer female with solid fill">
            <a:extLst>
              <a:ext uri="{FF2B5EF4-FFF2-40B4-BE49-F238E27FC236}">
                <a16:creationId xmlns:a16="http://schemas.microsoft.com/office/drawing/2014/main" id="{56438645-1D21-FDA6-5665-69706556A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4415" y="849085"/>
            <a:ext cx="914400" cy="914400"/>
          </a:xfrm>
          <a:prstGeom prst="rect">
            <a:avLst/>
          </a:prstGeom>
        </p:spPr>
      </p:pic>
      <p:sp>
        <p:nvSpPr>
          <p:cNvPr id="6" name="Arrow: Right 5">
            <a:extLst>
              <a:ext uri="{FF2B5EF4-FFF2-40B4-BE49-F238E27FC236}">
                <a16:creationId xmlns:a16="http://schemas.microsoft.com/office/drawing/2014/main" id="{2CDC8D02-0AD2-9E00-4961-620B5E266CC8}"/>
              </a:ext>
            </a:extLst>
          </p:cNvPr>
          <p:cNvSpPr/>
          <p:nvPr/>
        </p:nvSpPr>
        <p:spPr>
          <a:xfrm>
            <a:off x="2763307" y="884465"/>
            <a:ext cx="491523" cy="602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CE3A20-B560-DBCF-4DB4-29E2D2335299}"/>
              </a:ext>
            </a:extLst>
          </p:cNvPr>
          <p:cNvSpPr txBox="1"/>
          <p:nvPr/>
        </p:nvSpPr>
        <p:spPr>
          <a:xfrm>
            <a:off x="1754416" y="1970314"/>
            <a:ext cx="1585009"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mj-lt"/>
              </a:rPr>
              <a:t>Library e-resource</a:t>
            </a:r>
          </a:p>
          <a:p>
            <a:pPr marL="285750" indent="-285750">
              <a:buFont typeface="Arial" panose="020B0604020202020204" pitchFamily="34" charset="0"/>
              <a:buChar char="•"/>
            </a:pPr>
            <a:r>
              <a:rPr lang="en-US" dirty="0">
                <a:latin typeface="+mj-lt"/>
              </a:rPr>
              <a:t>Google Scholar</a:t>
            </a:r>
          </a:p>
          <a:p>
            <a:pPr marL="285750" indent="-285750">
              <a:buFont typeface="Arial" panose="020B0604020202020204" pitchFamily="34" charset="0"/>
              <a:buChar char="•"/>
            </a:pPr>
            <a:r>
              <a:rPr lang="en-US" dirty="0">
                <a:latin typeface="+mj-lt"/>
              </a:rPr>
              <a:t>Vendor’s interface</a:t>
            </a:r>
          </a:p>
        </p:txBody>
      </p:sp>
      <p:pic>
        <p:nvPicPr>
          <p:cNvPr id="9" name="Picture 8">
            <a:extLst>
              <a:ext uri="{FF2B5EF4-FFF2-40B4-BE49-F238E27FC236}">
                <a16:creationId xmlns:a16="http://schemas.microsoft.com/office/drawing/2014/main" id="{41A36DA0-4125-508D-63A9-FFC22DF7FEE4}"/>
              </a:ext>
            </a:extLst>
          </p:cNvPr>
          <p:cNvPicPr>
            <a:picLocks noChangeAspect="1"/>
          </p:cNvPicPr>
          <p:nvPr/>
        </p:nvPicPr>
        <p:blipFill>
          <a:blip r:embed="rId5"/>
          <a:stretch>
            <a:fillRect/>
          </a:stretch>
        </p:blipFill>
        <p:spPr>
          <a:xfrm>
            <a:off x="3522435" y="584230"/>
            <a:ext cx="6915150" cy="781050"/>
          </a:xfrm>
          <a:prstGeom prst="rect">
            <a:avLst/>
          </a:prstGeom>
          <a:ln>
            <a:solidFill>
              <a:schemeClr val="accent1"/>
            </a:solidFill>
          </a:ln>
        </p:spPr>
      </p:pic>
      <p:sp>
        <p:nvSpPr>
          <p:cNvPr id="10" name="Arrow: Down 9">
            <a:extLst>
              <a:ext uri="{FF2B5EF4-FFF2-40B4-BE49-F238E27FC236}">
                <a16:creationId xmlns:a16="http://schemas.microsoft.com/office/drawing/2014/main" id="{FB4EA8F3-D0E5-4DE9-4109-1439DCE53580}"/>
              </a:ext>
            </a:extLst>
          </p:cNvPr>
          <p:cNvSpPr/>
          <p:nvPr/>
        </p:nvSpPr>
        <p:spPr>
          <a:xfrm>
            <a:off x="6411687" y="1487262"/>
            <a:ext cx="491523" cy="4830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F36E3A-11C8-F4B1-1C7E-BAC42C1CCB49}"/>
              </a:ext>
            </a:extLst>
          </p:cNvPr>
          <p:cNvSpPr txBox="1"/>
          <p:nvPr/>
        </p:nvSpPr>
        <p:spPr>
          <a:xfrm>
            <a:off x="6999661" y="3357956"/>
            <a:ext cx="261257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mj-lt"/>
              </a:rPr>
              <a:t>Link Resolver-  </a:t>
            </a:r>
            <a:r>
              <a:rPr lang="en-US" dirty="0">
                <a:latin typeface="+mj-lt"/>
              </a:rPr>
              <a:t>Alma as seen via Primo VE</a:t>
            </a:r>
          </a:p>
        </p:txBody>
      </p:sp>
      <p:sp>
        <p:nvSpPr>
          <p:cNvPr id="13" name="TextBox 12">
            <a:extLst>
              <a:ext uri="{FF2B5EF4-FFF2-40B4-BE49-F238E27FC236}">
                <a16:creationId xmlns:a16="http://schemas.microsoft.com/office/drawing/2014/main" id="{70DC8043-A061-737E-50FB-F167AC065BCD}"/>
              </a:ext>
            </a:extLst>
          </p:cNvPr>
          <p:cNvSpPr txBox="1"/>
          <p:nvPr/>
        </p:nvSpPr>
        <p:spPr>
          <a:xfrm>
            <a:off x="4757058" y="2188029"/>
            <a:ext cx="4310743" cy="369332"/>
          </a:xfrm>
          <a:prstGeom prst="rect">
            <a:avLst/>
          </a:prstGeom>
          <a:noFill/>
          <a:ln>
            <a:solidFill>
              <a:schemeClr val="accent3"/>
            </a:solidFill>
          </a:ln>
        </p:spPr>
        <p:txBody>
          <a:bodyPr wrap="square" rtlCol="0">
            <a:spAutoFit/>
          </a:bodyPr>
          <a:lstStyle/>
          <a:p>
            <a:r>
              <a:rPr lang="en-US" dirty="0">
                <a:latin typeface="+mj-lt"/>
              </a:rPr>
              <a:t>If Off Campus- Authentication/Proxying </a:t>
            </a:r>
          </a:p>
        </p:txBody>
      </p:sp>
      <p:sp>
        <p:nvSpPr>
          <p:cNvPr id="14" name="Arrow: Down 13">
            <a:extLst>
              <a:ext uri="{FF2B5EF4-FFF2-40B4-BE49-F238E27FC236}">
                <a16:creationId xmlns:a16="http://schemas.microsoft.com/office/drawing/2014/main" id="{236A5149-B8D0-A2B3-BAD7-CBD1B0BEB809}"/>
              </a:ext>
            </a:extLst>
          </p:cNvPr>
          <p:cNvSpPr/>
          <p:nvPr/>
        </p:nvSpPr>
        <p:spPr>
          <a:xfrm>
            <a:off x="6509657" y="2893644"/>
            <a:ext cx="393552" cy="3693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4B24611-16B6-9494-0D46-9530E7EC1B0C}"/>
              </a:ext>
            </a:extLst>
          </p:cNvPr>
          <p:cNvSpPr/>
          <p:nvPr/>
        </p:nvSpPr>
        <p:spPr>
          <a:xfrm>
            <a:off x="6172200" y="3716994"/>
            <a:ext cx="478971" cy="193161"/>
          </a:xfrm>
          <a:prstGeom prst="rightArrow">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939D3E5-1874-5E73-2388-714E0D559E01}"/>
              </a:ext>
            </a:extLst>
          </p:cNvPr>
          <p:cNvSpPr txBox="1"/>
          <p:nvPr/>
        </p:nvSpPr>
        <p:spPr>
          <a:xfrm>
            <a:off x="4174746" y="2799332"/>
            <a:ext cx="1513113" cy="1477328"/>
          </a:xfrm>
          <a:prstGeom prst="rect">
            <a:avLst/>
          </a:prstGeom>
          <a:noFill/>
          <a:ln>
            <a:solidFill>
              <a:schemeClr val="accent1">
                <a:shade val="95000"/>
                <a:satMod val="105000"/>
              </a:schemeClr>
            </a:solidFill>
          </a:ln>
        </p:spPr>
        <p:txBody>
          <a:bodyPr wrap="square" rtlCol="0">
            <a:spAutoFit/>
          </a:bodyPr>
          <a:lstStyle/>
          <a:p>
            <a:r>
              <a:rPr lang="en-US" dirty="0">
                <a:latin typeface="+mj-lt"/>
              </a:rPr>
              <a:t>Alma builds an OpenURL/ Context Object, etc. </a:t>
            </a:r>
            <a:endParaRPr lang="en-US" dirty="0"/>
          </a:p>
        </p:txBody>
      </p:sp>
      <p:sp>
        <p:nvSpPr>
          <p:cNvPr id="17" name="Arrow: Down 16">
            <a:extLst>
              <a:ext uri="{FF2B5EF4-FFF2-40B4-BE49-F238E27FC236}">
                <a16:creationId xmlns:a16="http://schemas.microsoft.com/office/drawing/2014/main" id="{FE745F22-E6CB-4C4D-2019-A4E2340F96E3}"/>
              </a:ext>
            </a:extLst>
          </p:cNvPr>
          <p:cNvSpPr/>
          <p:nvPr/>
        </p:nvSpPr>
        <p:spPr>
          <a:xfrm>
            <a:off x="7968343" y="4497233"/>
            <a:ext cx="332163" cy="350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7428FC0-F7F8-D851-426D-956BEB8C2F3A}"/>
              </a:ext>
            </a:extLst>
          </p:cNvPr>
          <p:cNvSpPr txBox="1"/>
          <p:nvPr/>
        </p:nvSpPr>
        <p:spPr>
          <a:xfrm>
            <a:off x="3775074" y="4880579"/>
            <a:ext cx="5573486" cy="369332"/>
          </a:xfrm>
          <a:prstGeom prst="rect">
            <a:avLst/>
          </a:prstGeom>
          <a:noFill/>
          <a:ln>
            <a:solidFill>
              <a:schemeClr val="accent1">
                <a:shade val="95000"/>
                <a:satMod val="105000"/>
              </a:schemeClr>
            </a:solidFill>
          </a:ln>
        </p:spPr>
        <p:txBody>
          <a:bodyPr wrap="square" rtlCol="0">
            <a:spAutoFit/>
          </a:bodyPr>
          <a:lstStyle/>
          <a:p>
            <a:r>
              <a:rPr lang="en-US" dirty="0">
                <a:latin typeface="+mj-lt"/>
              </a:rPr>
              <a:t>On to publisher, repository or vendor interface</a:t>
            </a:r>
          </a:p>
        </p:txBody>
      </p:sp>
      <p:sp>
        <p:nvSpPr>
          <p:cNvPr id="19" name="Arrow: Down 18">
            <a:extLst>
              <a:ext uri="{FF2B5EF4-FFF2-40B4-BE49-F238E27FC236}">
                <a16:creationId xmlns:a16="http://schemas.microsoft.com/office/drawing/2014/main" id="{4764511D-AB2D-E5B5-4567-C57A60B3B05F}"/>
              </a:ext>
            </a:extLst>
          </p:cNvPr>
          <p:cNvSpPr/>
          <p:nvPr/>
        </p:nvSpPr>
        <p:spPr>
          <a:xfrm>
            <a:off x="3522436" y="5294955"/>
            <a:ext cx="505279" cy="4635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8BD9816-1967-8E60-0331-877F27F2D992}"/>
              </a:ext>
            </a:extLst>
          </p:cNvPr>
          <p:cNvSpPr txBox="1"/>
          <p:nvPr/>
        </p:nvSpPr>
        <p:spPr>
          <a:xfrm>
            <a:off x="3450846" y="5781278"/>
            <a:ext cx="2917371" cy="646331"/>
          </a:xfrm>
          <a:prstGeom prst="rect">
            <a:avLst/>
          </a:prstGeom>
          <a:noFill/>
          <a:ln>
            <a:solidFill>
              <a:schemeClr val="accent1">
                <a:shade val="95000"/>
                <a:satMod val="105000"/>
              </a:schemeClr>
            </a:solidFill>
          </a:ln>
        </p:spPr>
        <p:txBody>
          <a:bodyPr wrap="square" rtlCol="0">
            <a:spAutoFit/>
          </a:bodyPr>
          <a:lstStyle/>
          <a:p>
            <a:r>
              <a:rPr lang="en-US" dirty="0">
                <a:latin typeface="+mj-lt"/>
              </a:rPr>
              <a:t>Full Text: html/pdf/ streaming media, etc. </a:t>
            </a:r>
          </a:p>
        </p:txBody>
      </p:sp>
      <p:pic>
        <p:nvPicPr>
          <p:cNvPr id="26" name="Graphic 25" descr="Storytelling with solid fill">
            <a:extLst>
              <a:ext uri="{FF2B5EF4-FFF2-40B4-BE49-F238E27FC236}">
                <a16:creationId xmlns:a16="http://schemas.microsoft.com/office/drawing/2014/main" id="{99BB24CA-2464-C74D-0494-C7F2D02C3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8546" y="5513208"/>
            <a:ext cx="914400" cy="914400"/>
          </a:xfrm>
          <a:prstGeom prst="rect">
            <a:avLst/>
          </a:prstGeom>
        </p:spPr>
      </p:pic>
      <p:pic>
        <p:nvPicPr>
          <p:cNvPr id="28" name="Graphic 27" descr="Lock with solid fill">
            <a:extLst>
              <a:ext uri="{FF2B5EF4-FFF2-40B4-BE49-F238E27FC236}">
                <a16:creationId xmlns:a16="http://schemas.microsoft.com/office/drawing/2014/main" id="{915675BE-5EA1-855E-52D1-F3860F8AE9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3450" y="1751329"/>
            <a:ext cx="914400" cy="914400"/>
          </a:xfrm>
          <a:prstGeom prst="rect">
            <a:avLst/>
          </a:prstGeom>
        </p:spPr>
      </p:pic>
      <p:pic>
        <p:nvPicPr>
          <p:cNvPr id="30" name="Graphic 29" descr="Key with solid fill">
            <a:extLst>
              <a:ext uri="{FF2B5EF4-FFF2-40B4-BE49-F238E27FC236}">
                <a16:creationId xmlns:a16="http://schemas.microsoft.com/office/drawing/2014/main" id="{2987F9FD-5597-852E-608C-C5C9A921E8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9104" y="1370840"/>
            <a:ext cx="914400" cy="914400"/>
          </a:xfrm>
          <a:prstGeom prst="rect">
            <a:avLst/>
          </a:prstGeom>
        </p:spPr>
      </p:pic>
      <p:cxnSp>
        <p:nvCxnSpPr>
          <p:cNvPr id="8" name="Straight Arrow Connector 7">
            <a:extLst>
              <a:ext uri="{FF2B5EF4-FFF2-40B4-BE49-F238E27FC236}">
                <a16:creationId xmlns:a16="http://schemas.microsoft.com/office/drawing/2014/main" id="{92938F5E-9B55-CBA3-4A8B-D45EF4A3CFF1}"/>
              </a:ext>
            </a:extLst>
          </p:cNvPr>
          <p:cNvCxnSpPr>
            <a:cxnSpLocks/>
          </p:cNvCxnSpPr>
          <p:nvPr/>
        </p:nvCxnSpPr>
        <p:spPr>
          <a:xfrm>
            <a:off x="5736773" y="4158343"/>
            <a:ext cx="126288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D2AC3A9-BF85-8784-1F89-9376357E17A8}"/>
              </a:ext>
            </a:extLst>
          </p:cNvPr>
          <p:cNvSpPr txBox="1"/>
          <p:nvPr/>
        </p:nvSpPr>
        <p:spPr>
          <a:xfrm>
            <a:off x="3810979" y="2643207"/>
            <a:ext cx="6626605" cy="2192328"/>
          </a:xfrm>
          <a:prstGeom prst="rect">
            <a:avLst/>
          </a:prstGeom>
          <a:noFill/>
          <a:ln w="101600" cmpd="sng">
            <a:solidFill>
              <a:schemeClr val="accent3">
                <a:lumMod val="60000"/>
                <a:lumOff val="40000"/>
              </a:schemeClr>
            </a:solidFill>
          </a:ln>
        </p:spPr>
        <p:txBody>
          <a:bodyPr wrap="square" rtlCol="0">
            <a:spAutoFit/>
          </a:bodyPr>
          <a:lstStyle/>
          <a:p>
            <a:endParaRPr lang="en-US" dirty="0"/>
          </a:p>
        </p:txBody>
      </p:sp>
    </p:spTree>
    <p:extLst>
      <p:ext uri="{BB962C8B-B14F-4D97-AF65-F5344CB8AC3E}">
        <p14:creationId xmlns:p14="http://schemas.microsoft.com/office/powerpoint/2010/main" val="181847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65514" y="508012"/>
            <a:ext cx="8636726" cy="5818361"/>
          </a:xfrm>
          <a:prstGeom prst="rect">
            <a:avLst/>
          </a:prstGeom>
        </p:spPr>
        <p:txBody>
          <a:bodyPr/>
          <a:lstStyle/>
          <a:p>
            <a:pPr>
              <a:spcBef>
                <a:spcPts val="0"/>
              </a:spcBef>
            </a:pPr>
            <a:r>
              <a:rPr lang="en-US" sz="1600" dirty="0">
                <a:latin typeface="+mj-lt"/>
                <a:ea typeface="+mn-lt"/>
                <a:cs typeface="+mn-lt"/>
              </a:rPr>
              <a:t>Review of First “Troubleshooting Linking Problems” December 2022 Office Hours</a:t>
            </a:r>
          </a:p>
          <a:p>
            <a:pPr>
              <a:spcBef>
                <a:spcPts val="0"/>
              </a:spcBef>
            </a:pPr>
            <a:endParaRPr lang="en-US" sz="1600" dirty="0">
              <a:latin typeface="+mj-lt"/>
              <a:ea typeface="+mn-lt"/>
              <a:cs typeface="+mn-lt"/>
            </a:endParaRPr>
          </a:p>
          <a:p>
            <a:pPr>
              <a:spcBef>
                <a:spcPts val="0"/>
              </a:spcBef>
            </a:pPr>
            <a:r>
              <a:rPr lang="en-US" sz="2400" dirty="0">
                <a:latin typeface="+mj-lt"/>
                <a:ea typeface="+mn-lt"/>
                <a:cs typeface="+mn-lt"/>
              </a:rPr>
              <a:t>1. </a:t>
            </a:r>
            <a:r>
              <a:rPr lang="en-US" sz="2400" b="1" dirty="0">
                <a:latin typeface="+mj-lt"/>
                <a:ea typeface="+mn-lt"/>
                <a:cs typeface="+mn-lt"/>
              </a:rPr>
              <a:t>Always Start with a Do Over- </a:t>
            </a:r>
          </a:p>
          <a:p>
            <a:pPr>
              <a:spcBef>
                <a:spcPts val="0"/>
              </a:spcBef>
            </a:pPr>
            <a:endParaRPr lang="en-US" sz="2400" dirty="0">
              <a:latin typeface="+mj-lt"/>
              <a:ea typeface="+mn-lt"/>
              <a:cs typeface="+mn-lt"/>
            </a:endParaRPr>
          </a:p>
          <a:p>
            <a:pPr marL="342900" indent="-342900">
              <a:buFont typeface="Arial" panose="020B0604020202020204" pitchFamily="34" charset="0"/>
              <a:buChar char="•"/>
            </a:pPr>
            <a:r>
              <a:rPr lang="en-US" sz="2400" b="1" dirty="0">
                <a:latin typeface="+mj-lt"/>
              </a:rPr>
              <a:t>Re-create the search</a:t>
            </a:r>
            <a:r>
              <a:rPr lang="en-US" sz="2400" dirty="0">
                <a:latin typeface="+mj-lt"/>
              </a:rPr>
              <a:t>  </a:t>
            </a:r>
            <a:r>
              <a:rPr lang="en-US" dirty="0">
                <a:effectLst/>
                <a:latin typeface="+mj-lt"/>
              </a:rPr>
              <a:t>and </a:t>
            </a:r>
            <a:r>
              <a:rPr lang="en-US" sz="2400" b="1" dirty="0">
                <a:latin typeface="+mj-lt"/>
              </a:rPr>
              <a:t>Try another web browser</a:t>
            </a:r>
            <a:r>
              <a:rPr lang="en-US" sz="2400" dirty="0">
                <a:latin typeface="+mj-lt"/>
              </a:rPr>
              <a:t> </a:t>
            </a:r>
            <a:r>
              <a:rPr lang="en-US" dirty="0">
                <a:effectLst/>
                <a:latin typeface="+mj-lt"/>
              </a:rPr>
              <a:t>than what the patron used.  </a:t>
            </a:r>
          </a:p>
          <a:p>
            <a:pPr marL="342900" indent="-342900">
              <a:buFont typeface="Arial" panose="020B0604020202020204" pitchFamily="34" charset="0"/>
              <a:buChar char="•"/>
            </a:pPr>
            <a:endParaRPr lang="en-US" dirty="0">
              <a:latin typeface="+mj-lt"/>
            </a:endParaRPr>
          </a:p>
          <a:p>
            <a:r>
              <a:rPr lang="en-US" sz="2400" dirty="0">
                <a:latin typeface="+mj-lt"/>
              </a:rPr>
              <a:t>2. </a:t>
            </a:r>
            <a:r>
              <a:rPr lang="en-US" sz="2400" b="1" dirty="0">
                <a:latin typeface="+mj-lt"/>
              </a:rPr>
              <a:t>Authentication issues: On Campus/Off Campus</a:t>
            </a:r>
          </a:p>
          <a:p>
            <a:pPr marL="342900" indent="-342900">
              <a:buFont typeface="Arial" panose="020B0604020202020204" pitchFamily="34" charset="0"/>
              <a:buChar char="•"/>
            </a:pPr>
            <a:r>
              <a:rPr lang="en-US" sz="1600" dirty="0">
                <a:latin typeface="+mj-lt"/>
              </a:rPr>
              <a:t> the off-campus patron is getting "Access denied" or "You must authenticate..." type messages.</a:t>
            </a:r>
          </a:p>
          <a:p>
            <a:pPr marL="342900" indent="-342900">
              <a:buFont typeface="Arial" panose="020B0604020202020204" pitchFamily="34" charset="0"/>
              <a:buChar char="•"/>
            </a:pPr>
            <a:endParaRPr lang="en-US" sz="2400" dirty="0">
              <a:latin typeface="+mj-lt"/>
            </a:endParaRPr>
          </a:p>
          <a:p>
            <a:r>
              <a:rPr lang="en-US" sz="2400" dirty="0">
                <a:latin typeface="+mj-lt"/>
              </a:rPr>
              <a:t>3. </a:t>
            </a:r>
            <a:r>
              <a:rPr lang="en-US" sz="2400" b="1" dirty="0">
                <a:latin typeface="+mj-lt"/>
              </a:rPr>
              <a:t>E-Collection or E-title activation problems:</a:t>
            </a:r>
          </a:p>
          <a:p>
            <a:pPr marL="1085850" lvl="1" indent="-342900">
              <a:buFont typeface="Arial" panose="020B0604020202020204" pitchFamily="34" charset="0"/>
              <a:buChar char="•"/>
            </a:pPr>
            <a:r>
              <a:rPr lang="en-US" sz="2100" dirty="0">
                <a:latin typeface="+mj-lt"/>
              </a:rPr>
              <a:t>Correct e-resource activated?</a:t>
            </a:r>
          </a:p>
          <a:p>
            <a:pPr marL="1085850" lvl="1" indent="-342900">
              <a:buFont typeface="Arial" panose="020B0604020202020204" pitchFamily="34" charset="0"/>
              <a:buChar char="•"/>
            </a:pPr>
            <a:r>
              <a:rPr lang="en-US" sz="2100" dirty="0">
                <a:latin typeface="+mj-lt"/>
              </a:rPr>
              <a:t>Need a Customer ID/Code/Subscriber number, etc.?</a:t>
            </a:r>
          </a:p>
          <a:p>
            <a:pPr marL="1085850" lvl="1" indent="-342900">
              <a:buFont typeface="Arial" panose="020B0604020202020204" pitchFamily="34" charset="0"/>
              <a:buChar char="•"/>
            </a:pPr>
            <a:r>
              <a:rPr lang="en-US" sz="2100" dirty="0">
                <a:latin typeface="+mj-lt"/>
              </a:rPr>
              <a:t>Dates of coverage or Open Access status wrong in active resource? </a:t>
            </a:r>
          </a:p>
          <a:p>
            <a:pPr marL="342900" indent="-342900">
              <a:buFont typeface="Arial" panose="020B0604020202020204" pitchFamily="34" charset="0"/>
              <a:buChar char="•"/>
            </a:pPr>
            <a:endParaRPr lang="en-US" sz="2400" b="1" dirty="0">
              <a:latin typeface="+mj-lt"/>
            </a:endParaRPr>
          </a:p>
          <a:p>
            <a:endParaRPr lang="en-US" sz="2400" b="1" dirty="0">
              <a:latin typeface="+mj-lt"/>
            </a:endParaRPr>
          </a:p>
          <a:p>
            <a:endParaRPr lang="en-US" dirty="0">
              <a:effectLst/>
              <a:latin typeface="+mj-lt"/>
            </a:endParaRPr>
          </a:p>
          <a:p>
            <a:endParaRPr lang="en-US" dirty="0">
              <a:latin typeface="+mj-lt"/>
            </a:endParaRPr>
          </a:p>
          <a:p>
            <a:endParaRPr lang="en-US" dirty="0">
              <a:effectLst/>
              <a:latin typeface="+mj-lt"/>
            </a:endParaRPr>
          </a:p>
          <a:p>
            <a:pPr>
              <a:spcBef>
                <a:spcPts val="0"/>
              </a:spcBef>
            </a:pPr>
            <a:endParaRPr lang="en-US" dirty="0">
              <a:latin typeface="+mj-lt"/>
              <a:ea typeface="+mn-lt"/>
              <a:cs typeface="+mn-lt"/>
            </a:endParaRPr>
          </a:p>
        </p:txBody>
      </p:sp>
      <p:pic>
        <p:nvPicPr>
          <p:cNvPr id="22" name="Picture 21" descr="Icon&#10;&#10;Description automatically generated">
            <a:extLst>
              <a:ext uri="{FF2B5EF4-FFF2-40B4-BE49-F238E27FC236}">
                <a16:creationId xmlns:a16="http://schemas.microsoft.com/office/drawing/2014/main" id="{8C543BFF-AB92-ACB6-B9F1-E989DF9E29A5}"/>
              </a:ext>
            </a:extLst>
          </p:cNvPr>
          <p:cNvPicPr>
            <a:picLocks noChangeAspect="1"/>
          </p:cNvPicPr>
          <p:nvPr/>
        </p:nvPicPr>
        <p:blipFill>
          <a:blip r:embed="rId3"/>
          <a:stretch>
            <a:fillRect/>
          </a:stretch>
        </p:blipFill>
        <p:spPr>
          <a:xfrm>
            <a:off x="6500016" y="991065"/>
            <a:ext cx="624840" cy="647700"/>
          </a:xfrm>
          <a:prstGeom prst="rect">
            <a:avLst/>
          </a:prstGeom>
        </p:spPr>
      </p:pic>
    </p:spTree>
    <p:extLst>
      <p:ext uri="{BB962C8B-B14F-4D97-AF65-F5344CB8AC3E}">
        <p14:creationId xmlns:p14="http://schemas.microsoft.com/office/powerpoint/2010/main" val="92750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4. </a:t>
            </a:r>
            <a:r>
              <a:rPr lang="en-US" sz="2400" b="1" dirty="0">
                <a:latin typeface="Arial"/>
                <a:ea typeface="+mn-lt"/>
                <a:cs typeface="+mn-lt"/>
              </a:rPr>
              <a:t>Is The Citation accurate? Metadata issues. </a:t>
            </a:r>
          </a:p>
          <a:p>
            <a:pPr marL="171450" lvl="1" indent="0">
              <a:spcBef>
                <a:spcPts val="0"/>
              </a:spcBef>
              <a:buNone/>
            </a:pPr>
            <a:r>
              <a:rPr lang="en-US" sz="2000" b="1" dirty="0">
                <a:latin typeface="Arial"/>
                <a:ea typeface="+mn-lt"/>
                <a:cs typeface="+mn-lt"/>
              </a:rPr>
              <a:t> </a:t>
            </a:r>
            <a:endParaRPr lang="en-US" sz="2000" dirty="0">
              <a:latin typeface="+mj-lt"/>
            </a:endParaRPr>
          </a:p>
          <a:p>
            <a:pPr marL="171450" lvl="1" indent="0">
              <a:spcBef>
                <a:spcPts val="0"/>
              </a:spcBef>
              <a:buNone/>
            </a:pPr>
            <a:endParaRPr lang="en-US" sz="1800" dirty="0">
              <a:latin typeface="+mj-lt"/>
              <a:ea typeface="+mn-lt"/>
              <a:cs typeface="+mn-lt"/>
            </a:endParaRPr>
          </a:p>
          <a:p>
            <a:pPr marL="514350" lvl="1" indent="-342900">
              <a:spcBef>
                <a:spcPts val="0"/>
              </a:spcBef>
              <a:buFont typeface="Arial" panose="020B0604020202020204" pitchFamily="34" charset="0"/>
              <a:buChar char="•"/>
            </a:pPr>
            <a:r>
              <a:rPr lang="en-US" sz="2400" dirty="0">
                <a:latin typeface="+mj-lt"/>
                <a:ea typeface="+mn-lt"/>
                <a:cs typeface="+mn-lt"/>
              </a:rPr>
              <a:t>The journal/periodical/</a:t>
            </a:r>
            <a:r>
              <a:rPr lang="en-US" sz="2400" dirty="0" err="1">
                <a:latin typeface="+mj-lt"/>
                <a:ea typeface="+mn-lt"/>
                <a:cs typeface="+mn-lt"/>
              </a:rPr>
              <a:t>ebook</a:t>
            </a:r>
            <a:r>
              <a:rPr lang="en-US" sz="2400" dirty="0">
                <a:latin typeface="+mj-lt"/>
                <a:ea typeface="+mn-lt"/>
                <a:cs typeface="+mn-lt"/>
              </a:rPr>
              <a:t> is different. Or has </a:t>
            </a:r>
            <a:r>
              <a:rPr lang="en-US" sz="2400" dirty="0">
                <a:latin typeface="+mj-lt"/>
              </a:rPr>
              <a:t>different versions/editions? Ex. “New York Times” </a:t>
            </a:r>
            <a:endParaRPr lang="en-US" sz="2400" dirty="0">
              <a:latin typeface="+mj-lt"/>
              <a:ea typeface="+mn-lt"/>
              <a:cs typeface="+mn-lt"/>
            </a:endParaRPr>
          </a:p>
          <a:p>
            <a:pPr marL="514350" lvl="1" indent="-342900">
              <a:spcBef>
                <a:spcPts val="0"/>
              </a:spcBef>
              <a:buFont typeface="Arial" panose="020B0604020202020204" pitchFamily="34" charset="0"/>
              <a:buChar char="•"/>
            </a:pPr>
            <a:r>
              <a:rPr lang="en-US" sz="2400" dirty="0">
                <a:latin typeface="+mj-lt"/>
              </a:rPr>
              <a:t>Could numbers have been flipped or typed incorrectly?</a:t>
            </a:r>
          </a:p>
          <a:p>
            <a:pPr marL="514350" lvl="1" indent="-342900">
              <a:spcBef>
                <a:spcPts val="0"/>
              </a:spcBef>
              <a:buFont typeface="Arial" panose="020B0604020202020204" pitchFamily="34" charset="0"/>
              <a:buChar char="•"/>
            </a:pPr>
            <a:r>
              <a:rPr lang="en-US" sz="2400" dirty="0">
                <a:latin typeface="+mj-lt"/>
              </a:rPr>
              <a:t>Is important information missing like date or ISSN/ISBN?</a:t>
            </a:r>
          </a:p>
          <a:p>
            <a:pPr marL="514350" lvl="1" indent="-342900">
              <a:spcBef>
                <a:spcPts val="0"/>
              </a:spcBef>
              <a:buFont typeface="Arial" panose="020B0604020202020204" pitchFamily="34" charset="0"/>
              <a:buChar char="•"/>
            </a:pPr>
            <a:r>
              <a:rPr lang="en-US" sz="2400" dirty="0">
                <a:latin typeface="+mj-lt"/>
              </a:rPr>
              <a:t>Is the article very new?  Or in “members only” section?</a:t>
            </a:r>
          </a:p>
          <a:p>
            <a:pPr marL="514350" lvl="1" indent="-342900">
              <a:spcBef>
                <a:spcPts val="0"/>
              </a:spcBef>
              <a:buFont typeface="Arial" panose="020B0604020202020204" pitchFamily="34" charset="0"/>
              <a:buChar char="•"/>
            </a:pPr>
            <a:r>
              <a:rPr lang="en-US" sz="2400" dirty="0">
                <a:latin typeface="+mj-lt"/>
              </a:rPr>
              <a:t>Does genre not match bibliographic info? </a:t>
            </a:r>
          </a:p>
          <a:p>
            <a:pPr marL="514350" lvl="1" indent="-342900">
              <a:spcBef>
                <a:spcPts val="0"/>
              </a:spcBef>
              <a:buFont typeface="Arial" panose="020B0604020202020204" pitchFamily="34" charset="0"/>
              <a:buChar char="•"/>
            </a:pPr>
            <a:endParaRPr lang="en-US" sz="2400" dirty="0">
              <a:latin typeface="+mj-lt"/>
            </a:endParaRPr>
          </a:p>
          <a:p>
            <a:pPr marL="171450" lvl="1" indent="0">
              <a:spcBef>
                <a:spcPts val="0"/>
              </a:spcBef>
              <a:buNone/>
            </a:pPr>
            <a:endParaRPr lang="en-US" sz="2000" dirty="0">
              <a:latin typeface="+mj-lt"/>
            </a:endParaRPr>
          </a:p>
          <a:p>
            <a:pPr marL="171450" lvl="1" indent="0">
              <a:spcBef>
                <a:spcPts val="0"/>
              </a:spcBef>
              <a:buNone/>
            </a:pPr>
            <a:r>
              <a:rPr lang="en-US" sz="2000" dirty="0">
                <a:latin typeface="+mj-lt"/>
                <a:ea typeface="+mn-lt"/>
                <a:cs typeface="+mn-lt"/>
              </a:rPr>
              <a:t> </a:t>
            </a:r>
            <a:endParaRPr lang="en-US" sz="2800" dirty="0">
              <a:latin typeface="+mj-lt"/>
              <a:ea typeface="+mn-lt"/>
              <a:cs typeface="+mn-lt"/>
            </a:endParaRPr>
          </a:p>
        </p:txBody>
      </p:sp>
    </p:spTree>
    <p:extLst>
      <p:ext uri="{BB962C8B-B14F-4D97-AF65-F5344CB8AC3E}">
        <p14:creationId xmlns:p14="http://schemas.microsoft.com/office/powerpoint/2010/main" val="120469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endParaRPr lang="en-US" sz="2400" dirty="0">
              <a:latin typeface="+mj-lt"/>
            </a:endParaRPr>
          </a:p>
          <a:p>
            <a:pPr marL="514350" lvl="1" indent="-342900">
              <a:spcBef>
                <a:spcPts val="0"/>
              </a:spcBef>
              <a:buFont typeface="Arial" panose="020B0604020202020204" pitchFamily="34" charset="0"/>
              <a:buChar char="•"/>
            </a:pPr>
            <a:r>
              <a:rPr lang="en-US" sz="2800" dirty="0">
                <a:latin typeface="+mj-lt"/>
                <a:ea typeface="+mn-lt"/>
                <a:cs typeface="+mn-lt"/>
              </a:rPr>
              <a:t>So how do you investigate cases of poor linking due to bibliographic citation inaccuracy, too brief or skimpy citations or other metadata issues? </a:t>
            </a:r>
          </a:p>
          <a:p>
            <a:pPr marL="514350" lvl="1" indent="-342900">
              <a:spcBef>
                <a:spcPts val="0"/>
              </a:spcBef>
              <a:buFont typeface="Arial" panose="020B0604020202020204" pitchFamily="34" charset="0"/>
              <a:buChar char="•"/>
            </a:pPr>
            <a:endParaRPr lang="en-US" sz="2800" dirty="0">
              <a:latin typeface="+mj-lt"/>
              <a:ea typeface="+mn-lt"/>
              <a:cs typeface="+mn-lt"/>
            </a:endParaRPr>
          </a:p>
          <a:p>
            <a:pPr marL="514350" lvl="1" indent="-342900">
              <a:spcBef>
                <a:spcPts val="0"/>
              </a:spcBef>
              <a:buFont typeface="Arial" panose="020B0604020202020204" pitchFamily="34" charset="0"/>
              <a:buChar char="•"/>
            </a:pPr>
            <a:r>
              <a:rPr lang="en-US" sz="2800" dirty="0">
                <a:latin typeface="+mj-lt"/>
                <a:ea typeface="+mn-lt"/>
                <a:cs typeface="+mn-lt"/>
              </a:rPr>
              <a:t>These are cases where the generated OpenURL is not working as expected and hence, is helpful to examine the OpenURL and related CTO in detail. </a:t>
            </a:r>
          </a:p>
          <a:p>
            <a:pPr marL="514350" lvl="1" indent="-342900">
              <a:spcBef>
                <a:spcPts val="0"/>
              </a:spcBef>
              <a:buFont typeface="Arial" panose="020B0604020202020204" pitchFamily="34" charset="0"/>
              <a:buChar char="•"/>
            </a:pPr>
            <a:endParaRPr lang="en-US" sz="2800" dirty="0">
              <a:latin typeface="+mj-lt"/>
              <a:ea typeface="+mn-lt"/>
              <a:cs typeface="+mn-lt"/>
            </a:endParaRPr>
          </a:p>
          <a:p>
            <a:pPr marL="514350" lvl="1" indent="-342900">
              <a:spcBef>
                <a:spcPts val="0"/>
              </a:spcBef>
              <a:buFont typeface="Arial" panose="020B0604020202020204" pitchFamily="34" charset="0"/>
              <a:buChar char="•"/>
            </a:pPr>
            <a:r>
              <a:rPr lang="en-US" sz="2800" dirty="0">
                <a:latin typeface="+mj-lt"/>
                <a:ea typeface="+mn-lt"/>
                <a:cs typeface="+mn-lt"/>
              </a:rPr>
              <a:t>First, we’ll explore how Alma processes a citation into an OpenURL for the  link resolver Primo VE “View Online” menu.  </a:t>
            </a:r>
          </a:p>
          <a:p>
            <a:pPr marL="514350" lvl="1" indent="-342900">
              <a:spcBef>
                <a:spcPts val="0"/>
              </a:spcBef>
              <a:buFont typeface="Arial" panose="020B0604020202020204" pitchFamily="34" charset="0"/>
              <a:buChar char="•"/>
            </a:pPr>
            <a:endParaRPr lang="en-US" sz="2800" dirty="0">
              <a:latin typeface="+mj-lt"/>
              <a:ea typeface="+mn-lt"/>
              <a:cs typeface="+mn-lt"/>
            </a:endParaRPr>
          </a:p>
          <a:p>
            <a:pPr marL="514350" lvl="1" indent="-342900">
              <a:spcBef>
                <a:spcPts val="0"/>
              </a:spcBef>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147986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noAutofit/>
          </a:bodyPr>
          <a:lstStyle/>
          <a:p>
            <a:r>
              <a:rPr lang="en-US" sz="2400" dirty="0">
                <a:latin typeface="Calibri"/>
                <a:ea typeface="Calibri" panose="020F0502020204030204" pitchFamily="34" charset="0"/>
              </a:rPr>
              <a:t> </a:t>
            </a:r>
            <a:r>
              <a:rPr lang="en-US" sz="2000" dirty="0">
                <a:latin typeface="Calibri"/>
                <a:ea typeface="Calibri" panose="020F0502020204030204" pitchFamily="34" charset="0"/>
              </a:rPr>
              <a:t>Advanced: Troubleshooting  e-resources linking problems.</a:t>
            </a:r>
            <a:endParaRPr lang="en-US" sz="2000">
              <a:latin typeface="Calibri"/>
            </a:endParaRP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70859" y="431336"/>
            <a:ext cx="8872152" cy="6168326"/>
          </a:xfrm>
          <a:prstGeom prst="rect">
            <a:avLst/>
          </a:prstGeom>
        </p:spPr>
        <p:txBody>
          <a:bodyPr/>
          <a:lstStyle/>
          <a:p>
            <a:pPr marL="171450" lvl="1" indent="0">
              <a:spcBef>
                <a:spcPts val="0"/>
              </a:spcBef>
              <a:buNone/>
            </a:pPr>
            <a:r>
              <a:rPr lang="en-US" sz="2400" dirty="0">
                <a:latin typeface="Arial"/>
                <a:ea typeface="+mn-lt"/>
                <a:cs typeface="+mn-lt"/>
              </a:rPr>
              <a:t>Your patron finds a citation like this example: </a:t>
            </a:r>
          </a:p>
          <a:p>
            <a:pPr marL="171450" lvl="1" indent="0">
              <a:spcBef>
                <a:spcPts val="0"/>
              </a:spcBef>
              <a:buNone/>
            </a:pPr>
            <a:endParaRPr lang="en-US" sz="2400" dirty="0">
              <a:latin typeface="Arial"/>
              <a:ea typeface="+mn-lt"/>
              <a:cs typeface="+mn-lt"/>
            </a:endParaRPr>
          </a:p>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400" dirty="0">
              <a:latin typeface="Arial"/>
              <a:ea typeface="+mn-lt"/>
              <a:cs typeface="+mn-lt"/>
            </a:endParaRPr>
          </a:p>
          <a:p>
            <a:pPr marL="650875" lvl="1" indent="0">
              <a:spcBef>
                <a:spcPts val="0"/>
              </a:spcBef>
              <a:buNone/>
            </a:pPr>
            <a:endParaRPr lang="en-US" sz="2400" dirty="0">
              <a:latin typeface="Arial"/>
              <a:ea typeface="+mn-lt"/>
              <a:cs typeface="+mn-lt"/>
            </a:endParaRPr>
          </a:p>
        </p:txBody>
      </p:sp>
      <p:sp>
        <p:nvSpPr>
          <p:cNvPr id="16" name="TextBox 15">
            <a:extLst>
              <a:ext uri="{FF2B5EF4-FFF2-40B4-BE49-F238E27FC236}">
                <a16:creationId xmlns:a16="http://schemas.microsoft.com/office/drawing/2014/main" id="{7939D3E5-1874-5E73-2388-714E0D559E01}"/>
              </a:ext>
            </a:extLst>
          </p:cNvPr>
          <p:cNvSpPr txBox="1"/>
          <p:nvPr/>
        </p:nvSpPr>
        <p:spPr>
          <a:xfrm>
            <a:off x="1659925" y="3634815"/>
            <a:ext cx="8324091" cy="1569660"/>
          </a:xfrm>
          <a:prstGeom prst="rect">
            <a:avLst/>
          </a:prstGeom>
          <a:noFill/>
          <a:ln>
            <a:solidFill>
              <a:schemeClr val="accent1">
                <a:shade val="95000"/>
                <a:satMod val="105000"/>
              </a:schemeClr>
            </a:solidFill>
          </a:ln>
        </p:spPr>
        <p:txBody>
          <a:bodyPr wrap="square" rtlCol="0">
            <a:spAutoFit/>
          </a:bodyPr>
          <a:lstStyle/>
          <a:p>
            <a:r>
              <a:rPr lang="en-US" sz="2400" dirty="0">
                <a:latin typeface="+mj-lt"/>
              </a:rPr>
              <a:t>- Next the Alma link resolver builds an OpenURL building on citation/metadata elements like ISSN/ISBN, DOI, PMID, periodical title, author, date, volume, pages, etc. </a:t>
            </a:r>
          </a:p>
          <a:p>
            <a:endParaRPr lang="en-US" sz="2400" dirty="0">
              <a:latin typeface="+mj-lt"/>
            </a:endParaRPr>
          </a:p>
        </p:txBody>
      </p:sp>
      <p:sp>
        <p:nvSpPr>
          <p:cNvPr id="6" name="TextBox 5">
            <a:extLst>
              <a:ext uri="{FF2B5EF4-FFF2-40B4-BE49-F238E27FC236}">
                <a16:creationId xmlns:a16="http://schemas.microsoft.com/office/drawing/2014/main" id="{397EDECF-A8D7-406A-43CB-9AA79653403D}"/>
              </a:ext>
            </a:extLst>
          </p:cNvPr>
          <p:cNvSpPr txBox="1"/>
          <p:nvPr/>
        </p:nvSpPr>
        <p:spPr>
          <a:xfrm>
            <a:off x="1275618" y="1131586"/>
            <a:ext cx="9547925" cy="2011441"/>
          </a:xfrm>
          <a:prstGeom prst="rect">
            <a:avLst/>
          </a:prstGeom>
          <a:noFill/>
        </p:spPr>
        <p:txBody>
          <a:bodyPr wrap="square" rtlCol="0">
            <a:spAutoFit/>
          </a:bodyPr>
          <a:lstStyle/>
          <a:p>
            <a:r>
              <a:rPr lang="en-US" sz="2400" dirty="0">
                <a:latin typeface="+mj-lt"/>
              </a:rPr>
              <a:t>Kader M, Hossain MA, Reddy V, Perera NKP, Rashid M. </a:t>
            </a:r>
            <a:r>
              <a:rPr lang="en-US" sz="2400" i="1" dirty="0">
                <a:latin typeface="+mj-lt"/>
              </a:rPr>
              <a:t>Effects of short-term breathing exercises on respiratory recovery in patients with COVID-19: a quasi-experimental study. </a:t>
            </a:r>
            <a:r>
              <a:rPr lang="en-US" sz="2400" u="sng" dirty="0">
                <a:latin typeface="+mj-lt"/>
              </a:rPr>
              <a:t>BMC sports science, medicine &amp; rehabilitation.</a:t>
            </a:r>
            <a:r>
              <a:rPr lang="en-US" sz="2400" dirty="0">
                <a:latin typeface="+mj-lt"/>
              </a:rPr>
              <a:t> 2022; vol.14(issue 1): pp. 60-70. doi:10.1186/s13102-022-00451-z</a:t>
            </a:r>
          </a:p>
        </p:txBody>
      </p:sp>
    </p:spTree>
    <p:extLst>
      <p:ext uri="{BB962C8B-B14F-4D97-AF65-F5344CB8AC3E}">
        <p14:creationId xmlns:p14="http://schemas.microsoft.com/office/powerpoint/2010/main" val="350483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15" y="-94785"/>
            <a:ext cx="8229600" cy="602796"/>
          </a:xfrm>
        </p:spPr>
        <p:txBody>
          <a:bodyPr/>
          <a:lstStyle/>
          <a:p>
            <a:r>
              <a:rPr lang="en-US" dirty="0">
                <a:latin typeface="Calibri" panose="020F0502020204030204" pitchFamily="34" charset="0"/>
                <a:ea typeface="Calibri" panose="020F0502020204030204" pitchFamily="34" charset="0"/>
              </a:rPr>
              <a:t> Advanced: Troubleshooting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9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6" name="TextBox 5">
            <a:extLst>
              <a:ext uri="{FF2B5EF4-FFF2-40B4-BE49-F238E27FC236}">
                <a16:creationId xmlns:a16="http://schemas.microsoft.com/office/drawing/2014/main" id="{397EDECF-A8D7-406A-43CB-9AA79653403D}"/>
              </a:ext>
            </a:extLst>
          </p:cNvPr>
          <p:cNvSpPr txBox="1"/>
          <p:nvPr/>
        </p:nvSpPr>
        <p:spPr>
          <a:xfrm>
            <a:off x="1338779" y="602403"/>
            <a:ext cx="9013536" cy="1323439"/>
          </a:xfrm>
          <a:prstGeom prst="rect">
            <a:avLst/>
          </a:prstGeom>
          <a:noFill/>
          <a:ln>
            <a:solidFill>
              <a:schemeClr val="accent1"/>
            </a:solidFill>
          </a:ln>
        </p:spPr>
        <p:txBody>
          <a:bodyPr wrap="square" rtlCol="0">
            <a:spAutoFit/>
          </a:bodyPr>
          <a:lstStyle/>
          <a:p>
            <a:r>
              <a:rPr lang="en-US" sz="2000" dirty="0"/>
              <a:t>Kader M, Hossain MA, Reddy V, Perera NKP, Rashid M. </a:t>
            </a:r>
            <a:r>
              <a:rPr lang="en-US" sz="2000" i="1" dirty="0"/>
              <a:t>Effects of short-term breathing exercises on respiratory recovery in patients with COVID-19: a quasi-experimental study. </a:t>
            </a:r>
            <a:r>
              <a:rPr lang="en-US" sz="2000" u="sng" dirty="0"/>
              <a:t>BMC sports science, medicine &amp; rehabilitation.</a:t>
            </a:r>
            <a:r>
              <a:rPr lang="en-US" sz="2000" dirty="0"/>
              <a:t> 2022; vol.14(issue 1): pp. 60-70. doi:10.1186/s13102-022-00451-z</a:t>
            </a:r>
          </a:p>
        </p:txBody>
      </p:sp>
      <p:sp>
        <p:nvSpPr>
          <p:cNvPr id="7" name="TextBox 6">
            <a:extLst>
              <a:ext uri="{FF2B5EF4-FFF2-40B4-BE49-F238E27FC236}">
                <a16:creationId xmlns:a16="http://schemas.microsoft.com/office/drawing/2014/main" id="{307190D9-4A00-F05A-8199-EAA3FA5F6C16}"/>
              </a:ext>
            </a:extLst>
          </p:cNvPr>
          <p:cNvSpPr txBox="1"/>
          <p:nvPr/>
        </p:nvSpPr>
        <p:spPr>
          <a:xfrm>
            <a:off x="1874159" y="2792068"/>
            <a:ext cx="7944757" cy="3416320"/>
          </a:xfrm>
          <a:prstGeom prst="rect">
            <a:avLst/>
          </a:prstGeom>
          <a:noFill/>
          <a:ln>
            <a:solidFill>
              <a:schemeClr val="accent1"/>
            </a:solidFill>
          </a:ln>
        </p:spPr>
        <p:txBody>
          <a:bodyPr wrap="square" rtlCol="0">
            <a:spAutoFit/>
          </a:bodyPr>
          <a:lstStyle/>
          <a:p>
            <a:r>
              <a:rPr lang="en-US" dirty="0"/>
              <a:t>http://i-share-uic.primo.exlibrisgroup.com/view/uresolver/01CARLI_UIC/openurl?rft_val_fmt=info:ofi/fmt:kev:mtx:journal&amp;rft.epage=60&amp;rft.volume=14&amp;rft.pub=BioMed Central Ltd&amp;rft.place=England&amp;rft_id=info:&amp;rfr_id=info:sid/primo.exlibrisgroup.com-gale_doaj_&amp;resource_typdoi/10.1186/s13102-022-00451-z&amp;rft_id=info:pmid/35382885e=articles&amp;rft.jtitle=BMC sports science, medicine &amp; rehabilitation&amp;rft.genre=article&amp;rft.issue=1&amp;rft.pages=60&amp;rft_galeid=A699551545&amp;vid=01CARLI_UIC:CARLI_UIC&amp;rft.date=2022-04-05&amp;rft_pqid=2652020974&amp;rft.spage=60&amp;rft.au=Kader, Manzur&amp;rft_dat=&lt;gale_doaj_&gt;A699551545&lt;/gale_doaj_&gt;&amp;rft.atitle=Effects of short-term breathing exercises on respiratory recovery in patients with COVID-19: a quasi-experimental study&amp;rft.issn=2052-1847&amp;rft.eissn=2052-1847 ]</a:t>
            </a:r>
          </a:p>
        </p:txBody>
      </p:sp>
      <p:sp>
        <p:nvSpPr>
          <p:cNvPr id="3" name="Arrow: Down 2">
            <a:extLst>
              <a:ext uri="{FF2B5EF4-FFF2-40B4-BE49-F238E27FC236}">
                <a16:creationId xmlns:a16="http://schemas.microsoft.com/office/drawing/2014/main" id="{964CFBC9-59F9-7A57-1F5D-9EC4D0EF04F1}"/>
              </a:ext>
            </a:extLst>
          </p:cNvPr>
          <p:cNvSpPr/>
          <p:nvPr/>
        </p:nvSpPr>
        <p:spPr>
          <a:xfrm>
            <a:off x="4252356" y="1986190"/>
            <a:ext cx="794657" cy="719405"/>
          </a:xfrm>
          <a:prstGeom prst="downArrow">
            <a:avLst>
              <a:gd name="adj1" fmla="val 50000"/>
              <a:gd name="adj2" fmla="val 228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4B82DE96-8900-0754-1171-1DFABEC86906}"/>
              </a:ext>
            </a:extLst>
          </p:cNvPr>
          <p:cNvSpPr txBox="1"/>
          <p:nvPr/>
        </p:nvSpPr>
        <p:spPr>
          <a:xfrm>
            <a:off x="5148944" y="2062395"/>
            <a:ext cx="1611086" cy="369332"/>
          </a:xfrm>
          <a:prstGeom prst="rect">
            <a:avLst/>
          </a:prstGeom>
          <a:noFill/>
        </p:spPr>
        <p:txBody>
          <a:bodyPr wrap="square" rtlCol="0">
            <a:spAutoFit/>
          </a:bodyPr>
          <a:lstStyle/>
          <a:p>
            <a:r>
              <a:rPr lang="en-US" b="1" dirty="0"/>
              <a:t>OpenURL</a:t>
            </a:r>
          </a:p>
        </p:txBody>
      </p:sp>
    </p:spTree>
    <p:extLst>
      <p:ext uri="{BB962C8B-B14F-4D97-AF65-F5344CB8AC3E}">
        <p14:creationId xmlns:p14="http://schemas.microsoft.com/office/powerpoint/2010/main" val="4217605355"/>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CARLI</Template>
  <TotalTime>319</TotalTime>
  <Words>4795</Words>
  <Application>Microsoft Office PowerPoint</Application>
  <PresentationFormat>Widescreen</PresentationFormat>
  <Paragraphs>364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Times New Roman</vt:lpstr>
      <vt:lpstr>CARLI</vt:lpstr>
      <vt:lpstr>E-Resources Linking Troubleshooting  Part II:  OpenURL and CTO </vt:lpstr>
      <vt:lpstr>Troubleshooting patron reports of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 Advanced: Troubleshooting  e-resources linking problems.</vt:lpstr>
      <vt:lpstr> Advanced: Troubleshooting  e-resources linking problems.</vt:lpstr>
      <vt:lpstr>Advanced: Troubleshooting  e-resources linking problems.</vt:lpstr>
      <vt:lpstr>Advanced: Troubleshooting  e-resources linking problems.</vt:lpstr>
      <vt:lpstr> Advanced: Troubleshooting  e-resources linking problems.</vt:lpstr>
      <vt:lpstr>Advanced: Troubleshooting  e-resources linking problems.</vt:lpstr>
      <vt:lpstr>Advanced: Troubleshooting  e-resources linking problems.</vt:lpstr>
      <vt:lpstr>Advanced: Troubleshooting  e-resources linking problems.</vt:lpstr>
      <vt:lpstr>Troubleshooting patron reports of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Advanced: Troubleshooting  e-resources linking problems.</vt:lpstr>
      <vt:lpstr>Wrap up &amp; Questions</vt:lpstr>
      <vt:lpstr>Wrap up &amp; Questions</vt:lpstr>
      <vt:lpstr>Wrap up &amp; Questions</vt:lpstr>
      <vt:lpstr>Next Office Hours May 11 Quarterly Release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Green, Denise D</cp:lastModifiedBy>
  <cp:revision>72</cp:revision>
  <dcterms:created xsi:type="dcterms:W3CDTF">2022-12-14T21:11:38Z</dcterms:created>
  <dcterms:modified xsi:type="dcterms:W3CDTF">2023-08-08T16:16:44Z</dcterms:modified>
</cp:coreProperties>
</file>