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1086" r:id="rId6"/>
    <p:sldId id="1088" r:id="rId7"/>
    <p:sldId id="1087" r:id="rId8"/>
    <p:sldId id="1083" r:id="rId9"/>
    <p:sldId id="1084" r:id="rId10"/>
    <p:sldId id="257" r:id="rId11"/>
    <p:sldId id="1090" r:id="rId12"/>
    <p:sldId id="1091" r:id="rId13"/>
    <p:sldId id="1092" r:id="rId14"/>
    <p:sldId id="1093" r:id="rId15"/>
    <p:sldId id="1094" r:id="rId16"/>
    <p:sldId id="1095" r:id="rId17"/>
    <p:sldId id="1096" r:id="rId18"/>
    <p:sldId id="1097" r:id="rId19"/>
    <p:sldId id="1098" r:id="rId20"/>
    <p:sldId id="1099" r:id="rId21"/>
    <p:sldId id="267" r:id="rId22"/>
    <p:sldId id="1100" r:id="rId23"/>
    <p:sldId id="1101" r:id="rId24"/>
    <p:sldId id="1102" r:id="rId25"/>
    <p:sldId id="291" r:id="rId26"/>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Lellan, Kathleen" initials="MK" lastIdx="1" clrIdx="0">
    <p:extLst>
      <p:ext uri="{19B8F6BF-5375-455C-9EA6-DF929625EA0E}">
        <p15:presenceInfo xmlns:p15="http://schemas.microsoft.com/office/powerpoint/2012/main" userId="McLellan, Kathleen" providerId="None"/>
      </p:ext>
    </p:extLst>
  </p:cmAuthor>
  <p:cmAuthor id="2" name="Kathleen McLellan" initials="KM" lastIdx="8" clrIdx="1">
    <p:extLst>
      <p:ext uri="{19B8F6BF-5375-455C-9EA6-DF929625EA0E}">
        <p15:presenceInfo xmlns:p15="http://schemas.microsoft.com/office/powerpoint/2012/main" userId="S-1-5-21-3681551113-1154639454-2518479793-79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B55"/>
    <a:srgbClr val="E16C81"/>
    <a:srgbClr val="C21C22"/>
    <a:srgbClr val="D48311"/>
    <a:srgbClr val="F4BD71"/>
    <a:srgbClr val="EC9113"/>
    <a:srgbClr val="54C7A8"/>
    <a:srgbClr val="398E6A"/>
    <a:srgbClr val="C654C6"/>
    <a:srgbClr val="7E0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22"/>
    <p:restoredTop sz="86326"/>
  </p:normalViewPr>
  <p:slideViewPr>
    <p:cSldViewPr snapToGrid="0" snapToObjects="1">
      <p:cViewPr varScale="1">
        <p:scale>
          <a:sx n="58" d="100"/>
          <a:sy n="58" d="100"/>
        </p:scale>
        <p:origin x="128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E1504CD9-3755-6E48-97BE-F4AD583A5D47}" type="datetimeFigureOut">
              <a:rPr lang="en-US" smtClean="0"/>
              <a:t>3/26/2019</a:t>
            </a:fld>
            <a:endParaRPr lang="en-US" dirty="0"/>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3A835369-C703-9D42-AC58-02EB9F519683}"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7DE02281-DDB9-A14E-8924-E648B5F33BFB}" type="datetimeFigureOut">
              <a:rPr lang="en-US" smtClean="0"/>
              <a:t>3/26/2019</a:t>
            </a:fld>
            <a:endParaRPr lang="en-US" dirty="0"/>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1E313A2F-4F44-6A43-962F-0DFD3FDCC135}" type="slidenum">
              <a:rPr lang="en-US" smtClean="0"/>
              <a:t>‹#›</a:t>
            </a:fld>
            <a:endParaRPr lang="en-US" dirty="0"/>
          </a:p>
        </p:txBody>
      </p:sp>
    </p:spTree>
    <p:extLst>
      <p:ext uri="{BB962C8B-B14F-4D97-AF65-F5344CB8AC3E}">
        <p14:creationId xmlns:p14="http://schemas.microsoft.com/office/powerpoint/2010/main" val="15882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a:t>
            </a:fld>
            <a:endParaRPr lang="en-US" dirty="0"/>
          </a:p>
        </p:txBody>
      </p:sp>
    </p:spTree>
    <p:extLst>
      <p:ext uri="{BB962C8B-B14F-4D97-AF65-F5344CB8AC3E}">
        <p14:creationId xmlns:p14="http://schemas.microsoft.com/office/powerpoint/2010/main" val="153340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3</a:t>
            </a:fld>
            <a:endParaRPr lang="en-US" dirty="0"/>
          </a:p>
        </p:txBody>
      </p:sp>
    </p:spTree>
    <p:extLst>
      <p:ext uri="{BB962C8B-B14F-4D97-AF65-F5344CB8AC3E}">
        <p14:creationId xmlns:p14="http://schemas.microsoft.com/office/powerpoint/2010/main" val="27593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recently launched ProQuest One Academic, a new multidisciplinary package that combines the four multidisciplinary collections of Academic Complete, ProQuest Central, Academic Video Online (AVON), and ProQuest Dissertations &amp; Theses Global</a:t>
            </a:r>
          </a:p>
          <a:p>
            <a:endParaRPr lang="en-US" dirty="0"/>
          </a:p>
        </p:txBody>
      </p:sp>
      <p:sp>
        <p:nvSpPr>
          <p:cNvPr id="4" name="Footer Placeholder 3"/>
          <p:cNvSpPr>
            <a:spLocks noGrp="1"/>
          </p:cNvSpPr>
          <p:nvPr>
            <p:ph type="ftr" sz="quarter" idx="4"/>
          </p:nvPr>
        </p:nvSpPr>
        <p:spPr/>
        <p:txBody>
          <a:bodyPr/>
          <a:lstStyle/>
          <a:p>
            <a:r>
              <a:rPr lang="en-US" dirty="0"/>
              <a:t>1 in 5 university students suffer from anxiety or depression (source: ACHA)</a:t>
            </a:r>
          </a:p>
        </p:txBody>
      </p:sp>
      <p:sp>
        <p:nvSpPr>
          <p:cNvPr id="5" name="Slide Number Placeholder 4"/>
          <p:cNvSpPr>
            <a:spLocks noGrp="1"/>
          </p:cNvSpPr>
          <p:nvPr>
            <p:ph type="sldNum" sz="quarter" idx="5"/>
          </p:nvPr>
        </p:nvSpPr>
        <p:spPr/>
        <p:txBody>
          <a:bodyPr/>
          <a:lstStyle/>
          <a:p>
            <a:fld id="{BD8553E7-73B7-4F27-90CD-EC971C593C8F}" type="slidenum">
              <a:rPr lang="en-US" smtClean="0"/>
              <a:t>5</a:t>
            </a:fld>
            <a:endParaRPr lang="en-US" dirty="0"/>
          </a:p>
        </p:txBody>
      </p:sp>
    </p:spTree>
    <p:extLst>
      <p:ext uri="{BB962C8B-B14F-4D97-AF65-F5344CB8AC3E}">
        <p14:creationId xmlns:p14="http://schemas.microsoft.com/office/powerpoint/2010/main" val="97231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6</a:t>
            </a:fld>
            <a:endParaRPr lang="en-US" dirty="0"/>
          </a:p>
        </p:txBody>
      </p:sp>
    </p:spTree>
    <p:extLst>
      <p:ext uri="{BB962C8B-B14F-4D97-AF65-F5344CB8AC3E}">
        <p14:creationId xmlns:p14="http://schemas.microsoft.com/office/powerpoint/2010/main" val="6101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7</a:t>
            </a:fld>
            <a:endParaRPr lang="en-US" dirty="0"/>
          </a:p>
        </p:txBody>
      </p:sp>
    </p:spTree>
    <p:extLst>
      <p:ext uri="{BB962C8B-B14F-4D97-AF65-F5344CB8AC3E}">
        <p14:creationId xmlns:p14="http://schemas.microsoft.com/office/powerpoint/2010/main" val="92961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8</a:t>
            </a:fld>
            <a:endParaRPr lang="en-US" dirty="0"/>
          </a:p>
        </p:txBody>
      </p:sp>
    </p:spTree>
    <p:extLst>
      <p:ext uri="{BB962C8B-B14F-4D97-AF65-F5344CB8AC3E}">
        <p14:creationId xmlns:p14="http://schemas.microsoft.com/office/powerpoint/2010/main" val="92484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17</a:t>
            </a:fld>
            <a:endParaRPr lang="en-US" dirty="0"/>
          </a:p>
        </p:txBody>
      </p:sp>
    </p:spTree>
    <p:extLst>
      <p:ext uri="{BB962C8B-B14F-4D97-AF65-F5344CB8AC3E}">
        <p14:creationId xmlns:p14="http://schemas.microsoft.com/office/powerpoint/2010/main" val="291691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18</a:t>
            </a:fld>
            <a:endParaRPr lang="en-US" dirty="0"/>
          </a:p>
        </p:txBody>
      </p:sp>
    </p:spTree>
    <p:extLst>
      <p:ext uri="{BB962C8B-B14F-4D97-AF65-F5344CB8AC3E}">
        <p14:creationId xmlns:p14="http://schemas.microsoft.com/office/powerpoint/2010/main" val="263700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20</a:t>
            </a:fld>
            <a:endParaRPr lang="en-US" dirty="0"/>
          </a:p>
        </p:txBody>
      </p:sp>
    </p:spTree>
    <p:extLst>
      <p:ext uri="{BB962C8B-B14F-4D97-AF65-F5344CB8AC3E}">
        <p14:creationId xmlns:p14="http://schemas.microsoft.com/office/powerpoint/2010/main" val="299900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lain-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1469369"/>
            <a:ext cx="10151166" cy="2128596"/>
          </a:xfrm>
        </p:spPr>
        <p:txBody>
          <a:bodyPr anchor="b">
            <a:normAutofit/>
          </a:bodyPr>
          <a:lstStyle>
            <a:lvl1pPr algn="ctr">
              <a:defRPr sz="4800" b="0" i="0" spc="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4440" y="5471543"/>
            <a:ext cx="2103120" cy="798062"/>
          </a:xfrm>
          <a:prstGeom prst="rect">
            <a:avLst/>
          </a:prstGeom>
        </p:spPr>
      </p:pic>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spTree>
    <p:extLst>
      <p:ext uri="{BB962C8B-B14F-4D97-AF65-F5344CB8AC3E}">
        <p14:creationId xmlns:p14="http://schemas.microsoft.com/office/powerpoint/2010/main" val="121477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line and Content-Q-Pilla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No Q-Pillar ba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line and Content-No Q-Pillar ba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Q-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line and Content-Q-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lin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ar-PQ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dirty="0"/>
              <a:t>Click to edit Master title style</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Q-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tx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Q-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bg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lumMod val="95000"/>
                  </a:schemeClr>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Plain-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1469369"/>
            <a:ext cx="10151166" cy="2128596"/>
          </a:xfrm>
        </p:spPr>
        <p:txBody>
          <a:bodyPr anchor="b">
            <a:normAutofit/>
          </a:bodyPr>
          <a:lstStyle>
            <a:lvl1pPr algn="ctr">
              <a:defRPr sz="4800" b="0" i="0" spc="0">
                <a:solidFill>
                  <a:schemeClr val="bg1"/>
                </a:solidFill>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4440" y="5471543"/>
            <a:ext cx="2118360" cy="803842"/>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PQ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4"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Q&amp;A instruction text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7"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a:t>
            </a:r>
            <a:r>
              <a:rPr lang="en-US"/>
              <a:t>Q&amp;A instruction </a:t>
            </a:r>
            <a:r>
              <a:rPr lang="en-US" dirty="0"/>
              <a:t>text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4440" y="5471543"/>
            <a:ext cx="2103120" cy="798062"/>
          </a:xfrm>
          <a:prstGeom prst="rect">
            <a:avLst/>
          </a:prstGeom>
        </p:spPr>
      </p:pic>
      <p:sp>
        <p:nvSpPr>
          <p:cNvPr id="5" name="Text Placeholder 4"/>
          <p:cNvSpPr>
            <a:spLocks noGrp="1"/>
          </p:cNvSpPr>
          <p:nvPr>
            <p:ph type="body" sz="quarter" idx="10"/>
          </p:nvPr>
        </p:nvSpPr>
        <p:spPr>
          <a:xfrm>
            <a:off x="1" y="4030378"/>
            <a:ext cx="12192000" cy="1157287"/>
          </a:xfrm>
        </p:spPr>
        <p:txBody>
          <a:bodyPr anchor="ctr">
            <a:normAutofit/>
          </a:bodyPr>
          <a:lstStyle>
            <a:lvl1pPr marL="0" indent="0" algn="ctr">
              <a:buNone/>
              <a:defRPr sz="5400" spc="600">
                <a:latin typeface="+mj-lt"/>
              </a:defRPr>
            </a:lvl1pPr>
          </a:lstStyle>
          <a:p>
            <a:pPr lvl="0"/>
            <a:r>
              <a:rPr lang="en-US" dirty="0"/>
              <a:t>Click to edit Master text styles</a:t>
            </a:r>
          </a:p>
        </p:txBody>
      </p:sp>
      <p:sp>
        <p:nvSpPr>
          <p:cNvPr id="7" name="Rectangle 6"/>
          <p:cNvSpPr/>
          <p:nvPr userDrawn="1"/>
        </p:nvSpPr>
        <p:spPr>
          <a:xfrm>
            <a:off x="0" y="0"/>
            <a:ext cx="12191999" cy="374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1688584"/>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mod="1">
    <p:ext uri="{DCECCB84-F9BA-43D5-87BE-67443E8EF086}">
      <p15:sldGuideLst xmlns:p15="http://schemas.microsoft.com/office/powerpoint/2012/main">
        <p15:guide id="1" orient="horz" pos="23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Image-Horz-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0417" y="3469962"/>
            <a:ext cx="10151166" cy="697628"/>
          </a:xfrm>
        </p:spPr>
        <p:txBody>
          <a:bodyPr anchor="t">
            <a:noAutofit/>
          </a:bodyPr>
          <a:lstStyle>
            <a:lvl1pPr algn="ctr">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846477"/>
            <a:ext cx="10151166" cy="526774"/>
          </a:xfrm>
        </p:spPr>
        <p:txBody>
          <a:bodyPr>
            <a:normAutofit/>
          </a:bodyPr>
          <a:lstStyle>
            <a:lvl1pPr marL="0" indent="0" algn="ctr">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4440" y="5760720"/>
            <a:ext cx="2103120" cy="798062"/>
          </a:xfrm>
          <a:prstGeom prst="rect">
            <a:avLst/>
          </a:prstGeom>
        </p:spPr>
      </p:pic>
      <p:sp>
        <p:nvSpPr>
          <p:cNvPr id="9" name="Text Placeholder 8"/>
          <p:cNvSpPr>
            <a:spLocks noGrp="1"/>
          </p:cNvSpPr>
          <p:nvPr>
            <p:ph type="body" sz="quarter" idx="10"/>
          </p:nvPr>
        </p:nvSpPr>
        <p:spPr>
          <a:xfrm>
            <a:off x="1021108" y="4239839"/>
            <a:ext cx="10150475" cy="309563"/>
          </a:xfrm>
        </p:spPr>
        <p:txBody>
          <a:bodyPr>
            <a:noAutofit/>
          </a:bodyPr>
          <a:lstStyle>
            <a:lvl1pPr marL="0" indent="0" algn="ctr">
              <a:buNone/>
              <a:defRPr sz="2000" b="0" i="1">
                <a:latin typeface="+mj-lt"/>
                <a:ea typeface="Open Sans Light" charset="0"/>
                <a:cs typeface="Open Sans Light" charset="0"/>
              </a:defRPr>
            </a:lvl1pPr>
          </a:lstStyle>
          <a:p>
            <a:pPr lvl="0"/>
            <a:r>
              <a:rPr lang="en-US" dirty="0"/>
              <a:t>Click to edit Master text styles</a:t>
            </a:r>
          </a:p>
        </p:txBody>
      </p:sp>
      <p:sp>
        <p:nvSpPr>
          <p:cNvPr id="4" name="Rectangle 3"/>
          <p:cNvSpPr/>
          <p:nvPr userDrawn="1"/>
        </p:nvSpPr>
        <p:spPr>
          <a:xfrm>
            <a:off x="0" y="0"/>
            <a:ext cx="12191999" cy="327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0" y="1546761"/>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mod="1">
    <p:ext uri="{DCECCB84-F9BA-43D5-87BE-67443E8EF086}">
      <p15:sldGuideLst xmlns:p15="http://schemas.microsoft.com/office/powerpoint/2012/main">
        <p15:guide id="1" orient="horz" pos="2064" userDrawn="1">
          <p15:clr>
            <a:srgbClr val="FBAE40"/>
          </p15:clr>
        </p15:guide>
        <p15:guide id="2"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Image-Vert-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48" y="2489009"/>
            <a:ext cx="6460435" cy="1330286"/>
          </a:xfrm>
        </p:spPr>
        <p:txBody>
          <a:bodyPr anchor="t">
            <a:noAutofit/>
          </a:bodyPr>
          <a:lstStyle>
            <a:lvl1pPr algn="l">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4711147" y="4692677"/>
            <a:ext cx="6460435" cy="526774"/>
          </a:xfrm>
        </p:spPr>
        <p:txBody>
          <a:bodyPr>
            <a:normAutofit/>
          </a:bodyPr>
          <a:lstStyle>
            <a:lvl1pPr marL="0" indent="0" algn="l">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799" y="5760720"/>
            <a:ext cx="2103120" cy="798062"/>
          </a:xfrm>
          <a:prstGeom prst="rect">
            <a:avLst/>
          </a:prstGeom>
        </p:spPr>
      </p:pic>
      <p:sp>
        <p:nvSpPr>
          <p:cNvPr id="9" name="Text Placeholder 8"/>
          <p:cNvSpPr>
            <a:spLocks noGrp="1"/>
          </p:cNvSpPr>
          <p:nvPr>
            <p:ph type="body" sz="quarter" idx="10"/>
          </p:nvPr>
        </p:nvSpPr>
        <p:spPr>
          <a:xfrm>
            <a:off x="4711148" y="4031631"/>
            <a:ext cx="6460435" cy="309563"/>
          </a:xfrm>
        </p:spPr>
        <p:txBody>
          <a:bodyPr>
            <a:noAutofit/>
          </a:bodyPr>
          <a:lstStyle>
            <a:lvl1pPr marL="0" indent="0" algn="l">
              <a:buNone/>
              <a:defRPr sz="2000" b="0" i="1">
                <a:latin typeface="+mj-lt"/>
                <a:ea typeface="Open Sans Light" charset="0"/>
                <a:cs typeface="Open Sans Light" charset="0"/>
              </a:defRPr>
            </a:lvl1pPr>
          </a:lstStyle>
          <a:p>
            <a:pPr lvl="0"/>
            <a:r>
              <a:rPr lang="en-US" dirty="0"/>
              <a:t>Click to edit Master text styles</a:t>
            </a:r>
          </a:p>
        </p:txBody>
      </p:sp>
      <p:sp>
        <p:nvSpPr>
          <p:cNvPr id="8" name="Rectangle 7"/>
          <p:cNvSpPr/>
          <p:nvPr userDrawn="1"/>
        </p:nvSpPr>
        <p:spPr>
          <a:xfrm>
            <a:off x="1" y="0"/>
            <a:ext cx="42291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0" y="3275111"/>
            <a:ext cx="4244009" cy="307777"/>
          </a:xfrm>
          <a:prstGeom prst="rect">
            <a:avLst/>
          </a:prstGeom>
          <a:noFill/>
        </p:spPr>
        <p:txBody>
          <a:bodyPr wrap="square" rtlCol="0" anchor="ctr">
            <a:spAutoFit/>
          </a:bodyPr>
          <a:lstStyle/>
          <a:p>
            <a:pPr algn="ctr"/>
            <a:r>
              <a:rPr lang="en-US" sz="1400"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mod="1">
    <p:ext uri="{DCECCB84-F9BA-43D5-87BE-67443E8EF086}">
      <p15:sldGuideLst xmlns:p15="http://schemas.microsoft.com/office/powerpoint/2012/main">
        <p15:guide id="1" pos="2664" userDrawn="1">
          <p15:clr>
            <a:srgbClr val="FBAE40"/>
          </p15:clr>
        </p15:guide>
        <p15:guide id="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Q-Mktg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line and Content-Q-Mktg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2800" cy="685312"/>
          </a:xfrm>
        </p:spPr>
        <p:txBody>
          <a:bodyPr/>
          <a:lstStyle>
            <a:lvl1pPr marL="0" indent="0">
              <a:buNone/>
              <a:defRPr i="1">
                <a:solidFill>
                  <a:srgbClr val="5D5B55"/>
                </a:solidFill>
                <a:latin typeface="+mj-lt"/>
              </a:defRPr>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No Q-Mktg ba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5"/>
            <a:ext cx="10973118" cy="689902"/>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Q-Pilla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BEE-108B-C54B-A71F-0F1E32E29253}" type="slidenum">
              <a:rPr lang="en-US" smtClean="0"/>
              <a:t>‹#›</a:t>
            </a:fld>
            <a:endParaRPr lang="en-US" dirty="0"/>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7" r:id="rId3"/>
    <p:sldLayoutId id="2147483658" r:id="rId4"/>
    <p:sldLayoutId id="2147483668" r:id="rId5"/>
    <p:sldLayoutId id="2147483677" r:id="rId6"/>
    <p:sldLayoutId id="2147483680" r:id="rId7"/>
    <p:sldLayoutId id="2147483681" r:id="rId8"/>
    <p:sldLayoutId id="2147483675" r:id="rId9"/>
    <p:sldLayoutId id="2147483678" r:id="rId10"/>
    <p:sldLayoutId id="2147483682" r:id="rId11"/>
    <p:sldLayoutId id="2147483683" r:id="rId12"/>
    <p:sldLayoutId id="2147483685" r:id="rId13"/>
    <p:sldLayoutId id="2147483686" r:id="rId14"/>
    <p:sldLayoutId id="2147483687" r:id="rId15"/>
    <p:sldLayoutId id="2147483688" r:id="rId16"/>
    <p:sldLayoutId id="2147483669" r:id="rId17"/>
    <p:sldLayoutId id="2147483692" r:id="rId18"/>
    <p:sldLayoutId id="2147483676" r:id="rId19"/>
    <p:sldLayoutId id="2147483659" r:id="rId20"/>
    <p:sldLayoutId id="2147483689" r:id="rId21"/>
    <p:sldLayoutId id="2147483651" r:id="rId22"/>
    <p:sldLayoutId id="2147483691" r:id="rId23"/>
    <p:sldLayoutId id="2147483690" r:id="rId24"/>
    <p:sldLayoutId id="214748368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parker@rpoque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lexanderstreet.com/page/alexander-street-enhanced-admin-porta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0326" y="338769"/>
            <a:ext cx="5989163" cy="1399142"/>
          </a:xfrm>
        </p:spPr>
        <p:txBody>
          <a:bodyPr vert="horz" lIns="91440" tIns="45720" rIns="91440" bIns="45720" rtlCol="0" anchor="t">
            <a:noAutofit/>
          </a:bodyPr>
          <a:lstStyle/>
          <a:p>
            <a:r>
              <a:rPr lang="en-US" sz="3200" dirty="0"/>
              <a:t>CARLI: Emerging Issues in </a:t>
            </a:r>
          </a:p>
          <a:p>
            <a:r>
              <a:rPr lang="en-US" sz="3200" dirty="0"/>
              <a:t>E-Resources: Using Statistics and Streaming Video</a:t>
            </a:r>
          </a:p>
          <a:p>
            <a:r>
              <a:rPr lang="en-US" sz="2800" i="1" u="sng" dirty="0"/>
              <a:t>Usage Statistics in Streaming Video Resources: Current State, Future Directions</a:t>
            </a:r>
          </a:p>
          <a:p>
            <a:r>
              <a:rPr lang="en-US" dirty="0"/>
              <a:t>David Parker Senior Director </a:t>
            </a:r>
          </a:p>
          <a:p>
            <a:r>
              <a:rPr lang="en-US" dirty="0"/>
              <a:t> Product Management</a:t>
            </a:r>
          </a:p>
          <a:p>
            <a:r>
              <a:rPr lang="en-US" dirty="0">
                <a:hlinkClick r:id="rId3"/>
              </a:rPr>
              <a:t>david.parker@proquest.com</a:t>
            </a:r>
            <a:endParaRPr lang="en-US" dirty="0"/>
          </a:p>
          <a:p>
            <a:r>
              <a:rPr lang="en-US" dirty="0"/>
              <a:t>201-673-8784</a:t>
            </a:r>
          </a:p>
          <a:p>
            <a:endParaRPr lang="en-US" dirty="0"/>
          </a:p>
        </p:txBody>
      </p:sp>
      <p:pic>
        <p:nvPicPr>
          <p:cNvPr id="6" name="Picture 5">
            <a:extLst>
              <a:ext uri="{FF2B5EF4-FFF2-40B4-BE49-F238E27FC236}">
                <a16:creationId xmlns:a16="http://schemas.microsoft.com/office/drawing/2014/main" id="{7DE135C1-DA7F-4242-B132-A678D66C46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3895" y="608211"/>
            <a:ext cx="4627083" cy="4596226"/>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7068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8864-3A9E-49E5-89EB-F916C0C32F17}"/>
              </a:ext>
            </a:extLst>
          </p:cNvPr>
          <p:cNvSpPr>
            <a:spLocks noGrp="1"/>
          </p:cNvSpPr>
          <p:nvPr>
            <p:ph type="title"/>
          </p:nvPr>
        </p:nvSpPr>
        <p:spPr>
          <a:xfrm>
            <a:off x="1069762" y="143718"/>
            <a:ext cx="10972800" cy="680720"/>
          </a:xfrm>
        </p:spPr>
        <p:txBody>
          <a:bodyPr/>
          <a:lstStyle/>
          <a:p>
            <a:r>
              <a:rPr lang="en-US" sz="2800" dirty="0"/>
              <a:t>Usage Overview: Top Publishers, Top Titles, Top Referring URLs</a:t>
            </a:r>
          </a:p>
        </p:txBody>
      </p:sp>
      <p:pic>
        <p:nvPicPr>
          <p:cNvPr id="5" name="Content Placeholder 4">
            <a:extLst>
              <a:ext uri="{FF2B5EF4-FFF2-40B4-BE49-F238E27FC236}">
                <a16:creationId xmlns:a16="http://schemas.microsoft.com/office/drawing/2014/main" id="{BE244BAE-C3CA-4325-9BEC-F13B2829434E}"/>
              </a:ext>
            </a:extLst>
          </p:cNvPr>
          <p:cNvPicPr>
            <a:picLocks noGrp="1" noChangeAspect="1"/>
          </p:cNvPicPr>
          <p:nvPr>
            <p:ph idx="1"/>
          </p:nvPr>
        </p:nvPicPr>
        <p:blipFill>
          <a:blip r:embed="rId2"/>
          <a:stretch>
            <a:fillRect/>
          </a:stretch>
        </p:blipFill>
        <p:spPr>
          <a:xfrm>
            <a:off x="358759" y="922270"/>
            <a:ext cx="11349537" cy="5302259"/>
          </a:xfrm>
          <a:prstGeom prst="rect">
            <a:avLst/>
          </a:prstGeom>
        </p:spPr>
      </p:pic>
      <p:sp>
        <p:nvSpPr>
          <p:cNvPr id="4" name="Slide Number Placeholder 3">
            <a:extLst>
              <a:ext uri="{FF2B5EF4-FFF2-40B4-BE49-F238E27FC236}">
                <a16:creationId xmlns:a16="http://schemas.microsoft.com/office/drawing/2014/main" id="{15E213EF-31EF-4E1B-A548-25306C844235}"/>
              </a:ext>
            </a:extLst>
          </p:cNvPr>
          <p:cNvSpPr>
            <a:spLocks noGrp="1"/>
          </p:cNvSpPr>
          <p:nvPr>
            <p:ph type="sldNum" sz="quarter" idx="12"/>
          </p:nvPr>
        </p:nvSpPr>
        <p:spPr/>
        <p:txBody>
          <a:bodyPr/>
          <a:lstStyle/>
          <a:p>
            <a:fld id="{6476DBEE-108B-C54B-A71F-0F1E32E29253}" type="slidenum">
              <a:rPr lang="en-US" smtClean="0"/>
              <a:pPr/>
              <a:t>10</a:t>
            </a:fld>
            <a:endParaRPr lang="en-US" dirty="0"/>
          </a:p>
        </p:txBody>
      </p:sp>
    </p:spTree>
    <p:extLst>
      <p:ext uri="{BB962C8B-B14F-4D97-AF65-F5344CB8AC3E}">
        <p14:creationId xmlns:p14="http://schemas.microsoft.com/office/powerpoint/2010/main" val="259462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AA54-4F30-4CE8-8AFD-7E910A0CCCCC}"/>
              </a:ext>
            </a:extLst>
          </p:cNvPr>
          <p:cNvSpPr>
            <a:spLocks noGrp="1"/>
          </p:cNvSpPr>
          <p:nvPr>
            <p:ph type="title"/>
          </p:nvPr>
        </p:nvSpPr>
        <p:spPr>
          <a:xfrm>
            <a:off x="977348" y="213732"/>
            <a:ext cx="10972800" cy="680720"/>
          </a:xfrm>
        </p:spPr>
        <p:txBody>
          <a:bodyPr/>
          <a:lstStyle/>
          <a:p>
            <a:r>
              <a:rPr lang="en-US" sz="2800" dirty="0"/>
              <a:t>Usage Overview: Views by Title, % Viewed,  Day’s Volume of Views</a:t>
            </a:r>
          </a:p>
        </p:txBody>
      </p:sp>
      <p:pic>
        <p:nvPicPr>
          <p:cNvPr id="5" name="Content Placeholder 4">
            <a:extLst>
              <a:ext uri="{FF2B5EF4-FFF2-40B4-BE49-F238E27FC236}">
                <a16:creationId xmlns:a16="http://schemas.microsoft.com/office/drawing/2014/main" id="{4A14E4F4-1A74-4049-8567-76049BDE6DF0}"/>
              </a:ext>
            </a:extLst>
          </p:cNvPr>
          <p:cNvPicPr>
            <a:picLocks noGrp="1" noChangeAspect="1"/>
          </p:cNvPicPr>
          <p:nvPr>
            <p:ph idx="1"/>
          </p:nvPr>
        </p:nvPicPr>
        <p:blipFill>
          <a:blip r:embed="rId2"/>
          <a:stretch>
            <a:fillRect/>
          </a:stretch>
        </p:blipFill>
        <p:spPr>
          <a:xfrm>
            <a:off x="539827" y="1189822"/>
            <a:ext cx="10707293" cy="4935556"/>
          </a:xfrm>
          <a:prstGeom prst="rect">
            <a:avLst/>
          </a:prstGeom>
        </p:spPr>
      </p:pic>
      <p:sp>
        <p:nvSpPr>
          <p:cNvPr id="4" name="Slide Number Placeholder 3">
            <a:extLst>
              <a:ext uri="{FF2B5EF4-FFF2-40B4-BE49-F238E27FC236}">
                <a16:creationId xmlns:a16="http://schemas.microsoft.com/office/drawing/2014/main" id="{6E23F9F3-F3F3-4A0C-87D6-E010C26D4961}"/>
              </a:ext>
            </a:extLst>
          </p:cNvPr>
          <p:cNvSpPr>
            <a:spLocks noGrp="1"/>
          </p:cNvSpPr>
          <p:nvPr>
            <p:ph type="sldNum" sz="quarter" idx="12"/>
          </p:nvPr>
        </p:nvSpPr>
        <p:spPr/>
        <p:txBody>
          <a:bodyPr/>
          <a:lstStyle/>
          <a:p>
            <a:fld id="{6476DBEE-108B-C54B-A71F-0F1E32E29253}" type="slidenum">
              <a:rPr lang="en-US" smtClean="0"/>
              <a:pPr/>
              <a:t>11</a:t>
            </a:fld>
            <a:endParaRPr lang="en-US" dirty="0"/>
          </a:p>
        </p:txBody>
      </p:sp>
    </p:spTree>
    <p:extLst>
      <p:ext uri="{BB962C8B-B14F-4D97-AF65-F5344CB8AC3E}">
        <p14:creationId xmlns:p14="http://schemas.microsoft.com/office/powerpoint/2010/main" val="149661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0DB-9740-4174-AFA2-19D05694D210}"/>
              </a:ext>
            </a:extLst>
          </p:cNvPr>
          <p:cNvSpPr>
            <a:spLocks noGrp="1"/>
          </p:cNvSpPr>
          <p:nvPr>
            <p:ph type="title"/>
          </p:nvPr>
        </p:nvSpPr>
        <p:spPr>
          <a:xfrm>
            <a:off x="1089568" y="233680"/>
            <a:ext cx="10972800" cy="680720"/>
          </a:xfrm>
        </p:spPr>
        <p:txBody>
          <a:bodyPr/>
          <a:lstStyle/>
          <a:p>
            <a:r>
              <a:rPr lang="en-US" sz="2800" dirty="0"/>
              <a:t>Engagement: Cited, Segmented, Embedded in LMS = Curated</a:t>
            </a:r>
          </a:p>
        </p:txBody>
      </p:sp>
      <p:pic>
        <p:nvPicPr>
          <p:cNvPr id="5" name="Content Placeholder 4">
            <a:extLst>
              <a:ext uri="{FF2B5EF4-FFF2-40B4-BE49-F238E27FC236}">
                <a16:creationId xmlns:a16="http://schemas.microsoft.com/office/drawing/2014/main" id="{79044CE0-3F9F-4E88-88DB-AF4B464C0C19}"/>
              </a:ext>
            </a:extLst>
          </p:cNvPr>
          <p:cNvPicPr>
            <a:picLocks noGrp="1" noChangeAspect="1"/>
          </p:cNvPicPr>
          <p:nvPr>
            <p:ph idx="1"/>
          </p:nvPr>
        </p:nvPicPr>
        <p:blipFill>
          <a:blip r:embed="rId2"/>
          <a:stretch>
            <a:fillRect/>
          </a:stretch>
        </p:blipFill>
        <p:spPr>
          <a:xfrm>
            <a:off x="330507" y="914399"/>
            <a:ext cx="11523642" cy="5244029"/>
          </a:xfrm>
          <a:prstGeom prst="rect">
            <a:avLst/>
          </a:prstGeom>
        </p:spPr>
      </p:pic>
      <p:sp>
        <p:nvSpPr>
          <p:cNvPr id="4" name="Slide Number Placeholder 3">
            <a:extLst>
              <a:ext uri="{FF2B5EF4-FFF2-40B4-BE49-F238E27FC236}">
                <a16:creationId xmlns:a16="http://schemas.microsoft.com/office/drawing/2014/main" id="{E1AA8BC0-FDDC-4D84-BA52-7856DA5FEED5}"/>
              </a:ext>
            </a:extLst>
          </p:cNvPr>
          <p:cNvSpPr>
            <a:spLocks noGrp="1"/>
          </p:cNvSpPr>
          <p:nvPr>
            <p:ph type="sldNum" sz="quarter" idx="12"/>
          </p:nvPr>
        </p:nvSpPr>
        <p:spPr/>
        <p:txBody>
          <a:bodyPr/>
          <a:lstStyle/>
          <a:p>
            <a:fld id="{6476DBEE-108B-C54B-A71F-0F1E32E29253}" type="slidenum">
              <a:rPr lang="en-US" smtClean="0"/>
              <a:pPr/>
              <a:t>12</a:t>
            </a:fld>
            <a:endParaRPr lang="en-US" dirty="0"/>
          </a:p>
        </p:txBody>
      </p:sp>
    </p:spTree>
    <p:extLst>
      <p:ext uri="{BB962C8B-B14F-4D97-AF65-F5344CB8AC3E}">
        <p14:creationId xmlns:p14="http://schemas.microsoft.com/office/powerpoint/2010/main" val="66852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65CB-284C-4D37-82BF-1CE7F0038ECD}"/>
              </a:ext>
            </a:extLst>
          </p:cNvPr>
          <p:cNvSpPr>
            <a:spLocks noGrp="1"/>
          </p:cNvSpPr>
          <p:nvPr>
            <p:ph type="title"/>
          </p:nvPr>
        </p:nvSpPr>
        <p:spPr>
          <a:xfrm>
            <a:off x="858214" y="227009"/>
            <a:ext cx="10972800" cy="680720"/>
          </a:xfrm>
        </p:spPr>
        <p:txBody>
          <a:bodyPr/>
          <a:lstStyle/>
          <a:p>
            <a:r>
              <a:rPr lang="en-US" sz="2800" dirty="0"/>
              <a:t>Engagement: Digging in … Why a “view” is more than a “view.”</a:t>
            </a:r>
          </a:p>
        </p:txBody>
      </p:sp>
      <p:pic>
        <p:nvPicPr>
          <p:cNvPr id="5" name="Content Placeholder 4">
            <a:extLst>
              <a:ext uri="{FF2B5EF4-FFF2-40B4-BE49-F238E27FC236}">
                <a16:creationId xmlns:a16="http://schemas.microsoft.com/office/drawing/2014/main" id="{6C2F6988-517A-4D90-8059-893F5BD253D1}"/>
              </a:ext>
            </a:extLst>
          </p:cNvPr>
          <p:cNvPicPr>
            <a:picLocks noGrp="1" noChangeAspect="1"/>
          </p:cNvPicPr>
          <p:nvPr>
            <p:ph idx="1"/>
          </p:nvPr>
        </p:nvPicPr>
        <p:blipFill>
          <a:blip r:embed="rId2"/>
          <a:stretch>
            <a:fillRect/>
          </a:stretch>
        </p:blipFill>
        <p:spPr>
          <a:xfrm>
            <a:off x="385591" y="1090671"/>
            <a:ext cx="10972799" cy="5199960"/>
          </a:xfrm>
          <a:prstGeom prst="rect">
            <a:avLst/>
          </a:prstGeom>
        </p:spPr>
      </p:pic>
      <p:sp>
        <p:nvSpPr>
          <p:cNvPr id="4" name="Slide Number Placeholder 3">
            <a:extLst>
              <a:ext uri="{FF2B5EF4-FFF2-40B4-BE49-F238E27FC236}">
                <a16:creationId xmlns:a16="http://schemas.microsoft.com/office/drawing/2014/main" id="{5026B3FA-1438-4BFB-ACC5-415C40FA63A9}"/>
              </a:ext>
            </a:extLst>
          </p:cNvPr>
          <p:cNvSpPr>
            <a:spLocks noGrp="1"/>
          </p:cNvSpPr>
          <p:nvPr>
            <p:ph type="sldNum" sz="quarter" idx="12"/>
          </p:nvPr>
        </p:nvSpPr>
        <p:spPr/>
        <p:txBody>
          <a:bodyPr/>
          <a:lstStyle/>
          <a:p>
            <a:fld id="{6476DBEE-108B-C54B-A71F-0F1E32E29253}" type="slidenum">
              <a:rPr lang="en-US" smtClean="0"/>
              <a:pPr/>
              <a:t>13</a:t>
            </a:fld>
            <a:endParaRPr lang="en-US" dirty="0"/>
          </a:p>
        </p:txBody>
      </p:sp>
    </p:spTree>
    <p:extLst>
      <p:ext uri="{BB962C8B-B14F-4D97-AF65-F5344CB8AC3E}">
        <p14:creationId xmlns:p14="http://schemas.microsoft.com/office/powerpoint/2010/main" val="398843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4A86-76E9-44B7-A7F6-6B8F389D6478}"/>
              </a:ext>
            </a:extLst>
          </p:cNvPr>
          <p:cNvSpPr>
            <a:spLocks noGrp="1"/>
          </p:cNvSpPr>
          <p:nvPr>
            <p:ph type="title"/>
          </p:nvPr>
        </p:nvSpPr>
        <p:spPr>
          <a:xfrm>
            <a:off x="274320" y="182881"/>
            <a:ext cx="11745082" cy="680720"/>
          </a:xfrm>
        </p:spPr>
        <p:txBody>
          <a:bodyPr/>
          <a:lstStyle/>
          <a:p>
            <a:r>
              <a:rPr lang="en-US" sz="2800" dirty="0"/>
              <a:t>Engagement Deep Dive: Browsers, Devices, OS, On/Off Campus, Time of Day</a:t>
            </a:r>
          </a:p>
        </p:txBody>
      </p:sp>
      <p:sp>
        <p:nvSpPr>
          <p:cNvPr id="4" name="Slide Number Placeholder 3">
            <a:extLst>
              <a:ext uri="{FF2B5EF4-FFF2-40B4-BE49-F238E27FC236}">
                <a16:creationId xmlns:a16="http://schemas.microsoft.com/office/drawing/2014/main" id="{E599CACF-867A-4C1E-BFAD-D5C74C2AE7D1}"/>
              </a:ext>
            </a:extLst>
          </p:cNvPr>
          <p:cNvSpPr>
            <a:spLocks noGrp="1"/>
          </p:cNvSpPr>
          <p:nvPr>
            <p:ph type="sldNum" sz="quarter" idx="12"/>
          </p:nvPr>
        </p:nvSpPr>
        <p:spPr/>
        <p:txBody>
          <a:bodyPr/>
          <a:lstStyle/>
          <a:p>
            <a:fld id="{6476DBEE-108B-C54B-A71F-0F1E32E29253}" type="slidenum">
              <a:rPr lang="en-US" smtClean="0"/>
              <a:pPr/>
              <a:t>14</a:t>
            </a:fld>
            <a:endParaRPr lang="en-US" dirty="0"/>
          </a:p>
        </p:txBody>
      </p:sp>
      <p:pic>
        <p:nvPicPr>
          <p:cNvPr id="9" name="Content Placeholder 8">
            <a:extLst>
              <a:ext uri="{FF2B5EF4-FFF2-40B4-BE49-F238E27FC236}">
                <a16:creationId xmlns:a16="http://schemas.microsoft.com/office/drawing/2014/main" id="{A7A6EC7F-1C06-40F4-9C78-271AA13E6B91}"/>
              </a:ext>
            </a:extLst>
          </p:cNvPr>
          <p:cNvPicPr>
            <a:picLocks noGrp="1" noChangeAspect="1"/>
          </p:cNvPicPr>
          <p:nvPr>
            <p:ph idx="1"/>
          </p:nvPr>
        </p:nvPicPr>
        <p:blipFill>
          <a:blip r:embed="rId2"/>
          <a:stretch>
            <a:fillRect/>
          </a:stretch>
        </p:blipFill>
        <p:spPr>
          <a:xfrm>
            <a:off x="121186" y="980501"/>
            <a:ext cx="12070813" cy="5439692"/>
          </a:xfrm>
          <a:prstGeom prst="rect">
            <a:avLst/>
          </a:prstGeom>
        </p:spPr>
      </p:pic>
    </p:spTree>
    <p:extLst>
      <p:ext uri="{BB962C8B-B14F-4D97-AF65-F5344CB8AC3E}">
        <p14:creationId xmlns:p14="http://schemas.microsoft.com/office/powerpoint/2010/main" val="249118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FEBF-343E-4721-B7DE-C2F16FF90D7D}"/>
              </a:ext>
            </a:extLst>
          </p:cNvPr>
          <p:cNvSpPr>
            <a:spLocks noGrp="1"/>
          </p:cNvSpPr>
          <p:nvPr>
            <p:ph type="title"/>
          </p:nvPr>
        </p:nvSpPr>
        <p:spPr>
          <a:xfrm>
            <a:off x="2235322" y="182882"/>
            <a:ext cx="10972800" cy="680720"/>
          </a:xfrm>
        </p:spPr>
        <p:txBody>
          <a:bodyPr/>
          <a:lstStyle/>
          <a:p>
            <a:r>
              <a:rPr lang="en-US" sz="2800" dirty="0"/>
              <a:t>Impact – Why are you watching this video?</a:t>
            </a:r>
          </a:p>
        </p:txBody>
      </p:sp>
      <p:sp>
        <p:nvSpPr>
          <p:cNvPr id="4" name="Slide Number Placeholder 3">
            <a:extLst>
              <a:ext uri="{FF2B5EF4-FFF2-40B4-BE49-F238E27FC236}">
                <a16:creationId xmlns:a16="http://schemas.microsoft.com/office/drawing/2014/main" id="{3BC6C85E-2742-4964-8A28-F4F825B98C6D}"/>
              </a:ext>
            </a:extLst>
          </p:cNvPr>
          <p:cNvSpPr>
            <a:spLocks noGrp="1"/>
          </p:cNvSpPr>
          <p:nvPr>
            <p:ph type="sldNum" sz="quarter" idx="12"/>
          </p:nvPr>
        </p:nvSpPr>
        <p:spPr/>
        <p:txBody>
          <a:bodyPr/>
          <a:lstStyle/>
          <a:p>
            <a:fld id="{6476DBEE-108B-C54B-A71F-0F1E32E29253}" type="slidenum">
              <a:rPr lang="en-US" smtClean="0"/>
              <a:pPr/>
              <a:t>15</a:t>
            </a:fld>
            <a:endParaRPr lang="en-US" dirty="0"/>
          </a:p>
        </p:txBody>
      </p:sp>
      <p:pic>
        <p:nvPicPr>
          <p:cNvPr id="5" name="Content Placeholder 4">
            <a:extLst>
              <a:ext uri="{FF2B5EF4-FFF2-40B4-BE49-F238E27FC236}">
                <a16:creationId xmlns:a16="http://schemas.microsoft.com/office/drawing/2014/main" id="{F3C063BC-5117-43C4-959E-CEC08000C89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86" y="650704"/>
            <a:ext cx="11699913" cy="5769489"/>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454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3092-C837-40DA-8906-F1B53449AEA4}"/>
              </a:ext>
            </a:extLst>
          </p:cNvPr>
          <p:cNvSpPr>
            <a:spLocks noGrp="1"/>
          </p:cNvSpPr>
          <p:nvPr>
            <p:ph type="title"/>
          </p:nvPr>
        </p:nvSpPr>
        <p:spPr>
          <a:xfrm>
            <a:off x="2543795" y="211526"/>
            <a:ext cx="10972800" cy="680720"/>
          </a:xfrm>
        </p:spPr>
        <p:txBody>
          <a:bodyPr/>
          <a:lstStyle/>
          <a:p>
            <a:r>
              <a:rPr lang="en-US" sz="2800" dirty="0"/>
              <a:t>Impact – How would you rate this video?</a:t>
            </a:r>
          </a:p>
        </p:txBody>
      </p:sp>
      <p:sp>
        <p:nvSpPr>
          <p:cNvPr id="4" name="Slide Number Placeholder 3">
            <a:extLst>
              <a:ext uri="{FF2B5EF4-FFF2-40B4-BE49-F238E27FC236}">
                <a16:creationId xmlns:a16="http://schemas.microsoft.com/office/drawing/2014/main" id="{98431E7A-ED6D-46EB-B244-5E16897BE7E4}"/>
              </a:ext>
            </a:extLst>
          </p:cNvPr>
          <p:cNvSpPr>
            <a:spLocks noGrp="1"/>
          </p:cNvSpPr>
          <p:nvPr>
            <p:ph type="sldNum" sz="quarter" idx="12"/>
          </p:nvPr>
        </p:nvSpPr>
        <p:spPr/>
        <p:txBody>
          <a:bodyPr/>
          <a:lstStyle/>
          <a:p>
            <a:fld id="{6476DBEE-108B-C54B-A71F-0F1E32E29253}" type="slidenum">
              <a:rPr lang="en-US" smtClean="0"/>
              <a:pPr/>
              <a:t>16</a:t>
            </a:fld>
            <a:endParaRPr lang="en-US" dirty="0"/>
          </a:p>
        </p:txBody>
      </p:sp>
      <p:pic>
        <p:nvPicPr>
          <p:cNvPr id="5" name="Content Placeholder 4">
            <a:extLst>
              <a:ext uri="{FF2B5EF4-FFF2-40B4-BE49-F238E27FC236}">
                <a16:creationId xmlns:a16="http://schemas.microsoft.com/office/drawing/2014/main" id="{F98C103E-725B-4047-9A27-C7637B7B05F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8414" y="674783"/>
            <a:ext cx="11564039" cy="5745410"/>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1623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3. The new Alexander Street video UX and usage tracking</a:t>
            </a:r>
            <a:endParaRPr lang="en-US" sz="3200" b="1" dirty="0"/>
          </a:p>
        </p:txBody>
      </p:sp>
    </p:spTree>
    <p:extLst>
      <p:ext uri="{BB962C8B-B14F-4D97-AF65-F5344CB8AC3E}">
        <p14:creationId xmlns:p14="http://schemas.microsoft.com/office/powerpoint/2010/main" val="143416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D60D-CE40-D44B-B65A-BA46D793A575}"/>
              </a:ext>
            </a:extLst>
          </p:cNvPr>
          <p:cNvSpPr>
            <a:spLocks noGrp="1"/>
          </p:cNvSpPr>
          <p:nvPr>
            <p:ph type="title"/>
          </p:nvPr>
        </p:nvSpPr>
        <p:spPr>
          <a:xfrm>
            <a:off x="0" y="436269"/>
            <a:ext cx="6434952" cy="680720"/>
          </a:xfrm>
        </p:spPr>
        <p:txBody>
          <a:bodyPr/>
          <a:lstStyle/>
          <a:p>
            <a:pPr algn="ctr"/>
            <a:r>
              <a:rPr lang="en-US" sz="2800" dirty="0">
                <a:latin typeface="Avenir Next" panose="020B0503020202020204" pitchFamily="34" charset="0"/>
              </a:rPr>
              <a:t>Search Auto-Suggests Titles and Channels</a:t>
            </a:r>
          </a:p>
        </p:txBody>
      </p:sp>
      <p:sp>
        <p:nvSpPr>
          <p:cNvPr id="4" name="Slide Number Placeholder 3">
            <a:extLst>
              <a:ext uri="{FF2B5EF4-FFF2-40B4-BE49-F238E27FC236}">
                <a16:creationId xmlns:a16="http://schemas.microsoft.com/office/drawing/2014/main" id="{4787B299-8D66-FC4E-951E-0F4616A5AF00}"/>
              </a:ext>
            </a:extLst>
          </p:cNvPr>
          <p:cNvSpPr>
            <a:spLocks noGrp="1"/>
          </p:cNvSpPr>
          <p:nvPr>
            <p:ph type="sldNum" sz="quarter" idx="12"/>
          </p:nvPr>
        </p:nvSpPr>
        <p:spPr/>
        <p:txBody>
          <a:bodyPr/>
          <a:lstStyle/>
          <a:p>
            <a:fld id="{6476DBEE-108B-C54B-A71F-0F1E32E29253}" type="slidenum">
              <a:rPr lang="en-US" smtClean="0"/>
              <a:pPr/>
              <a:t>18</a:t>
            </a:fld>
            <a:endParaRPr lang="en-US" dirty="0"/>
          </a:p>
        </p:txBody>
      </p:sp>
      <p:pic>
        <p:nvPicPr>
          <p:cNvPr id="6" name="Picture 5">
            <a:extLst>
              <a:ext uri="{FF2B5EF4-FFF2-40B4-BE49-F238E27FC236}">
                <a16:creationId xmlns:a16="http://schemas.microsoft.com/office/drawing/2014/main" id="{F580B587-6955-4AD6-9ABD-B9547642FE02}"/>
              </a:ext>
            </a:extLst>
          </p:cNvPr>
          <p:cNvPicPr>
            <a:picLocks noChangeAspect="1"/>
          </p:cNvPicPr>
          <p:nvPr/>
        </p:nvPicPr>
        <p:blipFill rotWithShape="1">
          <a:blip r:embed="rId3"/>
          <a:srcRect t="11009" r="1984" b="13333"/>
          <a:stretch/>
        </p:blipFill>
        <p:spPr>
          <a:xfrm>
            <a:off x="151066" y="1502540"/>
            <a:ext cx="5944934" cy="38529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a:extLst>
              <a:ext uri="{FF2B5EF4-FFF2-40B4-BE49-F238E27FC236}">
                <a16:creationId xmlns:a16="http://schemas.microsoft.com/office/drawing/2014/main" id="{C2939635-8C7A-4D5A-9BAE-F6BE01324404}"/>
              </a:ext>
            </a:extLst>
          </p:cNvPr>
          <p:cNvPicPr>
            <a:picLocks noChangeAspect="1"/>
          </p:cNvPicPr>
          <p:nvPr/>
        </p:nvPicPr>
        <p:blipFill rotWithShape="1">
          <a:blip r:embed="rId4"/>
          <a:srcRect t="9759" r="2250" b="6384"/>
          <a:stretch/>
        </p:blipFill>
        <p:spPr>
          <a:xfrm>
            <a:off x="5216776" y="2526385"/>
            <a:ext cx="6824158" cy="37831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angle 2">
            <a:extLst>
              <a:ext uri="{FF2B5EF4-FFF2-40B4-BE49-F238E27FC236}">
                <a16:creationId xmlns:a16="http://schemas.microsoft.com/office/drawing/2014/main" id="{F26BF397-E64D-4D00-A3BD-DDF041CB1F80}"/>
              </a:ext>
            </a:extLst>
          </p:cNvPr>
          <p:cNvSpPr/>
          <p:nvPr/>
        </p:nvSpPr>
        <p:spPr>
          <a:xfrm>
            <a:off x="6434952" y="1560077"/>
            <a:ext cx="5371111" cy="523220"/>
          </a:xfrm>
          <a:prstGeom prst="rect">
            <a:avLst/>
          </a:prstGeom>
        </p:spPr>
        <p:txBody>
          <a:bodyPr wrap="square">
            <a:spAutoFit/>
          </a:bodyPr>
          <a:lstStyle/>
          <a:p>
            <a:pPr algn="ctr"/>
            <a:r>
              <a:rPr lang="en-US" sz="2800" b="1" dirty="0">
                <a:solidFill>
                  <a:srgbClr val="C00000"/>
                </a:solidFill>
                <a:latin typeface="Avenir Next" panose="020B0503020202020204"/>
              </a:rPr>
              <a:t>Channel Example  - US Civil War</a:t>
            </a:r>
          </a:p>
        </p:txBody>
      </p:sp>
    </p:spTree>
    <p:extLst>
      <p:ext uri="{BB962C8B-B14F-4D97-AF65-F5344CB8AC3E}">
        <p14:creationId xmlns:p14="http://schemas.microsoft.com/office/powerpoint/2010/main" val="110616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D164-2705-4B23-8228-E4E2A21B232B}"/>
              </a:ext>
            </a:extLst>
          </p:cNvPr>
          <p:cNvSpPr>
            <a:spLocks noGrp="1"/>
          </p:cNvSpPr>
          <p:nvPr>
            <p:ph type="title"/>
          </p:nvPr>
        </p:nvSpPr>
        <p:spPr>
          <a:xfrm>
            <a:off x="412580" y="387916"/>
            <a:ext cx="12300883" cy="680720"/>
          </a:xfrm>
        </p:spPr>
        <p:txBody>
          <a:bodyPr/>
          <a:lstStyle/>
          <a:p>
            <a:r>
              <a:rPr lang="en-US" sz="2400" dirty="0"/>
              <a:t>New video interface platform supports new, deeper analytics on usage – Coming soon!</a:t>
            </a:r>
          </a:p>
        </p:txBody>
      </p:sp>
      <p:sp>
        <p:nvSpPr>
          <p:cNvPr id="3" name="Content Placeholder 2">
            <a:extLst>
              <a:ext uri="{FF2B5EF4-FFF2-40B4-BE49-F238E27FC236}">
                <a16:creationId xmlns:a16="http://schemas.microsoft.com/office/drawing/2014/main" id="{D3F6D8C5-5780-4EA5-BCF2-8523C9CEB7E7}"/>
              </a:ext>
            </a:extLst>
          </p:cNvPr>
          <p:cNvSpPr>
            <a:spLocks noGrp="1"/>
          </p:cNvSpPr>
          <p:nvPr>
            <p:ph idx="1"/>
          </p:nvPr>
        </p:nvSpPr>
        <p:spPr/>
        <p:txBody>
          <a:bodyPr>
            <a:normAutofit/>
          </a:bodyPr>
          <a:lstStyle/>
          <a:p>
            <a:pPr lvl="0"/>
            <a:r>
              <a:rPr lang="en-US" b="1" dirty="0"/>
              <a:t>Page views per session</a:t>
            </a:r>
          </a:p>
          <a:p>
            <a:pPr lvl="0"/>
            <a:r>
              <a:rPr lang="en-US" b="1" dirty="0"/>
              <a:t>Conversion rate/path/time from search results </a:t>
            </a:r>
          </a:p>
          <a:p>
            <a:pPr lvl="0"/>
            <a:r>
              <a:rPr lang="en-US" b="1" dirty="0"/>
              <a:t>How often users click the popular channel tiles on the home page</a:t>
            </a:r>
          </a:p>
          <a:p>
            <a:pPr lvl="0"/>
            <a:r>
              <a:rPr lang="en-US" b="1" dirty="0"/>
              <a:t>How often users click on “Exclusive Content” tab, or others</a:t>
            </a:r>
          </a:p>
          <a:p>
            <a:pPr lvl="0"/>
            <a:r>
              <a:rPr lang="en-US" b="1" dirty="0"/>
              <a:t>How often users click on recommended titles below the player</a:t>
            </a:r>
          </a:p>
          <a:p>
            <a:pPr lvl="0"/>
            <a:r>
              <a:rPr lang="en-US" b="1" dirty="0"/>
              <a:t>How often users click “Play Channel”</a:t>
            </a:r>
          </a:p>
          <a:p>
            <a:pPr marL="0" indent="0">
              <a:buNone/>
            </a:pPr>
            <a:endParaRPr lang="en-US" dirty="0"/>
          </a:p>
        </p:txBody>
      </p:sp>
      <p:sp>
        <p:nvSpPr>
          <p:cNvPr id="4" name="Slide Number Placeholder 3">
            <a:extLst>
              <a:ext uri="{FF2B5EF4-FFF2-40B4-BE49-F238E27FC236}">
                <a16:creationId xmlns:a16="http://schemas.microsoft.com/office/drawing/2014/main" id="{A77EDD42-94E7-42B2-A50E-8A70D4F08E56}"/>
              </a:ext>
            </a:extLst>
          </p:cNvPr>
          <p:cNvSpPr>
            <a:spLocks noGrp="1"/>
          </p:cNvSpPr>
          <p:nvPr>
            <p:ph type="sldNum" sz="quarter" idx="12"/>
          </p:nvPr>
        </p:nvSpPr>
        <p:spPr/>
        <p:txBody>
          <a:bodyPr/>
          <a:lstStyle/>
          <a:p>
            <a:fld id="{6476DBEE-108B-C54B-A71F-0F1E32E29253}" type="slidenum">
              <a:rPr lang="en-US" smtClean="0"/>
              <a:pPr/>
              <a:t>19</a:t>
            </a:fld>
            <a:endParaRPr lang="en-US" dirty="0"/>
          </a:p>
        </p:txBody>
      </p:sp>
    </p:spTree>
    <p:extLst>
      <p:ext uri="{BB962C8B-B14F-4D97-AF65-F5344CB8AC3E}">
        <p14:creationId xmlns:p14="http://schemas.microsoft.com/office/powerpoint/2010/main" val="423935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E56A-1E0A-404C-B965-B95BDCD4A98C}"/>
              </a:ext>
            </a:extLst>
          </p:cNvPr>
          <p:cNvSpPr>
            <a:spLocks noGrp="1"/>
          </p:cNvSpPr>
          <p:nvPr>
            <p:ph type="ctrTitle"/>
          </p:nvPr>
        </p:nvSpPr>
        <p:spPr>
          <a:xfrm>
            <a:off x="1020071" y="720222"/>
            <a:ext cx="10151166" cy="4413638"/>
          </a:xfrm>
        </p:spPr>
        <p:txBody>
          <a:bodyPr>
            <a:normAutofit/>
          </a:bodyPr>
          <a:lstStyle/>
          <a:p>
            <a:pPr algn="l"/>
            <a:br>
              <a:rPr lang="en-US" sz="3200" dirty="0"/>
            </a:br>
            <a:r>
              <a:rPr lang="en-US" sz="3600" b="1" dirty="0"/>
              <a:t>Topics to Address Today</a:t>
            </a:r>
            <a:br>
              <a:rPr lang="en-US" sz="3200" dirty="0"/>
            </a:br>
            <a:br>
              <a:rPr lang="en-US" sz="3200" dirty="0"/>
            </a:br>
            <a:r>
              <a:rPr lang="en-US" sz="3200" dirty="0"/>
              <a:t>1. Counter 5 status and AS integration into ProQuest</a:t>
            </a:r>
            <a:br>
              <a:rPr lang="en-US" sz="3200" dirty="0"/>
            </a:br>
            <a:r>
              <a:rPr lang="en-US" sz="3200" dirty="0"/>
              <a:t>2. The Alexander Street Admin Portal</a:t>
            </a:r>
            <a:br>
              <a:rPr lang="en-US" sz="3200" dirty="0"/>
            </a:br>
            <a:r>
              <a:rPr lang="en-US" sz="3200" dirty="0"/>
              <a:t>3. The new Alexander Street video UX and usage tracking</a:t>
            </a:r>
            <a:br>
              <a:rPr lang="en-US" sz="3200" dirty="0"/>
            </a:br>
            <a:r>
              <a:rPr lang="en-US" sz="3200" dirty="0"/>
              <a:t>4. Some, certainly not all, open video usage questions …</a:t>
            </a:r>
            <a:br>
              <a:rPr lang="en-US" sz="3200" dirty="0"/>
            </a:br>
            <a:br>
              <a:rPr lang="en-US" sz="3200" dirty="0"/>
            </a:br>
            <a:endParaRPr lang="en-US" sz="3200" dirty="0"/>
          </a:p>
        </p:txBody>
      </p:sp>
    </p:spTree>
    <p:extLst>
      <p:ext uri="{BB962C8B-B14F-4D97-AF65-F5344CB8AC3E}">
        <p14:creationId xmlns:p14="http://schemas.microsoft.com/office/powerpoint/2010/main" val="137122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4. Some, certainly not all, open video usage questions …</a:t>
            </a:r>
            <a:endParaRPr lang="en-US" sz="3200" b="1" dirty="0"/>
          </a:p>
        </p:txBody>
      </p:sp>
    </p:spTree>
    <p:extLst>
      <p:ext uri="{BB962C8B-B14F-4D97-AF65-F5344CB8AC3E}">
        <p14:creationId xmlns:p14="http://schemas.microsoft.com/office/powerpoint/2010/main" val="210898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D164-2705-4B23-8228-E4E2A21B232B}"/>
              </a:ext>
            </a:extLst>
          </p:cNvPr>
          <p:cNvSpPr>
            <a:spLocks noGrp="1"/>
          </p:cNvSpPr>
          <p:nvPr>
            <p:ph type="title"/>
          </p:nvPr>
        </p:nvSpPr>
        <p:spPr>
          <a:xfrm>
            <a:off x="1044399" y="371767"/>
            <a:ext cx="12300883" cy="680720"/>
          </a:xfrm>
        </p:spPr>
        <p:txBody>
          <a:bodyPr/>
          <a:lstStyle/>
          <a:p>
            <a:r>
              <a:rPr lang="en-US" sz="2800" dirty="0"/>
              <a:t>Open questions in the specific context of measuring video usage</a:t>
            </a:r>
          </a:p>
        </p:txBody>
      </p:sp>
      <p:sp>
        <p:nvSpPr>
          <p:cNvPr id="3" name="Content Placeholder 2">
            <a:extLst>
              <a:ext uri="{FF2B5EF4-FFF2-40B4-BE49-F238E27FC236}">
                <a16:creationId xmlns:a16="http://schemas.microsoft.com/office/drawing/2014/main" id="{D3F6D8C5-5780-4EA5-BCF2-8523C9CEB7E7}"/>
              </a:ext>
            </a:extLst>
          </p:cNvPr>
          <p:cNvSpPr>
            <a:spLocks noGrp="1"/>
          </p:cNvSpPr>
          <p:nvPr>
            <p:ph idx="1"/>
          </p:nvPr>
        </p:nvSpPr>
        <p:spPr>
          <a:xfrm>
            <a:off x="548640" y="1188720"/>
            <a:ext cx="11415678" cy="4754880"/>
          </a:xfrm>
        </p:spPr>
        <p:txBody>
          <a:bodyPr>
            <a:normAutofit/>
          </a:bodyPr>
          <a:lstStyle/>
          <a:p>
            <a:r>
              <a:rPr lang="en-US" b="1" dirty="0"/>
              <a:t>How do we know if the length of a view was a productive/complete view?</a:t>
            </a:r>
          </a:p>
          <a:p>
            <a:r>
              <a:rPr lang="en-US" b="1" dirty="0"/>
              <a:t>Can we ever measure “eyeballs” on a video?</a:t>
            </a:r>
          </a:p>
          <a:p>
            <a:r>
              <a:rPr lang="en-US" b="1" dirty="0"/>
              <a:t>Can we distinguish between viewing for course, learning, entertainment? </a:t>
            </a:r>
            <a:r>
              <a:rPr lang="en-US" b="1" i="1" dirty="0"/>
              <a:t>Does it matter?</a:t>
            </a:r>
          </a:p>
          <a:p>
            <a:r>
              <a:rPr lang="en-US" b="1" dirty="0"/>
              <a:t>How can we support quick and intuitive analysis of cost-per-use, by institution, across access models?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7EDD42-94E7-42B2-A50E-8A70D4F08E56}"/>
              </a:ext>
            </a:extLst>
          </p:cNvPr>
          <p:cNvSpPr>
            <a:spLocks noGrp="1"/>
          </p:cNvSpPr>
          <p:nvPr>
            <p:ph type="sldNum" sz="quarter" idx="12"/>
          </p:nvPr>
        </p:nvSpPr>
        <p:spPr/>
        <p:txBody>
          <a:bodyPr/>
          <a:lstStyle/>
          <a:p>
            <a:fld id="{6476DBEE-108B-C54B-A71F-0F1E32E29253}" type="slidenum">
              <a:rPr lang="en-US" smtClean="0"/>
              <a:pPr/>
              <a:t>21</a:t>
            </a:fld>
            <a:endParaRPr lang="en-US" dirty="0"/>
          </a:p>
        </p:txBody>
      </p:sp>
    </p:spTree>
    <p:extLst>
      <p:ext uri="{BB962C8B-B14F-4D97-AF65-F5344CB8AC3E}">
        <p14:creationId xmlns:p14="http://schemas.microsoft.com/office/powerpoint/2010/main" val="121699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6DBEE-108B-C54B-A71F-0F1E32E29253}" type="slidenum">
              <a:rPr lang="en-US" smtClean="0"/>
              <a:pPr/>
              <a:t>22</a:t>
            </a:fld>
            <a:endParaRPr lang="en-US" dirty="0"/>
          </a:p>
        </p:txBody>
      </p:sp>
    </p:spTree>
    <p:extLst>
      <p:ext uri="{BB962C8B-B14F-4D97-AF65-F5344CB8AC3E}">
        <p14:creationId xmlns:p14="http://schemas.microsoft.com/office/powerpoint/2010/main" val="348521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6C067DE0-4BB8-4417-80A1-52A45DCBDA6C}"/>
              </a:ext>
            </a:extLst>
          </p:cNvPr>
          <p:cNvSpPr>
            <a:spLocks noGrp="1"/>
          </p:cNvSpPr>
          <p:nvPr>
            <p:ph type="ctrTitle"/>
          </p:nvPr>
        </p:nvSpPr>
        <p:spPr>
          <a:xfrm>
            <a:off x="1020763" y="1470025"/>
            <a:ext cx="10150475" cy="2127250"/>
          </a:xfrm>
        </p:spPr>
        <p:txBody>
          <a:bodyPr/>
          <a:lstStyle/>
          <a:p>
            <a:r>
              <a:rPr lang="en-US" sz="3200" b="1" dirty="0">
                <a:solidFill>
                  <a:prstClr val="white"/>
                </a:solidFill>
              </a:rPr>
              <a:t>1. Counter 5 status and AS integration into ProQuest</a:t>
            </a:r>
            <a:endParaRPr lang="en-US" b="1" dirty="0"/>
          </a:p>
        </p:txBody>
      </p:sp>
    </p:spTree>
    <p:extLst>
      <p:ext uri="{BB962C8B-B14F-4D97-AF65-F5344CB8AC3E}">
        <p14:creationId xmlns:p14="http://schemas.microsoft.com/office/powerpoint/2010/main" val="20686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23EF-94C2-4E37-99D6-375533FC4491}"/>
              </a:ext>
            </a:extLst>
          </p:cNvPr>
          <p:cNvSpPr>
            <a:spLocks noGrp="1"/>
          </p:cNvSpPr>
          <p:nvPr>
            <p:ph type="title"/>
          </p:nvPr>
        </p:nvSpPr>
        <p:spPr>
          <a:xfrm>
            <a:off x="220078" y="348134"/>
            <a:ext cx="11751844" cy="680720"/>
          </a:xfrm>
        </p:spPr>
        <p:txBody>
          <a:bodyPr/>
          <a:lstStyle/>
          <a:p>
            <a:r>
              <a:rPr lang="en-US" sz="2400" dirty="0"/>
              <a:t>Counter 5 and Alexander Street Admin Integration with ProQuest Administrator Module</a:t>
            </a:r>
          </a:p>
        </p:txBody>
      </p:sp>
      <p:sp>
        <p:nvSpPr>
          <p:cNvPr id="3" name="Content Placeholder 2">
            <a:extLst>
              <a:ext uri="{FF2B5EF4-FFF2-40B4-BE49-F238E27FC236}">
                <a16:creationId xmlns:a16="http://schemas.microsoft.com/office/drawing/2014/main" id="{78C4CBFD-3EA6-464F-B56E-5652F60E6761}"/>
              </a:ext>
            </a:extLst>
          </p:cNvPr>
          <p:cNvSpPr>
            <a:spLocks noGrp="1"/>
          </p:cNvSpPr>
          <p:nvPr>
            <p:ph idx="1"/>
          </p:nvPr>
        </p:nvSpPr>
        <p:spPr>
          <a:xfrm>
            <a:off x="548641" y="1188720"/>
            <a:ext cx="6105548" cy="4754880"/>
          </a:xfrm>
        </p:spPr>
        <p:txBody>
          <a:bodyPr>
            <a:normAutofit/>
          </a:bodyPr>
          <a:lstStyle/>
          <a:p>
            <a:pPr marL="0" indent="0">
              <a:buNone/>
            </a:pPr>
            <a:r>
              <a:rPr lang="en-US" sz="2000" b="1" dirty="0"/>
              <a:t>Counter 5</a:t>
            </a:r>
          </a:p>
          <a:p>
            <a:r>
              <a:rPr lang="en-US" sz="1800" dirty="0"/>
              <a:t> ProQuest platform is Counter 5 compliant, audited and confirmed as of February 2019</a:t>
            </a:r>
          </a:p>
          <a:p>
            <a:r>
              <a:rPr lang="en-US" sz="1800" dirty="0"/>
              <a:t>Alexander Street platform will be Counter 5 compliant as of H2 2019</a:t>
            </a:r>
          </a:p>
          <a:p>
            <a:r>
              <a:rPr lang="en-US" sz="2000" b="1" dirty="0"/>
              <a:t>Integrated administrator tools for Alexander Street, E-book Central and ProQuest platform </a:t>
            </a:r>
          </a:p>
          <a:p>
            <a:r>
              <a:rPr lang="en-US" sz="1800" dirty="0"/>
              <a:t>Single-Sign-On access to usage data for all three platforms with links to each admin experience – 2019</a:t>
            </a:r>
          </a:p>
          <a:p>
            <a:r>
              <a:rPr lang="en-US" sz="1800" dirty="0"/>
              <a:t>Integrated access to usage, MARC, etc. across all products/content, i.e. one platform, one ProQuest administrator module – 2020+</a:t>
            </a:r>
          </a:p>
          <a:p>
            <a:endParaRPr lang="en-US" dirty="0"/>
          </a:p>
        </p:txBody>
      </p:sp>
      <p:sp>
        <p:nvSpPr>
          <p:cNvPr id="4" name="Slide Number Placeholder 3">
            <a:extLst>
              <a:ext uri="{FF2B5EF4-FFF2-40B4-BE49-F238E27FC236}">
                <a16:creationId xmlns:a16="http://schemas.microsoft.com/office/drawing/2014/main" id="{53010910-AF0C-4B71-A9F0-97616F5CC5ED}"/>
              </a:ext>
            </a:extLst>
          </p:cNvPr>
          <p:cNvSpPr>
            <a:spLocks noGrp="1"/>
          </p:cNvSpPr>
          <p:nvPr>
            <p:ph type="sldNum" sz="quarter" idx="12"/>
          </p:nvPr>
        </p:nvSpPr>
        <p:spPr/>
        <p:txBody>
          <a:bodyPr/>
          <a:lstStyle/>
          <a:p>
            <a:fld id="{6476DBEE-108B-C54B-A71F-0F1E32E29253}" type="slidenum">
              <a:rPr lang="en-US" smtClean="0"/>
              <a:pPr/>
              <a:t>4</a:t>
            </a:fld>
            <a:endParaRPr lang="en-US" dirty="0"/>
          </a:p>
        </p:txBody>
      </p:sp>
      <p:pic>
        <p:nvPicPr>
          <p:cNvPr id="6" name="Picture 5">
            <a:extLst>
              <a:ext uri="{FF2B5EF4-FFF2-40B4-BE49-F238E27FC236}">
                <a16:creationId xmlns:a16="http://schemas.microsoft.com/office/drawing/2014/main" id="{E0241608-BBE8-48E2-ADD1-CA8F5D970A58}"/>
              </a:ext>
            </a:extLst>
          </p:cNvPr>
          <p:cNvPicPr>
            <a:picLocks noChangeAspect="1"/>
          </p:cNvPicPr>
          <p:nvPr/>
        </p:nvPicPr>
        <p:blipFill>
          <a:blip r:embed="rId2"/>
          <a:stretch>
            <a:fillRect/>
          </a:stretch>
        </p:blipFill>
        <p:spPr>
          <a:xfrm>
            <a:off x="6960978" y="1109398"/>
            <a:ext cx="4989170" cy="4639203"/>
          </a:xfrm>
          <a:prstGeom prst="rect">
            <a:avLst/>
          </a:prstGeom>
        </p:spPr>
      </p:pic>
    </p:spTree>
    <p:extLst>
      <p:ext uri="{BB962C8B-B14F-4D97-AF65-F5344CB8AC3E}">
        <p14:creationId xmlns:p14="http://schemas.microsoft.com/office/powerpoint/2010/main" val="131284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50D9DA-A2C0-7644-A88E-7C4CE8AF3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1AD8FE68-00AB-4444-BF3D-79D7F3E4A46A}"/>
              </a:ext>
            </a:extLst>
          </p:cNvPr>
          <p:cNvSpPr>
            <a:spLocks noGrp="1"/>
          </p:cNvSpPr>
          <p:nvPr>
            <p:ph type="sldNum" sz="quarter" idx="12"/>
          </p:nvPr>
        </p:nvSpPr>
        <p:spPr/>
        <p:txBody>
          <a:bodyPr/>
          <a:lstStyle/>
          <a:p>
            <a:fld id="{6476DBEE-108B-C54B-A71F-0F1E32E29253}" type="slidenum">
              <a:rPr lang="en-US" smtClean="0"/>
              <a:pPr/>
              <a:t>5</a:t>
            </a:fld>
            <a:endParaRPr lang="en-US" dirty="0"/>
          </a:p>
        </p:txBody>
      </p:sp>
      <p:pic>
        <p:nvPicPr>
          <p:cNvPr id="4" name="Picture 3">
            <a:extLst>
              <a:ext uri="{FF2B5EF4-FFF2-40B4-BE49-F238E27FC236}">
                <a16:creationId xmlns:a16="http://schemas.microsoft.com/office/drawing/2014/main" id="{7711C94D-7840-5F42-B143-C8779F551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112" y="5684583"/>
            <a:ext cx="2213077" cy="842291"/>
          </a:xfrm>
          <a:prstGeom prst="rect">
            <a:avLst/>
          </a:prstGeom>
        </p:spPr>
      </p:pic>
      <p:sp>
        <p:nvSpPr>
          <p:cNvPr id="12" name="Title 4">
            <a:extLst>
              <a:ext uri="{FF2B5EF4-FFF2-40B4-BE49-F238E27FC236}">
                <a16:creationId xmlns:a16="http://schemas.microsoft.com/office/drawing/2014/main" id="{FAAB7653-8104-8243-9B1C-D25D38DF4891}"/>
              </a:ext>
            </a:extLst>
          </p:cNvPr>
          <p:cNvSpPr txBox="1">
            <a:spLocks/>
          </p:cNvSpPr>
          <p:nvPr/>
        </p:nvSpPr>
        <p:spPr>
          <a:xfrm>
            <a:off x="0" y="2695447"/>
            <a:ext cx="12191650" cy="1097706"/>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chemeClr val="bg1"/>
                </a:solidFill>
              </a:rPr>
              <a:t>ProQuest One Academic</a:t>
            </a:r>
          </a:p>
        </p:txBody>
      </p:sp>
    </p:spTree>
    <p:extLst>
      <p:ext uri="{BB962C8B-B14F-4D97-AF65-F5344CB8AC3E}">
        <p14:creationId xmlns:p14="http://schemas.microsoft.com/office/powerpoint/2010/main" val="77157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E3C13-9234-4E07-94D3-A99093EF66FE}"/>
              </a:ext>
            </a:extLst>
          </p:cNvPr>
          <p:cNvSpPr>
            <a:spLocks noGrp="1"/>
          </p:cNvSpPr>
          <p:nvPr>
            <p:ph type="title"/>
          </p:nvPr>
        </p:nvSpPr>
        <p:spPr>
          <a:xfrm>
            <a:off x="1219200" y="199790"/>
            <a:ext cx="10972800" cy="680720"/>
          </a:xfrm>
        </p:spPr>
        <p:txBody>
          <a:bodyPr anchor="ctr"/>
          <a:lstStyle/>
          <a:p>
            <a:r>
              <a:rPr lang="en-GB" sz="3200" dirty="0"/>
              <a:t>Access Academic Video Online in the ProQuest Platform</a:t>
            </a:r>
            <a:endParaRPr lang="en-IN" sz="3200" dirty="0"/>
          </a:p>
        </p:txBody>
      </p:sp>
      <p:sp>
        <p:nvSpPr>
          <p:cNvPr id="2" name="Slide Number Placeholder 1">
            <a:extLst>
              <a:ext uri="{FF2B5EF4-FFF2-40B4-BE49-F238E27FC236}">
                <a16:creationId xmlns:a16="http://schemas.microsoft.com/office/drawing/2014/main" id="{A7DEC852-D778-40AB-8A02-ADC8EE31A3A7}"/>
              </a:ext>
            </a:extLst>
          </p:cNvPr>
          <p:cNvSpPr>
            <a:spLocks noGrp="1"/>
          </p:cNvSpPr>
          <p:nvPr>
            <p:ph type="sldNum" sz="quarter" idx="12"/>
          </p:nvPr>
        </p:nvSpPr>
        <p:spPr/>
        <p:txBody>
          <a:bodyPr/>
          <a:lstStyle/>
          <a:p>
            <a:fld id="{6476DBEE-108B-C54B-A71F-0F1E32E29253}" type="slidenum">
              <a:rPr lang="en-US" smtClean="0"/>
              <a:pPr/>
              <a:t>6</a:t>
            </a:fld>
            <a:endParaRPr lang="en-US" dirty="0"/>
          </a:p>
        </p:txBody>
      </p:sp>
      <p:pic>
        <p:nvPicPr>
          <p:cNvPr id="6" name="Picture 5">
            <a:extLst>
              <a:ext uri="{FF2B5EF4-FFF2-40B4-BE49-F238E27FC236}">
                <a16:creationId xmlns:a16="http://schemas.microsoft.com/office/drawing/2014/main" id="{7E8C3DDF-F3BA-E143-AB44-081229F196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 y="969484"/>
            <a:ext cx="9694843" cy="5417657"/>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41158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2. The Alexander Street Admin Portal</a:t>
            </a:r>
          </a:p>
        </p:txBody>
      </p:sp>
    </p:spTree>
    <p:extLst>
      <p:ext uri="{BB962C8B-B14F-4D97-AF65-F5344CB8AC3E}">
        <p14:creationId xmlns:p14="http://schemas.microsoft.com/office/powerpoint/2010/main" val="257642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1B82-A463-48A1-B7DE-9EC4AD0E6172}"/>
              </a:ext>
            </a:extLst>
          </p:cNvPr>
          <p:cNvSpPr>
            <a:spLocks noGrp="1"/>
          </p:cNvSpPr>
          <p:nvPr>
            <p:ph type="title"/>
          </p:nvPr>
        </p:nvSpPr>
        <p:spPr>
          <a:xfrm>
            <a:off x="1" y="6471116"/>
            <a:ext cx="10972800" cy="680720"/>
          </a:xfrm>
        </p:spPr>
        <p:txBody>
          <a:bodyPr/>
          <a:lstStyle/>
          <a:p>
            <a:r>
              <a:rPr lang="en-US" sz="1800" dirty="0">
                <a:hlinkClick r:id="rId3"/>
              </a:rPr>
              <a:t>https://alexanderstreet.com/page/alexander-street-enhanced-admin-portal</a:t>
            </a:r>
            <a:br>
              <a:rPr lang="en-US" dirty="0"/>
            </a:br>
            <a:endParaRPr lang="en-US" dirty="0"/>
          </a:p>
        </p:txBody>
      </p:sp>
      <p:sp>
        <p:nvSpPr>
          <p:cNvPr id="4" name="Slide Number Placeholder 3">
            <a:extLst>
              <a:ext uri="{FF2B5EF4-FFF2-40B4-BE49-F238E27FC236}">
                <a16:creationId xmlns:a16="http://schemas.microsoft.com/office/drawing/2014/main" id="{EE5D7B78-9C1E-4C75-A8E9-3DE59098F6B7}"/>
              </a:ext>
            </a:extLst>
          </p:cNvPr>
          <p:cNvSpPr>
            <a:spLocks noGrp="1"/>
          </p:cNvSpPr>
          <p:nvPr>
            <p:ph type="sldNum" sz="quarter" idx="12"/>
          </p:nvPr>
        </p:nvSpPr>
        <p:spPr/>
        <p:txBody>
          <a:bodyPr/>
          <a:lstStyle/>
          <a:p>
            <a:fld id="{6476DBEE-108B-C54B-A71F-0F1E32E29253}" type="slidenum">
              <a:rPr lang="en-US" smtClean="0"/>
              <a:pPr/>
              <a:t>8</a:t>
            </a:fld>
            <a:endParaRPr lang="en-US" dirty="0"/>
          </a:p>
        </p:txBody>
      </p:sp>
      <p:pic>
        <p:nvPicPr>
          <p:cNvPr id="5" name="Picture 4">
            <a:extLst>
              <a:ext uri="{FF2B5EF4-FFF2-40B4-BE49-F238E27FC236}">
                <a16:creationId xmlns:a16="http://schemas.microsoft.com/office/drawing/2014/main" id="{55DECAA3-A26C-4DB8-B5DC-D5FFD5F6AA96}"/>
              </a:ext>
            </a:extLst>
          </p:cNvPr>
          <p:cNvPicPr>
            <a:picLocks noChangeAspect="1"/>
          </p:cNvPicPr>
          <p:nvPr/>
        </p:nvPicPr>
        <p:blipFill>
          <a:blip r:embed="rId4"/>
          <a:stretch>
            <a:fillRect/>
          </a:stretch>
        </p:blipFill>
        <p:spPr>
          <a:xfrm>
            <a:off x="1" y="0"/>
            <a:ext cx="12191999" cy="6420193"/>
          </a:xfrm>
          <a:prstGeom prst="rect">
            <a:avLst/>
          </a:prstGeom>
        </p:spPr>
      </p:pic>
    </p:spTree>
    <p:extLst>
      <p:ext uri="{BB962C8B-B14F-4D97-AF65-F5344CB8AC3E}">
        <p14:creationId xmlns:p14="http://schemas.microsoft.com/office/powerpoint/2010/main" val="37995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44E6-07ED-4989-A3A5-AA2852645792}"/>
              </a:ext>
            </a:extLst>
          </p:cNvPr>
          <p:cNvSpPr>
            <a:spLocks noGrp="1"/>
          </p:cNvSpPr>
          <p:nvPr>
            <p:ph type="title"/>
          </p:nvPr>
        </p:nvSpPr>
        <p:spPr>
          <a:xfrm>
            <a:off x="977348" y="238026"/>
            <a:ext cx="10972800" cy="680720"/>
          </a:xfrm>
        </p:spPr>
        <p:txBody>
          <a:bodyPr/>
          <a:lstStyle/>
          <a:p>
            <a:r>
              <a:rPr lang="en-US" sz="2800" dirty="0"/>
              <a:t>Usage Overview: Searches, Views, Top Subjects, Top Collections </a:t>
            </a:r>
          </a:p>
        </p:txBody>
      </p:sp>
      <p:pic>
        <p:nvPicPr>
          <p:cNvPr id="5" name="Content Placeholder 4">
            <a:extLst>
              <a:ext uri="{FF2B5EF4-FFF2-40B4-BE49-F238E27FC236}">
                <a16:creationId xmlns:a16="http://schemas.microsoft.com/office/drawing/2014/main" id="{5B4F9244-0F57-4DC7-A7F9-8E458EDDAD97}"/>
              </a:ext>
            </a:extLst>
          </p:cNvPr>
          <p:cNvPicPr>
            <a:picLocks noGrp="1" noChangeAspect="1"/>
          </p:cNvPicPr>
          <p:nvPr>
            <p:ph idx="1"/>
          </p:nvPr>
        </p:nvPicPr>
        <p:blipFill>
          <a:blip r:embed="rId2"/>
          <a:stretch>
            <a:fillRect/>
          </a:stretch>
        </p:blipFill>
        <p:spPr>
          <a:xfrm>
            <a:off x="274320" y="1211855"/>
            <a:ext cx="11433976" cy="5067759"/>
          </a:xfrm>
          <a:prstGeom prst="rect">
            <a:avLst/>
          </a:prstGeom>
        </p:spPr>
      </p:pic>
      <p:sp>
        <p:nvSpPr>
          <p:cNvPr id="4" name="Slide Number Placeholder 3">
            <a:extLst>
              <a:ext uri="{FF2B5EF4-FFF2-40B4-BE49-F238E27FC236}">
                <a16:creationId xmlns:a16="http://schemas.microsoft.com/office/drawing/2014/main" id="{D5FE3D0C-4EF3-4923-9E7F-BD14937E6A4C}"/>
              </a:ext>
            </a:extLst>
          </p:cNvPr>
          <p:cNvSpPr>
            <a:spLocks noGrp="1"/>
          </p:cNvSpPr>
          <p:nvPr>
            <p:ph type="sldNum" sz="quarter" idx="12"/>
          </p:nvPr>
        </p:nvSpPr>
        <p:spPr/>
        <p:txBody>
          <a:bodyPr/>
          <a:lstStyle/>
          <a:p>
            <a:fld id="{6476DBEE-108B-C54B-A71F-0F1E32E29253}" type="slidenum">
              <a:rPr lang="en-US" smtClean="0"/>
              <a:pPr/>
              <a:t>9</a:t>
            </a:fld>
            <a:endParaRPr lang="en-US" dirty="0"/>
          </a:p>
        </p:txBody>
      </p:sp>
    </p:spTree>
    <p:extLst>
      <p:ext uri="{BB962C8B-B14F-4D97-AF65-F5344CB8AC3E}">
        <p14:creationId xmlns:p14="http://schemas.microsoft.com/office/powerpoint/2010/main" val="297599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duct xmlns="1EE68799-7928-4FCC-BB78-F6E3D8CBA029">
      <Value>Academic Video Online (AVON)</Value>
    </Product>
    <IconOverlay xmlns="http://schemas.microsoft.com/sharepoint/v4" xsi:nil="true"/>
    <Doc_x0020_Type xmlns="1EE68799-7928-4FCC-BB78-F6E3D8CBA029">Customer Presentation</Doc_x0020_Type>
    <_ip_UnifiedCompliancePolicyProperties xmlns="http://schemas.microsoft.com/sharepoint/v3" xsi:nil="true"/>
    <Use xmlns="1EE68799-7928-4FCC-BB78-F6E3D8CBA029">External/Customer-Facing</Us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AF02B1B674F547AB852A1F20D95946" ma:contentTypeVersion="50" ma:contentTypeDescription="Create a new document." ma:contentTypeScope="" ma:versionID="549932e0aa06df9b675c422ac852c1f1">
  <xsd:schema xmlns:xsd="http://www.w3.org/2001/XMLSchema" xmlns:xs="http://www.w3.org/2001/XMLSchema" xmlns:p="http://schemas.microsoft.com/office/2006/metadata/properties" xmlns:ns1="http://schemas.microsoft.com/sharepoint/v3" xmlns:ns2="1EE68799-7928-4FCC-BB78-F6E3D8CBA029" xmlns:ns3="1ee68799-7928-4fcc-bb78-f6e3d8cba029" xmlns:ns4="http://schemas.microsoft.com/sharepoint/v4" xmlns:ns5="0386fda9-bf9a-4ebe-addb-43bcb919ca60" targetNamespace="http://schemas.microsoft.com/office/2006/metadata/properties" ma:root="true" ma:fieldsID="0d317d710776a4c729cfea3e7efaf055" ns1:_="" ns2:_="" ns3:_="" ns4:_="" ns5:_="">
    <xsd:import namespace="http://schemas.microsoft.com/sharepoint/v3"/>
    <xsd:import namespace="1EE68799-7928-4FCC-BB78-F6E3D8CBA029"/>
    <xsd:import namespace="1ee68799-7928-4fcc-bb78-f6e3d8cba029"/>
    <xsd:import namespace="http://schemas.microsoft.com/sharepoint/v4"/>
    <xsd:import namespace="0386fda9-bf9a-4ebe-addb-43bcb919ca60"/>
    <xsd:element name="properties">
      <xsd:complexType>
        <xsd:sequence>
          <xsd:element name="documentManagement">
            <xsd:complexType>
              <xsd:all>
                <xsd:element ref="ns2:Use" minOccurs="0"/>
                <xsd:element ref="ns2:Doc_x0020_Type" minOccurs="0"/>
                <xsd:element ref="ns2:Product" minOccurs="0"/>
                <xsd:element ref="ns3:SharedWithUsers" minOccurs="0"/>
                <xsd:element ref="ns3:SharedWithDetails" minOccurs="0"/>
                <xsd:element ref="ns4:IconOverlay" minOccurs="0"/>
                <xsd:element ref="ns3:LastSharedByUser" minOccurs="0"/>
                <xsd:element ref="ns3:LastSharedByTime" minOccurs="0"/>
                <xsd:element ref="ns5:MediaServiceMetadata" minOccurs="0"/>
                <xsd:element ref="ns5:MediaServiceFastMetadata" minOccurs="0"/>
                <xsd:element ref="ns5:MediaServiceDateTaken" minOccurs="0"/>
                <xsd:element ref="ns1:_ip_UnifiedCompliancePolicyProperties" minOccurs="0"/>
                <xsd:element ref="ns1:_ip_UnifiedCompliancePolicyUIAction" minOccurs="0"/>
                <xsd:element ref="ns5:MediaServiceAutoTags"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68799-7928-4FCC-BB78-F6E3D8CBA029" elementFormDefault="qualified">
    <xsd:import namespace="http://schemas.microsoft.com/office/2006/documentManagement/types"/>
    <xsd:import namespace="http://schemas.microsoft.com/office/infopath/2007/PartnerControls"/>
    <xsd:element name="Use" ma:index="2" nillable="true" ma:displayName="Use" ma:format="RadioButtons" ma:internalName="Use" ma:readOnly="false">
      <xsd:simpleType>
        <xsd:restriction base="dms:Choice">
          <xsd:enumeration value="Internal Use Only"/>
          <xsd:enumeration value="External/Customer-Facing"/>
          <xsd:enumeration value="External/Customer-Facing -- with restrictions"/>
        </xsd:restriction>
      </xsd:simpleType>
    </xsd:element>
    <xsd:element name="Doc_x0020_Type" ma:index="3" nillable="true" ma:displayName="Doc Type" ma:format="RadioButtons" ma:indexed="true" ma:internalName="Doc_x0020_Type">
      <xsd:simpleType>
        <xsd:restriction base="dms:Choice">
          <xsd:enumeration value="At-A-Glance"/>
          <xsd:enumeration value="Competitive Analysis"/>
          <xsd:enumeration value="Customer Analysis"/>
          <xsd:enumeration value="Customer Communication"/>
          <xsd:enumeration value="Customer Presentation"/>
          <xsd:enumeration value="Customer Webinar Information"/>
          <xsd:enumeration value="Datasheet/Collection Detail"/>
          <xsd:enumeration value="Digital Migration"/>
          <xsd:enumeration value="Displacement"/>
          <xsd:enumeration value="FAQ"/>
          <xsd:enumeration value="GSC"/>
          <xsd:enumeration value="Market Intelligence"/>
          <xsd:enumeration value="News &amp; Updates"/>
          <xsd:enumeration value="Pipeline"/>
          <xsd:enumeration value="Positioning"/>
          <xsd:enumeration value="Press Release"/>
          <xsd:enumeration value="Pricing"/>
          <xsd:enumeration value="Process Documents"/>
          <xsd:enumeration value="Product Launch Information"/>
          <xsd:enumeration value="Product Promotion"/>
          <xsd:enumeration value="Product Review/Award"/>
          <xsd:enumeration value="Product Roadmap"/>
          <xsd:enumeration value="Renewals"/>
          <xsd:enumeration value="Sales Tool"/>
          <xsd:enumeration value="Sales Tool (ebrary)"/>
          <xsd:enumeration value="Sales Tool (SerSol)"/>
          <xsd:enumeration value="Training or Demo"/>
          <xsd:enumeration value="Upgrade Tools"/>
          <xsd:enumeration value="OTHER"/>
        </xsd:restriction>
      </xsd:simpleType>
    </xsd:element>
    <xsd:element name="Product" ma:index="4" nillable="true" ma:displayName="Product" ma:internalName="Product">
      <xsd:complexType>
        <xsd:complexContent>
          <xsd:extension base="dms:MultiChoice">
            <xsd:sequence>
              <xsd:element name="Value" maxOccurs="unbounded" minOccurs="0" nillable="true">
                <xsd:simpleType>
                  <xsd:restriction base="dms:Choice">
                    <xsd:enumeration value="360 Core"/>
                    <xsd:enumeration value="360 Counter"/>
                    <xsd:enumeration value="360 Link"/>
                    <xsd:enumeration value="360 MARC Updates"/>
                    <xsd:enumeration value="360 Resource Manager"/>
                    <xsd:enumeration value="360 Search"/>
                    <xsd:enumeration value="ABI/INFORM Collection"/>
                    <xsd:enumeration value="ABI/INFORM Collection China"/>
                    <xsd:enumeration value="Academic Video Online (AVON)"/>
                    <xsd:enumeration value="Accounting, Tax &amp; Banking Collection"/>
                    <xsd:enumeration value="ACT"/>
                    <xsd:enumeration value="Acta Sanctorum"/>
                    <xsd:enumeration value="Advanced Technologies &amp; Aerospace Database"/>
                    <xsd:enumeration value="African American Biographical Database"/>
                    <xsd:enumeration value="African Diaspora"/>
                    <xsd:enumeration value="AGRICOLA"/>
                    <xsd:enumeration value="Agricultural &amp; Environmental Science Database"/>
                    <xsd:enumeration value="Alexander Street"/>
                    <xsd:enumeration value="Alexander Street - Anthropology"/>
                    <xsd:enumeration value="Alexander Street - Counseling &amp; Therapy"/>
                    <xsd:enumeration value="Alexander Street - Health Sciences"/>
                    <xsd:enumeration value="Alexander Street - History"/>
                    <xsd:enumeration value="Alexander Street - Lit, Drama, Theatre &amp; Film"/>
                    <xsd:enumeration value="Alexander Street - Music &amp; Dance"/>
                    <xsd:enumeration value="Alexander Street - Social Sciences"/>
                    <xsd:enumeration value="Alexander Street - Video"/>
                    <xsd:enumeration value="Alt-PressWatch"/>
                    <xsd:enumeration value="Alumni Access"/>
                    <xsd:enumeration value="American Periodical Series (APS) &amp; American Periodicals from the Center for Research Libraries"/>
                    <xsd:enumeration value="Ancestry Library Edition"/>
                    <xsd:enumeration value="Annual Register"/>
                    <xsd:enumeration value="Anthropology Resource Library"/>
                    <xsd:enumeration value="APA PsycINFO"/>
                    <xsd:enumeration value="Applied Social Sciences Index and Abstracts (ASSIA)"/>
                    <xsd:enumeration value="AquaBrowser"/>
                    <xsd:enumeration value="AquaBrowser Liquid"/>
                    <xsd:enumeration value="Archive Finder"/>
                    <xsd:enumeration value="Art &amp; Architecture Archive"/>
                    <xsd:enumeration value="Art, Design &amp; Architecture Collection"/>
                    <xsd:enumeration value="ARTbibliographies Modern (ABM)"/>
                    <xsd:enumeration value="Arts &amp; Humanities Database"/>
                    <xsd:enumeration value="Arts Premium Collection"/>
                    <xsd:enumeration value="AS Black Studies Collections"/>
                    <xsd:enumeration value="AS Gender Studies Collections"/>
                    <xsd:enumeration value="AS Global Issues Library"/>
                    <xsd:enumeration value="AS Historical Collections"/>
                    <xsd:enumeration value="Asian &amp; European Business Collection"/>
                    <xsd:enumeration value="Australia &amp; New Zealand Database"/>
                    <xsd:enumeration value="Australian Education Index"/>
                    <xsd:enumeration value="Avery Index to Architectural Periodicals"/>
                    <xsd:enumeration value="Behavioral and Mental Health Online (BMHO)"/>
                    <xsd:enumeration value="Bibliografia de la literatura Espanola"/>
                    <xsd:enumeration value="Biological Science Database"/>
                    <xsd:enumeration value="Black Abolitionist Papers"/>
                    <xsd:enumeration value="Black Studies Center"/>
                    <xsd:enumeration value="Black Writing Collection"/>
                    <xsd:enumeration value="BMJ Best Practice"/>
                    <xsd:enumeration value="Book Analysis System"/>
                    <xsd:enumeration value="Books in Print"/>
                    <xsd:enumeration value="Books Product Marketing"/>
                    <xsd:enumeration value="Bowker"/>
                    <xsd:enumeration value="British Nursing Database"/>
                    <xsd:enumeration value="British Periodicals"/>
                    <xsd:enumeration value="Business Market Research Collection"/>
                    <xsd:enumeration value="Business Premium Collection"/>
                    <xsd:enumeration value="C19 - The 19th Century Index"/>
                    <xsd:enumeration value="Career &amp; Technical Education Database"/>
                    <xsd:enumeration value="CBCA Database"/>
                    <xsd:enumeration value="The Cecil Papers"/>
                    <xsd:enumeration value="Colonial State Papers"/>
                    <xsd:enumeration value="ComDisDome"/>
                    <xsd:enumeration value="Computing Database"/>
                    <xsd:enumeration value="Content Delivery Service"/>
                    <xsd:enumeration value="Content Diversity"/>
                    <xsd:enumeration value="Continental Europe Database"/>
                    <xsd:enumeration value="Country Life Archive"/>
                    <xsd:enumeration value="Counseling &amp; Therapy in Video Library (CTVL)"/>
                    <xsd:enumeration value="COS Papers Invited"/>
                    <xsd:enumeration value="Criminal Justice Database"/>
                    <xsd:enumeration value="Criminology Collection"/>
                    <xsd:enumeration value="CultureGrams"/>
                    <xsd:enumeration value="Design and Applied Arts Index (DAAI)"/>
                    <xsd:enumeration value="Digital Migration"/>
                    <xsd:enumeration value="Digital National Security Archive (DNSA)"/>
                    <xsd:enumeration value="Digital Sanborn Maps"/>
                    <xsd:enumeration value="Disability in the Modern World"/>
                    <xsd:enumeration value="Displacement Playbook"/>
                    <xsd:enumeration value="Documents on British Policy Overseas (DBPO)"/>
                    <xsd:enumeration value="Early English Books Online (EEBO)"/>
                    <xsd:enumeration value="Early European Books (EEB)"/>
                    <xsd:enumeration value="Earth, Atmospheric &amp; Aquatic Science Database"/>
                    <xsd:enumeration value="East &amp; Central Europe Database"/>
                    <xsd:enumeration value="East &amp; South Asia Database"/>
                    <xsd:enumeration value="Ebook Central"/>
                    <xsd:enumeration value="Ebook Central - DRM Free"/>
                    <xsd:enumeration value="Ebook Central Upgrades"/>
                    <xsd:enumeration value="EBL - Ebook Library"/>
                    <xsd:enumeration value="ebrary - perpetual"/>
                    <xsd:enumeration value="ebrary Academic Complete"/>
                    <xsd:enumeration value="ebrary College Complete"/>
                    <xsd:enumeration value="ebrary for Corporate"/>
                    <xsd:enumeration value="ebrary for Government"/>
                    <xsd:enumeration value="ebrary Packs"/>
                    <xsd:enumeration value="ebrary Public Library Complete"/>
                    <xsd:enumeration value="ebrary Schools and Educators Complete"/>
                    <xsd:enumeration value="EconLit"/>
                    <xsd:enumeration value="Economist Intelligence Unit Country Reports Archive"/>
                    <xsd:enumeration value="Education Collection"/>
                    <xsd:enumeration value="Education Magazine Archive"/>
                    <xsd:enumeration value="eLibrary"/>
                    <xsd:enumeration value="Entertainment Industry Magazine Archive (EIMA)"/>
                    <xsd:enumeration value="Entrepreneurship Database"/>
                    <xsd:enumeration value="Ethnic NewsWatch"/>
                    <xsd:enumeration value="European Literature Collections"/>
                    <xsd:enumeration value="Example Product"/>
                    <xsd:enumeration value="Executive Orders and Presidential Proclamations"/>
                    <xsd:enumeration value="Factiva"/>
                    <xsd:enumeration value="Family Health Database"/>
                    <xsd:enumeration value="FIAF International Index to Film Periodicals"/>
                    <xsd:enumeration value="Fold3"/>
                    <xsd:enumeration value="Food Studies Online"/>
                    <xsd:enumeration value="GenderWatch"/>
                    <xsd:enumeration value="GeoRef"/>
                    <xsd:enumeration value="Gerritsen Collection"/>
                    <xsd:enumeration value="Global Breaking Newswires"/>
                    <xsd:enumeration value="Global Newsstream"/>
                    <xsd:enumeration value="Government Print and Microfilm Collections"/>
                    <xsd:enumeration value="Graduate Education Program (GEP)"/>
                    <xsd:enumeration value="GSC 2017"/>
                    <xsd:enumeration value="Harper's Bazaar"/>
                    <xsd:enumeration value="Health &amp; Medical Collection"/>
                    <xsd:enumeration value="Health Management Database"/>
                    <xsd:enumeration value="Health Research Premium Collection"/>
                    <xsd:enumeration value="HeritageQuest Online"/>
                    <xsd:enumeration value="Historic Literary Criticism"/>
                    <xsd:enumeration value="Historic Map Works Library Edition"/>
                    <xsd:enumeration value="Historical Collections"/>
                    <xsd:enumeration value="Historical Statistical Abstracts of the US"/>
                    <xsd:enumeration value="History Makers"/>
                    <xsd:enumeration value="History Study Center"/>
                    <xsd:enumeration value="Hoover's Company Profiles"/>
                    <xsd:enumeration value="House of Commons Parliamentary Papers (HCPP)"/>
                    <xsd:enumeration value="House of Lords Papers (1805 - 1910)"/>
                    <xsd:enumeration value="Humanities Index"/>
                    <xsd:enumeration value="Index Islamicus"/>
                    <xsd:enumeration value="India Database"/>
                    <xsd:enumeration value="Indian Claims Insight"/>
                    <xsd:enumeration value="INSPEC"/>
                    <xsd:enumeration value="International Bibliography of Art (IBA)"/>
                    <xsd:enumeration value="International Bibliography of the Social Sciences (IBSS)"/>
                    <xsd:enumeration value="International Datasets"/>
                    <xsd:enumeration value="International Index to Black Periodicals"/>
                    <xsd:enumeration value="International Pharmaceutical Abstracts"/>
                    <xsd:enumeration value="Intota"/>
                    <xsd:enumeration value="Intota Assessment"/>
                    <xsd:enumeration value="Invoice Portal"/>
                    <xsd:enumeration value="John Johnson Collection"/>
                    <xsd:enumeration value="J.P. Morgan Research"/>
                    <xsd:enumeration value="Knowledgebase"/>
                    <xsd:enumeration value="Large Deal Support"/>
                    <xsd:enumeration value="Latin America &amp; Iberia Database"/>
                    <xsd:enumeration value="LGBT Magazine Archive"/>
                    <xsd:enumeration value="LBGT Magazine Archive"/>
                    <xsd:enumeration value="Lead Management"/>
                    <xsd:enumeration value="Library &amp; Information Science Abstracts (LISA)"/>
                    <xsd:enumeration value="Library &amp; Information Science Collection"/>
                    <xsd:enumeration value="Library Science Database"/>
                    <xsd:enumeration value="Library Thing for Libraries"/>
                    <xsd:enumeration value="Linguistics and Language Behavior Abstracts (LLBA)"/>
                    <xsd:enumeration value="Linguistics Collection"/>
                    <xsd:enumeration value="Literature Collections"/>
                    <xsd:enumeration value="Literature Online (LION)"/>
                    <xsd:enumeration value="Literature Online Premium"/>
                    <xsd:enumeration value="M4"/>
                    <xsd:enumeration value="Materials Science &amp; Engineering Database"/>
                    <xsd:enumeration value="Medical Database"/>
                    <xsd:enumeration value="MEDLINE"/>
                    <xsd:enumeration value="Mid Market"/>
                    <xsd:enumeration value="Mid Market - French"/>
                    <xsd:enumeration value="Mid Market - German"/>
                    <xsd:enumeration value="Mid Market - LA Spanish"/>
                    <xsd:enumeration value="Mid Market - LA Portuguese"/>
                    <xsd:enumeration value="Mid Market - Turkish"/>
                    <xsd:enumeration value="Mid Market - Arabic"/>
                    <xsd:enumeration value="Mid Market - Korean"/>
                    <xsd:enumeration value="Middle East &amp; Africa Database"/>
                    <xsd:enumeration value="Military Database"/>
                    <xsd:enumeration value="MLA International Bibliography"/>
                    <xsd:enumeration value="Monthly Catalog of US Government Publications"/>
                    <xsd:enumeration value="Music Periodicals Database"/>
                    <xsd:enumeration value="Music and Dance Online"/>
                    <xsd:enumeration value="Music &amp; Performing Arts Collection"/>
                    <xsd:enumeration value="MyiLibrary"/>
                    <xsd:enumeration value="MyiLibrary Upgrades"/>
                    <xsd:enumeration value="Natural Science Collection"/>
                    <xsd:enumeration value="News, Policy &amp; Politics Magazine Archive"/>
                    <xsd:enumeration value="NewspaperARCHIVE Library Edition"/>
                    <xsd:enumeration value="Newspapers.com"/>
                    <xsd:enumeration value="Nineteenth Century Short Title Catalog"/>
                    <xsd:enumeration value="NTIS Database"/>
                    <xsd:enumeration value="Nursing &amp; Allied Health Database"/>
                    <xsd:enumeration value="Nursing Education in Video: Second Edition"/>
                    <xsd:enumeration value="OASIS"/>
                    <xsd:enumeration value="OxResearch Database"/>
                    <xsd:enumeration value="PAIS Index"/>
                    <xsd:enumeration value="Paley Centre Seminars"/>
                    <xsd:enumeration value="Patrologia Latina"/>
                    <xsd:enumeration value="Performing Arts Periodicals Database"/>
                    <xsd:enumeration value="Periodicals Archive Online &amp; Periodicals Index Online"/>
                    <xsd:enumeration value="Pharmaceutical News Index"/>
                    <xsd:enumeration value="Philosophy Collection"/>
                    <xsd:enumeration value="Philosophy Database"/>
                    <xsd:enumeration value="Philosopher's Index"/>
                    <xsd:enumeration value="Physical Education Index"/>
                    <xsd:enumeration value="PILOTS"/>
                    <xsd:enumeration value="PIN"/>
                    <xsd:enumeration value="Pivot"/>
                    <xsd:enumeration value="Policy File Index"/>
                    <xsd:enumeration value="Political Science Database"/>
                    <xsd:enumeration value="Politics Collection"/>
                    <xsd:enumeration value="Polymer Library"/>
                    <xsd:enumeration value="PressReader and ND Press"/>
                    <xsd:enumeration value="Print Books Services"/>
                    <xsd:enumeration value="Primary Sources Buying Models"/>
                    <xsd:enumeration value="PRISMA Database"/>
                    <xsd:enumeration value="Product Downtime Communication Plan"/>
                    <xsd:enumeration value="Product Launches"/>
                    <xsd:enumeration value="Product Simplification"/>
                    <xsd:enumeration value="ProQuest African American Heritage"/>
                    <xsd:enumeration value="ProQuest Central"/>
                    <xsd:enumeration value="ProQuest Central China"/>
                    <xsd:enumeration value="ProQuest Central Essentials"/>
                    <xsd:enumeration value="ProQuest Central Student"/>
                    <xsd:enumeration value="ProQuest Congressional"/>
                    <xsd:enumeration value="ProQuest Congressional Hearings Digital Collection"/>
                    <xsd:enumeration value="ProQuest Congressional Record Permanent Digital Collection"/>
                    <xsd:enumeration value="ProQuest Congressional Research Digital Collection"/>
                    <xsd:enumeration value="ProQuest Dialog"/>
                    <xsd:enumeration value="ProQuest Digital Complete Prospective Subscription"/>
                    <xsd:enumeration value="ProQuest Digital Microfilm"/>
                    <xsd:enumeration value="ProQuest Digital U.S. Bills and Resolutions"/>
                    <xsd:enumeration value="ProQuest Digitized Newspapers: Historical"/>
                    <xsd:enumeration value="ProQuest Digitized Newspapers: Recent"/>
                    <xsd:enumeration value="ProQuest Discovery"/>
                    <xsd:enumeration value="ProQuest Dissertations Archiving and Access Program (DAAP)"/>
                    <xsd:enumeration value="ProQuest Dissertations &amp; Theses Global"/>
                    <xsd:enumeration value="ProQuest Dissertations &amp; Theses: UK and Ireland (PQDT: UK&amp;I)"/>
                    <xsd:enumeration value="ProQuest Executive Branch Documents"/>
                    <xsd:enumeration value="ProQuest Government Periodical Index"/>
                    <xsd:enumeration value="ProQuest Historical Annual Reports"/>
                    <xsd:enumeration value="ProQuest Historical Newspapers"/>
                    <xsd:enumeration value="ProQuest History Vault"/>
                    <xsd:enumeration value="ProQuest Learning: Literature"/>
                    <xsd:enumeration value="ProQuest Legislative Insight"/>
                    <xsd:enumeration value="ProQuest Legislative Insight – Major Laws"/>
                    <xsd:enumeration value="ProQuest Obituaries"/>
                    <xsd:enumeration value="ProQuest One Academic"/>
                    <xsd:enumeration value="ProQuest Pharma Collection"/>
                    <xsd:enumeration value="ProQuest Platform Information"/>
                    <xsd:enumeration value="ProQuest Research Companion"/>
                    <xsd:enumeration value="ProQuest Research Library Prep"/>
                    <xsd:enumeration value="ProQuest Sanborn Maps Geo Edition"/>
                    <xsd:enumeration value="ProQuest U.S. Serial Set Digital Collection"/>
                    <xsd:enumeration value="ProQuest U.S. Serial Set Maps Digital Collection"/>
                    <xsd:enumeration value="Psychology Database"/>
                    <xsd:enumeration value="Public Health Database"/>
                    <xsd:enumeration value="Public Petitions to Parliament - 1833-1918"/>
                    <xsd:enumeration value="Publicly Available Content Database"/>
                    <xsd:enumeration value="Queen Victoria’s Journals"/>
                    <xsd:enumeration value="Reference Ebook Subscription"/>
                    <xsd:enumeration value="RefWorks"/>
                    <xsd:enumeration value="Regional Databases Overview"/>
                    <xsd:enumeration value="Regulatory Insight"/>
                    <xsd:enumeration value="Religion Database"/>
                    <xsd:enumeration value="Religious Magazine Archive"/>
                    <xsd:enumeration value="Renewals"/>
                    <xsd:enumeration value="Renewal Upsell Resources"/>
                    <xsd:enumeration value="Research Collections (Microfilm)"/>
                    <xsd:enumeration value="Research Library"/>
                    <xsd:enumeration value="Research Library China"/>
                    <xsd:enumeration value="Resources for College Libraries"/>
                    <xsd:enumeration value="Safari Books Online"/>
                    <xsd:enumeration value="Sales Training Webinars"/>
                    <xsd:enumeration value="Schomburg Studies on the Black Experience"/>
                    <xsd:enumeration value="Science Database"/>
                    <xsd:enumeration value="SciTech Premium Collection"/>
                    <xsd:enumeration value="Screen Studies Collection"/>
                    <xsd:enumeration value="SIPX"/>
                    <xsd:enumeration value="SIRS Discoverer"/>
                    <xsd:enumeration value="SIRS Issues Researcher"/>
                    <xsd:enumeration value="Snapshots Series"/>
                    <xsd:enumeration value="Social Movements"/>
                    <xsd:enumeration value="Social Science Database"/>
                    <xsd:enumeration value="Social Science Premium Collection"/>
                    <xsd:enumeration value="Social Science Resources"/>
                    <xsd:enumeration value="Sociological Abstracts"/>
                    <xsd:enumeration value="Sociology Collection"/>
                    <xsd:enumeration value="Sociology Database"/>
                    <xsd:enumeration value="Solutions Framework"/>
                    <xsd:enumeration value="South &amp; East Asia Database"/>
                    <xsd:enumeration value="Space Reclamation"/>
                    <xsd:enumeration value="Statistical Abstracts of the World"/>
                    <xsd:enumeration value="Statistical Abstract of the United States"/>
                    <xsd:enumeration value="Statistical Abstracts Collection"/>
                    <xsd:enumeration value="Statistical Insight Collection"/>
                    <xsd:enumeration value="Statistical Premium Collection"/>
                    <xsd:enumeration value="Summon"/>
                    <xsd:enumeration value="Supreme Court Insight 1975-Present"/>
                    <xsd:enumeration value="Supreme Court Insight - Certiorari Denied"/>
                    <xsd:enumeration value="Syndetic Solutions"/>
                    <xsd:enumeration value="Technology Collection"/>
                    <xsd:enumeration value="Test Product"/>
                    <xsd:enumeration value="Theatre and Drama Premium"/>
                    <xsd:enumeration value="The Docuseek2 Complete Collection: Second Edition"/>
                    <xsd:enumeration value="Transition Management"/>
                    <xsd:enumeration value="Turkey Database"/>
                    <xsd:enumeration value="Twentieth Century Religious Thought Library"/>
                    <xsd:enumeration value="Trench Journals and Unit Magazines of the First World War"/>
                    <xsd:enumeration value="U.K. &amp; Ireland Database"/>
                    <xsd:enumeration value="Ulrichsweb"/>
                    <xsd:enumeration value="Ulrich's SAS"/>
                    <xsd:enumeration value="Ulrich's XML Data Service"/>
                    <xsd:enumeration value="University Press Ebook Subscription"/>
                    <xsd:enumeration value="Usage Handbook"/>
                    <xsd:enumeration value="Video Preservation and Discovery Service"/>
                    <xsd:enumeration value="Visual History Archive (VHA)"/>
                    <xsd:enumeration value="The Vogue Archive"/>
                    <xsd:enumeration value="Voltaire Electronique"/>
                    <xsd:enumeration value="Vogue Italia"/>
                    <xsd:enumeration value="Women and Social Movements Library"/>
                    <xsd:enumeration value="Women's Magazine Archive"/>
                    <xsd:enumeration value="Women’s Wear Daily"/>
                    <xsd:enumeration value="Worldwide Political Science Abstracts"/>
                    <xsd:enumeration value="Zoological Record Plus"/>
                    <xsd:enumeration value="All_Cross Product Marketing Resourc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e68799-7928-4fcc-bb78-f6e3d8cba029" elementFormDefault="qualified">
    <xsd:import namespace="http://schemas.microsoft.com/office/2006/documentManagement/types"/>
    <xsd:import namespace="http://schemas.microsoft.com/office/infopath/2007/PartnerControls"/>
    <xsd:element name="SharedWithUsers" ma:index="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6fda9-bf9a-4ebe-addb-43bcb919ca6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C9701-55EF-49B2-81B3-81C0C17037BA}">
  <ds:schemaRefs>
    <ds:schemaRef ds:uri="http://purl.org/dc/dcmitype/"/>
    <ds:schemaRef ds:uri="http://schemas.microsoft.com/sharepoint/v4"/>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 ds:uri="http://schemas.microsoft.com/office/2006/metadata/properties"/>
    <ds:schemaRef ds:uri="1EE68799-7928-4FCC-BB78-F6E3D8CBA029"/>
    <ds:schemaRef ds:uri="0386fda9-bf9a-4ebe-addb-43bcb919ca60"/>
    <ds:schemaRef ds:uri="1ee68799-7928-4fcc-bb78-f6e3d8cba029"/>
    <ds:schemaRef ds:uri="http://schemas.microsoft.com/sharepoint/v3"/>
  </ds:schemaRefs>
</ds:datastoreItem>
</file>

<file path=customXml/itemProps2.xml><?xml version="1.0" encoding="utf-8"?>
<ds:datastoreItem xmlns:ds="http://schemas.openxmlformats.org/officeDocument/2006/customXml" ds:itemID="{ED23BF51-2B9C-477E-9E10-76A4F5ED212F}">
  <ds:schemaRefs>
    <ds:schemaRef ds:uri="http://schemas.microsoft.com/sharepoint/v3/contenttype/forms"/>
  </ds:schemaRefs>
</ds:datastoreItem>
</file>

<file path=customXml/itemProps3.xml><?xml version="1.0" encoding="utf-8"?>
<ds:datastoreItem xmlns:ds="http://schemas.openxmlformats.org/officeDocument/2006/customXml" ds:itemID="{809F80FE-9F96-460E-B93F-7C0D6F0C5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68799-7928-4FCC-BB78-F6E3D8CBA029"/>
    <ds:schemaRef ds:uri="1ee68799-7928-4fcc-bb78-f6e3d8cba029"/>
    <ds:schemaRef ds:uri="http://schemas.microsoft.com/sharepoint/v4"/>
    <ds:schemaRef ds:uri="0386fda9-bf9a-4ebe-addb-43bcb919c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5960</TotalTime>
  <Words>423</Words>
  <Application>Microsoft Office PowerPoint</Application>
  <PresentationFormat>Widescreen</PresentationFormat>
  <Paragraphs>71</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Next</vt:lpstr>
      <vt:lpstr>Calibri</vt:lpstr>
      <vt:lpstr>Calibri Light</vt:lpstr>
      <vt:lpstr>Georgia</vt:lpstr>
      <vt:lpstr>Open Sans Light</vt:lpstr>
      <vt:lpstr>Open Sans Semibold</vt:lpstr>
      <vt:lpstr>Office Theme</vt:lpstr>
      <vt:lpstr>PowerPoint Presentation</vt:lpstr>
      <vt:lpstr> Topics to Address Today  1. Counter 5 status and AS integration into ProQuest 2. The Alexander Street Admin Portal 3. The new Alexander Street video UX and usage tracking 4. Some, certainly not all, open video usage questions …  </vt:lpstr>
      <vt:lpstr>1. Counter 5 status and AS integration into ProQuest</vt:lpstr>
      <vt:lpstr>Counter 5 and Alexander Street Admin Integration with ProQuest Administrator Module</vt:lpstr>
      <vt:lpstr>PowerPoint Presentation</vt:lpstr>
      <vt:lpstr>Access Academic Video Online in the ProQuest Platform</vt:lpstr>
      <vt:lpstr>2. The Alexander Street Admin Portal</vt:lpstr>
      <vt:lpstr>https://alexanderstreet.com/page/alexander-street-enhanced-admin-portal </vt:lpstr>
      <vt:lpstr>Usage Overview: Searches, Views, Top Subjects, Top Collections </vt:lpstr>
      <vt:lpstr>Usage Overview: Top Publishers, Top Titles, Top Referring URLs</vt:lpstr>
      <vt:lpstr>Usage Overview: Views by Title, % Viewed,  Day’s Volume of Views</vt:lpstr>
      <vt:lpstr>Engagement: Cited, Segmented, Embedded in LMS = Curated</vt:lpstr>
      <vt:lpstr>Engagement: Digging in … Why a “view” is more than a “view.”</vt:lpstr>
      <vt:lpstr>Engagement Deep Dive: Browsers, Devices, OS, On/Off Campus, Time of Day</vt:lpstr>
      <vt:lpstr>Impact – Why are you watching this video?</vt:lpstr>
      <vt:lpstr>Impact – How would you rate this video?</vt:lpstr>
      <vt:lpstr>3. The new Alexander Street video UX and usage tracking</vt:lpstr>
      <vt:lpstr>Search Auto-Suggests Titles and Channels</vt:lpstr>
      <vt:lpstr>New video interface platform supports new, deeper analytics on usage – Coming soon!</vt:lpstr>
      <vt:lpstr>4. Some, certainly not all, open video usage questions …</vt:lpstr>
      <vt:lpstr>Open questions in the specific context of measuring video usage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Parker</cp:lastModifiedBy>
  <cp:revision>387</cp:revision>
  <cp:lastPrinted>2018-02-28T17:03:22Z</cp:lastPrinted>
  <dcterms:created xsi:type="dcterms:W3CDTF">2017-04-26T17:29:17Z</dcterms:created>
  <dcterms:modified xsi:type="dcterms:W3CDTF">2019-03-26T16:25:13Z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0x01010015AF02B1B674F547AB852A1F20D95946</vt:lpwstr>
  </property>
  <property fmtid="{D5CDD505-2E9C-101B-9397-08002B2CF9AE}" pid="3" name="AuthorIds_UIVersion_1024">
    <vt:lpwstr>1326</vt:lpwstr>
  </property>
</Properties>
</file>