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DAB710-12D6-4C47-A341-5F9807B56FFB}">
  <a:tblStyle styleId="{82DAB710-12D6-4C47-A341-5F9807B56F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DC38DE8-5AA6-4B0C-ACC8-B4FD1C71D92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DF6DD0-8069-4286-9AE1-8157D37E3DBD}" styleName="Table_2">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78" autoAdjust="0"/>
  </p:normalViewPr>
  <p:slideViewPr>
    <p:cSldViewPr snapToGrid="0">
      <p:cViewPr varScale="1">
        <p:scale>
          <a:sx n="80" d="100"/>
          <a:sy n="80" d="100"/>
        </p:scale>
        <p:origin x="109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apr.crl.edu/tools/compare" TargetMode="External"/><Relationship Id="rId7" Type="http://schemas.openxmlformats.org/officeDocument/2006/relationships/hyperlink" Target="https://cdlib.org/cdlinfo/2021/10/20/spotlight-on-agua-development-enhancing-local-discovery-of-shared-collection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drive.google.com/file/d/1kqcqtEIejXsk3g6cL51hS9Br5Qz-c6MK/view?usp=sharing" TargetMode="External"/><Relationship Id="rId5" Type="http://schemas.openxmlformats.org/officeDocument/2006/relationships/hyperlink" Target="https://docs.google.com/spreadsheets/d/e/2PACX-1vRgEEDBVQU9RVBONoWeNyICeMkOE4sr_ZppHOkYRaJDcOBJYwz9PnHBmaexOAqitr3WzxR55V9X1xaX/pubhtml" TargetMode="External"/><Relationship Id="rId4" Type="http://schemas.openxmlformats.org/officeDocument/2006/relationships/hyperlink" Target="https://vimeo.com/85450234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6c6adcdf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Alison</a:t>
            </a:r>
            <a:endParaRPr/>
          </a:p>
          <a:p>
            <a:pPr marL="0" lvl="0" indent="0" algn="l" rtl="0">
              <a:spcBef>
                <a:spcPts val="0"/>
              </a:spcBef>
              <a:spcAft>
                <a:spcPts val="0"/>
              </a:spcAft>
              <a:buNone/>
            </a:pPr>
            <a:endParaRPr/>
          </a:p>
          <a:p>
            <a:pPr marL="0" lvl="0" indent="0" algn="l" rtl="0">
              <a:spcBef>
                <a:spcPts val="0"/>
              </a:spcBef>
              <a:spcAft>
                <a:spcPts val="0"/>
              </a:spcAft>
              <a:buNone/>
            </a:pPr>
            <a:r>
              <a:rPr lang="en"/>
              <a:t>[greetings &amp; thanks!]</a:t>
            </a:r>
            <a:endParaRPr/>
          </a:p>
        </p:txBody>
      </p:sp>
      <p:sp>
        <p:nvSpPr>
          <p:cNvPr id="161" name="Google Shape;161;gb6c6adcdf9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22ca89d21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22ca89d21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now I’m going to turn it over to Nika to go over in more detail what the trust network provides to its members. </a:t>
            </a:r>
            <a:endParaRPr/>
          </a:p>
        </p:txBody>
      </p:sp>
      <p:sp>
        <p:nvSpPr>
          <p:cNvPr id="231" name="Google Shape;231;g222ca89d21c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22ca89d21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22ca89d21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Nika!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Ongoing collections analysis is a significant benefit for WEST members and area of focus for the program. It’s a huge job to deal with serials data, to consolidate the bibliographic and holdings data from individual libraries, to transform that data to a point where it can be analyzed across a group of libraries, to enhance it with data from sources that support decision-making, and then to analyze it in an automated way to prioritize what we archive and who is best positioned to archive it. WEST does this every other year using an in-house tool called AGUA, which was built for and continues to be controlled by WEST and its member libraries. So with AGUA WEST has a say in what features  are developed and prioritized to support this collections analysis work.</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This analysis is focused regionally, but is informed by the national context - by what has been retained by other programs, how many copies appear in WorldCat, and what is available in trusted digital repositories.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And then of course having solid, established workflows, standards, policies, and practices provides members with the assurance they need to make decisions and take action based on WEST’s archived collections.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p:txBody>
      </p:sp>
      <p:sp>
        <p:nvSpPr>
          <p:cNvPr id="237" name="Google Shape;237;g222ca89d21c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c50558ad2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c50558ad2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What do libraries have to do to participate?</a:t>
            </a:r>
            <a:endParaRPr sz="1200">
              <a:solidFill>
                <a:schemeClr val="dk1"/>
              </a:solidFill>
              <a:latin typeface="Calibri"/>
              <a:ea typeface="Calibri"/>
              <a:cs typeface="Calibri"/>
              <a:sym typeface="Calibri"/>
            </a:endParaRPr>
          </a:p>
          <a:p>
            <a:pPr marL="457200" lvl="0" indent="-304800" algn="l" rtl="0">
              <a:lnSpc>
                <a:spcPct val="115000"/>
              </a:lnSpc>
              <a:spcBef>
                <a:spcPts val="12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At the beginning of the process what we need from libraries is the ability to export their bib and holdings data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archiving </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If you commit to archiving titles - </a:t>
            </a:r>
            <a:endParaRPr sz="120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Update the local holdings record per our detailed disclosure guidelines - generally the fields we’re talking about include the MARC 583, 561, and 852; In Alma now you can set a retention flag and reason, but that’s up to the local institution, that particular field in Alma is not tied to MARC 583 field which is the predominant field that libraries use to record shared print commitments </a:t>
            </a:r>
            <a:endParaRPr sz="120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Once the libraries have made those updates, we request a yearly submission of that data to include in our regional system, and which we forward to the Center for Research Libraries national print archive preservation registry (or PAPR); and we ask the libraries to also disclose to the OCLC shared print registry (and there’s a lot of great documentation to support this process)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We have a pretty easy system to support data file uploads and error reporting; we also have dedicated time from a very experienced metadata analyst who can work with members to troubleshoot metadata issues and knows a lot about different ILSs; we also have a kind of community of practice in which WEST members share workflows with one another that they’ve devised for doing these things in Alma and other ILSs efficiently</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1200">
                <a:solidFill>
                  <a:schemeClr val="dk1"/>
                </a:solidFill>
                <a:latin typeface="Calibri"/>
                <a:ea typeface="Calibri"/>
                <a:cs typeface="Calibri"/>
                <a:sym typeface="Calibri"/>
              </a:rPr>
              <a:t>– Past Questions</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1200">
                <a:solidFill>
                  <a:schemeClr val="dk1"/>
                </a:solidFill>
                <a:latin typeface="Calibri"/>
                <a:ea typeface="Calibri"/>
                <a:cs typeface="Calibri"/>
                <a:sym typeface="Calibri"/>
              </a:rPr>
              <a:t>Will a comprehensive inventory of our holdings be required to participate? If so, what is the timeframe for this to be completed?</a:t>
            </a:r>
            <a:endParaRPr sz="1200">
              <a:solidFill>
                <a:schemeClr val="dk1"/>
              </a:solidFill>
              <a:latin typeface="Calibri"/>
              <a:ea typeface="Calibri"/>
              <a:cs typeface="Calibri"/>
              <a:sym typeface="Calibri"/>
            </a:endParaRPr>
          </a:p>
          <a:p>
            <a:pPr marL="457200" lvl="0" indent="-304800" algn="l" rtl="0">
              <a:lnSpc>
                <a:spcPct val="115000"/>
              </a:lnSpc>
              <a:spcBef>
                <a:spcPts val="12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No, I wish we could all get behind a comprehensive inventory, but we know it’s realistic for most libraries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Participating in a shared print program like WEST means that you can target your inventory to those journal families that you have been identified as the optimal holder - it’s almost like in shared print we try to obviate the need for a comprehensive by sharing responsibility</a:t>
            </a:r>
            <a:endParaRPr sz="12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1200">
                <a:solidFill>
                  <a:schemeClr val="dk1"/>
                </a:solidFill>
                <a:latin typeface="Calibri"/>
                <a:ea typeface="Calibri"/>
                <a:cs typeface="Calibri"/>
                <a:sym typeface="Calibri"/>
              </a:rPr>
              <a:t>We are a very small college library (FTE 3200) and don't have room for much serial growth. Do members/participants have to agree to store/archive some titles or can they rely on other institutions for storage?</a:t>
            </a:r>
            <a:endParaRPr sz="1200">
              <a:solidFill>
                <a:schemeClr val="dk1"/>
              </a:solidFill>
              <a:latin typeface="Calibri"/>
              <a:ea typeface="Calibri"/>
              <a:cs typeface="Calibri"/>
              <a:sym typeface="Calibri"/>
            </a:endParaRPr>
          </a:p>
          <a:p>
            <a:pPr marL="457200" lvl="0" indent="-304800" algn="l" rtl="0">
              <a:lnSpc>
                <a:spcPct val="115000"/>
              </a:lnSpc>
              <a:spcBef>
                <a:spcPts val="12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sort answer is no. In WEST’s model libraries participate in alignment with their capacity. Archiving commitments across WEST libraries range from thousands to under ten to none depending on the collections and capacity of the members. We are trying to expand the scarce and unique content in the collection and that can be relevant and mission-aligned for all libraries large to small.</a:t>
            </a:r>
            <a:endParaRPr sz="120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p:txBody>
      </p:sp>
      <p:sp>
        <p:nvSpPr>
          <p:cNvPr id="245" name="Google Shape;245;g2c50558ad2f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22ca89d21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22ca89d21c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Nika!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The other piece that really helps libraries feel able to take action on the strength of the WEST collection is the guarantee of access. WEST members agree to share archived collections with other WEST members, leveraging their regular access policies and methods.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The WEST network complements existing resource sharing networks with the guarantee that the print collections will continue to be available in the long term. Which goes beyond other resource sharing relationships where you’re all managing your collections separately.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And we continue to investigate and pursue ways of improving discoverability and access for shared print through collaborations with other library initiatives and vendors.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a:t>
            </a:r>
            <a:endParaRPr/>
          </a:p>
          <a:p>
            <a:pPr marL="0" lvl="0" indent="0" algn="l" rtl="0">
              <a:lnSpc>
                <a:spcPct val="115000"/>
              </a:lnSpc>
              <a:spcBef>
                <a:spcPts val="1200"/>
              </a:spcBef>
              <a:spcAft>
                <a:spcPts val="0"/>
              </a:spcAft>
              <a:buSzPts val="1100"/>
              <a:buNone/>
            </a:pPr>
            <a:r>
              <a:rPr lang="en"/>
              <a:t>CARLI Access questions</a:t>
            </a:r>
            <a:endParaRPr/>
          </a:p>
          <a:p>
            <a:pPr marL="0" lvl="0" indent="0" algn="l" rtl="0">
              <a:lnSpc>
                <a:spcPct val="115000"/>
              </a:lnSpc>
              <a:spcBef>
                <a:spcPts val="1200"/>
              </a:spcBef>
              <a:spcAft>
                <a:spcPts val="0"/>
              </a:spcAft>
              <a:buSzPts val="1100"/>
              <a:buNone/>
            </a:pPr>
            <a:r>
              <a:rPr lang="en"/>
              <a:t>If a WEST participant needed access an article, are there any ILL fees charged from the Archive Holder to the WEST participant asking for the materials?</a:t>
            </a:r>
            <a:endParaRPr/>
          </a:p>
          <a:p>
            <a:pPr marL="0" lvl="0" indent="0" algn="l" rtl="0">
              <a:lnSpc>
                <a:spcPct val="115000"/>
              </a:lnSpc>
              <a:spcBef>
                <a:spcPts val="1200"/>
              </a:spcBef>
              <a:spcAft>
                <a:spcPts val="0"/>
              </a:spcAft>
              <a:buSzPts val="1100"/>
              <a:buNone/>
            </a:pPr>
            <a:r>
              <a:rPr lang="en"/>
              <a:t>	There can be - WEST members leverage their own lending policies and that includes any fees</a:t>
            </a:r>
            <a:endParaRPr/>
          </a:p>
          <a:p>
            <a:pPr marL="0" lvl="0" indent="457200" algn="l" rtl="0">
              <a:lnSpc>
                <a:spcPct val="115000"/>
              </a:lnSpc>
              <a:spcBef>
                <a:spcPts val="1200"/>
              </a:spcBef>
              <a:spcAft>
                <a:spcPts val="0"/>
              </a:spcAft>
              <a:buClr>
                <a:schemeClr val="dk1"/>
              </a:buClr>
              <a:buSzPts val="1100"/>
              <a:buFont typeface="Arial"/>
              <a:buNone/>
            </a:pPr>
            <a:r>
              <a:rPr lang="en"/>
              <a:t> they need to charge</a:t>
            </a:r>
            <a:endParaRPr/>
          </a:p>
          <a:p>
            <a:pPr marL="0" lvl="0" indent="0" algn="l" rtl="0">
              <a:lnSpc>
                <a:spcPct val="115000"/>
              </a:lnSpc>
              <a:spcBef>
                <a:spcPts val="1200"/>
              </a:spcBef>
              <a:spcAft>
                <a:spcPts val="0"/>
              </a:spcAft>
              <a:buSzPts val="1100"/>
              <a:buNone/>
            </a:pPr>
            <a:r>
              <a:rPr lang="en"/>
              <a:t>Also, is there a standard turn-around time for these ILL requests?</a:t>
            </a:r>
            <a:endParaRPr/>
          </a:p>
          <a:p>
            <a:pPr marL="0" lvl="0" indent="0" algn="l" rtl="0">
              <a:lnSpc>
                <a:spcPct val="115000"/>
              </a:lnSpc>
              <a:spcBef>
                <a:spcPts val="1200"/>
              </a:spcBef>
              <a:spcAft>
                <a:spcPts val="0"/>
              </a:spcAft>
              <a:buSzPts val="1100"/>
              <a:buNone/>
            </a:pPr>
            <a:r>
              <a:rPr lang="en"/>
              <a:t>	It varies, again, it’s based local policy; there is a WEST RapidILL pod and so the turnaround time when </a:t>
            </a:r>
            <a:endParaRPr/>
          </a:p>
          <a:p>
            <a:pPr marL="0" lvl="0" indent="457200" algn="l" rtl="0">
              <a:lnSpc>
                <a:spcPct val="115000"/>
              </a:lnSpc>
              <a:spcBef>
                <a:spcPts val="1200"/>
              </a:spcBef>
              <a:spcAft>
                <a:spcPts val="0"/>
              </a:spcAft>
              <a:buClr>
                <a:schemeClr val="dk1"/>
              </a:buClr>
              <a:buSzPts val="1100"/>
              <a:buFont typeface="Arial"/>
              <a:buNone/>
            </a:pPr>
            <a:r>
              <a:rPr lang="en"/>
              <a:t>requesting through that platform the norm I believe is less than 24 hours</a:t>
            </a:r>
            <a:endParaRPr/>
          </a:p>
          <a:p>
            <a:pPr marL="0" lvl="0" indent="0" algn="l" rtl="0">
              <a:lnSpc>
                <a:spcPct val="115000"/>
              </a:lnSpc>
              <a:spcBef>
                <a:spcPts val="1200"/>
              </a:spcBef>
              <a:spcAft>
                <a:spcPts val="0"/>
              </a:spcAft>
              <a:buSzPts val="1100"/>
              <a:buNone/>
            </a:pPr>
            <a:r>
              <a:rPr lang="en"/>
              <a:t>Are participants able to request ILL for materials that they never owned?</a:t>
            </a:r>
            <a:endParaRPr/>
          </a:p>
          <a:p>
            <a:pPr marL="0" lvl="0" indent="0" algn="l" rtl="0">
              <a:lnSpc>
                <a:spcPct val="115000"/>
              </a:lnSpc>
              <a:spcBef>
                <a:spcPts val="1200"/>
              </a:spcBef>
              <a:spcAft>
                <a:spcPts val="0"/>
              </a:spcAft>
              <a:buSzPts val="1100"/>
              <a:buNone/>
            </a:pPr>
            <a:r>
              <a:rPr lang="en"/>
              <a:t>	Yes. Absolutely. This is part of the beauty of collective collections like WEST. You can strategically maintain </a:t>
            </a:r>
            <a:endParaRPr/>
          </a:p>
          <a:p>
            <a:pPr marL="0" lvl="0" indent="457200" algn="l" rtl="0">
              <a:lnSpc>
                <a:spcPct val="115000"/>
              </a:lnSpc>
              <a:spcBef>
                <a:spcPts val="1200"/>
              </a:spcBef>
              <a:spcAft>
                <a:spcPts val="0"/>
              </a:spcAft>
              <a:buClr>
                <a:schemeClr val="dk1"/>
              </a:buClr>
              <a:buSzPts val="1100"/>
              <a:buFont typeface="Arial"/>
              <a:buNone/>
            </a:pPr>
            <a:r>
              <a:rPr lang="en"/>
              <a:t>access to content you withdraw, but you also gain access to content you’ve never had before.</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2ca89d21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22ca89d21c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Nika!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We strive to </a:t>
            </a:r>
            <a:r>
              <a:rPr lang="en">
                <a:solidFill>
                  <a:schemeClr val="dk1"/>
                </a:solidFill>
              </a:rPr>
              <a:t>make the WEST archives actionable f</a:t>
            </a:r>
            <a:r>
              <a:rPr lang="en"/>
              <a:t>or members through </a:t>
            </a:r>
            <a:r>
              <a:rPr lang="en">
                <a:solidFill>
                  <a:schemeClr val="dk1"/>
                </a:solidFill>
              </a:rPr>
              <a:t>analysis tools and canned </a:t>
            </a:r>
            <a:r>
              <a:rPr lang="en"/>
              <a:t>reports. With these tools,</a:t>
            </a:r>
            <a:r>
              <a:rPr lang="en">
                <a:solidFill>
                  <a:schemeClr val="dk1"/>
                </a:solidFill>
              </a:rPr>
              <a:t> members can compare their local holdings against the archives at any time and use that information to make decisions about what to keep and what might better be accessed through the WEST trust network. As part of </a:t>
            </a:r>
            <a:r>
              <a:rPr lang="en"/>
              <a:t>working with member data for collections analysis, we also provide members with metadata validation reports that catch common errors in catalog records.</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en"/>
              <a:t>WEST has also built in the development capacity necessary to respond to member needs and to continually improve existing tools and reports. Which is one of the benefits we mentioned earlier of working with our in-house tool AGUA.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
        <p:nvSpPr>
          <p:cNvPr id="259" name="Google Shape;259;g222ca89d21c_0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22ca89d21c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22ca89d21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Coordinate the Donation of Duplicate Copies to Internet Archive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WEST identifies and coordinates the donation of duplicate print materials to Internet Archive for digitization and aspirational deposit in HathiTrust to complement the print WEST archived collections.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Pilot participants have almost finished their selections for what to donate; shipping should begin soon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Facilitate donations from member libraries to the Internet Archive and, if possible, deposit of digital files in the HathiTrust.</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Group collections analysis </a:t>
            </a:r>
            <a:endParaRPr/>
          </a:p>
          <a:p>
            <a:pPr marL="0" lvl="0" indent="0" algn="l" rtl="0">
              <a:spcBef>
                <a:spcPts val="0"/>
              </a:spcBef>
              <a:spcAft>
                <a:spcPts val="0"/>
              </a:spcAft>
              <a:buNone/>
            </a:pPr>
            <a:r>
              <a:rPr lang="en"/>
              <a:t>Fall - Data ingest and normalization </a:t>
            </a:r>
            <a:endParaRPr/>
          </a:p>
          <a:p>
            <a:pPr marL="0" lvl="0" indent="0" algn="l" rtl="0">
              <a:spcBef>
                <a:spcPts val="0"/>
              </a:spcBef>
              <a:spcAft>
                <a:spcPts val="0"/>
              </a:spcAft>
              <a:buNone/>
            </a:pPr>
            <a:r>
              <a:rPr lang="en"/>
              <a:t>Spring - Group collections analysis</a:t>
            </a:r>
            <a:endParaRPr/>
          </a:p>
          <a:p>
            <a:pPr marL="0" lvl="0" indent="0" algn="l" rtl="0">
              <a:spcBef>
                <a:spcPts val="0"/>
              </a:spcBef>
              <a:spcAft>
                <a:spcPts val="0"/>
              </a:spcAft>
              <a:buNone/>
            </a:pPr>
            <a:r>
              <a:rPr lang="en"/>
              <a:t>Summer - Archiving proposals</a:t>
            </a:r>
            <a:endParaRPr/>
          </a:p>
          <a:p>
            <a:pPr marL="0" lvl="0" indent="0" algn="l" rtl="0">
              <a:spcBef>
                <a:spcPts val="0"/>
              </a:spcBef>
              <a:spcAft>
                <a:spcPts val="0"/>
              </a:spcAft>
              <a:buNone/>
            </a:pPr>
            <a:endParaRPr/>
          </a:p>
          <a:p>
            <a:pPr marL="0" lvl="0" indent="0" algn="l" rtl="0">
              <a:spcBef>
                <a:spcPts val="0"/>
              </a:spcBef>
              <a:spcAft>
                <a:spcPts val="0"/>
              </a:spcAft>
              <a:buNone/>
            </a:pPr>
            <a:r>
              <a:rPr lang="en"/>
              <a:t>Between analyses there are still options for contributing</a:t>
            </a:r>
            <a:endParaRPr/>
          </a:p>
          <a:p>
            <a:pPr marL="457200" lvl="0" indent="-298450" algn="l" rtl="0">
              <a:spcBef>
                <a:spcPts val="0"/>
              </a:spcBef>
              <a:spcAft>
                <a:spcPts val="0"/>
              </a:spcAft>
              <a:buSzPts val="1100"/>
              <a:buChar char="●"/>
            </a:pPr>
            <a:r>
              <a:rPr lang="en"/>
              <a:t>Fill gaps</a:t>
            </a:r>
            <a:endParaRPr/>
          </a:p>
          <a:p>
            <a:pPr marL="457200" lvl="0" indent="-298450" algn="l" rtl="0">
              <a:spcBef>
                <a:spcPts val="0"/>
              </a:spcBef>
              <a:spcAft>
                <a:spcPts val="0"/>
              </a:spcAft>
              <a:buSzPts val="1100"/>
              <a:buChar char="●"/>
            </a:pPr>
            <a:r>
              <a:rPr lang="en"/>
              <a:t>Use comparison tools to identify what has not been committed already</a:t>
            </a:r>
            <a:endParaRPr/>
          </a:p>
          <a:p>
            <a:pPr marL="914400" lvl="1" indent="-298450" algn="l" rtl="0">
              <a:spcBef>
                <a:spcPts val="0"/>
              </a:spcBef>
              <a:spcAft>
                <a:spcPts val="0"/>
              </a:spcAft>
              <a:buClr>
                <a:schemeClr val="dk1"/>
              </a:buClr>
              <a:buSzPts val="1100"/>
              <a:buChar char="○"/>
            </a:pPr>
            <a:r>
              <a:rPr lang="en">
                <a:solidFill>
                  <a:schemeClr val="dk1"/>
                </a:solidFill>
              </a:rPr>
              <a:t>Engage in local space reclamation/deselection projects against the WEST archive</a:t>
            </a:r>
            <a:endParaRPr/>
          </a:p>
          <a:p>
            <a:pPr marL="457200" lvl="0" indent="-298450" algn="l" rtl="0">
              <a:spcBef>
                <a:spcPts val="0"/>
              </a:spcBef>
              <a:spcAft>
                <a:spcPts val="0"/>
              </a:spcAft>
              <a:buSzPts val="1100"/>
              <a:buChar char="●"/>
            </a:pPr>
            <a:r>
              <a:rPr lang="en"/>
              <a:t>Proactive local commitments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22ca89d21c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22ca89d21c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Alison</a:t>
            </a:r>
            <a:endParaRPr/>
          </a:p>
          <a:p>
            <a:pPr marL="0" lvl="0" indent="0" algn="l" rtl="0">
              <a:spcBef>
                <a:spcPts val="0"/>
              </a:spcBef>
              <a:spcAft>
                <a:spcPts val="0"/>
              </a:spcAft>
              <a:buNone/>
            </a:pPr>
            <a:endParaRPr/>
          </a:p>
          <a:p>
            <a:pPr marL="0" lvl="0" indent="0" algn="l" rtl="0">
              <a:spcBef>
                <a:spcPts val="0"/>
              </a:spcBef>
              <a:spcAft>
                <a:spcPts val="0"/>
              </a:spcAft>
              <a:buNone/>
            </a:pPr>
            <a:r>
              <a:rPr lang="en"/>
              <a:t>The shared responsibility and collective action of WEST is supported by a combination of a financial cost share (member fees) and in-kind contributions by members. </a:t>
            </a:r>
            <a:endParaRPr/>
          </a:p>
          <a:p>
            <a:pPr marL="0" lvl="0" indent="0" algn="l" rtl="0">
              <a:spcBef>
                <a:spcPts val="0"/>
              </a:spcBef>
              <a:spcAft>
                <a:spcPts val="0"/>
              </a:spcAft>
              <a:buNone/>
            </a:pPr>
            <a:endParaRPr/>
          </a:p>
          <a:p>
            <a:pPr marL="0" lvl="0" indent="0" algn="l" rtl="0">
              <a:spcBef>
                <a:spcPts val="0"/>
              </a:spcBef>
              <a:spcAft>
                <a:spcPts val="0"/>
              </a:spcAft>
              <a:buNone/>
            </a:pPr>
            <a:r>
              <a:rPr lang="en"/>
              <a:t>We budget very closely to what our operating expenses are as a program. We’ve kept the membership fees steady and as low as possible - even lowering fees in 2020 by 15% in the context of the developing impacts of COVID-19. </a:t>
            </a:r>
            <a:endParaRPr/>
          </a:p>
          <a:p>
            <a:pPr marL="0" lvl="0" indent="0" algn="l" rtl="0">
              <a:spcBef>
                <a:spcPts val="0"/>
              </a:spcBef>
              <a:spcAft>
                <a:spcPts val="0"/>
              </a:spcAft>
              <a:buNone/>
            </a:pPr>
            <a:endParaRPr/>
          </a:p>
          <a:p>
            <a:pPr marL="0" lvl="0" indent="0" algn="l" rtl="0">
              <a:spcBef>
                <a:spcPts val="0"/>
              </a:spcBef>
              <a:spcAft>
                <a:spcPts val="0"/>
              </a:spcAft>
              <a:buNone/>
            </a:pPr>
            <a:r>
              <a:rPr lang="en"/>
              <a:t>WEST member fees are fixed and tiered. Tiers are assigned on the basis of total library expenditures - an average of 2019, 2020, and 2021. The norm is for WEST to increase fees by 3% annually to account for inflation. </a:t>
            </a:r>
            <a:endParaRPr/>
          </a:p>
          <a:p>
            <a:pPr marL="0" lvl="0" indent="0" algn="l" rtl="0">
              <a:spcBef>
                <a:spcPts val="0"/>
              </a:spcBef>
              <a:spcAft>
                <a:spcPts val="0"/>
              </a:spcAft>
              <a:buNone/>
            </a:pPr>
            <a:endParaRPr/>
          </a:p>
          <a:p>
            <a:pPr marL="0" lvl="0" indent="0" algn="l" rtl="0">
              <a:spcBef>
                <a:spcPts val="0"/>
              </a:spcBef>
              <a:spcAft>
                <a:spcPts val="0"/>
              </a:spcAft>
              <a:buNone/>
            </a:pPr>
            <a:r>
              <a:rPr lang="en"/>
              <a:t>WEST member fees support our in-house technology infrastructure and data analysis tools, program management (including things like governance, producing resources for members, program assessment, and integration with national initiatives), financial management, and also archive creation (that is, physical validation, consolidation in storage, and gap-filling for higher risk titles).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2ca89d21c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22ca89d21c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1e1ce7f49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121e1ce7f49_0_7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a:t>We invite you to join us!  B</a:t>
            </a:r>
            <a:r>
              <a:rPr lang="en" sz="1100">
                <a:latin typeface="Arial"/>
                <a:ea typeface="Arial"/>
                <a:cs typeface="Arial"/>
                <a:sym typeface="Arial"/>
              </a:rPr>
              <a:t>roadening the WEST </a:t>
            </a:r>
            <a:r>
              <a:rPr lang="en"/>
              <a:t>T</a:t>
            </a:r>
            <a:r>
              <a:rPr lang="en" sz="1100">
                <a:latin typeface="Arial"/>
                <a:ea typeface="Arial"/>
                <a:cs typeface="Arial"/>
                <a:sym typeface="Arial"/>
              </a:rPr>
              <a:t>rust </a:t>
            </a:r>
            <a:r>
              <a:rPr lang="en"/>
              <a:t>N</a:t>
            </a:r>
            <a:r>
              <a:rPr lang="en" sz="1100">
                <a:latin typeface="Arial"/>
                <a:ea typeface="Arial"/>
                <a:cs typeface="Arial"/>
                <a:sym typeface="Arial"/>
              </a:rPr>
              <a:t>etwork increases the </a:t>
            </a:r>
            <a:r>
              <a:rPr lang="en" b="1"/>
              <a:t>preservation</a:t>
            </a:r>
            <a:r>
              <a:rPr lang="en" sz="1100">
                <a:latin typeface="Arial"/>
                <a:ea typeface="Arial"/>
                <a:cs typeface="Arial"/>
                <a:sym typeface="Arial"/>
              </a:rPr>
              <a:t> of </a:t>
            </a:r>
            <a:r>
              <a:rPr lang="en"/>
              <a:t>scholarship, </a:t>
            </a:r>
            <a:r>
              <a:rPr lang="en" sz="1100">
                <a:latin typeface="Arial"/>
                <a:ea typeface="Arial"/>
                <a:cs typeface="Arial"/>
                <a:sym typeface="Arial"/>
              </a:rPr>
              <a:t>cultural he</a:t>
            </a:r>
            <a:r>
              <a:rPr lang="en"/>
              <a:t>ritage works,</a:t>
            </a:r>
            <a:r>
              <a:rPr lang="en" sz="1100">
                <a:latin typeface="Arial"/>
                <a:ea typeface="Arial"/>
                <a:cs typeface="Arial"/>
                <a:sym typeface="Arial"/>
              </a:rPr>
              <a:t> and </a:t>
            </a:r>
            <a:r>
              <a:rPr lang="en"/>
              <a:t>the</a:t>
            </a:r>
            <a:r>
              <a:rPr lang="en" sz="1100">
                <a:latin typeface="Arial"/>
                <a:ea typeface="Arial"/>
                <a:cs typeface="Arial"/>
                <a:sym typeface="Arial"/>
              </a:rPr>
              <a:t> breadth </a:t>
            </a:r>
            <a:r>
              <a:rPr lang="en"/>
              <a:t>of knowledge captured in print </a:t>
            </a:r>
            <a:r>
              <a:rPr lang="en" b="1"/>
              <a:t>serials and journals</a:t>
            </a:r>
            <a:r>
              <a:rPr lang="en"/>
              <a:t>. Through collaboration, we ensure access to content that otherwise might not be available to future researchers. We also empower libraries to make data-informed retention and deselection decisions, improving their ability to intentionally participate in print collection management, while maximizing the value of the space they utilize for physical collections.  </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
        <p:nvSpPr>
          <p:cNvPr id="289" name="Google Shape;289;g121e1ce7f49_0_7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29740516d0_0_1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29740516d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Questions from Presentation:</a:t>
            </a:r>
            <a:endParaRPr b="1" dirty="0"/>
          </a:p>
          <a:p>
            <a:pPr marL="0" lvl="0" indent="0" algn="l" rtl="0">
              <a:spcBef>
                <a:spcPts val="0"/>
              </a:spcBef>
              <a:spcAft>
                <a:spcPts val="0"/>
              </a:spcAft>
              <a:buNone/>
            </a:pPr>
            <a:r>
              <a:rPr lang="en" dirty="0"/>
              <a:t>What does CARLI Consortial membership mean for an individual library?</a:t>
            </a:r>
            <a:endParaRPr dirty="0"/>
          </a:p>
          <a:p>
            <a:pPr marL="457200" lvl="0" indent="0" algn="l" rtl="0">
              <a:spcBef>
                <a:spcPts val="0"/>
              </a:spcBef>
              <a:spcAft>
                <a:spcPts val="0"/>
              </a:spcAft>
              <a:buNone/>
            </a:pPr>
            <a:r>
              <a:rPr lang="en" dirty="0"/>
              <a:t>CARLI has done the paperwork and gone through procurement - invoicing will be in consortial manager and similar to other resources through CARLI</a:t>
            </a:r>
            <a:endParaRPr dirty="0"/>
          </a:p>
          <a:p>
            <a:pPr marL="0" lvl="0" indent="0" algn="l" rtl="0">
              <a:spcBef>
                <a:spcPts val="0"/>
              </a:spcBef>
              <a:spcAft>
                <a:spcPts val="0"/>
              </a:spcAft>
              <a:buNone/>
            </a:pPr>
            <a:r>
              <a:rPr lang="en" dirty="0"/>
              <a:t>How will using IPEDs data going forward look like should IPEDs cease to exist?</a:t>
            </a:r>
            <a:endParaRPr dirty="0"/>
          </a:p>
          <a:p>
            <a:pPr marL="0" lvl="0" indent="0" algn="l" rtl="0">
              <a:spcBef>
                <a:spcPts val="0"/>
              </a:spcBef>
              <a:spcAft>
                <a:spcPts val="0"/>
              </a:spcAft>
              <a:buNone/>
            </a:pPr>
            <a:r>
              <a:rPr lang="en" dirty="0"/>
              <a:t>	Will be looking into this as part of member fee discussion in 2025.</a:t>
            </a:r>
            <a:endParaRPr dirty="0"/>
          </a:p>
          <a:p>
            <a:pPr marL="0" lvl="0" indent="0" algn="l" rtl="0">
              <a:spcBef>
                <a:spcPts val="0"/>
              </a:spcBef>
              <a:spcAft>
                <a:spcPts val="0"/>
              </a:spcAft>
              <a:buNone/>
            </a:pPr>
            <a:r>
              <a:rPr lang="en" dirty="0"/>
              <a:t>Is there a minimal commitment for WEST to control member changes?</a:t>
            </a:r>
            <a:endParaRPr dirty="0"/>
          </a:p>
          <a:p>
            <a:pPr marL="0" lvl="0" indent="0" algn="l" rtl="0">
              <a:spcBef>
                <a:spcPts val="0"/>
              </a:spcBef>
              <a:spcAft>
                <a:spcPts val="0"/>
              </a:spcAft>
              <a:buNone/>
            </a:pPr>
            <a:r>
              <a:rPr lang="en" dirty="0"/>
              <a:t>	There is a three year minimal commitment to support consistency in services.</a:t>
            </a:r>
            <a:endParaRPr dirty="0"/>
          </a:p>
          <a:p>
            <a:pPr marL="0" lvl="0" indent="0" algn="l" rtl="0">
              <a:spcBef>
                <a:spcPts val="0"/>
              </a:spcBef>
              <a:spcAft>
                <a:spcPts val="0"/>
              </a:spcAft>
              <a:buNone/>
            </a:pPr>
            <a:r>
              <a:rPr lang="en" dirty="0"/>
              <a:t>Would you be able to clarify the physical storage aspect? We have a number of periodicals in a storeroom that is not ideal for print volumes and are interested in WEST as an alternative storage location</a:t>
            </a:r>
            <a:endParaRPr dirty="0"/>
          </a:p>
          <a:p>
            <a:pPr marL="0" lvl="0" indent="0" algn="l" rtl="0">
              <a:spcBef>
                <a:spcPts val="0"/>
              </a:spcBef>
              <a:spcAft>
                <a:spcPts val="0"/>
              </a:spcAft>
              <a:buNone/>
            </a:pPr>
            <a:r>
              <a:rPr lang="en" dirty="0"/>
              <a:t>	Referred to bonus slides. </a:t>
            </a:r>
            <a:endParaRPr dirty="0"/>
          </a:p>
          <a:p>
            <a:pPr marL="0" lvl="0" indent="0" algn="l" rtl="0">
              <a:spcBef>
                <a:spcPts val="0"/>
              </a:spcBef>
              <a:spcAft>
                <a:spcPts val="0"/>
              </a:spcAft>
              <a:buNone/>
            </a:pPr>
            <a:r>
              <a:rPr lang="en" dirty="0"/>
              <a:t>Can we upload our serial holdings at any time?</a:t>
            </a:r>
            <a:endParaRPr dirty="0"/>
          </a:p>
          <a:p>
            <a:pPr marL="457200" lvl="0" indent="0" algn="l" rtl="0">
              <a:spcBef>
                <a:spcPts val="0"/>
              </a:spcBef>
              <a:spcAft>
                <a:spcPts val="0"/>
              </a:spcAft>
              <a:buNone/>
            </a:pPr>
            <a:r>
              <a:rPr lang="en" dirty="0"/>
              <a:t>Yes and no. There are two ways to do this. For group collections analysis this happens during the dedicated two year cycle. But we do have the On Demand Comparison Report to enable numbers compare their serials holdings data to other WEST members at any time. </a:t>
            </a:r>
            <a:endParaRPr dirty="0"/>
          </a:p>
          <a:p>
            <a:pPr marL="0" lvl="0" indent="0" algn="l" rtl="0">
              <a:spcBef>
                <a:spcPts val="0"/>
              </a:spcBef>
              <a:spcAft>
                <a:spcPts val="0"/>
              </a:spcAft>
              <a:buNone/>
            </a:pPr>
            <a:r>
              <a:rPr lang="en" dirty="0"/>
              <a:t>I assume the answer is probably no, but is there a way to see what the holdings are before joining?</a:t>
            </a:r>
            <a:endParaRPr dirty="0"/>
          </a:p>
          <a:p>
            <a:pPr marL="0" lvl="0" indent="0" algn="l" rtl="0">
              <a:spcBef>
                <a:spcPts val="0"/>
              </a:spcBef>
              <a:spcAft>
                <a:spcPts val="0"/>
              </a:spcAft>
              <a:buNone/>
            </a:pPr>
            <a:r>
              <a:rPr lang="en" dirty="0"/>
              <a:t>	Yes! PAPR - </a:t>
            </a:r>
            <a:r>
              <a:rPr lang="en" u="sng" dirty="0">
                <a:solidFill>
                  <a:schemeClr val="hlink"/>
                </a:solidFill>
                <a:hlinkClick r:id="rId3"/>
              </a:rPr>
              <a:t>http://papr.crl.edu/tools/compare</a:t>
            </a:r>
            <a:endParaRPr dirty="0"/>
          </a:p>
          <a:p>
            <a:pPr marL="0" lvl="0" indent="0" algn="l" rtl="0">
              <a:spcBef>
                <a:spcPts val="0"/>
              </a:spcBef>
              <a:spcAft>
                <a:spcPts val="0"/>
              </a:spcAft>
              <a:buNone/>
            </a:pPr>
            <a:r>
              <a:rPr lang="en" dirty="0"/>
              <a:t>If someone decided to join, what would be the first steps after paperwork and fees?</a:t>
            </a:r>
            <a:endParaRPr dirty="0"/>
          </a:p>
          <a:p>
            <a:pPr marL="457200" lvl="0" indent="0" algn="l" rtl="0">
              <a:spcBef>
                <a:spcPts val="0"/>
              </a:spcBef>
              <a:spcAft>
                <a:spcPts val="0"/>
              </a:spcAft>
              <a:buNone/>
            </a:pPr>
            <a:r>
              <a:rPr lang="en" dirty="0"/>
              <a:t>Typically WEST likes to do a 1:1 or small group orientation to go over different aspects of the program do some demoing of the tools and answer specific questions. Nika and Alison are here as resources to answer questions and point to WEST aspects which will be the most useful. </a:t>
            </a:r>
            <a:endParaRPr dirty="0"/>
          </a:p>
          <a:p>
            <a:pPr marL="457200" lvl="0" indent="0" algn="l" rtl="0">
              <a:spcBef>
                <a:spcPts val="0"/>
              </a:spcBef>
              <a:spcAft>
                <a:spcPts val="0"/>
              </a:spcAft>
              <a:buNone/>
            </a:pPr>
            <a:r>
              <a:rPr lang="en" dirty="0"/>
              <a:t>If you’re on the cusp of a big serials review project you can jump right into the on demand collection comparison report - and if you join this year we will be shortly sending out the call for bib and holdings data in Fall 2025. </a:t>
            </a:r>
            <a:endParaRPr dirty="0"/>
          </a:p>
          <a:p>
            <a:pPr marL="0" lvl="0" indent="0" algn="l" rtl="0">
              <a:spcBef>
                <a:spcPts val="0"/>
              </a:spcBef>
              <a:spcAft>
                <a:spcPts val="0"/>
              </a:spcAft>
              <a:buNone/>
            </a:pPr>
            <a:r>
              <a:rPr lang="en" dirty="0"/>
              <a:t>Which CARLI member libraries have high density storage facilities?</a:t>
            </a:r>
            <a:endParaRPr dirty="0"/>
          </a:p>
          <a:p>
            <a:pPr marL="457200" lvl="0" indent="0" algn="l" rtl="0">
              <a:spcBef>
                <a:spcPts val="0"/>
              </a:spcBef>
              <a:spcAft>
                <a:spcPts val="0"/>
              </a:spcAft>
              <a:buNone/>
            </a:pPr>
            <a:r>
              <a:rPr lang="en" dirty="0"/>
              <a:t>Assumption is the University of Illinois and University of Chicago - both BTAA members and UI is already holding print journal archives on behalf of the BTAA program. About half of the collection falls into this high risk storage category but the other half is still just as available.</a:t>
            </a:r>
            <a:endParaRPr dirty="0"/>
          </a:p>
          <a:p>
            <a:pPr marL="0" lvl="0" indent="0" algn="l" rtl="0">
              <a:spcBef>
                <a:spcPts val="0"/>
              </a:spcBef>
              <a:spcAft>
                <a:spcPts val="0"/>
              </a:spcAft>
              <a:buNone/>
            </a:pPr>
            <a:r>
              <a:rPr lang="en" dirty="0"/>
              <a:t>The WEST website has a wealth of information, what about communications resources?</a:t>
            </a:r>
            <a:endParaRPr dirty="0"/>
          </a:p>
          <a:p>
            <a:pPr marL="0" lvl="0" indent="0" algn="l" rtl="0">
              <a:spcBef>
                <a:spcPts val="0"/>
              </a:spcBef>
              <a:spcAft>
                <a:spcPts val="0"/>
              </a:spcAft>
              <a:buNone/>
            </a:pPr>
            <a:r>
              <a:rPr lang="en" dirty="0"/>
              <a:t>	</a:t>
            </a:r>
            <a:r>
              <a:rPr lang="en" dirty="0">
                <a:solidFill>
                  <a:schemeClr val="dk1"/>
                </a:solidFill>
              </a:rPr>
              <a:t>Deselection Webinar:</a:t>
            </a:r>
            <a:r>
              <a:rPr lang="en" dirty="0">
                <a:solidFill>
                  <a:schemeClr val="dk1"/>
                </a:solidFill>
                <a:uFill>
                  <a:noFill/>
                </a:uFill>
                <a:hlinkClick r:id="rId4">
                  <a:extLst>
                    <a:ext uri="{A12FA001-AC4F-418D-AE19-62706E023703}">
                      <ahyp:hlinkClr xmlns:ahyp="http://schemas.microsoft.com/office/drawing/2018/hyperlinkcolor" val="tx"/>
                    </a:ext>
                  </a:extLst>
                </a:hlinkClick>
              </a:rPr>
              <a:t> </a:t>
            </a:r>
            <a:r>
              <a:rPr lang="en" u="sng" dirty="0">
                <a:solidFill>
                  <a:schemeClr val="hlink"/>
                </a:solidFill>
                <a:hlinkClick r:id="rId4"/>
              </a:rPr>
              <a:t>https://vimeo.com/854502345</a:t>
            </a:r>
            <a:endParaRPr u="sng" dirty="0">
              <a:solidFill>
                <a:schemeClr val="hlink"/>
              </a:solidFill>
            </a:endParaRPr>
          </a:p>
          <a:p>
            <a:pPr marL="457200" lvl="0" indent="0" algn="l" rtl="0">
              <a:spcBef>
                <a:spcPts val="0"/>
              </a:spcBef>
              <a:spcAft>
                <a:spcPts val="0"/>
              </a:spcAft>
              <a:buClr>
                <a:schemeClr val="dk1"/>
              </a:buClr>
              <a:buSzPts val="1100"/>
              <a:buFont typeface="Arial"/>
              <a:buNone/>
            </a:pPr>
            <a:r>
              <a:rPr lang="en" dirty="0">
                <a:solidFill>
                  <a:schemeClr val="dk1"/>
                </a:solidFill>
              </a:rPr>
              <a:t>Deselection Resource List:</a:t>
            </a:r>
            <a:r>
              <a:rPr lang="en" dirty="0">
                <a:solidFill>
                  <a:schemeClr val="dk1"/>
                </a:solidFill>
                <a:uFill>
                  <a:noFill/>
                </a:uFill>
                <a:hlinkClick r:id="rId5">
                  <a:extLst>
                    <a:ext uri="{A12FA001-AC4F-418D-AE19-62706E023703}">
                      <ahyp:hlinkClr xmlns:ahyp="http://schemas.microsoft.com/office/drawing/2018/hyperlinkcolor" val="tx"/>
                    </a:ext>
                  </a:extLst>
                </a:hlinkClick>
              </a:rPr>
              <a:t> </a:t>
            </a:r>
            <a:r>
              <a:rPr lang="en" u="sng" dirty="0">
                <a:solidFill>
                  <a:schemeClr val="hlink"/>
                </a:solidFill>
                <a:hlinkClick r:id="rId5"/>
              </a:rPr>
              <a:t>https://docs.google.com/spreadsheets/d/e/2PACX-1vRgEEDBVQU9RVBONoWeNyICeMkOE4sr_ZppHOkYRaJDcOBJYwz9PnHBmaexOAqitr3WzxR55V9X1xaX/pubhtml</a:t>
            </a:r>
            <a:endParaRPr u="sng" dirty="0">
              <a:solidFill>
                <a:schemeClr val="hlink"/>
              </a:solidFill>
            </a:endParaRPr>
          </a:p>
          <a:p>
            <a:pPr marL="457200" lvl="0" indent="0" algn="l" rtl="0">
              <a:spcBef>
                <a:spcPts val="0"/>
              </a:spcBef>
              <a:spcAft>
                <a:spcPts val="0"/>
              </a:spcAft>
              <a:buNone/>
            </a:pPr>
            <a:r>
              <a:rPr lang="en" dirty="0">
                <a:solidFill>
                  <a:schemeClr val="dk1"/>
                </a:solidFill>
              </a:rPr>
              <a:t>Weeding Communications in the Collections Lifecycle (provides information for how to answer common questions about weeding):</a:t>
            </a:r>
            <a:r>
              <a:rPr lang="en" dirty="0">
                <a:solidFill>
                  <a:schemeClr val="dk1"/>
                </a:solidFill>
                <a:uFill>
                  <a:noFill/>
                </a:uFill>
                <a:hlinkClick r:id="rId6">
                  <a:extLst>
                    <a:ext uri="{A12FA001-AC4F-418D-AE19-62706E023703}">
                      <ahyp:hlinkClr xmlns:ahyp="http://schemas.microsoft.com/office/drawing/2018/hyperlinkcolor" val="tx"/>
                    </a:ext>
                  </a:extLst>
                </a:hlinkClick>
              </a:rPr>
              <a:t> </a:t>
            </a:r>
            <a:r>
              <a:rPr lang="en" u="sng" dirty="0">
                <a:solidFill>
                  <a:schemeClr val="hlink"/>
                </a:solidFill>
                <a:hlinkClick r:id="rId6"/>
              </a:rPr>
              <a:t>https://drive.google.com/file/d/1kqcqtEIejXsk3g6cL51hS9Br5Qz-c6MK/view?usp=sharing</a:t>
            </a:r>
            <a:endParaRPr dirty="0"/>
          </a:p>
          <a:p>
            <a:pPr marL="0" lvl="0" indent="0" algn="l" rtl="0">
              <a:spcBef>
                <a:spcPts val="0"/>
              </a:spcBef>
              <a:spcAft>
                <a:spcPts val="0"/>
              </a:spcAft>
              <a:buNone/>
            </a:pPr>
            <a:r>
              <a:rPr lang="en" dirty="0"/>
              <a:t>Current retention date is 2035, is WEST planning to extend that?</a:t>
            </a:r>
            <a:endParaRPr dirty="0"/>
          </a:p>
          <a:p>
            <a:pPr marL="457200" lvl="0" indent="0" algn="l" rtl="0">
              <a:spcBef>
                <a:spcPts val="0"/>
              </a:spcBef>
              <a:spcAft>
                <a:spcPts val="0"/>
              </a:spcAft>
              <a:buNone/>
            </a:pPr>
            <a:r>
              <a:rPr lang="en" dirty="0"/>
              <a:t>Many programs are thinking about extending their dates now, this is on our Executive Committee and Operations and Collections Council agendas for this year. We want to be prepared and ten years out is a good time to start thinking about this to ensure the guaranteed and continual access of WEST.</a:t>
            </a:r>
            <a:endParaRPr dirty="0"/>
          </a:p>
          <a:p>
            <a:pPr marL="0" lvl="0" indent="0" algn="l" rtl="0">
              <a:spcBef>
                <a:spcPts val="0"/>
              </a:spcBef>
              <a:spcAft>
                <a:spcPts val="0"/>
              </a:spcAft>
              <a:buNone/>
            </a:pPr>
            <a:r>
              <a:rPr lang="en" dirty="0"/>
              <a:t>What does access really look like?</a:t>
            </a:r>
            <a:endParaRPr dirty="0"/>
          </a:p>
          <a:p>
            <a:pPr marL="457200" lvl="0" indent="0" algn="l" rtl="0">
              <a:spcBef>
                <a:spcPts val="0"/>
              </a:spcBef>
              <a:spcAft>
                <a:spcPts val="0"/>
              </a:spcAft>
              <a:buNone/>
            </a:pPr>
            <a:r>
              <a:rPr lang="en" dirty="0"/>
              <a:t>Through ILL! WEST has a Rapid Pod libraries will be added to automatically and then there is also an OCLC profile group - so this is enabled through the regular mechanisms of ILL. But WEST is still looking into enhancing discoverability and enhanced ILL sharing. </a:t>
            </a:r>
            <a:r>
              <a:rPr lang="en" u="sng" dirty="0">
                <a:solidFill>
                  <a:schemeClr val="hlink"/>
                </a:solidFill>
                <a:hlinkClick r:id="rId7"/>
              </a:rPr>
              <a:t>https://cdlib.org/cdlinfo/2021/10/20/spotlight-on-agua-development-enhancing-local-discovery-of-shared-collections/</a:t>
            </a:r>
            <a:r>
              <a:rPr lang="en" dirty="0"/>
              <a:t> </a:t>
            </a:r>
            <a:endParaRPr dirty="0"/>
          </a:p>
          <a:p>
            <a:pPr marL="457200" lvl="0" indent="0" algn="l" rtl="0">
              <a:spcBef>
                <a:spcPts val="0"/>
              </a:spcBef>
              <a:spcAft>
                <a:spcPts val="0"/>
              </a:spcAft>
              <a:buNone/>
            </a:pPr>
            <a:r>
              <a:rPr lang="en" dirty="0"/>
              <a:t>Libraries don’t need to have held these titles before in order to access them through WEST!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1e1ce7f4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21e1ce7f49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Alison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Today’s presentation will be about 30 minutes and then we’ll have at least 20 minutes for questions. Please feel free to drop questions and comments in the chat as we go.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I’ll start things off by laying out the basics of shared print as WEST engages in it. Then we’ll get into the specifics of WEST as a shared print program, what we offer through the trust, and the exciting things that are coming up this year and next year. We’ll end the presentation with details about membership and the cost-share that supports the program. </a:t>
            </a:r>
            <a:endParaRPr/>
          </a:p>
        </p:txBody>
      </p:sp>
      <p:sp>
        <p:nvSpPr>
          <p:cNvPr id="170" name="Google Shape;170;g121e1ce7f49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29740516d0_0_1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29740516d0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29740516d0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29740516d0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en">
                <a:solidFill>
                  <a:schemeClr val="dk1"/>
                </a:solidFill>
              </a:rPr>
              <a:t>Alison</a:t>
            </a:r>
            <a:endParaRPr>
              <a:solidFill>
                <a:schemeClr val="dk1"/>
              </a:solidFill>
            </a:endParaRPr>
          </a:p>
          <a:p>
            <a:pPr marL="0" lvl="0" indent="0" algn="l" rtl="0">
              <a:lnSpc>
                <a:spcPct val="115000"/>
              </a:lnSpc>
              <a:spcBef>
                <a:spcPts val="500"/>
              </a:spcBef>
              <a:spcAft>
                <a:spcPts val="0"/>
              </a:spcAft>
              <a:buNone/>
            </a:pPr>
            <a:r>
              <a:rPr lang="en">
                <a:solidFill>
                  <a:schemeClr val="dk1"/>
                </a:solidFill>
              </a:rPr>
              <a:t>So what is shared print? Shared print can have a lot of permutations, but it often (and in the case of WEST):</a:t>
            </a:r>
            <a:endParaRPr>
              <a:solidFill>
                <a:schemeClr val="dk1"/>
              </a:solidFill>
            </a:endParaRPr>
          </a:p>
          <a:p>
            <a:pPr marL="457200" lvl="0" indent="-298450" algn="l" rtl="0">
              <a:lnSpc>
                <a:spcPct val="115000"/>
              </a:lnSpc>
              <a:spcBef>
                <a:spcPts val="500"/>
              </a:spcBef>
              <a:spcAft>
                <a:spcPts val="0"/>
              </a:spcAft>
              <a:buClr>
                <a:srgbClr val="DD8047"/>
              </a:buClr>
              <a:buSzPts val="1100"/>
              <a:buFont typeface="Arial"/>
              <a:buChar char="❖"/>
            </a:pPr>
            <a:r>
              <a:rPr lang="en">
                <a:solidFill>
                  <a:schemeClr val="dk1"/>
                </a:solidFill>
              </a:rPr>
              <a:t>A formal agreement to specify responsibility for print collections</a:t>
            </a:r>
            <a:endParaRPr>
              <a:solidFill>
                <a:schemeClr val="dk1"/>
              </a:solidFill>
            </a:endParaRPr>
          </a:p>
          <a:p>
            <a:pPr marL="457200" lvl="0" indent="-298450" algn="l" rtl="0">
              <a:lnSpc>
                <a:spcPct val="115000"/>
              </a:lnSpc>
              <a:spcBef>
                <a:spcPts val="0"/>
              </a:spcBef>
              <a:spcAft>
                <a:spcPts val="0"/>
              </a:spcAft>
              <a:buClr>
                <a:srgbClr val="DD8047"/>
              </a:buClr>
              <a:buSzPts val="1100"/>
              <a:buFont typeface="Arial"/>
              <a:buChar char="❖"/>
            </a:pPr>
            <a:r>
              <a:rPr lang="en">
                <a:solidFill>
                  <a:schemeClr val="dk1"/>
                </a:solidFill>
              </a:rPr>
              <a:t>Assurance of continued access to print resources across a network of institutions (which is unique from ILL and resource sharing agreements) - shared stewardship and decision-making about collections</a:t>
            </a:r>
            <a:endParaRPr>
              <a:solidFill>
                <a:schemeClr val="dk1"/>
              </a:solidFill>
            </a:endParaRPr>
          </a:p>
          <a:p>
            <a:pPr marL="457200" lvl="0" indent="-298450" algn="l" rtl="0">
              <a:lnSpc>
                <a:spcPct val="115000"/>
              </a:lnSpc>
              <a:spcBef>
                <a:spcPts val="0"/>
              </a:spcBef>
              <a:spcAft>
                <a:spcPts val="0"/>
              </a:spcAft>
              <a:buClr>
                <a:srgbClr val="DD8047"/>
              </a:buClr>
              <a:buSzPts val="1100"/>
              <a:buFont typeface="Arial"/>
              <a:buChar char="❖"/>
            </a:pPr>
            <a:r>
              <a:rPr lang="en">
                <a:solidFill>
                  <a:schemeClr val="dk1"/>
                </a:solidFill>
              </a:rPr>
              <a:t>And as a result of these first two pieces - the formal agreement to preserve and the assurance access, shared print collections become a solution that augments local capacity for strategic collection management and development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9740516d0_0_1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9740516d0_0_1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Alison &lt;1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Boiling it all down, what is WEST? We are a trusted, regional network (that is also embedded in a larger national network) for print serials and journals that serves libraries large, small, and everything in between by: </a:t>
            </a:r>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ensuring preservation;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enabling access; and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empowering data-informed decision-making for individual libraries and groups of libraries (and that spans a spectrum of identifying what’s scarce and unique in a collection, facilitating decision-making about what to keep, and supporting informed deselection or weeding efforts)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b32ffbdf4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8b32ffbdf4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before we get into some numbers, I want to provide some scaffolding for an aspect of WEST that is going to keep coming up in different ways. WEST is distinct in the collection and risk model that we use to target our efforts. As part of our collections analysis and proposal process we sort the serial and journal titles into categories of risk based on electronic availability. The lowest risk content is characterized by availability in trusted digital repositories including Portico, CLOCKSS, the HathiTrust Digital Library, or JSTOR. For low risk materials we have agreed as a community that the right level of effort to be that retention commitment and disclosure of it in national registries and any library in our the WEST trust network is eligible to commit to retain this content.</a:t>
            </a:r>
            <a:endParaRPr/>
          </a:p>
          <a:p>
            <a:pPr marL="0" lvl="0" indent="0" algn="l" rtl="0">
              <a:spcBef>
                <a:spcPts val="0"/>
              </a:spcBef>
              <a:spcAft>
                <a:spcPts val="0"/>
              </a:spcAft>
              <a:buNone/>
            </a:pPr>
            <a:endParaRPr/>
          </a:p>
          <a:p>
            <a:pPr marL="0" lvl="0" indent="0" algn="l" rtl="0">
              <a:spcBef>
                <a:spcPts val="0"/>
              </a:spcBef>
              <a:spcAft>
                <a:spcPts val="0"/>
              </a:spcAft>
              <a:buNone/>
            </a:pPr>
            <a:r>
              <a:rPr lang="en"/>
              <a:t>Medium and high risk titles are characterized by having some full text availability in commercial databases, abstracting and indexing only, or no electronic presence that we are able to discern through our matching processes. So for these categories of content we as a collaboration are investing more to ensure that they truly exist, are as complete as possible, and are more protected. We do that through physical validation of the materials, transfer to storage, and active gap-filling; those retaining higher risk materials seek out missing volumes from the rest of the trust network using reports and data comparison tools that we provide. There are fewer libraries across the trust network who do this work because it requires specific training for validation and a storage facility that meets WEST’s environmental and security standards. The work is also subsidized on a per volume basis by the collective investment of WEST members.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1e1ce7f49_0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1e1ce7f49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Alison</a:t>
            </a:r>
            <a:endParaRPr/>
          </a:p>
          <a:p>
            <a:pPr marL="0" lvl="0" indent="0" algn="l" rtl="0">
              <a:spcBef>
                <a:spcPts val="0"/>
              </a:spcBef>
              <a:spcAft>
                <a:spcPts val="0"/>
              </a:spcAft>
              <a:buNone/>
            </a:pPr>
            <a:endParaRPr/>
          </a:p>
          <a:p>
            <a:pPr marL="0" lvl="0" indent="0" algn="l" rtl="0">
              <a:spcBef>
                <a:spcPts val="0"/>
              </a:spcBef>
              <a:spcAft>
                <a:spcPts val="0"/>
              </a:spcAft>
              <a:buNone/>
            </a:pPr>
            <a:r>
              <a:rPr lang="en"/>
              <a:t>Ok let’s get into some numbers. WEST members include total 61 libraries across 18 different states and the majority of WEST members serve as either archive holders or archive builders. We also have some members who are not able to retain materials on site, but they contribute significantly by donating volumes to complete the archived runs of other WEST libraries and through strategic leadership in the program. I also want to acknowledge that we do have past members who continue to serve as archive holders because per the agreement this trust network is built on, commitments to retain survive membership. So if a library for whatever reason has to end their active membership in WEST and they are an archive holder, they continue to retain and provide access to those collections through the retention date.</a:t>
            </a:r>
            <a:endParaRPr/>
          </a:p>
          <a:p>
            <a:pPr marL="0" lvl="0" indent="0" algn="l" rtl="0">
              <a:spcBef>
                <a:spcPts val="0"/>
              </a:spcBef>
              <a:spcAft>
                <a:spcPts val="0"/>
              </a:spcAft>
              <a:buNone/>
            </a:pPr>
            <a:endParaRPr/>
          </a:p>
          <a:p>
            <a:pPr marL="0" lvl="0" indent="0" algn="l" rtl="0">
              <a:spcBef>
                <a:spcPts val="0"/>
              </a:spcBef>
              <a:spcAft>
                <a:spcPts val="0"/>
              </a:spcAft>
              <a:buNone/>
            </a:pPr>
            <a:r>
              <a:rPr lang="en"/>
              <a:t>Consortial membership and CARLI joining…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c1e90871d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c1e90871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Nika (30sec)</a:t>
            </a:r>
            <a:endParaRPr/>
          </a:p>
          <a:p>
            <a:pPr marL="0" lvl="0" indent="0" algn="l" rtl="0">
              <a:spcBef>
                <a:spcPts val="0"/>
              </a:spcBef>
              <a:spcAft>
                <a:spcPts val="0"/>
              </a:spcAft>
              <a:buNone/>
            </a:pPr>
            <a:endParaRPr/>
          </a:p>
          <a:p>
            <a:pPr marL="0" lvl="0" indent="0" algn="l" rtl="0">
              <a:spcBef>
                <a:spcPts val="0"/>
              </a:spcBef>
              <a:spcAft>
                <a:spcPts val="0"/>
              </a:spcAft>
              <a:buNone/>
            </a:pPr>
            <a:r>
              <a:rPr lang="en"/>
              <a:t>This model has served us very well. Since Cycle 1 (in 2011), WEST members have archived nearly 37,000 distinct titles. Roughly half of the WEST Archives are low risk level materials (archived with no validation or storage requirements), with the remainder split fairly evenly between items validated at the issue level and items validated at the volume level. </a:t>
            </a:r>
            <a:endParaRPr/>
          </a:p>
          <a:p>
            <a:pPr marL="0" lvl="0" indent="0" algn="l" rtl="0">
              <a:spcBef>
                <a:spcPts val="0"/>
              </a:spcBef>
              <a:spcAft>
                <a:spcPts val="0"/>
              </a:spcAft>
              <a:buNone/>
            </a:pPr>
            <a:endParaRPr/>
          </a:p>
          <a:p>
            <a:pPr marL="0" lvl="0" indent="0" algn="l" rtl="0">
              <a:spcBef>
                <a:spcPts val="0"/>
              </a:spcBef>
              <a:spcAft>
                <a:spcPts val="0"/>
              </a:spcAft>
              <a:buNone/>
            </a:pPr>
            <a:r>
              <a:rPr lang="en"/>
              <a:t>And all of this equates to over 830k volumes! </a:t>
            </a:r>
            <a:r>
              <a:rPr lang="en">
                <a:solidFill>
                  <a:schemeClr val="dk1"/>
                </a:solidFill>
              </a:rPr>
              <a:t>And Cycle 15 archiving is currently underway, so these numbers will continue to go up.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b32ffbdf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8b32ffbdf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Alison</a:t>
            </a:r>
            <a:endParaRPr/>
          </a:p>
          <a:p>
            <a:pPr marL="0" lvl="0" indent="0" algn="l" rtl="0">
              <a:spcBef>
                <a:spcPts val="0"/>
              </a:spcBef>
              <a:spcAft>
                <a:spcPts val="0"/>
              </a:spcAft>
              <a:buNone/>
            </a:pPr>
            <a:endParaRPr/>
          </a:p>
          <a:p>
            <a:pPr marL="0" lvl="0" indent="0" algn="l" rtl="0">
              <a:spcBef>
                <a:spcPts val="0"/>
              </a:spcBef>
              <a:spcAft>
                <a:spcPts val="0"/>
              </a:spcAft>
              <a:buNone/>
            </a:pPr>
            <a:r>
              <a:rPr lang="en"/>
              <a:t>Note that this is only what has been reported - it’s likely a conservative number and there’s a lot more potential space members could choose to repurpose on the strength of the WEST trust network.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8b32ffbdf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8b32ffbdf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Alison</a:t>
            </a:r>
            <a:endParaRPr/>
          </a:p>
          <a:p>
            <a:pPr marL="0" lvl="0" indent="0" algn="l" rtl="0">
              <a:spcBef>
                <a:spcPts val="0"/>
              </a:spcBef>
              <a:spcAft>
                <a:spcPts val="0"/>
              </a:spcAft>
              <a:buNone/>
            </a:pPr>
            <a:endParaRPr/>
          </a:p>
          <a:p>
            <a:pPr marL="0" lvl="0" indent="0" algn="l" rtl="0">
              <a:spcBef>
                <a:spcPts val="0"/>
              </a:spcBef>
              <a:spcAft>
                <a:spcPts val="0"/>
              </a:spcAft>
              <a:buNone/>
            </a:pPr>
            <a:r>
              <a:rPr lang="en"/>
              <a:t>And I want to give you an example of this network in action. Arizona State University is one of our long-standing Archive Builders, working with that higher risk material and actively completing runs. University of Washington is an archive holder, but also is very active in comparing the collections they have not committed to retain to the rest of the WEST archive and where they can fill gaps, they always do. They’ve contribute material to fill gaps across the WEST network, and this is just one example.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D4E5F5">
            <a:alpha val="18020"/>
          </a:srgbClr>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020500"/>
            <a:ext cx="7772400" cy="110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Font typeface="Twentieth Century"/>
              <a:buNone/>
              <a:defRPr>
                <a:latin typeface="Twentieth Century"/>
                <a:ea typeface="Twentieth Century"/>
                <a:cs typeface="Twentieth Century"/>
                <a:sym typeface="Twentieth Century"/>
              </a:defRPr>
            </a:lvl1pPr>
            <a:lvl2pPr lvl="1">
              <a:spcBef>
                <a:spcPts val="0"/>
              </a:spcBef>
              <a:spcAft>
                <a:spcPts val="0"/>
              </a:spcAft>
              <a:buSzPts val="1400"/>
              <a:buFont typeface="Twentieth Century"/>
              <a:buNone/>
              <a:defRPr>
                <a:latin typeface="Twentieth Century"/>
                <a:ea typeface="Twentieth Century"/>
                <a:cs typeface="Twentieth Century"/>
                <a:sym typeface="Twentieth Century"/>
              </a:defRPr>
            </a:lvl2pPr>
            <a:lvl3pPr lvl="2">
              <a:spcBef>
                <a:spcPts val="0"/>
              </a:spcBef>
              <a:spcAft>
                <a:spcPts val="0"/>
              </a:spcAft>
              <a:buSzPts val="1400"/>
              <a:buFont typeface="Twentieth Century"/>
              <a:buNone/>
              <a:defRPr>
                <a:latin typeface="Twentieth Century"/>
                <a:ea typeface="Twentieth Century"/>
                <a:cs typeface="Twentieth Century"/>
                <a:sym typeface="Twentieth Century"/>
              </a:defRPr>
            </a:lvl3pPr>
            <a:lvl4pPr lvl="3">
              <a:spcBef>
                <a:spcPts val="0"/>
              </a:spcBef>
              <a:spcAft>
                <a:spcPts val="0"/>
              </a:spcAft>
              <a:buSzPts val="1400"/>
              <a:buFont typeface="Twentieth Century"/>
              <a:buNone/>
              <a:defRPr>
                <a:latin typeface="Twentieth Century"/>
                <a:ea typeface="Twentieth Century"/>
                <a:cs typeface="Twentieth Century"/>
                <a:sym typeface="Twentieth Century"/>
              </a:defRPr>
            </a:lvl4pPr>
            <a:lvl5pPr lvl="4">
              <a:spcBef>
                <a:spcPts val="0"/>
              </a:spcBef>
              <a:spcAft>
                <a:spcPts val="0"/>
              </a:spcAft>
              <a:buSzPts val="1400"/>
              <a:buFont typeface="Twentieth Century"/>
              <a:buNone/>
              <a:defRPr>
                <a:latin typeface="Twentieth Century"/>
                <a:ea typeface="Twentieth Century"/>
                <a:cs typeface="Twentieth Century"/>
                <a:sym typeface="Twentieth Century"/>
              </a:defRPr>
            </a:lvl5pPr>
            <a:lvl6pPr lvl="5">
              <a:spcBef>
                <a:spcPts val="0"/>
              </a:spcBef>
              <a:spcAft>
                <a:spcPts val="0"/>
              </a:spcAft>
              <a:buSzPts val="1400"/>
              <a:buFont typeface="Twentieth Century"/>
              <a:buNone/>
              <a:defRPr>
                <a:latin typeface="Twentieth Century"/>
                <a:ea typeface="Twentieth Century"/>
                <a:cs typeface="Twentieth Century"/>
                <a:sym typeface="Twentieth Century"/>
              </a:defRPr>
            </a:lvl6pPr>
            <a:lvl7pPr lvl="6">
              <a:spcBef>
                <a:spcPts val="0"/>
              </a:spcBef>
              <a:spcAft>
                <a:spcPts val="0"/>
              </a:spcAft>
              <a:buSzPts val="1400"/>
              <a:buFont typeface="Twentieth Century"/>
              <a:buNone/>
              <a:defRPr>
                <a:latin typeface="Twentieth Century"/>
                <a:ea typeface="Twentieth Century"/>
                <a:cs typeface="Twentieth Century"/>
                <a:sym typeface="Twentieth Century"/>
              </a:defRPr>
            </a:lvl7pPr>
            <a:lvl8pPr lvl="7">
              <a:spcBef>
                <a:spcPts val="0"/>
              </a:spcBef>
              <a:spcAft>
                <a:spcPts val="0"/>
              </a:spcAft>
              <a:buSzPts val="1400"/>
              <a:buFont typeface="Twentieth Century"/>
              <a:buNone/>
              <a:defRPr>
                <a:latin typeface="Twentieth Century"/>
                <a:ea typeface="Twentieth Century"/>
                <a:cs typeface="Twentieth Century"/>
                <a:sym typeface="Twentieth Century"/>
              </a:defRPr>
            </a:lvl8pPr>
            <a:lvl9pPr lvl="8">
              <a:spcBef>
                <a:spcPts val="0"/>
              </a:spcBef>
              <a:spcAft>
                <a:spcPts val="0"/>
              </a:spcAft>
              <a:buSzPts val="1400"/>
              <a:buFont typeface="Twentieth Century"/>
              <a:buNone/>
              <a:defRPr>
                <a:latin typeface="Twentieth Century"/>
                <a:ea typeface="Twentieth Century"/>
                <a:cs typeface="Twentieth Century"/>
                <a:sym typeface="Twentieth Century"/>
              </a:defRPr>
            </a:lvl9pPr>
          </a:lstStyle>
          <a:p>
            <a:endParaRPr/>
          </a:p>
        </p:txBody>
      </p:sp>
      <p:sp>
        <p:nvSpPr>
          <p:cNvPr id="13" name="Google Shape;13;p2"/>
          <p:cNvSpPr txBox="1">
            <a:spLocks noGrp="1"/>
          </p:cNvSpPr>
          <p:nvPr>
            <p:ph type="subTitle" idx="1"/>
          </p:nvPr>
        </p:nvSpPr>
        <p:spPr>
          <a:xfrm>
            <a:off x="1371600" y="3245822"/>
            <a:ext cx="6400800" cy="9858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606060"/>
              </a:buClr>
              <a:buSzPts val="3200"/>
              <a:buFont typeface="Twentieth Century"/>
              <a:buNone/>
              <a:defRPr>
                <a:solidFill>
                  <a:srgbClr val="606060"/>
                </a:solidFill>
                <a:latin typeface="Twentieth Century"/>
                <a:ea typeface="Twentieth Century"/>
                <a:cs typeface="Twentieth Century"/>
                <a:sym typeface="Twentieth Century"/>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6" name="Google Shape;16;p2"/>
          <p:cNvCxnSpPr/>
          <p:nvPr/>
        </p:nvCxnSpPr>
        <p:spPr>
          <a:xfrm>
            <a:off x="0" y="1650263"/>
            <a:ext cx="9150900" cy="0"/>
          </a:xfrm>
          <a:prstGeom prst="straightConnector1">
            <a:avLst/>
          </a:prstGeom>
          <a:noFill/>
          <a:ln w="19050" cap="flat" cmpd="sng">
            <a:solidFill>
              <a:srgbClr val="D3E3FD"/>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3">
  <p:cSld name="1_Section Header_1">
    <p:bg>
      <p:bgPr>
        <a:solidFill>
          <a:srgbClr val="76BCDE">
            <a:alpha val="29800"/>
          </a:srgbClr>
        </a:solidFill>
        <a:effectLst/>
      </p:bgPr>
    </p:bg>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722313" y="3182540"/>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8" name="Google Shape;68;p11" descr="WEST_bar.jpg"/>
          <p:cNvPicPr preferRelativeResize="0"/>
          <p:nvPr/>
        </p:nvPicPr>
        <p:blipFill rotWithShape="1">
          <a:blip r:embed="rId2">
            <a:alphaModFix/>
          </a:blip>
          <a:srcRect l="12039" t="14666" r="85372" b="13510"/>
          <a:stretch/>
        </p:blipFill>
        <p:spPr>
          <a:xfrm rot="5400000">
            <a:off x="4486275" y="485777"/>
            <a:ext cx="171452" cy="9143999"/>
          </a:xfrm>
          <a:prstGeom prst="rect">
            <a:avLst/>
          </a:prstGeom>
          <a:noFill/>
          <a:ln>
            <a:noFill/>
          </a:ln>
        </p:spPr>
      </p:pic>
      <p:sp>
        <p:nvSpPr>
          <p:cNvPr id="69" name="Google Shape;69;p11"/>
          <p:cNvSpPr txBox="1">
            <a:spLocks noGrp="1"/>
          </p:cNvSpPr>
          <p:nvPr>
            <p:ph type="subTitle" idx="1"/>
          </p:nvPr>
        </p:nvSpPr>
        <p:spPr>
          <a:xfrm>
            <a:off x="712400" y="2061806"/>
            <a:ext cx="7772400" cy="1120800"/>
          </a:xfrm>
          <a:prstGeom prst="rect">
            <a:avLst/>
          </a:prstGeom>
        </p:spPr>
        <p:txBody>
          <a:bodyPr spcFirstLastPara="1" wrap="square" lIns="91425" tIns="45700" rIns="91425" bIns="45700" anchor="b" anchorCtr="0">
            <a:noAutofit/>
          </a:bodyPr>
          <a:lstStyle>
            <a:lvl1pPr lvl="0" rtl="0">
              <a:spcBef>
                <a:spcPts val="500"/>
              </a:spcBef>
              <a:spcAft>
                <a:spcPts val="0"/>
              </a:spcAft>
              <a:buClr>
                <a:srgbClr val="606060"/>
              </a:buClr>
              <a:buSzPts val="2400"/>
              <a:buNone/>
              <a:defRPr>
                <a:solidFill>
                  <a:srgbClr val="606060"/>
                </a:solidFill>
              </a:defRPr>
            </a:lvl1pPr>
            <a:lvl2pPr lvl="1" rtl="0">
              <a:spcBef>
                <a:spcPts val="500"/>
              </a:spcBef>
              <a:spcAft>
                <a:spcPts val="0"/>
              </a:spcAft>
              <a:buSzPts val="2000"/>
              <a:buNone/>
              <a:defRPr/>
            </a:lvl2pPr>
            <a:lvl3pPr lvl="2" rtl="0">
              <a:spcBef>
                <a:spcPts val="500"/>
              </a:spcBef>
              <a:spcAft>
                <a:spcPts val="0"/>
              </a:spcAft>
              <a:buSzPts val="18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2" descr="WEST_bar.jpg"/>
          <p:cNvPicPr preferRelativeResize="0"/>
          <p:nvPr/>
        </p:nvPicPr>
        <p:blipFill rotWithShape="1">
          <a:blip r:embed="rId2">
            <a:alphaModFix/>
          </a:blip>
          <a:srcRect l="12038" t="14666" r="86236" b="13510"/>
          <a:stretch/>
        </p:blipFill>
        <p:spPr>
          <a:xfrm rot="5400000">
            <a:off x="4514850" y="-3581399"/>
            <a:ext cx="114301" cy="9143999"/>
          </a:xfrm>
          <a:prstGeom prst="rect">
            <a:avLst/>
          </a:prstGeom>
          <a:noFill/>
          <a:ln>
            <a:noFill/>
          </a:ln>
        </p:spPr>
      </p:pic>
      <p:sp>
        <p:nvSpPr>
          <p:cNvPr id="74" name="Google Shape;74;p12"/>
          <p:cNvSpPr txBox="1">
            <a:spLocks noGrp="1"/>
          </p:cNvSpPr>
          <p:nvPr>
            <p:ph type="body" idx="1"/>
          </p:nvPr>
        </p:nvSpPr>
        <p:spPr>
          <a:xfrm>
            <a:off x="457200" y="1104900"/>
            <a:ext cx="40401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2"/>
          <p:cNvSpPr txBox="1">
            <a:spLocks noGrp="1"/>
          </p:cNvSpPr>
          <p:nvPr>
            <p:ph type="body" idx="2"/>
          </p:nvPr>
        </p:nvSpPr>
        <p:spPr>
          <a:xfrm>
            <a:off x="4646700" y="1104900"/>
            <a:ext cx="40401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13"/>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3"/>
          <p:cNvSpPr txBox="1">
            <a:spLocks noGrp="1"/>
          </p:cNvSpPr>
          <p:nvPr>
            <p:ph type="subTitle" idx="1"/>
          </p:nvPr>
        </p:nvSpPr>
        <p:spPr>
          <a:xfrm>
            <a:off x="450850" y="983381"/>
            <a:ext cx="4040100" cy="480000"/>
          </a:xfrm>
          <a:prstGeom prst="rect">
            <a:avLst/>
          </a:prstGeom>
          <a:solidFill>
            <a:srgbClr val="DD8047"/>
          </a:solidFill>
          <a:ln>
            <a:noFill/>
          </a:ln>
        </p:spPr>
        <p:txBody>
          <a:bodyPr spcFirstLastPara="1" wrap="square" lIns="91425" tIns="45700" rIns="91425" bIns="45700" anchor="ctr" anchorCtr="0">
            <a:noAutofit/>
          </a:bodyPr>
          <a:lstStyle>
            <a:lvl1pPr lvl="0" algn="ctr" rtl="0">
              <a:spcBef>
                <a:spcPts val="500"/>
              </a:spcBef>
              <a:spcAft>
                <a:spcPts val="0"/>
              </a:spcAft>
              <a:buSzPts val="1500"/>
              <a:buNone/>
              <a:defRPr sz="2300"/>
            </a:lvl1pPr>
            <a:lvl2pPr lvl="1" algn="ctr" rtl="0">
              <a:spcBef>
                <a:spcPts val="500"/>
              </a:spcBef>
              <a:spcAft>
                <a:spcPts val="0"/>
              </a:spcAft>
              <a:buSzPts val="2000"/>
              <a:buNone/>
              <a:defRPr/>
            </a:lvl2pPr>
            <a:lvl3pPr lvl="2" algn="ctr" rtl="0">
              <a:spcBef>
                <a:spcPts val="500"/>
              </a:spcBef>
              <a:spcAft>
                <a:spcPts val="0"/>
              </a:spcAft>
              <a:buSzPts val="1800"/>
              <a:buNone/>
              <a:defRPr/>
            </a:lvl3pPr>
            <a:lvl4pPr lvl="3" algn="ctr" rtl="0">
              <a:spcBef>
                <a:spcPts val="500"/>
              </a:spcBef>
              <a:spcAft>
                <a:spcPts val="0"/>
              </a:spcAft>
              <a:buSzPts val="1800"/>
              <a:buNone/>
              <a:defRPr/>
            </a:lvl4pPr>
            <a:lvl5pPr lvl="4" algn="ctr" rtl="0">
              <a:spcBef>
                <a:spcPts val="500"/>
              </a:spcBef>
              <a:spcAft>
                <a:spcPts val="0"/>
              </a:spcAft>
              <a:buSzPts val="1800"/>
              <a:buNone/>
              <a:defRPr/>
            </a:lvl5pPr>
            <a:lvl6pPr lvl="5" algn="ctr" rtl="0">
              <a:spcBef>
                <a:spcPts val="500"/>
              </a:spcBef>
              <a:spcAft>
                <a:spcPts val="0"/>
              </a:spcAft>
              <a:buSzPts val="1800"/>
              <a:buNone/>
              <a:defRPr/>
            </a:lvl6pPr>
            <a:lvl7pPr lvl="6" algn="ctr" rtl="0">
              <a:spcBef>
                <a:spcPts val="500"/>
              </a:spcBef>
              <a:spcAft>
                <a:spcPts val="0"/>
              </a:spcAft>
              <a:buSzPts val="1800"/>
              <a:buNone/>
              <a:defRPr/>
            </a:lvl7pPr>
            <a:lvl8pPr lvl="7" algn="ctr" rtl="0">
              <a:spcBef>
                <a:spcPts val="500"/>
              </a:spcBef>
              <a:spcAft>
                <a:spcPts val="0"/>
              </a:spcAft>
              <a:buSzPts val="1800"/>
              <a:buNone/>
              <a:defRPr/>
            </a:lvl8pPr>
            <a:lvl9pPr lvl="8" algn="ctr" rtl="0">
              <a:spcBef>
                <a:spcPts val="500"/>
              </a:spcBef>
              <a:spcAft>
                <a:spcPts val="0"/>
              </a:spcAft>
              <a:buSzPts val="1800"/>
              <a:buNone/>
              <a:defRPr/>
            </a:lvl9pPr>
          </a:lstStyle>
          <a:p>
            <a:endParaRPr/>
          </a:p>
        </p:txBody>
      </p:sp>
      <p:sp>
        <p:nvSpPr>
          <p:cNvPr id="81" name="Google Shape;81;p13"/>
          <p:cNvSpPr txBox="1">
            <a:spLocks noGrp="1"/>
          </p:cNvSpPr>
          <p:nvPr>
            <p:ph type="subTitle" idx="2"/>
          </p:nvPr>
        </p:nvSpPr>
        <p:spPr>
          <a:xfrm>
            <a:off x="4635575" y="983381"/>
            <a:ext cx="4040100" cy="480000"/>
          </a:xfrm>
          <a:prstGeom prst="rect">
            <a:avLst/>
          </a:prstGeom>
          <a:solidFill>
            <a:srgbClr val="F3D46A"/>
          </a:solidFill>
          <a:ln>
            <a:noFill/>
          </a:ln>
        </p:spPr>
        <p:txBody>
          <a:bodyPr spcFirstLastPara="1" wrap="square" lIns="91425" tIns="45700" rIns="91425" bIns="45700" anchor="ctr" anchorCtr="0">
            <a:noAutofit/>
          </a:bodyPr>
          <a:lstStyle>
            <a:lvl1pPr marL="0" marR="0" lvl="0" indent="-95250" algn="ctr" rtl="0">
              <a:lnSpc>
                <a:spcPct val="115000"/>
              </a:lnSpc>
              <a:spcBef>
                <a:spcPts val="500"/>
              </a:spcBef>
              <a:spcAft>
                <a:spcPts val="0"/>
              </a:spcAft>
              <a:buSzPts val="1500"/>
              <a:buNone/>
              <a:defRPr sz="2300"/>
            </a:lvl1pPr>
            <a:lvl2pPr lvl="1" algn="ctr" rtl="0">
              <a:spcBef>
                <a:spcPts val="500"/>
              </a:spcBef>
              <a:spcAft>
                <a:spcPts val="0"/>
              </a:spcAft>
              <a:buSzPts val="2000"/>
              <a:buNone/>
              <a:defRPr/>
            </a:lvl2pPr>
            <a:lvl3pPr lvl="2" algn="ctr" rtl="0">
              <a:spcBef>
                <a:spcPts val="500"/>
              </a:spcBef>
              <a:spcAft>
                <a:spcPts val="0"/>
              </a:spcAft>
              <a:buSzPts val="1800"/>
              <a:buNone/>
              <a:defRPr/>
            </a:lvl3pPr>
            <a:lvl4pPr lvl="3" algn="ctr" rtl="0">
              <a:spcBef>
                <a:spcPts val="500"/>
              </a:spcBef>
              <a:spcAft>
                <a:spcPts val="0"/>
              </a:spcAft>
              <a:buSzPts val="1800"/>
              <a:buNone/>
              <a:defRPr/>
            </a:lvl4pPr>
            <a:lvl5pPr lvl="4" algn="ctr" rtl="0">
              <a:spcBef>
                <a:spcPts val="500"/>
              </a:spcBef>
              <a:spcAft>
                <a:spcPts val="0"/>
              </a:spcAft>
              <a:buSzPts val="1800"/>
              <a:buNone/>
              <a:defRPr/>
            </a:lvl5pPr>
            <a:lvl6pPr lvl="5" algn="ctr" rtl="0">
              <a:spcBef>
                <a:spcPts val="500"/>
              </a:spcBef>
              <a:spcAft>
                <a:spcPts val="0"/>
              </a:spcAft>
              <a:buSzPts val="1800"/>
              <a:buNone/>
              <a:defRPr/>
            </a:lvl6pPr>
            <a:lvl7pPr lvl="6" algn="ctr" rtl="0">
              <a:spcBef>
                <a:spcPts val="500"/>
              </a:spcBef>
              <a:spcAft>
                <a:spcPts val="0"/>
              </a:spcAft>
              <a:buSzPts val="1800"/>
              <a:buNone/>
              <a:defRPr/>
            </a:lvl7pPr>
            <a:lvl8pPr lvl="7" algn="ctr" rtl="0">
              <a:spcBef>
                <a:spcPts val="500"/>
              </a:spcBef>
              <a:spcAft>
                <a:spcPts val="0"/>
              </a:spcAft>
              <a:buSzPts val="1800"/>
              <a:buNone/>
              <a:defRPr/>
            </a:lvl8pPr>
            <a:lvl9pPr lvl="8" algn="ctr" rtl="0">
              <a:spcBef>
                <a:spcPts val="500"/>
              </a:spcBef>
              <a:spcAft>
                <a:spcPts val="0"/>
              </a:spcAft>
              <a:buSzPts val="1800"/>
              <a:buNone/>
              <a:defRPr/>
            </a:lvl9pPr>
          </a:lstStyle>
          <a:p>
            <a:endParaRPr/>
          </a:p>
        </p:txBody>
      </p:sp>
      <p:sp>
        <p:nvSpPr>
          <p:cNvPr id="82" name="Google Shape;82;p13"/>
          <p:cNvSpPr txBox="1">
            <a:spLocks noGrp="1"/>
          </p:cNvSpPr>
          <p:nvPr>
            <p:ph type="body" idx="3"/>
          </p:nvPr>
        </p:nvSpPr>
        <p:spPr>
          <a:xfrm>
            <a:off x="457200" y="1485900"/>
            <a:ext cx="4040100" cy="3129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
        <p:nvSpPr>
          <p:cNvPr id="83" name="Google Shape;83;p13"/>
          <p:cNvSpPr txBox="1">
            <a:spLocks noGrp="1"/>
          </p:cNvSpPr>
          <p:nvPr>
            <p:ph type="body" idx="4"/>
          </p:nvPr>
        </p:nvSpPr>
        <p:spPr>
          <a:xfrm>
            <a:off x="4635575" y="1485900"/>
            <a:ext cx="4040100" cy="3129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
        <p:nvSpPr>
          <p:cNvPr id="84" name="Google Shape;84;p13"/>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5"/>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16"/>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16"/>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99" name="Google Shape;99;p16" descr="WEST_bar.jpg"/>
          <p:cNvPicPr preferRelativeResize="0"/>
          <p:nvPr/>
        </p:nvPicPr>
        <p:blipFill rotWithShape="1">
          <a:blip r:embed="rId2">
            <a:alphaModFix/>
          </a:blip>
          <a:srcRect l="12038" t="14666" r="86236" b="13510"/>
          <a:stretch/>
        </p:blipFill>
        <p:spPr>
          <a:xfrm rot="5400000">
            <a:off x="4514850" y="-3581399"/>
            <a:ext cx="114301" cy="9143999"/>
          </a:xfrm>
          <a:prstGeom prst="rect">
            <a:avLst/>
          </a:prstGeom>
          <a:noFill/>
          <a:ln>
            <a:noFill/>
          </a:ln>
        </p:spPr>
      </p:pic>
      <p:sp>
        <p:nvSpPr>
          <p:cNvPr id="100" name="Google Shape;100;p16"/>
          <p:cNvSpPr txBox="1"/>
          <p:nvPr/>
        </p:nvSpPr>
        <p:spPr>
          <a:xfrm>
            <a:off x="609600" y="1215350"/>
            <a:ext cx="2332200" cy="3552000"/>
          </a:xfrm>
          <a:prstGeom prst="rect">
            <a:avLst/>
          </a:prstGeom>
          <a:solidFill>
            <a:srgbClr val="DD8047"/>
          </a:solidFill>
          <a:ln w="50800" cap="sq" cmpd="dbl">
            <a:solidFill>
              <a:srgbClr val="BB4B2D"/>
            </a:solidFill>
            <a:prstDash val="solid"/>
            <a:miter lim="800000"/>
            <a:headEnd type="none" w="sm" len="sm"/>
            <a:tailEnd type="none" w="sm" len="sm"/>
          </a:ln>
        </p:spPr>
        <p:txBody>
          <a:bodyPr spcFirstLastPara="1" wrap="square" lIns="137150" tIns="182875" rIns="137150" bIns="91425" anchor="t" anchorCtr="0">
            <a:noAutofit/>
          </a:bodyPr>
          <a:lstStyle/>
          <a:p>
            <a:pPr marL="0" lvl="0" indent="0" algn="l" rtl="0">
              <a:lnSpc>
                <a:spcPct val="115000"/>
              </a:lnSpc>
              <a:spcBef>
                <a:spcPts val="280"/>
              </a:spcBef>
              <a:spcAft>
                <a:spcPts val="0"/>
              </a:spcAft>
              <a:buClr>
                <a:schemeClr val="lt1"/>
              </a:buClr>
              <a:buSzPts val="1400"/>
              <a:buFont typeface="Twentieth Century"/>
              <a:buNone/>
            </a:pPr>
            <a:endParaRPr sz="900">
              <a:solidFill>
                <a:schemeClr val="lt1"/>
              </a:solidFill>
              <a:latin typeface="Twentieth Century"/>
              <a:ea typeface="Twentieth Century"/>
              <a:cs typeface="Twentieth Century"/>
              <a:sym typeface="Twentieth Century"/>
            </a:endParaRPr>
          </a:p>
          <a:p>
            <a:pPr marL="0" lvl="5" indent="0" algn="l" rtl="0">
              <a:lnSpc>
                <a:spcPct val="115000"/>
              </a:lnSpc>
              <a:spcBef>
                <a:spcPts val="180"/>
              </a:spcBef>
              <a:spcAft>
                <a:spcPts val="0"/>
              </a:spcAft>
              <a:buClr>
                <a:schemeClr val="lt1"/>
              </a:buClr>
              <a:buSzPts val="900"/>
              <a:buFont typeface="Twentieth Century"/>
              <a:buNone/>
            </a:pPr>
            <a:endParaRPr sz="900">
              <a:solidFill>
                <a:schemeClr val="lt1"/>
              </a:solidFill>
              <a:latin typeface="Twentieth Century"/>
              <a:ea typeface="Twentieth Century"/>
              <a:cs typeface="Twentieth Century"/>
              <a:sym typeface="Twentieth Century"/>
            </a:endParaRPr>
          </a:p>
          <a:p>
            <a:pPr marL="0" lvl="6" indent="0" algn="l" rtl="0">
              <a:lnSpc>
                <a:spcPct val="115000"/>
              </a:lnSpc>
              <a:spcBef>
                <a:spcPts val="180"/>
              </a:spcBef>
              <a:spcAft>
                <a:spcPts val="0"/>
              </a:spcAft>
              <a:buClr>
                <a:schemeClr val="lt1"/>
              </a:buClr>
              <a:buSzPts val="900"/>
              <a:buFont typeface="Twentieth Century"/>
              <a:buNone/>
            </a:pPr>
            <a:endParaRPr sz="900">
              <a:solidFill>
                <a:schemeClr val="lt1"/>
              </a:solidFill>
              <a:latin typeface="Twentieth Century"/>
              <a:ea typeface="Twentieth Century"/>
              <a:cs typeface="Twentieth Century"/>
              <a:sym typeface="Twentieth Century"/>
            </a:endParaRPr>
          </a:p>
          <a:p>
            <a:pPr marL="0" lvl="7" indent="0" algn="l" rtl="0">
              <a:lnSpc>
                <a:spcPct val="115000"/>
              </a:lnSpc>
              <a:spcBef>
                <a:spcPts val="180"/>
              </a:spcBef>
              <a:spcAft>
                <a:spcPts val="0"/>
              </a:spcAft>
              <a:buClr>
                <a:schemeClr val="lt1"/>
              </a:buClr>
              <a:buSzPts val="900"/>
              <a:buFont typeface="Twentieth Century"/>
              <a:buNone/>
            </a:pPr>
            <a:endParaRPr sz="900">
              <a:solidFill>
                <a:schemeClr val="lt1"/>
              </a:solidFill>
              <a:latin typeface="Twentieth Century"/>
              <a:ea typeface="Twentieth Century"/>
              <a:cs typeface="Twentieth Century"/>
              <a:sym typeface="Twentieth Century"/>
            </a:endParaRPr>
          </a:p>
          <a:p>
            <a:pPr marL="0" lvl="8" indent="0" algn="l" rtl="0">
              <a:lnSpc>
                <a:spcPct val="115000"/>
              </a:lnSpc>
              <a:spcBef>
                <a:spcPts val="180"/>
              </a:spcBef>
              <a:spcAft>
                <a:spcPts val="0"/>
              </a:spcAft>
              <a:buClr>
                <a:schemeClr val="lt1"/>
              </a:buClr>
              <a:buSzPts val="900"/>
              <a:buFont typeface="Twentieth Century"/>
              <a:buNone/>
            </a:pPr>
            <a:endParaRPr sz="900">
              <a:solidFill>
                <a:schemeClr val="lt1"/>
              </a:solidFill>
              <a:latin typeface="Twentieth Century"/>
              <a:ea typeface="Twentieth Century"/>
              <a:cs typeface="Twentieth Century"/>
              <a:sym typeface="Twentieth Century"/>
            </a:endParaRPr>
          </a:p>
        </p:txBody>
      </p:sp>
      <p:sp>
        <p:nvSpPr>
          <p:cNvPr id="101" name="Google Shape;101;p16"/>
          <p:cNvSpPr txBox="1">
            <a:spLocks noGrp="1"/>
          </p:cNvSpPr>
          <p:nvPr>
            <p:ph type="subTitle" idx="1"/>
          </p:nvPr>
        </p:nvSpPr>
        <p:spPr>
          <a:xfrm>
            <a:off x="609450" y="1215360"/>
            <a:ext cx="2332200" cy="3552000"/>
          </a:xfrm>
          <a:prstGeom prst="rect">
            <a:avLst/>
          </a:prstGeom>
        </p:spPr>
        <p:txBody>
          <a:bodyPr spcFirstLastPara="1" wrap="square" lIns="91425" tIns="45700" rIns="91425" bIns="45700" anchor="ctr" anchorCtr="0">
            <a:noAutofit/>
          </a:bodyPr>
          <a:lstStyle>
            <a:lvl1pPr lvl="0" algn="ctr">
              <a:spcBef>
                <a:spcPts val="500"/>
              </a:spcBef>
              <a:spcAft>
                <a:spcPts val="0"/>
              </a:spcAft>
              <a:buClr>
                <a:schemeClr val="lt1"/>
              </a:buClr>
              <a:buSzPts val="2400"/>
              <a:buNone/>
              <a:defRPr>
                <a:solidFill>
                  <a:schemeClr val="lt1"/>
                </a:solidFill>
              </a:defRPr>
            </a:lvl1pPr>
            <a:lvl2pPr lvl="1">
              <a:spcBef>
                <a:spcPts val="500"/>
              </a:spcBef>
              <a:spcAft>
                <a:spcPts val="0"/>
              </a:spcAft>
              <a:buSzPts val="20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
        <p:nvSpPr>
          <p:cNvPr id="102" name="Google Shape;102;p16"/>
          <p:cNvSpPr txBox="1">
            <a:spLocks noGrp="1"/>
          </p:cNvSpPr>
          <p:nvPr>
            <p:ph type="body" idx="2"/>
          </p:nvPr>
        </p:nvSpPr>
        <p:spPr>
          <a:xfrm>
            <a:off x="3281650" y="1215350"/>
            <a:ext cx="5405100" cy="359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7"/>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600"/>
              <a:buNone/>
              <a:defRPr sz="1600"/>
            </a:lvl1pPr>
            <a:lvl2pPr marL="914400" lvl="1" indent="-228600" algn="l">
              <a:spcBef>
                <a:spcPts val="240"/>
              </a:spcBef>
              <a:spcAft>
                <a:spcPts val="0"/>
              </a:spcAft>
              <a:buClr>
                <a:schemeClr val="dk1"/>
              </a:buClr>
              <a:buSzPts val="1400"/>
              <a:buNone/>
              <a:defRPr sz="1400"/>
            </a:lvl2pPr>
            <a:lvl3pPr marL="1371600" lvl="2" indent="-228600" algn="l">
              <a:spcBef>
                <a:spcPts val="200"/>
              </a:spcBef>
              <a:spcAft>
                <a:spcPts val="0"/>
              </a:spcAft>
              <a:buClr>
                <a:schemeClr val="dk1"/>
              </a:buClr>
              <a:buSzPts val="1200"/>
              <a:buNone/>
              <a:defRPr sz="1200"/>
            </a:lvl3pPr>
            <a:lvl4pPr marL="1828800" lvl="3" indent="-228600" algn="l">
              <a:spcBef>
                <a:spcPts val="180"/>
              </a:spcBef>
              <a:spcAft>
                <a:spcPts val="0"/>
              </a:spcAft>
              <a:buClr>
                <a:schemeClr val="dk1"/>
              </a:buClr>
              <a:buSzPts val="1100"/>
              <a:buNone/>
              <a:defRPr sz="1100"/>
            </a:lvl4pPr>
            <a:lvl5pPr marL="2286000" lvl="4" indent="-228600" algn="l">
              <a:spcBef>
                <a:spcPts val="180"/>
              </a:spcBef>
              <a:spcAft>
                <a:spcPts val="0"/>
              </a:spcAft>
              <a:buClr>
                <a:schemeClr val="dk1"/>
              </a:buClr>
              <a:buSzPts val="1100"/>
              <a:buNone/>
              <a:defRPr sz="1100"/>
            </a:lvl5pPr>
            <a:lvl6pPr marL="2743200" lvl="5" indent="-228600" algn="l">
              <a:spcBef>
                <a:spcPts val="180"/>
              </a:spcBef>
              <a:spcAft>
                <a:spcPts val="0"/>
              </a:spcAft>
              <a:buClr>
                <a:schemeClr val="dk1"/>
              </a:buClr>
              <a:buSzPts val="1100"/>
              <a:buNone/>
              <a:defRPr sz="1100"/>
            </a:lvl6pPr>
            <a:lvl7pPr marL="3200400" lvl="6" indent="-228600" algn="l">
              <a:spcBef>
                <a:spcPts val="180"/>
              </a:spcBef>
              <a:spcAft>
                <a:spcPts val="0"/>
              </a:spcAft>
              <a:buClr>
                <a:schemeClr val="dk1"/>
              </a:buClr>
              <a:buSzPts val="1100"/>
              <a:buNone/>
              <a:defRPr sz="1100"/>
            </a:lvl7pPr>
            <a:lvl8pPr marL="3657600" lvl="7" indent="-228600" algn="l">
              <a:spcBef>
                <a:spcPts val="180"/>
              </a:spcBef>
              <a:spcAft>
                <a:spcPts val="0"/>
              </a:spcAft>
              <a:buClr>
                <a:schemeClr val="dk1"/>
              </a:buClr>
              <a:buSzPts val="1100"/>
              <a:buNone/>
              <a:defRPr sz="1100"/>
            </a:lvl8pPr>
            <a:lvl9pPr marL="4114800" lvl="8" indent="-228600" algn="l">
              <a:spcBef>
                <a:spcPts val="180"/>
              </a:spcBef>
              <a:spcAft>
                <a:spcPts val="0"/>
              </a:spcAft>
              <a:buClr>
                <a:schemeClr val="dk1"/>
              </a:buClr>
              <a:buSzPts val="1100"/>
              <a:buNone/>
              <a:defRPr sz="1100"/>
            </a:lvl9pPr>
          </a:lstStyle>
          <a:p>
            <a:endParaRPr/>
          </a:p>
        </p:txBody>
      </p:sp>
      <p:sp>
        <p:nvSpPr>
          <p:cNvPr id="106" name="Google Shape;106;p17"/>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09" name="Google Shape;109;p17"/>
          <p:cNvCxnSpPr/>
          <p:nvPr/>
        </p:nvCxnSpPr>
        <p:spPr>
          <a:xfrm>
            <a:off x="1793600" y="4025513"/>
            <a:ext cx="5481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and Vertical Title">
  <p:cSld name="VERTICAL_TITLE_AND_VERTICAL_TEXT_1">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rot="-5400000">
            <a:off x="-755900" y="1543050"/>
            <a:ext cx="42684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18"/>
          <p:cNvSpPr txBox="1">
            <a:spLocks noGrp="1"/>
          </p:cNvSpPr>
          <p:nvPr>
            <p:ph type="body" idx="1"/>
          </p:nvPr>
        </p:nvSpPr>
        <p:spPr>
          <a:xfrm>
            <a:off x="2133475" y="437550"/>
            <a:ext cx="6553200" cy="4268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pic>
        <p:nvPicPr>
          <p:cNvPr id="116" name="Google Shape;116;p18" descr="WEST_bar.jpg"/>
          <p:cNvPicPr preferRelativeResize="0"/>
          <p:nvPr/>
        </p:nvPicPr>
        <p:blipFill rotWithShape="1">
          <a:blip r:embed="rId2">
            <a:alphaModFix/>
          </a:blip>
          <a:srcRect l="12038" t="14666" r="85373" b="12727"/>
          <a:stretch/>
        </p:blipFill>
        <p:spPr>
          <a:xfrm>
            <a:off x="0" y="0"/>
            <a:ext cx="228602" cy="514349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1">
  <p:cSld name="OBJECT_WITH_CAPTION_TEXT_1">
    <p:spTree>
      <p:nvGrpSpPr>
        <p:cNvPr id="1" name="Shape 117"/>
        <p:cNvGrpSpPr/>
        <p:nvPr/>
      </p:nvGrpSpPr>
      <p:grpSpPr>
        <a:xfrm>
          <a:off x="0" y="0"/>
          <a:ext cx="0" cy="0"/>
          <a:chOff x="0" y="0"/>
          <a:chExt cx="0" cy="0"/>
        </a:xfrm>
      </p:grpSpPr>
      <p:sp>
        <p:nvSpPr>
          <p:cNvPr id="118" name="Google Shape;118;p19"/>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19"/>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22" name="Google Shape;122;p19" descr="WEST_bar.jpg"/>
          <p:cNvPicPr preferRelativeResize="0"/>
          <p:nvPr/>
        </p:nvPicPr>
        <p:blipFill rotWithShape="1">
          <a:blip r:embed="rId2">
            <a:alphaModFix/>
          </a:blip>
          <a:srcRect l="12037" t="14666" r="86236" b="13510"/>
          <a:stretch/>
        </p:blipFill>
        <p:spPr>
          <a:xfrm rot="5400000">
            <a:off x="4514853" y="-3581397"/>
            <a:ext cx="114300" cy="9143994"/>
          </a:xfrm>
          <a:prstGeom prst="rect">
            <a:avLst/>
          </a:prstGeom>
          <a:noFill/>
          <a:ln>
            <a:noFill/>
          </a:ln>
        </p:spPr>
      </p:pic>
      <p:sp>
        <p:nvSpPr>
          <p:cNvPr id="123" name="Google Shape;123;p19"/>
          <p:cNvSpPr txBox="1"/>
          <p:nvPr/>
        </p:nvSpPr>
        <p:spPr>
          <a:xfrm>
            <a:off x="609600" y="1215350"/>
            <a:ext cx="2332200" cy="3552000"/>
          </a:xfrm>
          <a:prstGeom prst="rect">
            <a:avLst/>
          </a:prstGeom>
          <a:solidFill>
            <a:srgbClr val="DD8047"/>
          </a:solidFill>
          <a:ln w="50800" cap="sq" cmpd="dbl">
            <a:solidFill>
              <a:srgbClr val="BB4B2D"/>
            </a:solidFill>
            <a:prstDash val="solid"/>
            <a:miter lim="800000"/>
            <a:headEnd type="none" w="sm" len="sm"/>
            <a:tailEnd type="none" w="sm" len="sm"/>
          </a:ln>
        </p:spPr>
        <p:txBody>
          <a:bodyPr spcFirstLastPara="1" wrap="square" lIns="137150" tIns="182875" rIns="137150" bIns="91425" anchor="t" anchorCtr="0">
            <a:noAutofit/>
          </a:bodyPr>
          <a:lstStyle/>
          <a:p>
            <a:pPr marL="0" marR="0" lvl="0" indent="0" algn="l" rtl="0">
              <a:lnSpc>
                <a:spcPct val="115000"/>
              </a:lnSpc>
              <a:spcBef>
                <a:spcPts val="300"/>
              </a:spcBef>
              <a:spcAft>
                <a:spcPts val="0"/>
              </a:spcAft>
              <a:buClr>
                <a:schemeClr val="lt1"/>
              </a:buClr>
              <a:buSzPts val="14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5"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6"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7"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8"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p:txBody>
      </p:sp>
      <p:sp>
        <p:nvSpPr>
          <p:cNvPr id="124" name="Google Shape;124;p19"/>
          <p:cNvSpPr txBox="1">
            <a:spLocks noGrp="1"/>
          </p:cNvSpPr>
          <p:nvPr>
            <p:ph type="subTitle" idx="1"/>
          </p:nvPr>
        </p:nvSpPr>
        <p:spPr>
          <a:xfrm>
            <a:off x="609450" y="1215360"/>
            <a:ext cx="2332200" cy="3552000"/>
          </a:xfrm>
          <a:prstGeom prst="rect">
            <a:avLst/>
          </a:prstGeom>
          <a:noFill/>
          <a:ln>
            <a:noFill/>
          </a:ln>
        </p:spPr>
        <p:txBody>
          <a:bodyPr spcFirstLastPara="1" wrap="square" lIns="91425" tIns="45700" rIns="91425" bIns="45700" anchor="ctr" anchorCtr="0">
            <a:noAutofit/>
          </a:bodyPr>
          <a:lstStyle>
            <a:lvl1pPr lvl="0" algn="ctr" rtl="0">
              <a:lnSpc>
                <a:spcPct val="115000"/>
              </a:lnSpc>
              <a:spcBef>
                <a:spcPts val="500"/>
              </a:spcBef>
              <a:spcAft>
                <a:spcPts val="0"/>
              </a:spcAft>
              <a:buClr>
                <a:schemeClr val="lt1"/>
              </a:buClr>
              <a:buSzPts val="2400"/>
              <a:buNone/>
              <a:defRPr>
                <a:solidFill>
                  <a:schemeClr val="lt1"/>
                </a:solidFill>
              </a:defRPr>
            </a:lvl1pPr>
            <a:lvl2pPr lvl="1" algn="l" rtl="0">
              <a:lnSpc>
                <a:spcPct val="115000"/>
              </a:lnSpc>
              <a:spcBef>
                <a:spcPts val="500"/>
              </a:spcBef>
              <a:spcAft>
                <a:spcPts val="0"/>
              </a:spcAft>
              <a:buSzPts val="2000"/>
              <a:buNone/>
              <a:defRPr/>
            </a:lvl2pPr>
            <a:lvl3pPr lvl="2" algn="l" rtl="0">
              <a:lnSpc>
                <a:spcPct val="115000"/>
              </a:lnSpc>
              <a:spcBef>
                <a:spcPts val="500"/>
              </a:spcBef>
              <a:spcAft>
                <a:spcPts val="0"/>
              </a:spcAft>
              <a:buSzPts val="1800"/>
              <a:buNone/>
              <a:defRPr/>
            </a:lvl3pPr>
            <a:lvl4pPr lvl="3" algn="l" rtl="0">
              <a:lnSpc>
                <a:spcPct val="115000"/>
              </a:lnSpc>
              <a:spcBef>
                <a:spcPts val="500"/>
              </a:spcBef>
              <a:spcAft>
                <a:spcPts val="0"/>
              </a:spcAft>
              <a:buSzPts val="1800"/>
              <a:buNone/>
              <a:defRPr/>
            </a:lvl4pPr>
            <a:lvl5pPr lvl="4" algn="l" rtl="0">
              <a:lnSpc>
                <a:spcPct val="115000"/>
              </a:lnSpc>
              <a:spcBef>
                <a:spcPts val="500"/>
              </a:spcBef>
              <a:spcAft>
                <a:spcPts val="0"/>
              </a:spcAft>
              <a:buSzPts val="1800"/>
              <a:buNone/>
              <a:defRPr/>
            </a:lvl5pPr>
            <a:lvl6pPr lvl="5" algn="l" rtl="0">
              <a:lnSpc>
                <a:spcPct val="115000"/>
              </a:lnSpc>
              <a:spcBef>
                <a:spcPts val="500"/>
              </a:spcBef>
              <a:spcAft>
                <a:spcPts val="0"/>
              </a:spcAft>
              <a:buSzPts val="1800"/>
              <a:buNone/>
              <a:defRPr/>
            </a:lvl6pPr>
            <a:lvl7pPr lvl="6" algn="l" rtl="0">
              <a:lnSpc>
                <a:spcPct val="115000"/>
              </a:lnSpc>
              <a:spcBef>
                <a:spcPts val="500"/>
              </a:spcBef>
              <a:spcAft>
                <a:spcPts val="0"/>
              </a:spcAft>
              <a:buSzPts val="1800"/>
              <a:buNone/>
              <a:defRPr/>
            </a:lvl7pPr>
            <a:lvl8pPr lvl="7" algn="l" rtl="0">
              <a:lnSpc>
                <a:spcPct val="115000"/>
              </a:lnSpc>
              <a:spcBef>
                <a:spcPts val="500"/>
              </a:spcBef>
              <a:spcAft>
                <a:spcPts val="0"/>
              </a:spcAft>
              <a:buSzPts val="1800"/>
              <a:buNone/>
              <a:defRPr/>
            </a:lvl8pPr>
            <a:lvl9pPr lvl="8" algn="l" rtl="0">
              <a:lnSpc>
                <a:spcPct val="115000"/>
              </a:lnSpc>
              <a:spcBef>
                <a:spcPts val="500"/>
              </a:spcBef>
              <a:spcAft>
                <a:spcPts val="0"/>
              </a:spcAft>
              <a:buSzPts val="1800"/>
              <a:buNone/>
              <a:defRPr/>
            </a:lvl9pPr>
          </a:lstStyle>
          <a:p>
            <a:endParaRPr/>
          </a:p>
        </p:txBody>
      </p:sp>
      <p:sp>
        <p:nvSpPr>
          <p:cNvPr id="125" name="Google Shape;125;p19"/>
          <p:cNvSpPr txBox="1">
            <a:spLocks noGrp="1"/>
          </p:cNvSpPr>
          <p:nvPr>
            <p:ph type="body" idx="2"/>
          </p:nvPr>
        </p:nvSpPr>
        <p:spPr>
          <a:xfrm>
            <a:off x="3281650" y="1215350"/>
            <a:ext cx="5405100" cy="359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2">
  <p:cSld name="OBJECT_WITH_CAPTION_TEXT_2">
    <p:spTree>
      <p:nvGrpSpPr>
        <p:cNvPr id="1" name="Shape 126"/>
        <p:cNvGrpSpPr/>
        <p:nvPr/>
      </p:nvGrpSpPr>
      <p:grpSpPr>
        <a:xfrm>
          <a:off x="0" y="0"/>
          <a:ext cx="0" cy="0"/>
          <a:chOff x="0" y="0"/>
          <a:chExt cx="0" cy="0"/>
        </a:xfrm>
      </p:grpSpPr>
      <p:sp>
        <p:nvSpPr>
          <p:cNvPr id="127" name="Google Shape;127;p20"/>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20"/>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31" name="Google Shape;131;p20" descr="WEST_bar.jpg"/>
          <p:cNvPicPr preferRelativeResize="0"/>
          <p:nvPr/>
        </p:nvPicPr>
        <p:blipFill rotWithShape="1">
          <a:blip r:embed="rId2">
            <a:alphaModFix/>
          </a:blip>
          <a:srcRect l="12037" t="14666" r="86236" b="13510"/>
          <a:stretch/>
        </p:blipFill>
        <p:spPr>
          <a:xfrm rot="5400000">
            <a:off x="4514853" y="-3581397"/>
            <a:ext cx="114300" cy="9143994"/>
          </a:xfrm>
          <a:prstGeom prst="rect">
            <a:avLst/>
          </a:prstGeom>
          <a:noFill/>
          <a:ln>
            <a:noFill/>
          </a:ln>
        </p:spPr>
      </p:pic>
      <p:sp>
        <p:nvSpPr>
          <p:cNvPr id="132" name="Google Shape;132;p20"/>
          <p:cNvSpPr txBox="1"/>
          <p:nvPr/>
        </p:nvSpPr>
        <p:spPr>
          <a:xfrm>
            <a:off x="609600" y="1215350"/>
            <a:ext cx="2332200" cy="3552000"/>
          </a:xfrm>
          <a:prstGeom prst="rect">
            <a:avLst/>
          </a:prstGeom>
          <a:solidFill>
            <a:srgbClr val="DD8047"/>
          </a:solidFill>
          <a:ln w="50800" cap="sq" cmpd="dbl">
            <a:solidFill>
              <a:srgbClr val="BB4B2D"/>
            </a:solidFill>
            <a:prstDash val="solid"/>
            <a:miter lim="800000"/>
            <a:headEnd type="none" w="sm" len="sm"/>
            <a:tailEnd type="none" w="sm" len="sm"/>
          </a:ln>
        </p:spPr>
        <p:txBody>
          <a:bodyPr spcFirstLastPara="1" wrap="square" lIns="137150" tIns="182875" rIns="137150" bIns="91425" anchor="t" anchorCtr="0">
            <a:noAutofit/>
          </a:bodyPr>
          <a:lstStyle/>
          <a:p>
            <a:pPr marL="0" marR="0" lvl="0" indent="0" algn="l" rtl="0">
              <a:lnSpc>
                <a:spcPct val="115000"/>
              </a:lnSpc>
              <a:spcBef>
                <a:spcPts val="300"/>
              </a:spcBef>
              <a:spcAft>
                <a:spcPts val="0"/>
              </a:spcAft>
              <a:buClr>
                <a:schemeClr val="lt1"/>
              </a:buClr>
              <a:buSzPts val="14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5"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6"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7"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8"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p:txBody>
      </p:sp>
      <p:sp>
        <p:nvSpPr>
          <p:cNvPr id="133" name="Google Shape;133;p20"/>
          <p:cNvSpPr txBox="1">
            <a:spLocks noGrp="1"/>
          </p:cNvSpPr>
          <p:nvPr>
            <p:ph type="subTitle" idx="1"/>
          </p:nvPr>
        </p:nvSpPr>
        <p:spPr>
          <a:xfrm>
            <a:off x="609450" y="1215360"/>
            <a:ext cx="2332200" cy="3552000"/>
          </a:xfrm>
          <a:prstGeom prst="rect">
            <a:avLst/>
          </a:prstGeom>
          <a:noFill/>
          <a:ln>
            <a:noFill/>
          </a:ln>
        </p:spPr>
        <p:txBody>
          <a:bodyPr spcFirstLastPara="1" wrap="square" lIns="91425" tIns="45700" rIns="91425" bIns="45700" anchor="ctr" anchorCtr="0">
            <a:noAutofit/>
          </a:bodyPr>
          <a:lstStyle>
            <a:lvl1pPr lvl="0" algn="ctr" rtl="0">
              <a:lnSpc>
                <a:spcPct val="115000"/>
              </a:lnSpc>
              <a:spcBef>
                <a:spcPts val="500"/>
              </a:spcBef>
              <a:spcAft>
                <a:spcPts val="0"/>
              </a:spcAft>
              <a:buClr>
                <a:schemeClr val="lt1"/>
              </a:buClr>
              <a:buSzPts val="2400"/>
              <a:buNone/>
              <a:defRPr>
                <a:solidFill>
                  <a:schemeClr val="lt1"/>
                </a:solidFill>
              </a:defRPr>
            </a:lvl1pPr>
            <a:lvl2pPr lvl="1" algn="l" rtl="0">
              <a:lnSpc>
                <a:spcPct val="115000"/>
              </a:lnSpc>
              <a:spcBef>
                <a:spcPts val="500"/>
              </a:spcBef>
              <a:spcAft>
                <a:spcPts val="0"/>
              </a:spcAft>
              <a:buSzPts val="2000"/>
              <a:buNone/>
              <a:defRPr/>
            </a:lvl2pPr>
            <a:lvl3pPr lvl="2" algn="l" rtl="0">
              <a:lnSpc>
                <a:spcPct val="115000"/>
              </a:lnSpc>
              <a:spcBef>
                <a:spcPts val="500"/>
              </a:spcBef>
              <a:spcAft>
                <a:spcPts val="0"/>
              </a:spcAft>
              <a:buSzPts val="1800"/>
              <a:buNone/>
              <a:defRPr/>
            </a:lvl3pPr>
            <a:lvl4pPr lvl="3" algn="l" rtl="0">
              <a:lnSpc>
                <a:spcPct val="115000"/>
              </a:lnSpc>
              <a:spcBef>
                <a:spcPts val="500"/>
              </a:spcBef>
              <a:spcAft>
                <a:spcPts val="0"/>
              </a:spcAft>
              <a:buSzPts val="1800"/>
              <a:buNone/>
              <a:defRPr/>
            </a:lvl4pPr>
            <a:lvl5pPr lvl="4" algn="l" rtl="0">
              <a:lnSpc>
                <a:spcPct val="115000"/>
              </a:lnSpc>
              <a:spcBef>
                <a:spcPts val="500"/>
              </a:spcBef>
              <a:spcAft>
                <a:spcPts val="0"/>
              </a:spcAft>
              <a:buSzPts val="1800"/>
              <a:buNone/>
              <a:defRPr/>
            </a:lvl5pPr>
            <a:lvl6pPr lvl="5" algn="l" rtl="0">
              <a:lnSpc>
                <a:spcPct val="115000"/>
              </a:lnSpc>
              <a:spcBef>
                <a:spcPts val="500"/>
              </a:spcBef>
              <a:spcAft>
                <a:spcPts val="0"/>
              </a:spcAft>
              <a:buSzPts val="1800"/>
              <a:buNone/>
              <a:defRPr/>
            </a:lvl6pPr>
            <a:lvl7pPr lvl="6" algn="l" rtl="0">
              <a:lnSpc>
                <a:spcPct val="115000"/>
              </a:lnSpc>
              <a:spcBef>
                <a:spcPts val="500"/>
              </a:spcBef>
              <a:spcAft>
                <a:spcPts val="0"/>
              </a:spcAft>
              <a:buSzPts val="1800"/>
              <a:buNone/>
              <a:defRPr/>
            </a:lvl7pPr>
            <a:lvl8pPr lvl="7" algn="l" rtl="0">
              <a:lnSpc>
                <a:spcPct val="115000"/>
              </a:lnSpc>
              <a:spcBef>
                <a:spcPts val="500"/>
              </a:spcBef>
              <a:spcAft>
                <a:spcPts val="0"/>
              </a:spcAft>
              <a:buSzPts val="1800"/>
              <a:buNone/>
              <a:defRPr/>
            </a:lvl8pPr>
            <a:lvl9pPr lvl="8" algn="l" rtl="0">
              <a:lnSpc>
                <a:spcPct val="115000"/>
              </a:lnSpc>
              <a:spcBef>
                <a:spcPts val="500"/>
              </a:spcBef>
              <a:spcAft>
                <a:spcPts val="0"/>
              </a:spcAft>
              <a:buSzPts val="1800"/>
              <a:buNone/>
              <a:defRPr/>
            </a:lvl9pPr>
          </a:lstStyle>
          <a:p>
            <a:endParaRPr/>
          </a:p>
        </p:txBody>
      </p:sp>
      <p:sp>
        <p:nvSpPr>
          <p:cNvPr id="134" name="Google Shape;134;p20"/>
          <p:cNvSpPr txBox="1">
            <a:spLocks noGrp="1"/>
          </p:cNvSpPr>
          <p:nvPr>
            <p:ph type="body" idx="2"/>
          </p:nvPr>
        </p:nvSpPr>
        <p:spPr>
          <a:xfrm>
            <a:off x="3281650" y="1215350"/>
            <a:ext cx="5405100" cy="359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5_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3" descr="WEST_bar.jpg"/>
          <p:cNvPicPr preferRelativeResize="0"/>
          <p:nvPr/>
        </p:nvPicPr>
        <p:blipFill rotWithShape="1">
          <a:blip r:embed="rId2">
            <a:alphaModFix/>
          </a:blip>
          <a:srcRect l="12039" t="14669" r="86236" b="13506"/>
          <a:stretch/>
        </p:blipFill>
        <p:spPr>
          <a:xfrm rot="5400000">
            <a:off x="4514850" y="-3581399"/>
            <a:ext cx="114301" cy="9143999"/>
          </a:xfrm>
          <a:prstGeom prst="rect">
            <a:avLst/>
          </a:prstGeom>
          <a:noFill/>
          <a:ln>
            <a:noFill/>
          </a:ln>
        </p:spPr>
      </p:pic>
      <p:sp>
        <p:nvSpPr>
          <p:cNvPr id="22" name="Google Shape;22;p3"/>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3">
  <p:cSld name="OBJECT_WITH_CAPTION_TEXT_3">
    <p:spTree>
      <p:nvGrpSpPr>
        <p:cNvPr id="1" name="Shape 135"/>
        <p:cNvGrpSpPr/>
        <p:nvPr/>
      </p:nvGrpSpPr>
      <p:grpSpPr>
        <a:xfrm>
          <a:off x="0" y="0"/>
          <a:ext cx="0" cy="0"/>
          <a:chOff x="0" y="0"/>
          <a:chExt cx="0" cy="0"/>
        </a:xfrm>
      </p:grpSpPr>
      <p:sp>
        <p:nvSpPr>
          <p:cNvPr id="136" name="Google Shape;136;p21"/>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7" name="Google Shape;137;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21"/>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0" name="Google Shape;140;p21" descr="WEST_bar.jpg"/>
          <p:cNvPicPr preferRelativeResize="0"/>
          <p:nvPr/>
        </p:nvPicPr>
        <p:blipFill rotWithShape="1">
          <a:blip r:embed="rId2">
            <a:alphaModFix/>
          </a:blip>
          <a:srcRect l="12037" t="14666" r="86236" b="13510"/>
          <a:stretch/>
        </p:blipFill>
        <p:spPr>
          <a:xfrm rot="5400000">
            <a:off x="4514853" y="-3581397"/>
            <a:ext cx="114300" cy="9143994"/>
          </a:xfrm>
          <a:prstGeom prst="rect">
            <a:avLst/>
          </a:prstGeom>
          <a:noFill/>
          <a:ln>
            <a:noFill/>
          </a:ln>
        </p:spPr>
      </p:pic>
      <p:sp>
        <p:nvSpPr>
          <p:cNvPr id="141" name="Google Shape;141;p21"/>
          <p:cNvSpPr txBox="1"/>
          <p:nvPr/>
        </p:nvSpPr>
        <p:spPr>
          <a:xfrm>
            <a:off x="609600" y="1215350"/>
            <a:ext cx="2332200" cy="3552000"/>
          </a:xfrm>
          <a:prstGeom prst="rect">
            <a:avLst/>
          </a:prstGeom>
          <a:solidFill>
            <a:srgbClr val="DD8047"/>
          </a:solidFill>
          <a:ln w="50800" cap="sq" cmpd="dbl">
            <a:solidFill>
              <a:srgbClr val="BB4B2D"/>
            </a:solidFill>
            <a:prstDash val="solid"/>
            <a:miter lim="800000"/>
            <a:headEnd type="none" w="sm" len="sm"/>
            <a:tailEnd type="none" w="sm" len="sm"/>
          </a:ln>
        </p:spPr>
        <p:txBody>
          <a:bodyPr spcFirstLastPara="1" wrap="square" lIns="137150" tIns="182875" rIns="137150" bIns="91425" anchor="t" anchorCtr="0">
            <a:noAutofit/>
          </a:bodyPr>
          <a:lstStyle/>
          <a:p>
            <a:pPr marL="0" marR="0" lvl="0" indent="0" algn="l" rtl="0">
              <a:lnSpc>
                <a:spcPct val="115000"/>
              </a:lnSpc>
              <a:spcBef>
                <a:spcPts val="300"/>
              </a:spcBef>
              <a:spcAft>
                <a:spcPts val="0"/>
              </a:spcAft>
              <a:buClr>
                <a:schemeClr val="lt1"/>
              </a:buClr>
              <a:buSzPts val="14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5"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6"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7"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8"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p:txBody>
      </p:sp>
      <p:sp>
        <p:nvSpPr>
          <p:cNvPr id="142" name="Google Shape;142;p21"/>
          <p:cNvSpPr txBox="1">
            <a:spLocks noGrp="1"/>
          </p:cNvSpPr>
          <p:nvPr>
            <p:ph type="subTitle" idx="1"/>
          </p:nvPr>
        </p:nvSpPr>
        <p:spPr>
          <a:xfrm>
            <a:off x="609450" y="1215360"/>
            <a:ext cx="2332200" cy="3552000"/>
          </a:xfrm>
          <a:prstGeom prst="rect">
            <a:avLst/>
          </a:prstGeom>
          <a:noFill/>
          <a:ln>
            <a:noFill/>
          </a:ln>
        </p:spPr>
        <p:txBody>
          <a:bodyPr spcFirstLastPara="1" wrap="square" lIns="91425" tIns="45700" rIns="91425" bIns="45700" anchor="ctr" anchorCtr="0">
            <a:noAutofit/>
          </a:bodyPr>
          <a:lstStyle>
            <a:lvl1pPr lvl="0" algn="ctr" rtl="0">
              <a:lnSpc>
                <a:spcPct val="115000"/>
              </a:lnSpc>
              <a:spcBef>
                <a:spcPts val="500"/>
              </a:spcBef>
              <a:spcAft>
                <a:spcPts val="0"/>
              </a:spcAft>
              <a:buClr>
                <a:schemeClr val="lt1"/>
              </a:buClr>
              <a:buSzPts val="2400"/>
              <a:buNone/>
              <a:defRPr>
                <a:solidFill>
                  <a:schemeClr val="lt1"/>
                </a:solidFill>
              </a:defRPr>
            </a:lvl1pPr>
            <a:lvl2pPr lvl="1" algn="l" rtl="0">
              <a:lnSpc>
                <a:spcPct val="115000"/>
              </a:lnSpc>
              <a:spcBef>
                <a:spcPts val="500"/>
              </a:spcBef>
              <a:spcAft>
                <a:spcPts val="0"/>
              </a:spcAft>
              <a:buSzPts val="2000"/>
              <a:buNone/>
              <a:defRPr/>
            </a:lvl2pPr>
            <a:lvl3pPr lvl="2" algn="l" rtl="0">
              <a:lnSpc>
                <a:spcPct val="115000"/>
              </a:lnSpc>
              <a:spcBef>
                <a:spcPts val="500"/>
              </a:spcBef>
              <a:spcAft>
                <a:spcPts val="0"/>
              </a:spcAft>
              <a:buSzPts val="1800"/>
              <a:buNone/>
              <a:defRPr/>
            </a:lvl3pPr>
            <a:lvl4pPr lvl="3" algn="l" rtl="0">
              <a:lnSpc>
                <a:spcPct val="115000"/>
              </a:lnSpc>
              <a:spcBef>
                <a:spcPts val="500"/>
              </a:spcBef>
              <a:spcAft>
                <a:spcPts val="0"/>
              </a:spcAft>
              <a:buSzPts val="1800"/>
              <a:buNone/>
              <a:defRPr/>
            </a:lvl4pPr>
            <a:lvl5pPr lvl="4" algn="l" rtl="0">
              <a:lnSpc>
                <a:spcPct val="115000"/>
              </a:lnSpc>
              <a:spcBef>
                <a:spcPts val="500"/>
              </a:spcBef>
              <a:spcAft>
                <a:spcPts val="0"/>
              </a:spcAft>
              <a:buSzPts val="1800"/>
              <a:buNone/>
              <a:defRPr/>
            </a:lvl5pPr>
            <a:lvl6pPr lvl="5" algn="l" rtl="0">
              <a:lnSpc>
                <a:spcPct val="115000"/>
              </a:lnSpc>
              <a:spcBef>
                <a:spcPts val="500"/>
              </a:spcBef>
              <a:spcAft>
                <a:spcPts val="0"/>
              </a:spcAft>
              <a:buSzPts val="1800"/>
              <a:buNone/>
              <a:defRPr/>
            </a:lvl6pPr>
            <a:lvl7pPr lvl="6" algn="l" rtl="0">
              <a:lnSpc>
                <a:spcPct val="115000"/>
              </a:lnSpc>
              <a:spcBef>
                <a:spcPts val="500"/>
              </a:spcBef>
              <a:spcAft>
                <a:spcPts val="0"/>
              </a:spcAft>
              <a:buSzPts val="1800"/>
              <a:buNone/>
              <a:defRPr/>
            </a:lvl7pPr>
            <a:lvl8pPr lvl="7" algn="l" rtl="0">
              <a:lnSpc>
                <a:spcPct val="115000"/>
              </a:lnSpc>
              <a:spcBef>
                <a:spcPts val="500"/>
              </a:spcBef>
              <a:spcAft>
                <a:spcPts val="0"/>
              </a:spcAft>
              <a:buSzPts val="1800"/>
              <a:buNone/>
              <a:defRPr/>
            </a:lvl8pPr>
            <a:lvl9pPr lvl="8" algn="l" rtl="0">
              <a:lnSpc>
                <a:spcPct val="115000"/>
              </a:lnSpc>
              <a:spcBef>
                <a:spcPts val="500"/>
              </a:spcBef>
              <a:spcAft>
                <a:spcPts val="0"/>
              </a:spcAft>
              <a:buSzPts val="1800"/>
              <a:buNone/>
              <a:defRPr/>
            </a:lvl9pPr>
          </a:lstStyle>
          <a:p>
            <a:endParaRPr/>
          </a:p>
        </p:txBody>
      </p:sp>
      <p:sp>
        <p:nvSpPr>
          <p:cNvPr id="143" name="Google Shape;143;p21"/>
          <p:cNvSpPr txBox="1">
            <a:spLocks noGrp="1"/>
          </p:cNvSpPr>
          <p:nvPr>
            <p:ph type="body" idx="2"/>
          </p:nvPr>
        </p:nvSpPr>
        <p:spPr>
          <a:xfrm>
            <a:off x="3281650" y="1215350"/>
            <a:ext cx="5405100" cy="359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4">
  <p:cSld name="OBJECT_WITH_CAPTION_TEXT_4">
    <p:spTree>
      <p:nvGrpSpPr>
        <p:cNvPr id="1" name="Shape 144"/>
        <p:cNvGrpSpPr/>
        <p:nvPr/>
      </p:nvGrpSpPr>
      <p:grpSpPr>
        <a:xfrm>
          <a:off x="0" y="0"/>
          <a:ext cx="0" cy="0"/>
          <a:chOff x="0" y="0"/>
          <a:chExt cx="0" cy="0"/>
        </a:xfrm>
      </p:grpSpPr>
      <p:sp>
        <p:nvSpPr>
          <p:cNvPr id="145" name="Google Shape;145;p22"/>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7" name="Google Shape;147;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22"/>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9" name="Google Shape;149;p22" descr="WEST_bar.jpg"/>
          <p:cNvPicPr preferRelativeResize="0"/>
          <p:nvPr/>
        </p:nvPicPr>
        <p:blipFill rotWithShape="1">
          <a:blip r:embed="rId2">
            <a:alphaModFix/>
          </a:blip>
          <a:srcRect l="12037" t="14666" r="86236" b="13510"/>
          <a:stretch/>
        </p:blipFill>
        <p:spPr>
          <a:xfrm rot="5400000">
            <a:off x="4514853" y="-3581397"/>
            <a:ext cx="114300" cy="9143994"/>
          </a:xfrm>
          <a:prstGeom prst="rect">
            <a:avLst/>
          </a:prstGeom>
          <a:noFill/>
          <a:ln>
            <a:noFill/>
          </a:ln>
        </p:spPr>
      </p:pic>
      <p:sp>
        <p:nvSpPr>
          <p:cNvPr id="150" name="Google Shape;150;p22"/>
          <p:cNvSpPr txBox="1"/>
          <p:nvPr/>
        </p:nvSpPr>
        <p:spPr>
          <a:xfrm>
            <a:off x="609600" y="1215350"/>
            <a:ext cx="2332200" cy="3552000"/>
          </a:xfrm>
          <a:prstGeom prst="rect">
            <a:avLst/>
          </a:prstGeom>
          <a:solidFill>
            <a:srgbClr val="DD8047"/>
          </a:solidFill>
          <a:ln w="50800" cap="sq" cmpd="dbl">
            <a:solidFill>
              <a:srgbClr val="BB4B2D"/>
            </a:solidFill>
            <a:prstDash val="solid"/>
            <a:miter lim="800000"/>
            <a:headEnd type="none" w="sm" len="sm"/>
            <a:tailEnd type="none" w="sm" len="sm"/>
          </a:ln>
        </p:spPr>
        <p:txBody>
          <a:bodyPr spcFirstLastPara="1" wrap="square" lIns="137150" tIns="182875" rIns="137150" bIns="91425" anchor="t" anchorCtr="0">
            <a:noAutofit/>
          </a:bodyPr>
          <a:lstStyle/>
          <a:p>
            <a:pPr marL="0" marR="0" lvl="0" indent="0" algn="l" rtl="0">
              <a:lnSpc>
                <a:spcPct val="115000"/>
              </a:lnSpc>
              <a:spcBef>
                <a:spcPts val="300"/>
              </a:spcBef>
              <a:spcAft>
                <a:spcPts val="0"/>
              </a:spcAft>
              <a:buClr>
                <a:schemeClr val="lt1"/>
              </a:buClr>
              <a:buSzPts val="14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5"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6"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7"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a:p>
            <a:pPr marL="0" marR="0" lvl="8" indent="0" algn="l" rtl="0">
              <a:lnSpc>
                <a:spcPct val="115000"/>
              </a:lnSpc>
              <a:spcBef>
                <a:spcPts val="200"/>
              </a:spcBef>
              <a:spcAft>
                <a:spcPts val="0"/>
              </a:spcAft>
              <a:buClr>
                <a:schemeClr val="lt1"/>
              </a:buClr>
              <a:buSzPts val="900"/>
              <a:buFont typeface="Twentieth Century"/>
              <a:buNone/>
            </a:pPr>
            <a:endParaRPr sz="900" b="0" i="0" u="none" strike="noStrike" cap="none">
              <a:solidFill>
                <a:schemeClr val="lt1"/>
              </a:solidFill>
              <a:latin typeface="Twentieth Century"/>
              <a:ea typeface="Twentieth Century"/>
              <a:cs typeface="Twentieth Century"/>
              <a:sym typeface="Twentieth Century"/>
            </a:endParaRPr>
          </a:p>
        </p:txBody>
      </p:sp>
      <p:sp>
        <p:nvSpPr>
          <p:cNvPr id="151" name="Google Shape;151;p22"/>
          <p:cNvSpPr txBox="1">
            <a:spLocks noGrp="1"/>
          </p:cNvSpPr>
          <p:nvPr>
            <p:ph type="subTitle" idx="1"/>
          </p:nvPr>
        </p:nvSpPr>
        <p:spPr>
          <a:xfrm>
            <a:off x="609450" y="1215360"/>
            <a:ext cx="2332200" cy="3552000"/>
          </a:xfrm>
          <a:prstGeom prst="rect">
            <a:avLst/>
          </a:prstGeom>
          <a:noFill/>
          <a:ln>
            <a:noFill/>
          </a:ln>
        </p:spPr>
        <p:txBody>
          <a:bodyPr spcFirstLastPara="1" wrap="square" lIns="91425" tIns="45700" rIns="91425" bIns="45700" anchor="ctr" anchorCtr="0">
            <a:noAutofit/>
          </a:bodyPr>
          <a:lstStyle>
            <a:lvl1pPr lvl="0" algn="ctr" rtl="0">
              <a:lnSpc>
                <a:spcPct val="115000"/>
              </a:lnSpc>
              <a:spcBef>
                <a:spcPts val="500"/>
              </a:spcBef>
              <a:spcAft>
                <a:spcPts val="0"/>
              </a:spcAft>
              <a:buClr>
                <a:schemeClr val="lt1"/>
              </a:buClr>
              <a:buSzPts val="2400"/>
              <a:buNone/>
              <a:defRPr>
                <a:solidFill>
                  <a:schemeClr val="lt1"/>
                </a:solidFill>
              </a:defRPr>
            </a:lvl1pPr>
            <a:lvl2pPr lvl="1" algn="l" rtl="0">
              <a:lnSpc>
                <a:spcPct val="115000"/>
              </a:lnSpc>
              <a:spcBef>
                <a:spcPts val="500"/>
              </a:spcBef>
              <a:spcAft>
                <a:spcPts val="0"/>
              </a:spcAft>
              <a:buSzPts val="2000"/>
              <a:buNone/>
              <a:defRPr/>
            </a:lvl2pPr>
            <a:lvl3pPr lvl="2" algn="l" rtl="0">
              <a:lnSpc>
                <a:spcPct val="115000"/>
              </a:lnSpc>
              <a:spcBef>
                <a:spcPts val="500"/>
              </a:spcBef>
              <a:spcAft>
                <a:spcPts val="0"/>
              </a:spcAft>
              <a:buSzPts val="1800"/>
              <a:buNone/>
              <a:defRPr/>
            </a:lvl3pPr>
            <a:lvl4pPr lvl="3" algn="l" rtl="0">
              <a:lnSpc>
                <a:spcPct val="115000"/>
              </a:lnSpc>
              <a:spcBef>
                <a:spcPts val="500"/>
              </a:spcBef>
              <a:spcAft>
                <a:spcPts val="0"/>
              </a:spcAft>
              <a:buSzPts val="1800"/>
              <a:buNone/>
              <a:defRPr/>
            </a:lvl4pPr>
            <a:lvl5pPr lvl="4" algn="l" rtl="0">
              <a:lnSpc>
                <a:spcPct val="115000"/>
              </a:lnSpc>
              <a:spcBef>
                <a:spcPts val="500"/>
              </a:spcBef>
              <a:spcAft>
                <a:spcPts val="0"/>
              </a:spcAft>
              <a:buSzPts val="1800"/>
              <a:buNone/>
              <a:defRPr/>
            </a:lvl5pPr>
            <a:lvl6pPr lvl="5" algn="l" rtl="0">
              <a:lnSpc>
                <a:spcPct val="115000"/>
              </a:lnSpc>
              <a:spcBef>
                <a:spcPts val="500"/>
              </a:spcBef>
              <a:spcAft>
                <a:spcPts val="0"/>
              </a:spcAft>
              <a:buSzPts val="1800"/>
              <a:buNone/>
              <a:defRPr/>
            </a:lvl6pPr>
            <a:lvl7pPr lvl="6" algn="l" rtl="0">
              <a:lnSpc>
                <a:spcPct val="115000"/>
              </a:lnSpc>
              <a:spcBef>
                <a:spcPts val="500"/>
              </a:spcBef>
              <a:spcAft>
                <a:spcPts val="0"/>
              </a:spcAft>
              <a:buSzPts val="1800"/>
              <a:buNone/>
              <a:defRPr/>
            </a:lvl7pPr>
            <a:lvl8pPr lvl="7" algn="l" rtl="0">
              <a:lnSpc>
                <a:spcPct val="115000"/>
              </a:lnSpc>
              <a:spcBef>
                <a:spcPts val="500"/>
              </a:spcBef>
              <a:spcAft>
                <a:spcPts val="0"/>
              </a:spcAft>
              <a:buSzPts val="1800"/>
              <a:buNone/>
              <a:defRPr/>
            </a:lvl8pPr>
            <a:lvl9pPr lvl="8" algn="l" rtl="0">
              <a:lnSpc>
                <a:spcPct val="115000"/>
              </a:lnSpc>
              <a:spcBef>
                <a:spcPts val="500"/>
              </a:spcBef>
              <a:spcAft>
                <a:spcPts val="0"/>
              </a:spcAft>
              <a:buSzPts val="1800"/>
              <a:buNone/>
              <a:defRPr/>
            </a:lvl9pPr>
          </a:lstStyle>
          <a:p>
            <a:endParaRPr/>
          </a:p>
        </p:txBody>
      </p:sp>
      <p:sp>
        <p:nvSpPr>
          <p:cNvPr id="152" name="Google Shape;152;p22"/>
          <p:cNvSpPr txBox="1">
            <a:spLocks noGrp="1"/>
          </p:cNvSpPr>
          <p:nvPr>
            <p:ph type="body" idx="2"/>
          </p:nvPr>
        </p:nvSpPr>
        <p:spPr>
          <a:xfrm>
            <a:off x="3281650" y="1215350"/>
            <a:ext cx="5405100" cy="359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612648" y="171450"/>
            <a:ext cx="8153400" cy="743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3"/>
          <p:cNvSpPr txBox="1">
            <a:spLocks noGrp="1"/>
          </p:cNvSpPr>
          <p:nvPr>
            <p:ph type="dt" idx="10"/>
          </p:nvPr>
        </p:nvSpPr>
        <p:spPr>
          <a:xfrm>
            <a:off x="6096000" y="4686300"/>
            <a:ext cx="2667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0" y="954166"/>
            <a:ext cx="533400" cy="1833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
              <a:t>‹#›</a:t>
            </a:fld>
            <a:endParaRPr/>
          </a:p>
        </p:txBody>
      </p:sp>
      <p:sp>
        <p:nvSpPr>
          <p:cNvPr id="157" name="Google Shape;157;p23"/>
          <p:cNvSpPr txBox="1">
            <a:spLocks noGrp="1"/>
          </p:cNvSpPr>
          <p:nvPr>
            <p:ph type="body" idx="1"/>
          </p:nvPr>
        </p:nvSpPr>
        <p:spPr>
          <a:xfrm>
            <a:off x="612648" y="1200150"/>
            <a:ext cx="8153400" cy="3372000"/>
          </a:xfrm>
          <a:prstGeom prst="rect">
            <a:avLst/>
          </a:prstGeom>
          <a:noFill/>
          <a:ln>
            <a:noFill/>
          </a:ln>
        </p:spPr>
        <p:txBody>
          <a:bodyPr spcFirstLastPara="1" wrap="square" lIns="91425" tIns="45700" rIns="91425" bIns="45700" anchor="t" anchorCtr="0">
            <a:normAutofit/>
          </a:bodyPr>
          <a:lstStyle>
            <a:lvl1pPr marL="457200" lvl="0" indent="-381000" algn="l" rtl="0">
              <a:spcBef>
                <a:spcPts val="700"/>
              </a:spcBef>
              <a:spcAft>
                <a:spcPts val="0"/>
              </a:spcAft>
              <a:buSzPts val="2400"/>
              <a:buChar char="❖"/>
              <a:defRPr/>
            </a:lvl1pPr>
            <a:lvl2pPr marL="914400" lvl="1" indent="-308610" algn="l" rtl="0">
              <a:spcBef>
                <a:spcPts val="550"/>
              </a:spcBef>
              <a:spcAft>
                <a:spcPts val="0"/>
              </a:spcAft>
              <a:buSzPts val="1260"/>
              <a:buChar char="➢"/>
              <a:defRPr/>
            </a:lvl2pPr>
            <a:lvl3pPr marL="1371600" lvl="2" indent="-314325" algn="l" rtl="0">
              <a:spcBef>
                <a:spcPts val="500"/>
              </a:spcBef>
              <a:spcAft>
                <a:spcPts val="0"/>
              </a:spcAft>
              <a:buSzPts val="1350"/>
              <a:buChar char="■"/>
              <a:defRPr/>
            </a:lvl3pPr>
            <a:lvl4pPr marL="1828800" lvl="3" indent="-314325" algn="l" rtl="0">
              <a:spcBef>
                <a:spcPts val="400"/>
              </a:spcBef>
              <a:spcAft>
                <a:spcPts val="0"/>
              </a:spcAft>
              <a:buSzPts val="1350"/>
              <a:buChar char="●"/>
              <a:defRPr/>
            </a:lvl4pPr>
            <a:lvl5pPr marL="2286000" lvl="4" indent="-302895" algn="l" rtl="0">
              <a:spcBef>
                <a:spcPts val="400"/>
              </a:spcBef>
              <a:spcAft>
                <a:spcPts val="0"/>
              </a:spcAft>
              <a:buSzPts val="117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58" name="Google Shape;158;p23"/>
          <p:cNvSpPr txBox="1">
            <a:spLocks noGrp="1"/>
          </p:cNvSpPr>
          <p:nvPr>
            <p:ph type="ftr" idx="11"/>
          </p:nvPr>
        </p:nvSpPr>
        <p:spPr>
          <a:xfrm>
            <a:off x="3052050" y="4686309"/>
            <a:ext cx="30399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ctr"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ctr"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ctr"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ctr"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ctr"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ctr"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ctr"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ctr"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4"/>
          <p:cNvSpPr/>
          <p:nvPr/>
        </p:nvSpPr>
        <p:spPr>
          <a:xfrm>
            <a:off x="0" y="914400"/>
            <a:ext cx="9144000" cy="151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28" name="Google Shape;28;p4"/>
          <p:cNvSpPr/>
          <p:nvPr/>
        </p:nvSpPr>
        <p:spPr>
          <a:xfrm>
            <a:off x="0" y="924525"/>
            <a:ext cx="393900" cy="131700"/>
          </a:xfrm>
          <a:prstGeom prst="rect">
            <a:avLst/>
          </a:prstGeom>
          <a:solidFill>
            <a:srgbClr val="DD80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29" name="Google Shape;29;p4"/>
          <p:cNvSpPr/>
          <p:nvPr/>
        </p:nvSpPr>
        <p:spPr>
          <a:xfrm>
            <a:off x="457200" y="924525"/>
            <a:ext cx="8686800" cy="131700"/>
          </a:xfrm>
          <a:prstGeom prst="rect">
            <a:avLst/>
          </a:prstGeom>
          <a:solidFill>
            <a:srgbClr val="A8C4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30" name="Google Shape;30;p4"/>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5" name="Google Shape;35;p5" descr="WEST_bar.jpg"/>
          <p:cNvPicPr preferRelativeResize="0"/>
          <p:nvPr/>
        </p:nvPicPr>
        <p:blipFill rotWithShape="1">
          <a:blip r:embed="rId2">
            <a:alphaModFix/>
          </a:blip>
          <a:srcRect l="12039" t="14669" r="85373" b="13506"/>
          <a:stretch/>
        </p:blipFill>
        <p:spPr>
          <a:xfrm>
            <a:off x="8991600" y="0"/>
            <a:ext cx="228602" cy="5143500"/>
          </a:xfrm>
          <a:prstGeom prst="rect">
            <a:avLst/>
          </a:prstGeom>
          <a:noFill/>
          <a:ln>
            <a:noFill/>
          </a:ln>
        </p:spPr>
      </p:pic>
      <p:sp>
        <p:nvSpPr>
          <p:cNvPr id="36" name="Google Shape;36;p5"/>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6" descr="WEST_bar.jpg"/>
          <p:cNvPicPr preferRelativeResize="0"/>
          <p:nvPr/>
        </p:nvPicPr>
        <p:blipFill rotWithShape="1">
          <a:blip r:embed="rId2">
            <a:alphaModFix/>
          </a:blip>
          <a:srcRect l="12038" t="14666" r="85373" b="12727"/>
          <a:stretch/>
        </p:blipFill>
        <p:spPr>
          <a:xfrm>
            <a:off x="0" y="0"/>
            <a:ext cx="228602" cy="5143498"/>
          </a:xfrm>
          <a:prstGeom prst="rect">
            <a:avLst/>
          </a:prstGeom>
          <a:noFill/>
          <a:ln>
            <a:noFill/>
          </a:ln>
        </p:spPr>
      </p:pic>
      <p:sp>
        <p:nvSpPr>
          <p:cNvPr id="42" name="Google Shape;42;p6"/>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7" descr="WEST_bar.jpg"/>
          <p:cNvPicPr preferRelativeResize="0"/>
          <p:nvPr/>
        </p:nvPicPr>
        <p:blipFill rotWithShape="1">
          <a:blip r:embed="rId2">
            <a:alphaModFix/>
          </a:blip>
          <a:srcRect l="12039" t="14669" r="85373" b="13506"/>
          <a:stretch/>
        </p:blipFill>
        <p:spPr>
          <a:xfrm rot="5400000">
            <a:off x="4486275" y="-4486273"/>
            <a:ext cx="171452" cy="9143999"/>
          </a:xfrm>
          <a:prstGeom prst="rect">
            <a:avLst/>
          </a:prstGeom>
          <a:noFill/>
          <a:ln>
            <a:noFill/>
          </a:ln>
        </p:spPr>
      </p:pic>
      <p:sp>
        <p:nvSpPr>
          <p:cNvPr id="48" name="Google Shape;48;p7"/>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1" name="Google Shape;51;p8" descr="WEST_bar.jpg"/>
          <p:cNvPicPr preferRelativeResize="0"/>
          <p:nvPr/>
        </p:nvPicPr>
        <p:blipFill rotWithShape="1">
          <a:blip r:embed="rId2">
            <a:alphaModFix/>
          </a:blip>
          <a:srcRect l="12038" t="14666" r="86236" b="13510"/>
          <a:stretch/>
        </p:blipFill>
        <p:spPr>
          <a:xfrm rot="5400000">
            <a:off x="4514850" y="514351"/>
            <a:ext cx="114301" cy="9143999"/>
          </a:xfrm>
          <a:prstGeom prst="rect">
            <a:avLst/>
          </a:prstGeom>
          <a:noFill/>
          <a:ln>
            <a:noFill/>
          </a:ln>
        </p:spPr>
      </p:pic>
      <p:sp>
        <p:nvSpPr>
          <p:cNvPr id="52" name="Google Shape;52;p8"/>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8"/>
          <p:cNvSpPr txBox="1">
            <a:spLocks noGrp="1"/>
          </p:cNvSpPr>
          <p:nvPr>
            <p:ph type="body" idx="1"/>
          </p:nvPr>
        </p:nvSpPr>
        <p:spPr>
          <a:xfrm>
            <a:off x="457200" y="11049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type="secHead">
  <p:cSld name="SECTION_HEADER">
    <p:bg>
      <p:bgPr>
        <a:solidFill>
          <a:srgbClr val="F3D46A">
            <a:alpha val="32960"/>
          </a:srgbClr>
        </a:solidFill>
        <a:effectLst/>
      </p:bgPr>
    </p:bg>
    <p:spTree>
      <p:nvGrpSpPr>
        <p:cNvPr id="1" name="Shape 55"/>
        <p:cNvGrpSpPr/>
        <p:nvPr/>
      </p:nvGrpSpPr>
      <p:grpSpPr>
        <a:xfrm>
          <a:off x="0" y="0"/>
          <a:ext cx="0" cy="0"/>
          <a:chOff x="0" y="0"/>
          <a:chExt cx="0" cy="0"/>
        </a:xfrm>
      </p:grpSpPr>
      <p:sp>
        <p:nvSpPr>
          <p:cNvPr id="56" name="Google Shape;56;p9"/>
          <p:cNvSpPr/>
          <p:nvPr/>
        </p:nvSpPr>
        <p:spPr>
          <a:xfrm>
            <a:off x="0" y="857250"/>
            <a:ext cx="9144000" cy="643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57" name="Google Shape;57;p9"/>
          <p:cNvSpPr/>
          <p:nvPr/>
        </p:nvSpPr>
        <p:spPr>
          <a:xfrm>
            <a:off x="0" y="900113"/>
            <a:ext cx="1295400" cy="557400"/>
          </a:xfrm>
          <a:prstGeom prst="rect">
            <a:avLst/>
          </a:prstGeom>
          <a:solidFill>
            <a:srgbClr val="DD80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58" name="Google Shape;58;p9"/>
          <p:cNvSpPr/>
          <p:nvPr/>
        </p:nvSpPr>
        <p:spPr>
          <a:xfrm>
            <a:off x="1371600" y="900113"/>
            <a:ext cx="7772400" cy="557400"/>
          </a:xfrm>
          <a:prstGeom prst="rect">
            <a:avLst/>
          </a:prstGeom>
          <a:solidFill>
            <a:srgbClr val="A8C4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wentieth Century"/>
              <a:ea typeface="Twentieth Century"/>
              <a:cs typeface="Twentieth Century"/>
              <a:sym typeface="Twentieth Century"/>
            </a:endParaRPr>
          </a:p>
        </p:txBody>
      </p:sp>
      <p:sp>
        <p:nvSpPr>
          <p:cNvPr id="59" name="Google Shape;59;p9"/>
          <p:cNvSpPr txBox="1"/>
          <p:nvPr/>
        </p:nvSpPr>
        <p:spPr>
          <a:xfrm>
            <a:off x="6096000" y="3514725"/>
            <a:ext cx="2667000" cy="205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solidFill>
                <a:srgbClr val="775F55"/>
              </a:solidFill>
              <a:latin typeface="Twentieth Century"/>
              <a:ea typeface="Twentieth Century"/>
              <a:cs typeface="Twentieth Century"/>
              <a:sym typeface="Twentieth Century"/>
            </a:endParaRPr>
          </a:p>
        </p:txBody>
      </p:sp>
      <p:sp>
        <p:nvSpPr>
          <p:cNvPr id="60" name="Google Shape;60;p9"/>
          <p:cNvSpPr txBox="1">
            <a:spLocks noGrp="1"/>
          </p:cNvSpPr>
          <p:nvPr>
            <p:ph type="title"/>
          </p:nvPr>
        </p:nvSpPr>
        <p:spPr>
          <a:xfrm>
            <a:off x="1371600" y="900019"/>
            <a:ext cx="7613400" cy="557400"/>
          </a:xfrm>
          <a:prstGeom prst="rect">
            <a:avLst/>
          </a:prstGeom>
        </p:spPr>
        <p:txBody>
          <a:bodyPr spcFirstLastPara="1" wrap="square" lIns="91425" tIns="45700" rIns="91425" bIns="45700" anchor="t" anchorCtr="0">
            <a:noAutofit/>
          </a:bodyPr>
          <a:lstStyle>
            <a:lvl1pPr lvl="0" algn="l">
              <a:spcBef>
                <a:spcPts val="0"/>
              </a:spcBef>
              <a:spcAft>
                <a:spcPts val="0"/>
              </a:spcAft>
              <a:buSzPts val="33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subTitle" idx="1"/>
          </p:nvPr>
        </p:nvSpPr>
        <p:spPr>
          <a:xfrm>
            <a:off x="1371600" y="1513388"/>
            <a:ext cx="6742200" cy="1210800"/>
          </a:xfrm>
          <a:prstGeom prst="rect">
            <a:avLst/>
          </a:prstGeom>
        </p:spPr>
        <p:txBody>
          <a:bodyPr spcFirstLastPara="1" wrap="square" lIns="91425" tIns="45700" rIns="91425" bIns="45700" anchor="ctr" anchorCtr="0">
            <a:noAutofit/>
          </a:bodyPr>
          <a:lstStyle>
            <a:lvl1pPr lvl="0">
              <a:spcBef>
                <a:spcPts val="500"/>
              </a:spcBef>
              <a:spcAft>
                <a:spcPts val="0"/>
              </a:spcAft>
              <a:buClr>
                <a:srgbClr val="606060"/>
              </a:buClr>
              <a:buSzPts val="2400"/>
              <a:buNone/>
              <a:defRPr>
                <a:solidFill>
                  <a:srgbClr val="606060"/>
                </a:solidFill>
              </a:defRPr>
            </a:lvl1pPr>
            <a:lvl2pPr lvl="1">
              <a:spcBef>
                <a:spcPts val="500"/>
              </a:spcBef>
              <a:spcAft>
                <a:spcPts val="0"/>
              </a:spcAft>
              <a:buSzPts val="20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1_Section Header">
    <p:bg>
      <p:bgPr>
        <a:solidFill>
          <a:srgbClr val="A5AB81">
            <a:alpha val="30170"/>
          </a:srgbClr>
        </a:solidFill>
        <a:effectLst/>
      </p:bgPr>
    </p:bg>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722313" y="3182540"/>
            <a:ext cx="7772400" cy="1021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10" descr="WEST_bar.jpg"/>
          <p:cNvPicPr preferRelativeResize="0"/>
          <p:nvPr/>
        </p:nvPicPr>
        <p:blipFill rotWithShape="1">
          <a:blip r:embed="rId2">
            <a:alphaModFix/>
          </a:blip>
          <a:srcRect l="12039" t="14669" r="85373" b="13506"/>
          <a:stretch/>
        </p:blipFill>
        <p:spPr>
          <a:xfrm rot="5400000">
            <a:off x="4486275" y="-4486273"/>
            <a:ext cx="171452" cy="9143999"/>
          </a:xfrm>
          <a:prstGeom prst="rect">
            <a:avLst/>
          </a:prstGeom>
          <a:noFill/>
          <a:ln>
            <a:noFill/>
          </a:ln>
        </p:spPr>
      </p:pic>
      <p:sp>
        <p:nvSpPr>
          <p:cNvPr id="65" name="Google Shape;65;p10"/>
          <p:cNvSpPr txBox="1">
            <a:spLocks noGrp="1"/>
          </p:cNvSpPr>
          <p:nvPr>
            <p:ph type="subTitle" idx="1"/>
          </p:nvPr>
        </p:nvSpPr>
        <p:spPr>
          <a:xfrm>
            <a:off x="712400" y="2061806"/>
            <a:ext cx="7772400" cy="1120800"/>
          </a:xfrm>
          <a:prstGeom prst="rect">
            <a:avLst/>
          </a:prstGeom>
        </p:spPr>
        <p:txBody>
          <a:bodyPr spcFirstLastPara="1" wrap="square" lIns="91425" tIns="45700" rIns="91425" bIns="45700" anchor="b" anchorCtr="0">
            <a:noAutofit/>
          </a:bodyPr>
          <a:lstStyle>
            <a:lvl1pPr lvl="0">
              <a:spcBef>
                <a:spcPts val="500"/>
              </a:spcBef>
              <a:spcAft>
                <a:spcPts val="0"/>
              </a:spcAft>
              <a:buClr>
                <a:srgbClr val="606060"/>
              </a:buClr>
              <a:buSzPts val="2400"/>
              <a:buNone/>
              <a:defRPr>
                <a:solidFill>
                  <a:srgbClr val="606060"/>
                </a:solidFill>
              </a:defRPr>
            </a:lvl1pPr>
            <a:lvl2pPr lvl="1">
              <a:spcBef>
                <a:spcPts val="500"/>
              </a:spcBef>
              <a:spcAft>
                <a:spcPts val="0"/>
              </a:spcAft>
              <a:buSzPts val="2000"/>
              <a:buNone/>
              <a:defRPr/>
            </a:lvl2pPr>
            <a:lvl3pPr lvl="2">
              <a:spcBef>
                <a:spcPts val="500"/>
              </a:spcBef>
              <a:spcAft>
                <a:spcPts val="0"/>
              </a:spcAft>
              <a:buSzPts val="18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E5F5">
            <a:alpha val="180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297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300"/>
              <a:buFont typeface="Twentieth Century"/>
              <a:buNone/>
              <a:defRPr sz="330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dt" idx="10"/>
          </p:nvPr>
        </p:nvSpPr>
        <p:spPr>
          <a:xfrm>
            <a:off x="457200" y="4767275"/>
            <a:ext cx="3062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200"/>
              <a:buNone/>
              <a:defRPr sz="1000" b="0" i="0" u="none" strike="noStrike" cap="none">
                <a:solidFill>
                  <a:srgbClr val="D5650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D56509"/>
                </a:solidFill>
                <a:latin typeface="Calibri"/>
                <a:ea typeface="Calibri"/>
                <a:cs typeface="Calibri"/>
                <a:sym typeface="Calibri"/>
              </a:defRPr>
            </a:lvl1pPr>
            <a:lvl2pPr marL="0" marR="0" lvl="1" indent="0" algn="r" rtl="0">
              <a:spcBef>
                <a:spcPts val="0"/>
              </a:spcBef>
              <a:buNone/>
              <a:defRPr sz="1000" b="0" i="0" u="none" strike="noStrike" cap="none">
                <a:solidFill>
                  <a:srgbClr val="D56509"/>
                </a:solidFill>
                <a:latin typeface="Calibri"/>
                <a:ea typeface="Calibri"/>
                <a:cs typeface="Calibri"/>
                <a:sym typeface="Calibri"/>
              </a:defRPr>
            </a:lvl2pPr>
            <a:lvl3pPr marL="0" marR="0" lvl="2" indent="0" algn="r" rtl="0">
              <a:spcBef>
                <a:spcPts val="0"/>
              </a:spcBef>
              <a:buNone/>
              <a:defRPr sz="1000" b="0" i="0" u="none" strike="noStrike" cap="none">
                <a:solidFill>
                  <a:srgbClr val="D56509"/>
                </a:solidFill>
                <a:latin typeface="Calibri"/>
                <a:ea typeface="Calibri"/>
                <a:cs typeface="Calibri"/>
                <a:sym typeface="Calibri"/>
              </a:defRPr>
            </a:lvl3pPr>
            <a:lvl4pPr marL="0" marR="0" lvl="3" indent="0" algn="r" rtl="0">
              <a:spcBef>
                <a:spcPts val="0"/>
              </a:spcBef>
              <a:buNone/>
              <a:defRPr sz="1000" b="0" i="0" u="none" strike="noStrike" cap="none">
                <a:solidFill>
                  <a:srgbClr val="D56509"/>
                </a:solidFill>
                <a:latin typeface="Calibri"/>
                <a:ea typeface="Calibri"/>
                <a:cs typeface="Calibri"/>
                <a:sym typeface="Calibri"/>
              </a:defRPr>
            </a:lvl4pPr>
            <a:lvl5pPr marL="0" marR="0" lvl="4" indent="0" algn="r" rtl="0">
              <a:spcBef>
                <a:spcPts val="0"/>
              </a:spcBef>
              <a:buNone/>
              <a:defRPr sz="1000" b="0" i="0" u="none" strike="noStrike" cap="none">
                <a:solidFill>
                  <a:srgbClr val="D56509"/>
                </a:solidFill>
                <a:latin typeface="Calibri"/>
                <a:ea typeface="Calibri"/>
                <a:cs typeface="Calibri"/>
                <a:sym typeface="Calibri"/>
              </a:defRPr>
            </a:lvl5pPr>
            <a:lvl6pPr marL="0" marR="0" lvl="5" indent="0" algn="r" rtl="0">
              <a:spcBef>
                <a:spcPts val="0"/>
              </a:spcBef>
              <a:buNone/>
              <a:defRPr sz="1000" b="0" i="0" u="none" strike="noStrike" cap="none">
                <a:solidFill>
                  <a:srgbClr val="D56509"/>
                </a:solidFill>
                <a:latin typeface="Calibri"/>
                <a:ea typeface="Calibri"/>
                <a:cs typeface="Calibri"/>
                <a:sym typeface="Calibri"/>
              </a:defRPr>
            </a:lvl6pPr>
            <a:lvl7pPr marL="0" marR="0" lvl="6" indent="0" algn="r" rtl="0">
              <a:spcBef>
                <a:spcPts val="0"/>
              </a:spcBef>
              <a:buNone/>
              <a:defRPr sz="1000" b="0" i="0" u="none" strike="noStrike" cap="none">
                <a:solidFill>
                  <a:srgbClr val="D56509"/>
                </a:solidFill>
                <a:latin typeface="Calibri"/>
                <a:ea typeface="Calibri"/>
                <a:cs typeface="Calibri"/>
                <a:sym typeface="Calibri"/>
              </a:defRPr>
            </a:lvl7pPr>
            <a:lvl8pPr marL="0" marR="0" lvl="7" indent="0" algn="r" rtl="0">
              <a:spcBef>
                <a:spcPts val="0"/>
              </a:spcBef>
              <a:buNone/>
              <a:defRPr sz="1000" b="0" i="0" u="none" strike="noStrike" cap="none">
                <a:solidFill>
                  <a:srgbClr val="D56509"/>
                </a:solidFill>
                <a:latin typeface="Calibri"/>
                <a:ea typeface="Calibri"/>
                <a:cs typeface="Calibri"/>
                <a:sym typeface="Calibri"/>
              </a:defRPr>
            </a:lvl8pPr>
            <a:lvl9pPr marL="0" marR="0" lvl="8" indent="0" algn="r" rtl="0">
              <a:spcBef>
                <a:spcPts val="0"/>
              </a:spcBef>
              <a:buNone/>
              <a:defRPr sz="1000" b="0" i="0" u="none" strike="noStrike" cap="none">
                <a:solidFill>
                  <a:srgbClr val="D5650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txBox="1">
            <a:spLocks noGrp="1"/>
          </p:cNvSpPr>
          <p:nvPr>
            <p:ph type="body" idx="1"/>
          </p:nvPr>
        </p:nvSpPr>
        <p:spPr>
          <a:xfrm>
            <a:off x="457200" y="1028700"/>
            <a:ext cx="8229600" cy="35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15000"/>
              </a:lnSpc>
              <a:spcBef>
                <a:spcPts val="500"/>
              </a:spcBef>
              <a:spcAft>
                <a:spcPts val="0"/>
              </a:spcAft>
              <a:buClr>
                <a:srgbClr val="DD8047"/>
              </a:buClr>
              <a:buSzPts val="2400"/>
              <a:buFont typeface="Twentieth Century"/>
              <a:buChar char="❖"/>
              <a:defRPr sz="240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15000"/>
              </a:lnSpc>
              <a:spcBef>
                <a:spcPts val="500"/>
              </a:spcBef>
              <a:spcAft>
                <a:spcPts val="0"/>
              </a:spcAft>
              <a:buClr>
                <a:srgbClr val="A5AB81"/>
              </a:buClr>
              <a:buSzPts val="2000"/>
              <a:buFont typeface="Twentieth Century"/>
              <a:buChar char="➢"/>
              <a:defRPr sz="200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15000"/>
              </a:lnSpc>
              <a:spcBef>
                <a:spcPts val="500"/>
              </a:spcBef>
              <a:spcAft>
                <a:spcPts val="0"/>
              </a:spcAft>
              <a:buClr>
                <a:srgbClr val="A5AB81"/>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15000"/>
              </a:lnSpc>
              <a:spcBef>
                <a:spcPts val="500"/>
              </a:spcBef>
              <a:spcAft>
                <a:spcPts val="0"/>
              </a:spcAft>
              <a:buClr>
                <a:srgbClr val="A8C4F2"/>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15000"/>
              </a:lnSpc>
              <a:spcBef>
                <a:spcPts val="500"/>
              </a:spcBef>
              <a:spcAft>
                <a:spcPts val="0"/>
              </a:spcAft>
              <a:buClr>
                <a:srgbClr val="D8B25C"/>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15000"/>
              </a:lnSpc>
              <a:spcBef>
                <a:spcPts val="500"/>
              </a:spcBef>
              <a:spcAft>
                <a:spcPts val="0"/>
              </a:spcAft>
              <a:buClr>
                <a:srgbClr val="888888"/>
              </a:buClr>
              <a:buSzPts val="1800"/>
              <a:buFont typeface="Twentieth Century"/>
              <a:buChar char="◆"/>
              <a:defRPr sz="1800" i="0" u="none" strike="noStrike" cap="none">
                <a:solidFill>
                  <a:schemeClr val="dk1"/>
                </a:solidFill>
                <a:latin typeface="Twentieth Century"/>
                <a:ea typeface="Twentieth Century"/>
                <a:cs typeface="Twentieth Century"/>
                <a:sym typeface="Twentieth Centur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alison.wohlers@ucop.edu"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hyperlink" Target="https://cdlib.org/west/" TargetMode="External"/><Relationship Id="rId4" Type="http://schemas.openxmlformats.org/officeDocument/2006/relationships/hyperlink" Target="mailto:nika.worth@ucop.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4" descr="Logo for the Western Regional Storage Trust (WEST)." title="WEST Logo"/>
          <p:cNvPicPr preferRelativeResize="0"/>
          <p:nvPr/>
        </p:nvPicPr>
        <p:blipFill rotWithShape="1">
          <a:blip r:embed="rId3">
            <a:alphaModFix/>
          </a:blip>
          <a:srcRect t="27709" r="3605"/>
          <a:stretch/>
        </p:blipFill>
        <p:spPr>
          <a:xfrm>
            <a:off x="-4375" y="0"/>
            <a:ext cx="9144000" cy="1650275"/>
          </a:xfrm>
          <a:prstGeom prst="rect">
            <a:avLst/>
          </a:prstGeom>
          <a:noFill/>
          <a:ln>
            <a:noFill/>
          </a:ln>
        </p:spPr>
      </p:pic>
      <p:sp>
        <p:nvSpPr>
          <p:cNvPr id="164" name="Google Shape;164;p24"/>
          <p:cNvSpPr txBox="1">
            <a:spLocks noGrp="1"/>
          </p:cNvSpPr>
          <p:nvPr>
            <p:ph type="ctrTitle"/>
          </p:nvPr>
        </p:nvSpPr>
        <p:spPr>
          <a:xfrm>
            <a:off x="685800" y="1715700"/>
            <a:ext cx="7772400" cy="85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Introduction to WEST </a:t>
            </a:r>
            <a:endParaRPr/>
          </a:p>
        </p:txBody>
      </p:sp>
      <p:sp>
        <p:nvSpPr>
          <p:cNvPr id="165" name="Google Shape;165;p24"/>
          <p:cNvSpPr txBox="1">
            <a:spLocks noGrp="1"/>
          </p:cNvSpPr>
          <p:nvPr>
            <p:ph type="subTitle" idx="1"/>
          </p:nvPr>
        </p:nvSpPr>
        <p:spPr>
          <a:xfrm>
            <a:off x="0" y="2524575"/>
            <a:ext cx="9144000" cy="9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3200"/>
              <a:buNone/>
            </a:pPr>
            <a:r>
              <a:rPr lang="en"/>
              <a:t>Shared Responsibility and Investment </a:t>
            </a:r>
            <a:endParaRPr/>
          </a:p>
          <a:p>
            <a:pPr marL="0" lvl="0" indent="0" algn="ctr" rtl="0">
              <a:spcBef>
                <a:spcPts val="0"/>
              </a:spcBef>
              <a:spcAft>
                <a:spcPts val="0"/>
              </a:spcAft>
              <a:buClr>
                <a:srgbClr val="888888"/>
              </a:buClr>
              <a:buSzPts val="3200"/>
              <a:buNone/>
            </a:pPr>
            <a:r>
              <a:rPr lang="en"/>
              <a:t>in Journal Print Preservation and Access</a:t>
            </a:r>
            <a:endParaRPr/>
          </a:p>
        </p:txBody>
      </p:sp>
      <p:sp>
        <p:nvSpPr>
          <p:cNvPr id="166" name="Google Shape;166;p24"/>
          <p:cNvSpPr txBox="1"/>
          <p:nvPr/>
        </p:nvSpPr>
        <p:spPr>
          <a:xfrm>
            <a:off x="424800" y="3500400"/>
            <a:ext cx="8294400" cy="1566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 sz="1800">
                <a:solidFill>
                  <a:schemeClr val="dk1"/>
                </a:solidFill>
                <a:latin typeface="Twentieth Century"/>
                <a:ea typeface="Twentieth Century"/>
                <a:cs typeface="Twentieth Century"/>
                <a:sym typeface="Twentieth Century"/>
              </a:rPr>
              <a:t>Alison Wohlers – WEST Program Manager</a:t>
            </a:r>
            <a:endParaRPr sz="1800">
              <a:solidFill>
                <a:schemeClr val="dk1"/>
              </a:solidFill>
              <a:latin typeface="Twentieth Century"/>
              <a:ea typeface="Twentieth Century"/>
              <a:cs typeface="Twentieth Century"/>
              <a:sym typeface="Twentieth Century"/>
            </a:endParaRPr>
          </a:p>
          <a:p>
            <a:pPr marL="0" lvl="0" indent="0" algn="ctr" rtl="0">
              <a:lnSpc>
                <a:spcPct val="90000"/>
              </a:lnSpc>
              <a:spcBef>
                <a:spcPts val="1000"/>
              </a:spcBef>
              <a:spcAft>
                <a:spcPts val="0"/>
              </a:spcAft>
              <a:buNone/>
            </a:pPr>
            <a:r>
              <a:rPr lang="en" sz="1800">
                <a:solidFill>
                  <a:schemeClr val="dk1"/>
                </a:solidFill>
                <a:latin typeface="Twentieth Century"/>
                <a:ea typeface="Twentieth Century"/>
                <a:cs typeface="Twentieth Century"/>
                <a:sym typeface="Twentieth Century"/>
              </a:rPr>
              <a:t>Nika Burns Teshin – WEST Analyst </a:t>
            </a:r>
            <a:endParaRPr sz="1800">
              <a:solidFill>
                <a:schemeClr val="dk1"/>
              </a:solidFill>
              <a:latin typeface="Twentieth Century"/>
              <a:ea typeface="Twentieth Century"/>
              <a:cs typeface="Twentieth Century"/>
              <a:sym typeface="Twentieth Century"/>
            </a:endParaRPr>
          </a:p>
          <a:p>
            <a:pPr marL="0" lvl="0" indent="0" algn="ctr" rtl="0">
              <a:lnSpc>
                <a:spcPct val="90000"/>
              </a:lnSpc>
              <a:spcBef>
                <a:spcPts val="1000"/>
              </a:spcBef>
              <a:spcAft>
                <a:spcPts val="0"/>
              </a:spcAft>
              <a:buNone/>
            </a:pPr>
            <a:r>
              <a:rPr lang="en" sz="1800">
                <a:solidFill>
                  <a:schemeClr val="dk1"/>
                </a:solidFill>
                <a:latin typeface="Twentieth Century"/>
                <a:ea typeface="Twentieth Century"/>
                <a:cs typeface="Twentieth Century"/>
                <a:sym typeface="Twentieth Century"/>
              </a:rPr>
              <a:t>Monday, February 2, 2026</a:t>
            </a:r>
            <a:endParaRPr sz="1800">
              <a:solidFill>
                <a:schemeClr val="dk1"/>
              </a:solidFill>
              <a:latin typeface="Twentieth Century"/>
              <a:ea typeface="Twentieth Century"/>
              <a:cs typeface="Twentieth Century"/>
              <a:sym typeface="Twentieth Century"/>
            </a:endParaRPr>
          </a:p>
          <a:p>
            <a:pPr marL="0" lvl="0" indent="0" algn="ctr" rtl="0">
              <a:lnSpc>
                <a:spcPct val="90000"/>
              </a:lnSpc>
              <a:spcBef>
                <a:spcPts val="1000"/>
              </a:spcBef>
              <a:spcAft>
                <a:spcPts val="0"/>
              </a:spcAft>
              <a:buNone/>
            </a:pPr>
            <a:r>
              <a:rPr lang="en" sz="1800">
                <a:solidFill>
                  <a:schemeClr val="dk1"/>
                </a:solidFill>
                <a:latin typeface="Twentieth Century"/>
                <a:ea typeface="Twentieth Century"/>
                <a:cs typeface="Twentieth Century"/>
                <a:sym typeface="Twentieth Century"/>
              </a:rPr>
              <a:t>Presentation to CARLI Members</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411601" y="3069375"/>
            <a:ext cx="8320800" cy="1021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3600"/>
              <a:t>What the trust network provides members </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4"/>
          <p:cNvSpPr txBox="1">
            <a:spLocks noGrp="1"/>
          </p:cNvSpPr>
          <p:nvPr>
            <p:ph type="title"/>
          </p:nvPr>
        </p:nvSpPr>
        <p:spPr>
          <a:xfrm>
            <a:off x="457200" y="1297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Collections Analysis for Serials &amp; Journals </a:t>
            </a:r>
            <a:endParaRPr/>
          </a:p>
        </p:txBody>
      </p:sp>
      <p:sp>
        <p:nvSpPr>
          <p:cNvPr id="239" name="Google Shape;239;p34"/>
          <p:cNvSpPr txBox="1">
            <a:spLocks noGrp="1"/>
          </p:cNvSpPr>
          <p:nvPr>
            <p:ph type="body" idx="2"/>
          </p:nvPr>
        </p:nvSpPr>
        <p:spPr>
          <a:xfrm>
            <a:off x="3314200" y="1215338"/>
            <a:ext cx="5731200" cy="3594000"/>
          </a:xfrm>
          <a:prstGeom prst="rect">
            <a:avLst/>
          </a:prstGeom>
        </p:spPr>
        <p:txBody>
          <a:bodyPr spcFirstLastPara="1" wrap="square" lIns="91425" tIns="45700" rIns="91425" bIns="45700" anchor="t" anchorCtr="0">
            <a:noAutofit/>
          </a:bodyPr>
          <a:lstStyle/>
          <a:p>
            <a:pPr marL="457200" lvl="0" indent="-419100" algn="l" rtl="0">
              <a:lnSpc>
                <a:spcPct val="100000"/>
              </a:lnSpc>
              <a:spcBef>
                <a:spcPts val="500"/>
              </a:spcBef>
              <a:spcAft>
                <a:spcPts val="0"/>
              </a:spcAft>
              <a:buSzPts val="3000"/>
              <a:buChar char="❖"/>
            </a:pPr>
            <a:r>
              <a:rPr lang="en" sz="3000"/>
              <a:t>Bib and holdings data ingest,  enhancement, and group analysis</a:t>
            </a:r>
            <a:endParaRPr sz="3000"/>
          </a:p>
          <a:p>
            <a:pPr marL="457200" lvl="0" indent="-419100" algn="l" rtl="0">
              <a:lnSpc>
                <a:spcPct val="100000"/>
              </a:lnSpc>
              <a:spcBef>
                <a:spcPts val="1000"/>
              </a:spcBef>
              <a:spcAft>
                <a:spcPts val="1000"/>
              </a:spcAft>
              <a:buSzPts val="3000"/>
              <a:buChar char="❖"/>
            </a:pPr>
            <a:r>
              <a:rPr lang="en" sz="3000"/>
              <a:t>Established workflows and standards</a:t>
            </a:r>
            <a:endParaRPr sz="3000"/>
          </a:p>
        </p:txBody>
      </p:sp>
      <p:pic>
        <p:nvPicPr>
          <p:cNvPr id="241" name="Google Shape;241;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46875" y="2293200"/>
            <a:ext cx="1457325" cy="14382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35"/>
          <p:cNvSpPr txBox="1">
            <a:spLocks noGrp="1"/>
          </p:cNvSpPr>
          <p:nvPr>
            <p:ph type="title"/>
          </p:nvPr>
        </p:nvSpPr>
        <p:spPr>
          <a:xfrm>
            <a:off x="457200" y="1297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b="1"/>
              <a:t>What do libraries need to do to participate in collections analysis and archiving?</a:t>
            </a:r>
            <a:endParaRPr sz="3000" b="1"/>
          </a:p>
        </p:txBody>
      </p:sp>
      <p:sp>
        <p:nvSpPr>
          <p:cNvPr id="247" name="Google Shape;247;p35"/>
          <p:cNvSpPr txBox="1">
            <a:spLocks noGrp="1"/>
          </p:cNvSpPr>
          <p:nvPr>
            <p:ph type="body" idx="4294967295"/>
          </p:nvPr>
        </p:nvSpPr>
        <p:spPr>
          <a:xfrm>
            <a:off x="457200" y="1001175"/>
            <a:ext cx="8525400" cy="3594000"/>
          </a:xfrm>
          <a:prstGeom prst="rect">
            <a:avLst/>
          </a:prstGeom>
        </p:spPr>
        <p:txBody>
          <a:bodyPr spcFirstLastPara="1" wrap="square" lIns="91425" tIns="45700" rIns="91425" bIns="45700" anchor="t" anchorCtr="0">
            <a:noAutofit/>
          </a:bodyPr>
          <a:lstStyle/>
          <a:p>
            <a:pPr marL="457200" lvl="0" indent="-412750" algn="l" rtl="0">
              <a:lnSpc>
                <a:spcPct val="100000"/>
              </a:lnSpc>
              <a:spcBef>
                <a:spcPts val="500"/>
              </a:spcBef>
              <a:spcAft>
                <a:spcPts val="0"/>
              </a:spcAft>
              <a:buSzPts val="2900"/>
              <a:buChar char="❖"/>
            </a:pPr>
            <a:r>
              <a:rPr lang="en" sz="2900"/>
              <a:t>Group collections analysis</a:t>
            </a:r>
            <a:endParaRPr sz="2900"/>
          </a:p>
          <a:p>
            <a:pPr marL="914400" lvl="1" indent="-412750" algn="l" rtl="0">
              <a:lnSpc>
                <a:spcPct val="100000"/>
              </a:lnSpc>
              <a:spcBef>
                <a:spcPts val="1000"/>
              </a:spcBef>
              <a:spcAft>
                <a:spcPts val="0"/>
              </a:spcAft>
              <a:buSzPts val="2900"/>
              <a:buChar char="➢"/>
            </a:pPr>
            <a:r>
              <a:rPr lang="en" sz="2900"/>
              <a:t>Submit MARC bibliographic and holdings data for your print serials</a:t>
            </a:r>
            <a:endParaRPr sz="2900"/>
          </a:p>
          <a:p>
            <a:pPr marL="457200" lvl="0" indent="-412750" algn="l" rtl="0">
              <a:lnSpc>
                <a:spcPct val="100000"/>
              </a:lnSpc>
              <a:spcBef>
                <a:spcPts val="1000"/>
              </a:spcBef>
              <a:spcAft>
                <a:spcPts val="0"/>
              </a:spcAft>
              <a:buSzPts val="2900"/>
              <a:buChar char="❖"/>
            </a:pPr>
            <a:r>
              <a:rPr lang="en" sz="2900"/>
              <a:t>Archiving (also known as retention)</a:t>
            </a:r>
            <a:endParaRPr sz="2900"/>
          </a:p>
          <a:p>
            <a:pPr marL="914400" lvl="1" indent="-412750" algn="l" rtl="0">
              <a:lnSpc>
                <a:spcPct val="100000"/>
              </a:lnSpc>
              <a:spcBef>
                <a:spcPts val="1000"/>
              </a:spcBef>
              <a:spcAft>
                <a:spcPts val="0"/>
              </a:spcAft>
              <a:buSzPts val="2900"/>
              <a:buChar char="➢"/>
            </a:pPr>
            <a:r>
              <a:rPr lang="en" sz="2900"/>
              <a:t>Complete holdings record updates &amp; submit data for national registries</a:t>
            </a:r>
            <a:endParaRPr sz="2900"/>
          </a:p>
          <a:p>
            <a:pPr marL="914400" lvl="1" indent="-412750" algn="l" rtl="0">
              <a:lnSpc>
                <a:spcPct val="100000"/>
              </a:lnSpc>
              <a:spcBef>
                <a:spcPts val="1000"/>
              </a:spcBef>
              <a:spcAft>
                <a:spcPts val="1000"/>
              </a:spcAft>
              <a:buSzPts val="2900"/>
              <a:buChar char="➢"/>
            </a:pPr>
            <a:r>
              <a:rPr lang="en" sz="2900"/>
              <a:t>Members can choose to archive a lot, a little, or nothing at all</a:t>
            </a:r>
            <a:endParaRPr sz="2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914400" y="-114306"/>
            <a:ext cx="10972800" cy="114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
              <a:t>Discovery &amp; Access</a:t>
            </a:r>
            <a:endParaRPr/>
          </a:p>
        </p:txBody>
      </p:sp>
      <p:sp>
        <p:nvSpPr>
          <p:cNvPr id="254" name="Google Shape;254;p36"/>
          <p:cNvSpPr txBox="1">
            <a:spLocks noGrp="1"/>
          </p:cNvSpPr>
          <p:nvPr>
            <p:ph type="body" idx="2"/>
          </p:nvPr>
        </p:nvSpPr>
        <p:spPr>
          <a:xfrm>
            <a:off x="3281650" y="1215350"/>
            <a:ext cx="5742000" cy="35940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en" dirty="0"/>
              <a:t>Discovery is essential</a:t>
            </a:r>
            <a:endParaRPr dirty="0"/>
          </a:p>
          <a:p>
            <a:pPr marL="914400" lvl="1" indent="-355600" algn="l" rtl="0">
              <a:lnSpc>
                <a:spcPct val="115000"/>
              </a:lnSpc>
              <a:spcBef>
                <a:spcPts val="0"/>
              </a:spcBef>
              <a:spcAft>
                <a:spcPts val="0"/>
              </a:spcAft>
              <a:buSzPts val="2000"/>
              <a:buChar char="➢"/>
            </a:pPr>
            <a:r>
              <a:rPr lang="en" dirty="0"/>
              <a:t>Disclosure of archived holdings in local systems, OCLC, and shared print registries</a:t>
            </a:r>
            <a:endParaRPr dirty="0"/>
          </a:p>
          <a:p>
            <a:pPr marL="914400" lvl="1" indent="-355600" algn="l" rtl="0">
              <a:lnSpc>
                <a:spcPct val="115000"/>
              </a:lnSpc>
              <a:spcBef>
                <a:spcPts val="0"/>
              </a:spcBef>
              <a:spcAft>
                <a:spcPts val="0"/>
              </a:spcAft>
              <a:buSzPts val="2000"/>
              <a:buChar char="➢"/>
            </a:pPr>
            <a:r>
              <a:rPr lang="en" dirty="0"/>
              <a:t>Opportunities for local discovery </a:t>
            </a:r>
            <a:endParaRPr dirty="0"/>
          </a:p>
          <a:p>
            <a:pPr marL="457200" lvl="0" indent="-381000" algn="l" rtl="0">
              <a:lnSpc>
                <a:spcPct val="115000"/>
              </a:lnSpc>
              <a:spcBef>
                <a:spcPts val="0"/>
              </a:spcBef>
              <a:spcAft>
                <a:spcPts val="0"/>
              </a:spcAft>
              <a:buSzPts val="2400"/>
              <a:buChar char="❖"/>
            </a:pPr>
            <a:r>
              <a:rPr lang="en" dirty="0"/>
              <a:t>Support for resource sharing</a:t>
            </a:r>
            <a:endParaRPr dirty="0"/>
          </a:p>
          <a:p>
            <a:pPr marL="914400" lvl="1" indent="-355600" algn="l" rtl="0">
              <a:lnSpc>
                <a:spcPct val="115000"/>
              </a:lnSpc>
              <a:spcBef>
                <a:spcPts val="0"/>
              </a:spcBef>
              <a:spcAft>
                <a:spcPts val="0"/>
              </a:spcAft>
              <a:buSzPts val="2000"/>
              <a:buChar char="➢"/>
            </a:pPr>
            <a:r>
              <a:rPr lang="en" dirty="0"/>
              <a:t>OCLC Profiled Group</a:t>
            </a:r>
            <a:endParaRPr dirty="0"/>
          </a:p>
          <a:p>
            <a:pPr marL="914400" lvl="1" indent="-355600" algn="l" rtl="0">
              <a:lnSpc>
                <a:spcPct val="115000"/>
              </a:lnSpc>
              <a:spcBef>
                <a:spcPts val="0"/>
              </a:spcBef>
              <a:spcAft>
                <a:spcPts val="0"/>
              </a:spcAft>
              <a:buSzPts val="2000"/>
              <a:buChar char="➢"/>
            </a:pPr>
            <a:r>
              <a:rPr lang="en" dirty="0"/>
              <a:t>RapidILL pod</a:t>
            </a:r>
            <a:endParaRPr dirty="0"/>
          </a:p>
        </p:txBody>
      </p:sp>
      <p:pic>
        <p:nvPicPr>
          <p:cNvPr id="255" name="Google Shape;255;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34750" y="2310152"/>
            <a:ext cx="1481600" cy="11273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7"/>
          <p:cNvSpPr txBox="1">
            <a:spLocks noGrp="1"/>
          </p:cNvSpPr>
          <p:nvPr>
            <p:ph type="title"/>
          </p:nvPr>
        </p:nvSpPr>
        <p:spPr>
          <a:xfrm>
            <a:off x="-914412" y="-98031"/>
            <a:ext cx="10972800" cy="114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
              <a:t>Data-Informed Decision-Making</a:t>
            </a:r>
            <a:endParaRPr/>
          </a:p>
        </p:txBody>
      </p:sp>
      <p:sp>
        <p:nvSpPr>
          <p:cNvPr id="261" name="Google Shape;261;p37"/>
          <p:cNvSpPr txBox="1">
            <a:spLocks noGrp="1"/>
          </p:cNvSpPr>
          <p:nvPr>
            <p:ph type="body" idx="2"/>
          </p:nvPr>
        </p:nvSpPr>
        <p:spPr>
          <a:xfrm>
            <a:off x="3019350" y="1210050"/>
            <a:ext cx="6181800" cy="35940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500"/>
              </a:spcBef>
              <a:spcAft>
                <a:spcPts val="0"/>
              </a:spcAft>
              <a:buClr>
                <a:srgbClr val="DD8047"/>
              </a:buClr>
              <a:buSzPts val="3000"/>
              <a:buChar char="❖"/>
            </a:pPr>
            <a:r>
              <a:rPr lang="en" sz="3000"/>
              <a:t>Easy to use tools and reports</a:t>
            </a:r>
            <a:endParaRPr sz="3000"/>
          </a:p>
          <a:p>
            <a:pPr marL="457200" lvl="0" indent="-419100" algn="l" rtl="0">
              <a:lnSpc>
                <a:spcPct val="115000"/>
              </a:lnSpc>
              <a:spcBef>
                <a:spcPts val="500"/>
              </a:spcBef>
              <a:spcAft>
                <a:spcPts val="0"/>
              </a:spcAft>
              <a:buSzPts val="3000"/>
              <a:buChar char="❖"/>
            </a:pPr>
            <a:r>
              <a:rPr lang="en" sz="3000"/>
              <a:t>Retention &amp; deselection</a:t>
            </a:r>
            <a:endParaRPr sz="3000"/>
          </a:p>
          <a:p>
            <a:pPr marL="457200" lvl="0" indent="-419100" algn="l" rtl="0">
              <a:lnSpc>
                <a:spcPct val="115000"/>
              </a:lnSpc>
              <a:spcBef>
                <a:spcPts val="500"/>
              </a:spcBef>
              <a:spcAft>
                <a:spcPts val="0"/>
              </a:spcAft>
              <a:buClr>
                <a:srgbClr val="DD8047"/>
              </a:buClr>
              <a:buSzPts val="3000"/>
              <a:buChar char="❖"/>
            </a:pPr>
            <a:r>
              <a:rPr lang="en" sz="3000"/>
              <a:t>Collection comparison at any time</a:t>
            </a:r>
            <a:endParaRPr sz="3000"/>
          </a:p>
          <a:p>
            <a:pPr marL="457200" lvl="0" indent="-419100" algn="l" rtl="0">
              <a:lnSpc>
                <a:spcPct val="115000"/>
              </a:lnSpc>
              <a:spcBef>
                <a:spcPts val="500"/>
              </a:spcBef>
              <a:spcAft>
                <a:spcPts val="0"/>
              </a:spcAft>
              <a:buClr>
                <a:srgbClr val="DD8047"/>
              </a:buClr>
              <a:buSzPts val="3000"/>
              <a:buChar char="❖"/>
            </a:pPr>
            <a:r>
              <a:rPr lang="en" sz="3000"/>
              <a:t>Metadata validation</a:t>
            </a:r>
            <a:endParaRPr sz="3000"/>
          </a:p>
        </p:txBody>
      </p:sp>
      <p:pic>
        <p:nvPicPr>
          <p:cNvPr id="263" name="Google Shape;263;p37" descr="Decorative image."/>
          <p:cNvPicPr preferRelativeResize="0"/>
          <p:nvPr/>
        </p:nvPicPr>
        <p:blipFill rotWithShape="1">
          <a:blip r:embed="rId3">
            <a:alphaModFix/>
          </a:blip>
          <a:srcRect/>
          <a:stretch/>
        </p:blipFill>
        <p:spPr>
          <a:xfrm>
            <a:off x="1002626" y="2222175"/>
            <a:ext cx="1485500" cy="17056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457200" y="129776"/>
            <a:ext cx="8229600" cy="591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What’s coming up</a:t>
            </a:r>
            <a:endParaRPr b="1"/>
          </a:p>
        </p:txBody>
      </p:sp>
      <p:sp>
        <p:nvSpPr>
          <p:cNvPr id="269" name="Google Shape;269;p38"/>
          <p:cNvSpPr txBox="1">
            <a:spLocks noGrp="1"/>
          </p:cNvSpPr>
          <p:nvPr>
            <p:ph type="body" idx="4294967295"/>
          </p:nvPr>
        </p:nvSpPr>
        <p:spPr>
          <a:xfrm>
            <a:off x="457200" y="784650"/>
            <a:ext cx="8568300" cy="4137000"/>
          </a:xfrm>
          <a:prstGeom prst="rect">
            <a:avLst/>
          </a:prstGeom>
        </p:spPr>
        <p:txBody>
          <a:bodyPr spcFirstLastPara="1" wrap="square" lIns="91425" tIns="45700" rIns="91425" bIns="45700" anchor="t" anchorCtr="0">
            <a:noAutofit/>
          </a:bodyPr>
          <a:lstStyle/>
          <a:p>
            <a:pPr marL="457200" lvl="0" indent="-381000" algn="l" rtl="0">
              <a:spcBef>
                <a:spcPts val="500"/>
              </a:spcBef>
              <a:spcAft>
                <a:spcPts val="0"/>
              </a:spcAft>
              <a:buSzPts val="2400"/>
              <a:buChar char="❖"/>
            </a:pPr>
            <a:r>
              <a:rPr lang="en"/>
              <a:t>Summer 2026</a:t>
            </a:r>
            <a:endParaRPr/>
          </a:p>
          <a:p>
            <a:pPr marL="914400" lvl="1" indent="-355600" algn="l" rtl="0">
              <a:spcBef>
                <a:spcPts val="0"/>
              </a:spcBef>
              <a:spcAft>
                <a:spcPts val="0"/>
              </a:spcAft>
              <a:buSzPts val="2000"/>
              <a:buChar char="➢"/>
            </a:pPr>
            <a:r>
              <a:rPr lang="en"/>
              <a:t>WEST Member Meeting</a:t>
            </a:r>
            <a:endParaRPr/>
          </a:p>
          <a:p>
            <a:pPr marL="914400" lvl="1" indent="-355600" algn="l" rtl="0">
              <a:spcBef>
                <a:spcPts val="0"/>
              </a:spcBef>
              <a:spcAft>
                <a:spcPts val="0"/>
              </a:spcAft>
              <a:buSzPts val="2000"/>
              <a:buChar char="➢"/>
            </a:pPr>
            <a:r>
              <a:rPr lang="en"/>
              <a:t>Next set of archiving proposals go out to members (following group collections analysis and prioritization)</a:t>
            </a:r>
            <a:endParaRPr/>
          </a:p>
          <a:p>
            <a:pPr marL="457200" lvl="0" indent="-381000" algn="l" rtl="0">
              <a:spcBef>
                <a:spcPts val="0"/>
              </a:spcBef>
              <a:spcAft>
                <a:spcPts val="0"/>
              </a:spcAft>
              <a:buSzPts val="2400"/>
              <a:buChar char="❖"/>
            </a:pPr>
            <a:r>
              <a:rPr lang="en"/>
              <a:t>Fall 2026</a:t>
            </a:r>
            <a:endParaRPr/>
          </a:p>
          <a:p>
            <a:pPr marL="914400" lvl="1" indent="-355600" algn="l" rtl="0">
              <a:spcBef>
                <a:spcPts val="0"/>
              </a:spcBef>
              <a:spcAft>
                <a:spcPts val="0"/>
              </a:spcAft>
              <a:buSzPts val="2000"/>
              <a:buChar char="➢"/>
            </a:pPr>
            <a:r>
              <a:rPr lang="en"/>
              <a:t>Annual Comparison Reports</a:t>
            </a:r>
            <a:endParaRPr/>
          </a:p>
          <a:p>
            <a:pPr marL="914400" lvl="1" indent="-355600" algn="l" rtl="0">
              <a:spcBef>
                <a:spcPts val="0"/>
              </a:spcBef>
              <a:spcAft>
                <a:spcPts val="0"/>
              </a:spcAft>
              <a:buSzPts val="2000"/>
              <a:buChar char="➢"/>
            </a:pPr>
            <a:r>
              <a:rPr lang="en"/>
              <a:t>New Customized Infographics</a:t>
            </a:r>
            <a:endParaRPr/>
          </a:p>
          <a:p>
            <a:pPr marL="914400" lvl="1" indent="-355600" algn="l" rtl="0">
              <a:spcBef>
                <a:spcPts val="0"/>
              </a:spcBef>
              <a:spcAft>
                <a:spcPts val="0"/>
              </a:spcAft>
              <a:buSzPts val="2000"/>
              <a:buChar char="➢"/>
            </a:pPr>
            <a:r>
              <a:rPr lang="en"/>
              <a:t>Executive Committee Elections</a:t>
            </a:r>
            <a:endParaRPr/>
          </a:p>
          <a:p>
            <a:pPr marL="457200" lvl="0" indent="-381000" algn="l" rtl="0">
              <a:spcBef>
                <a:spcPts val="0"/>
              </a:spcBef>
              <a:spcAft>
                <a:spcPts val="0"/>
              </a:spcAft>
              <a:buSzPts val="2400"/>
              <a:buChar char="❖"/>
            </a:pPr>
            <a:r>
              <a:rPr lang="en"/>
              <a:t>Winter 2026/2027</a:t>
            </a:r>
            <a:endParaRPr/>
          </a:p>
          <a:p>
            <a:pPr marL="914400" lvl="1" indent="-355600" algn="l" rtl="0">
              <a:spcBef>
                <a:spcPts val="0"/>
              </a:spcBef>
              <a:spcAft>
                <a:spcPts val="0"/>
              </a:spcAft>
              <a:buSzPts val="2000"/>
              <a:buChar char="➢"/>
            </a:pPr>
            <a:r>
              <a:rPr lang="en"/>
              <a:t>HT, CDL, WEST Pilot Wrap-up - adding HT mono shared print to our tool!</a:t>
            </a:r>
            <a:endParaRPr/>
          </a:p>
          <a:p>
            <a:pPr marL="914400" lvl="1" indent="-355600" algn="l" rtl="0">
              <a:spcBef>
                <a:spcPts val="0"/>
              </a:spcBef>
              <a:spcAft>
                <a:spcPts val="0"/>
              </a:spcAft>
              <a:buSzPts val="2000"/>
              <a:buChar char="➢"/>
            </a:pPr>
            <a:r>
              <a:rPr lang="en"/>
              <a:t>WEST Tool Development Phase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457200" y="53576"/>
            <a:ext cx="8229600" cy="63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Membership and Cost Share</a:t>
            </a:r>
            <a:endParaRPr/>
          </a:p>
        </p:txBody>
      </p:sp>
      <p:sp>
        <p:nvSpPr>
          <p:cNvPr id="275" name="Google Shape;275;p39"/>
          <p:cNvSpPr txBox="1">
            <a:spLocks noGrp="1"/>
          </p:cNvSpPr>
          <p:nvPr>
            <p:ph type="body" idx="1"/>
          </p:nvPr>
        </p:nvSpPr>
        <p:spPr>
          <a:xfrm>
            <a:off x="457200" y="755375"/>
            <a:ext cx="4490400" cy="127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2000" b="1"/>
              <a:t>WEST is supported by</a:t>
            </a:r>
            <a:endParaRPr sz="2000" b="1"/>
          </a:p>
          <a:p>
            <a:pPr marL="457200" lvl="0" indent="-355600" algn="l" rtl="0">
              <a:spcBef>
                <a:spcPts val="0"/>
              </a:spcBef>
              <a:spcAft>
                <a:spcPts val="0"/>
              </a:spcAft>
              <a:buSzPts val="2000"/>
              <a:buChar char="❖"/>
            </a:pPr>
            <a:r>
              <a:rPr lang="en" sz="2000"/>
              <a:t>Financial cost-share (member fees)</a:t>
            </a:r>
            <a:endParaRPr sz="2000"/>
          </a:p>
          <a:p>
            <a:pPr marL="457200" lvl="0" indent="-355600" algn="l" rtl="0">
              <a:spcBef>
                <a:spcPts val="0"/>
              </a:spcBef>
              <a:spcAft>
                <a:spcPts val="0"/>
              </a:spcAft>
              <a:buSzPts val="2000"/>
              <a:buChar char="❖"/>
            </a:pPr>
            <a:r>
              <a:rPr lang="en" sz="2000"/>
              <a:t>In-kind contributions by members</a:t>
            </a:r>
            <a:endParaRPr sz="2000" b="1"/>
          </a:p>
        </p:txBody>
      </p:sp>
      <p:sp>
        <p:nvSpPr>
          <p:cNvPr id="277" name="Google Shape;277;p39"/>
          <p:cNvSpPr txBox="1"/>
          <p:nvPr/>
        </p:nvSpPr>
        <p:spPr>
          <a:xfrm>
            <a:off x="457200" y="1940925"/>
            <a:ext cx="4299900" cy="190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2000" b="1">
                <a:solidFill>
                  <a:schemeClr val="dk1"/>
                </a:solidFill>
                <a:latin typeface="Twentieth Century"/>
                <a:ea typeface="Twentieth Century"/>
                <a:cs typeface="Twentieth Century"/>
                <a:sym typeface="Twentieth Century"/>
              </a:rPr>
              <a:t>Consortial membership</a:t>
            </a:r>
            <a:endParaRPr sz="2000" b="1">
              <a:solidFill>
                <a:schemeClr val="dk1"/>
              </a:solidFill>
              <a:latin typeface="Twentieth Century"/>
              <a:ea typeface="Twentieth Century"/>
              <a:cs typeface="Twentieth Century"/>
              <a:sym typeface="Twentieth Century"/>
            </a:endParaRPr>
          </a:p>
          <a:p>
            <a:pPr marL="457200" lvl="0" indent="-355600" algn="l" rtl="0">
              <a:lnSpc>
                <a:spcPct val="115000"/>
              </a:lnSpc>
              <a:spcBef>
                <a:spcPts val="0"/>
              </a:spcBef>
              <a:spcAft>
                <a:spcPts val="0"/>
              </a:spcAft>
              <a:buClr>
                <a:srgbClr val="DD8047"/>
              </a:buClr>
              <a:buSzPts val="2000"/>
              <a:buFont typeface="Twentieth Century"/>
              <a:buChar char="❖"/>
            </a:pPr>
            <a:r>
              <a:rPr lang="en" sz="2000">
                <a:solidFill>
                  <a:schemeClr val="dk1"/>
                </a:solidFill>
                <a:latin typeface="Twentieth Century"/>
                <a:ea typeface="Twentieth Century"/>
                <a:cs typeface="Twentieth Century"/>
                <a:sym typeface="Twentieth Century"/>
              </a:rPr>
              <a:t>Opt-in</a:t>
            </a:r>
            <a:endParaRPr sz="2000">
              <a:solidFill>
                <a:schemeClr val="dk1"/>
              </a:solidFill>
              <a:latin typeface="Twentieth Century"/>
              <a:ea typeface="Twentieth Century"/>
              <a:cs typeface="Twentieth Century"/>
              <a:sym typeface="Twentieth Century"/>
            </a:endParaRPr>
          </a:p>
          <a:p>
            <a:pPr marL="457200" lvl="0" indent="-355600" algn="l" rtl="0">
              <a:lnSpc>
                <a:spcPct val="115000"/>
              </a:lnSpc>
              <a:spcBef>
                <a:spcPts val="0"/>
              </a:spcBef>
              <a:spcAft>
                <a:spcPts val="0"/>
              </a:spcAft>
              <a:buClr>
                <a:srgbClr val="DD8047"/>
              </a:buClr>
              <a:buSzPts val="2000"/>
              <a:buFont typeface="Twentieth Century"/>
              <a:buChar char="❖"/>
            </a:pPr>
            <a:r>
              <a:rPr lang="en" sz="2000">
                <a:solidFill>
                  <a:schemeClr val="dk1"/>
                </a:solidFill>
                <a:latin typeface="Twentieth Century"/>
                <a:ea typeface="Twentieth Century"/>
                <a:cs typeface="Twentieth Century"/>
                <a:sym typeface="Twentieth Century"/>
              </a:rPr>
              <a:t>Single agreement</a:t>
            </a:r>
            <a:endParaRPr sz="2000">
              <a:solidFill>
                <a:schemeClr val="dk1"/>
              </a:solidFill>
              <a:latin typeface="Twentieth Century"/>
              <a:ea typeface="Twentieth Century"/>
              <a:cs typeface="Twentieth Century"/>
              <a:sym typeface="Twentieth Century"/>
            </a:endParaRPr>
          </a:p>
          <a:p>
            <a:pPr marL="457200" lvl="0" indent="-355600" algn="l" rtl="0">
              <a:lnSpc>
                <a:spcPct val="115000"/>
              </a:lnSpc>
              <a:spcBef>
                <a:spcPts val="0"/>
              </a:spcBef>
              <a:spcAft>
                <a:spcPts val="0"/>
              </a:spcAft>
              <a:buClr>
                <a:srgbClr val="DD8047"/>
              </a:buClr>
              <a:buSzPts val="2000"/>
              <a:buFont typeface="Twentieth Century"/>
              <a:buChar char="❖"/>
            </a:pPr>
            <a:r>
              <a:rPr lang="en" sz="2000">
                <a:solidFill>
                  <a:schemeClr val="dk1"/>
                </a:solidFill>
                <a:latin typeface="Twentieth Century"/>
                <a:ea typeface="Twentieth Century"/>
                <a:cs typeface="Twentieth Century"/>
                <a:sym typeface="Twentieth Century"/>
              </a:rPr>
              <a:t>Consolidated invoicing</a:t>
            </a:r>
            <a:endParaRPr sz="2000">
              <a:solidFill>
                <a:schemeClr val="dk1"/>
              </a:solidFill>
              <a:latin typeface="Twentieth Century"/>
              <a:ea typeface="Twentieth Century"/>
              <a:cs typeface="Twentieth Century"/>
              <a:sym typeface="Twentieth Century"/>
            </a:endParaRPr>
          </a:p>
          <a:p>
            <a:pPr marL="457200" lvl="0" indent="-355600" algn="l" rtl="0">
              <a:lnSpc>
                <a:spcPct val="115000"/>
              </a:lnSpc>
              <a:spcBef>
                <a:spcPts val="0"/>
              </a:spcBef>
              <a:spcAft>
                <a:spcPts val="0"/>
              </a:spcAft>
              <a:buClr>
                <a:srgbClr val="DD8047"/>
              </a:buClr>
              <a:buSzPts val="2000"/>
              <a:buFont typeface="Twentieth Century"/>
              <a:buChar char="❖"/>
            </a:pPr>
            <a:r>
              <a:rPr lang="en" sz="2000">
                <a:solidFill>
                  <a:schemeClr val="dk1"/>
                </a:solidFill>
                <a:latin typeface="Twentieth Century"/>
                <a:ea typeface="Twentieth Century"/>
                <a:cs typeface="Twentieth Century"/>
                <a:sym typeface="Twentieth Century"/>
              </a:rPr>
              <a:t>Consortial vote</a:t>
            </a:r>
            <a:endParaRPr sz="2400">
              <a:solidFill>
                <a:schemeClr val="dk1"/>
              </a:solidFill>
              <a:latin typeface="Twentieth Century"/>
              <a:ea typeface="Twentieth Century"/>
              <a:cs typeface="Twentieth Century"/>
              <a:sym typeface="Twentieth Century"/>
            </a:endParaRPr>
          </a:p>
        </p:txBody>
      </p:sp>
      <p:sp>
        <p:nvSpPr>
          <p:cNvPr id="278" name="Google Shape;278;p39"/>
          <p:cNvSpPr txBox="1"/>
          <p:nvPr/>
        </p:nvSpPr>
        <p:spPr>
          <a:xfrm>
            <a:off x="457200" y="3849525"/>
            <a:ext cx="4299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a:solidFill>
                  <a:schemeClr val="dk1"/>
                </a:solidFill>
                <a:latin typeface="Twentieth Century"/>
                <a:ea typeface="Twentieth Century"/>
                <a:cs typeface="Twentieth Century"/>
                <a:sym typeface="Twentieth Century"/>
              </a:rPr>
              <a:t>Membership years begins July 1</a:t>
            </a:r>
            <a:endParaRPr sz="2000" b="1">
              <a:solidFill>
                <a:schemeClr val="dk1"/>
              </a:solidFill>
              <a:latin typeface="Twentieth Century"/>
              <a:ea typeface="Twentieth Century"/>
              <a:cs typeface="Twentieth Century"/>
              <a:sym typeface="Twentieth Century"/>
            </a:endParaRPr>
          </a:p>
          <a:p>
            <a:pPr marL="457200" lvl="0" indent="-355600" algn="l" rtl="0">
              <a:lnSpc>
                <a:spcPct val="115000"/>
              </a:lnSpc>
              <a:spcBef>
                <a:spcPts val="0"/>
              </a:spcBef>
              <a:spcAft>
                <a:spcPts val="0"/>
              </a:spcAft>
              <a:buClr>
                <a:srgbClr val="DD8047"/>
              </a:buClr>
              <a:buSzPts val="2000"/>
              <a:buFont typeface="Twentieth Century"/>
              <a:buChar char="❖"/>
            </a:pPr>
            <a:r>
              <a:rPr lang="en" sz="2000">
                <a:solidFill>
                  <a:schemeClr val="dk1"/>
                </a:solidFill>
                <a:latin typeface="Twentieth Century"/>
                <a:ea typeface="Twentieth Century"/>
                <a:cs typeface="Twentieth Century"/>
                <a:sym typeface="Twentieth Century"/>
              </a:rPr>
              <a:t>Opportunity to join mid-year</a:t>
            </a:r>
            <a:endParaRPr sz="2400">
              <a:solidFill>
                <a:schemeClr val="dk1"/>
              </a:solidFill>
              <a:latin typeface="Twentieth Century"/>
              <a:ea typeface="Twentieth Century"/>
              <a:cs typeface="Twentieth Century"/>
              <a:sym typeface="Twentieth Century"/>
            </a:endParaRPr>
          </a:p>
        </p:txBody>
      </p:sp>
      <p:sp>
        <p:nvSpPr>
          <p:cNvPr id="276" name="Google Shape;276;p39"/>
          <p:cNvSpPr txBox="1"/>
          <p:nvPr/>
        </p:nvSpPr>
        <p:spPr>
          <a:xfrm>
            <a:off x="5069625" y="636900"/>
            <a:ext cx="38634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0000"/>
                </a:solidFill>
                <a:latin typeface="Twentieth Century"/>
                <a:ea typeface="Twentieth Century"/>
                <a:cs typeface="Twentieth Century"/>
                <a:sym typeface="Twentieth Century"/>
              </a:rPr>
              <a:t>How member fees are calculated and assessed</a:t>
            </a:r>
            <a:endParaRPr sz="2000" b="1">
              <a:solidFill>
                <a:srgbClr val="000000"/>
              </a:solidFill>
              <a:latin typeface="Twentieth Century"/>
              <a:ea typeface="Twentieth Century"/>
              <a:cs typeface="Twentieth Century"/>
              <a:sym typeface="Twentieth Century"/>
            </a:endParaRPr>
          </a:p>
          <a:p>
            <a:pPr marL="457200" lvl="0" indent="-355600" algn="l" rtl="0">
              <a:spcBef>
                <a:spcPts val="0"/>
              </a:spcBef>
              <a:spcAft>
                <a:spcPts val="0"/>
              </a:spcAft>
              <a:buClr>
                <a:srgbClr val="DD8047"/>
              </a:buClr>
              <a:buSzPts val="2000"/>
              <a:buFont typeface="Twentieth Century"/>
              <a:buChar char="❖"/>
            </a:pPr>
            <a:r>
              <a:rPr lang="en" sz="2000">
                <a:solidFill>
                  <a:srgbClr val="000000"/>
                </a:solidFill>
                <a:latin typeface="Twentieth Century"/>
                <a:ea typeface="Twentieth Century"/>
                <a:cs typeface="Twentieth Century"/>
                <a:sym typeface="Twentieth Century"/>
              </a:rPr>
              <a:t>Fees are tiered </a:t>
            </a:r>
            <a:endParaRPr sz="2000">
              <a:solidFill>
                <a:srgbClr val="000000"/>
              </a:solidFill>
              <a:latin typeface="Twentieth Century"/>
              <a:ea typeface="Twentieth Century"/>
              <a:cs typeface="Twentieth Century"/>
              <a:sym typeface="Twentieth Century"/>
            </a:endParaRPr>
          </a:p>
          <a:p>
            <a:pPr marL="457200" lvl="0" indent="-355600" algn="l" rtl="0">
              <a:spcBef>
                <a:spcPts val="0"/>
              </a:spcBef>
              <a:spcAft>
                <a:spcPts val="0"/>
              </a:spcAft>
              <a:buClr>
                <a:srgbClr val="DD8047"/>
              </a:buClr>
              <a:buSzPts val="2000"/>
              <a:buFont typeface="Twentieth Century"/>
              <a:buChar char="❖"/>
            </a:pPr>
            <a:r>
              <a:rPr lang="en" sz="2000">
                <a:solidFill>
                  <a:srgbClr val="000000"/>
                </a:solidFill>
                <a:latin typeface="Twentieth Century"/>
                <a:ea typeface="Twentieth Century"/>
                <a:cs typeface="Twentieth Century"/>
                <a:sym typeface="Twentieth Century"/>
              </a:rPr>
              <a:t>Three-year average of total library expenditures data</a:t>
            </a:r>
            <a:endParaRPr sz="2000">
              <a:solidFill>
                <a:srgbClr val="000000"/>
              </a:solidFill>
              <a:latin typeface="Twentieth Century"/>
              <a:ea typeface="Twentieth Century"/>
              <a:cs typeface="Twentieth Century"/>
              <a:sym typeface="Twentieth Century"/>
            </a:endParaRPr>
          </a:p>
          <a:p>
            <a:pPr marL="457200" lvl="0" indent="-355600" algn="l" rtl="0">
              <a:spcBef>
                <a:spcPts val="0"/>
              </a:spcBef>
              <a:spcAft>
                <a:spcPts val="0"/>
              </a:spcAft>
              <a:buClr>
                <a:srgbClr val="DD8047"/>
              </a:buClr>
              <a:buSzPts val="2000"/>
              <a:buFont typeface="Twentieth Century"/>
              <a:buChar char="❖"/>
            </a:pPr>
            <a:r>
              <a:rPr lang="en" sz="2000">
                <a:solidFill>
                  <a:srgbClr val="000000"/>
                </a:solidFill>
                <a:latin typeface="Twentieth Century"/>
                <a:ea typeface="Twentieth Century"/>
                <a:cs typeface="Twentieth Century"/>
                <a:sym typeface="Twentieth Century"/>
              </a:rPr>
              <a:t>Annual 3% increase to account for inflation</a:t>
            </a:r>
            <a:endParaRPr sz="2000" b="1">
              <a:solidFill>
                <a:srgbClr val="000000"/>
              </a:solidFill>
              <a:latin typeface="Twentieth Century"/>
              <a:ea typeface="Twentieth Century"/>
              <a:cs typeface="Twentieth Century"/>
              <a:sym typeface="Twentieth Century"/>
            </a:endParaRPr>
          </a:p>
        </p:txBody>
      </p:sp>
      <p:sp>
        <p:nvSpPr>
          <p:cNvPr id="279" name="Google Shape;279;p39"/>
          <p:cNvSpPr txBox="1"/>
          <p:nvPr/>
        </p:nvSpPr>
        <p:spPr>
          <a:xfrm>
            <a:off x="5069625" y="3015900"/>
            <a:ext cx="37401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a:solidFill>
                  <a:schemeClr val="dk1"/>
                </a:solidFill>
                <a:latin typeface="Twentieth Century"/>
                <a:ea typeface="Twentieth Century"/>
                <a:cs typeface="Twentieth Century"/>
                <a:sym typeface="Twentieth Century"/>
              </a:rPr>
              <a:t>What WEST member fees support</a:t>
            </a:r>
            <a:endParaRPr sz="2000" b="1">
              <a:solidFill>
                <a:schemeClr val="dk1"/>
              </a:solidFill>
              <a:latin typeface="Twentieth Century"/>
              <a:ea typeface="Twentieth Century"/>
              <a:cs typeface="Twentieth Century"/>
              <a:sym typeface="Twentieth Century"/>
            </a:endParaRPr>
          </a:p>
          <a:p>
            <a:pPr marL="457200" lvl="0" indent="-355600" algn="l" rtl="0">
              <a:spcBef>
                <a:spcPts val="0"/>
              </a:spcBef>
              <a:spcAft>
                <a:spcPts val="0"/>
              </a:spcAft>
              <a:buClr>
                <a:srgbClr val="DD8047"/>
              </a:buClr>
              <a:buSzPts val="2000"/>
              <a:buFont typeface="Twentieth Century"/>
              <a:buChar char="❖"/>
            </a:pPr>
            <a:r>
              <a:rPr lang="en" sz="2000">
                <a:solidFill>
                  <a:schemeClr val="dk1"/>
                </a:solidFill>
                <a:latin typeface="Twentieth Century"/>
                <a:ea typeface="Twentieth Century"/>
                <a:cs typeface="Twentieth Century"/>
                <a:sym typeface="Twentieth Century"/>
              </a:rPr>
              <a:t>In-house technology &amp; analysis</a:t>
            </a:r>
            <a:endParaRPr sz="2000">
              <a:solidFill>
                <a:schemeClr val="dk1"/>
              </a:solidFill>
              <a:latin typeface="Twentieth Century"/>
              <a:ea typeface="Twentieth Century"/>
              <a:cs typeface="Twentieth Century"/>
              <a:sym typeface="Twentieth Century"/>
            </a:endParaRPr>
          </a:p>
          <a:p>
            <a:pPr marL="457200" lvl="0" indent="-355600" algn="l" rtl="0">
              <a:spcBef>
                <a:spcPts val="0"/>
              </a:spcBef>
              <a:spcAft>
                <a:spcPts val="0"/>
              </a:spcAft>
              <a:buClr>
                <a:srgbClr val="DD8047"/>
              </a:buClr>
              <a:buSzPts val="2000"/>
              <a:buFont typeface="Twentieth Century"/>
              <a:buChar char="❖"/>
            </a:pPr>
            <a:r>
              <a:rPr lang="en" sz="2000">
                <a:solidFill>
                  <a:schemeClr val="dk1"/>
                </a:solidFill>
                <a:latin typeface="Twentieth Century"/>
                <a:ea typeface="Twentieth Century"/>
                <a:cs typeface="Twentieth Century"/>
                <a:sym typeface="Twentieth Century"/>
              </a:rPr>
              <a:t>Program management</a:t>
            </a:r>
            <a:endParaRPr sz="2000">
              <a:solidFill>
                <a:schemeClr val="dk1"/>
              </a:solidFill>
              <a:latin typeface="Twentieth Century"/>
              <a:ea typeface="Twentieth Century"/>
              <a:cs typeface="Twentieth Century"/>
              <a:sym typeface="Twentieth Century"/>
            </a:endParaRPr>
          </a:p>
          <a:p>
            <a:pPr marL="457200" lvl="0" indent="-355600" algn="l" rtl="0">
              <a:spcBef>
                <a:spcPts val="0"/>
              </a:spcBef>
              <a:spcAft>
                <a:spcPts val="0"/>
              </a:spcAft>
              <a:buClr>
                <a:srgbClr val="DD8047"/>
              </a:buClr>
              <a:buSzPts val="2000"/>
              <a:buFont typeface="Twentieth Century"/>
              <a:buChar char="❖"/>
            </a:pPr>
            <a:r>
              <a:rPr lang="en" sz="2000">
                <a:solidFill>
                  <a:schemeClr val="dk1"/>
                </a:solidFill>
                <a:latin typeface="Twentieth Century"/>
                <a:ea typeface="Twentieth Century"/>
                <a:cs typeface="Twentieth Century"/>
                <a:sym typeface="Twentieth Century"/>
              </a:rPr>
              <a:t>Archive creation </a:t>
            </a:r>
            <a:endParaRPr sz="24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457200" y="-22624"/>
            <a:ext cx="8229600" cy="63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Membership Fee Table</a:t>
            </a:r>
            <a:endParaRPr/>
          </a:p>
        </p:txBody>
      </p:sp>
      <p:graphicFrame>
        <p:nvGraphicFramePr>
          <p:cNvPr id="285" name="Google Shape;285;p40" descr="Table showing membership fees per tier given average total library expenditures for both FY25-26 and FY26-27."/>
          <p:cNvGraphicFramePr/>
          <p:nvPr>
            <p:extLst>
              <p:ext uri="{D42A27DB-BD31-4B8C-83A1-F6EECF244321}">
                <p14:modId xmlns:p14="http://schemas.microsoft.com/office/powerpoint/2010/main" val="315785316"/>
              </p:ext>
            </p:extLst>
          </p:nvPr>
        </p:nvGraphicFramePr>
        <p:xfrm>
          <a:off x="662550" y="775875"/>
          <a:ext cx="7818900" cy="3943692"/>
        </p:xfrm>
        <a:graphic>
          <a:graphicData uri="http://schemas.openxmlformats.org/drawingml/2006/table">
            <a:tbl>
              <a:tblPr firstRow="1" firstCol="1" bandRow="1">
                <a:noFill/>
                <a:tableStyleId>{36DF6DD0-8069-4286-9AE1-8157D37E3DBD}</a:tableStyleId>
              </a:tblPr>
              <a:tblGrid>
                <a:gridCol w="667600">
                  <a:extLst>
                    <a:ext uri="{9D8B030D-6E8A-4147-A177-3AD203B41FA5}">
                      <a16:colId xmlns:a16="http://schemas.microsoft.com/office/drawing/2014/main" val="20000"/>
                    </a:ext>
                  </a:extLst>
                </a:gridCol>
                <a:gridCol w="2172550">
                  <a:extLst>
                    <a:ext uri="{9D8B030D-6E8A-4147-A177-3AD203B41FA5}">
                      <a16:colId xmlns:a16="http://schemas.microsoft.com/office/drawing/2014/main" val="20001"/>
                    </a:ext>
                  </a:extLst>
                </a:gridCol>
                <a:gridCol w="1165475">
                  <a:extLst>
                    <a:ext uri="{9D8B030D-6E8A-4147-A177-3AD203B41FA5}">
                      <a16:colId xmlns:a16="http://schemas.microsoft.com/office/drawing/2014/main" val="20002"/>
                    </a:ext>
                  </a:extLst>
                </a:gridCol>
                <a:gridCol w="2172550">
                  <a:extLst>
                    <a:ext uri="{9D8B030D-6E8A-4147-A177-3AD203B41FA5}">
                      <a16:colId xmlns:a16="http://schemas.microsoft.com/office/drawing/2014/main" val="20003"/>
                    </a:ext>
                  </a:extLst>
                </a:gridCol>
                <a:gridCol w="1640725">
                  <a:extLst>
                    <a:ext uri="{9D8B030D-6E8A-4147-A177-3AD203B41FA5}">
                      <a16:colId xmlns:a16="http://schemas.microsoft.com/office/drawing/2014/main" val="20004"/>
                    </a:ext>
                  </a:extLst>
                </a:gridCol>
              </a:tblGrid>
              <a:tr h="256625">
                <a:tc rowSpan="2">
                  <a:txBody>
                    <a:bodyPr/>
                    <a:lstStyle/>
                    <a:p>
                      <a:pPr marL="0" lvl="0" indent="0" algn="ctr" rtl="0">
                        <a:lnSpc>
                          <a:spcPct val="115000"/>
                        </a:lnSpc>
                        <a:spcBef>
                          <a:spcPts val="0"/>
                        </a:spcBef>
                        <a:spcAft>
                          <a:spcPts val="0"/>
                        </a:spcAft>
                        <a:buNone/>
                      </a:pPr>
                      <a:r>
                        <a:rPr lang="en">
                          <a:latin typeface="Calibri"/>
                          <a:ea typeface="Calibri"/>
                          <a:cs typeface="Calibri"/>
                          <a:sym typeface="Calibri"/>
                        </a:rPr>
                        <a:t>Tier</a:t>
                      </a:r>
                      <a:endParaRPr>
                        <a:latin typeface="Calibri"/>
                        <a:ea typeface="Calibri"/>
                        <a:cs typeface="Calibri"/>
                        <a:sym typeface="Calibri"/>
                      </a:endParaRPr>
                    </a:p>
                  </a:txBody>
                  <a:tcPr marL="73025" marR="73025" marT="0" marB="0" anchor="b"/>
                </a:tc>
                <a:tc gridSpan="2">
                  <a:txBody>
                    <a:bodyPr/>
                    <a:lstStyle/>
                    <a:p>
                      <a:pPr marL="0" lvl="0" indent="0" algn="ctr" rtl="0">
                        <a:lnSpc>
                          <a:spcPct val="115000"/>
                        </a:lnSpc>
                        <a:spcBef>
                          <a:spcPts val="0"/>
                        </a:spcBef>
                        <a:spcAft>
                          <a:spcPts val="0"/>
                        </a:spcAft>
                        <a:buNone/>
                      </a:pPr>
                      <a:r>
                        <a:rPr lang="en">
                          <a:latin typeface="Calibri"/>
                          <a:ea typeface="Calibri"/>
                          <a:cs typeface="Calibri"/>
                          <a:sym typeface="Calibri"/>
                        </a:rPr>
                        <a:t>FY25-26</a:t>
                      </a:r>
                      <a:endParaRPr>
                        <a:latin typeface="Calibri"/>
                        <a:ea typeface="Calibri"/>
                        <a:cs typeface="Calibri"/>
                        <a:sym typeface="Calibri"/>
                      </a:endParaRPr>
                    </a:p>
                  </a:txBody>
                  <a:tcPr marL="73025" marR="73025" marT="0" marB="0"/>
                </a:tc>
                <a:tc hMerge="1">
                  <a:txBody>
                    <a:bodyPr/>
                    <a:lstStyle/>
                    <a:p>
                      <a:endParaRPr lang="en-US"/>
                    </a:p>
                  </a:txBody>
                  <a:tcPr/>
                </a:tc>
                <a:tc gridSpan="2">
                  <a:txBody>
                    <a:bodyPr/>
                    <a:lstStyle/>
                    <a:p>
                      <a:pPr marL="0" lvl="0" indent="0" algn="ctr" rtl="0">
                        <a:spcBef>
                          <a:spcPts val="0"/>
                        </a:spcBef>
                        <a:spcAft>
                          <a:spcPts val="0"/>
                        </a:spcAft>
                        <a:buNone/>
                      </a:pPr>
                      <a:r>
                        <a:rPr lang="en">
                          <a:latin typeface="Calibri"/>
                          <a:ea typeface="Calibri"/>
                          <a:cs typeface="Calibri"/>
                          <a:sym typeface="Calibri"/>
                        </a:rPr>
                        <a:t>FY26-27</a:t>
                      </a:r>
                      <a:endParaRPr>
                        <a:latin typeface="Calibri"/>
                        <a:ea typeface="Calibri"/>
                        <a:cs typeface="Calibri"/>
                        <a:sym typeface="Calibri"/>
                      </a:endParaRPr>
                    </a:p>
                  </a:txBody>
                  <a:tcPr marL="73025" marR="73025" marT="0" marB="0" anchor="ctr">
                    <a:solidFill>
                      <a:srgbClr val="F7CBAC"/>
                    </a:solidFill>
                  </a:tcPr>
                </a:tc>
                <a:tc hMerge="1">
                  <a:txBody>
                    <a:bodyPr/>
                    <a:lstStyle/>
                    <a:p>
                      <a:endParaRPr lang="en-US"/>
                    </a:p>
                  </a:txBody>
                  <a:tcPr/>
                </a:tc>
                <a:extLst>
                  <a:ext uri="{0D108BD9-81ED-4DB2-BD59-A6C34878D82A}">
                    <a16:rowId xmlns:a16="http://schemas.microsoft.com/office/drawing/2014/main" val="10000"/>
                  </a:ext>
                </a:extLst>
              </a:tr>
              <a:tr h="733225">
                <a:tc vMerge="1">
                  <a:txBody>
                    <a:bodyPr/>
                    <a:lstStyle/>
                    <a:p>
                      <a:endParaRPr lang="en-US"/>
                    </a:p>
                  </a:txBody>
                  <a:tcPr/>
                </a:tc>
                <a:tc>
                  <a:txBody>
                    <a:bodyPr/>
                    <a:lstStyle/>
                    <a:p>
                      <a:pPr marL="0" lvl="0" indent="0" algn="ctr" rtl="0">
                        <a:lnSpc>
                          <a:spcPct val="115000"/>
                        </a:lnSpc>
                        <a:spcBef>
                          <a:spcPts val="0"/>
                        </a:spcBef>
                        <a:spcAft>
                          <a:spcPts val="0"/>
                        </a:spcAft>
                        <a:buNone/>
                      </a:pPr>
                      <a:r>
                        <a:rPr lang="en" dirty="0">
                          <a:latin typeface="Calibri"/>
                          <a:ea typeface="Calibri"/>
                          <a:cs typeface="Calibri"/>
                          <a:sym typeface="Calibri"/>
                        </a:rPr>
                        <a:t>If Avg Total Library Expenditures are more than*</a:t>
                      </a:r>
                      <a:endParaRPr dirty="0">
                        <a:latin typeface="Calibri"/>
                        <a:ea typeface="Calibri"/>
                        <a:cs typeface="Calibri"/>
                        <a:sym typeface="Calibri"/>
                      </a:endParaRPr>
                    </a:p>
                  </a:txBody>
                  <a:tcPr marL="73025" marR="73025" marT="0" marB="0"/>
                </a:tc>
                <a:tc>
                  <a:txBody>
                    <a:bodyPr/>
                    <a:lstStyle/>
                    <a:p>
                      <a:pPr marL="0" lvl="0" indent="0" algn="ctr" rtl="0">
                        <a:lnSpc>
                          <a:spcPct val="115000"/>
                        </a:lnSpc>
                        <a:spcBef>
                          <a:spcPts val="0"/>
                        </a:spcBef>
                        <a:spcAft>
                          <a:spcPts val="0"/>
                        </a:spcAft>
                        <a:buNone/>
                      </a:pPr>
                      <a:r>
                        <a:rPr lang="en" dirty="0">
                          <a:latin typeface="Calibri"/>
                          <a:ea typeface="Calibri"/>
                          <a:cs typeface="Calibri"/>
                          <a:sym typeface="Calibri"/>
                        </a:rPr>
                        <a:t>Member Fee</a:t>
                      </a:r>
                      <a:endParaRPr dirty="0">
                        <a:latin typeface="Calibri"/>
                        <a:ea typeface="Calibri"/>
                        <a:cs typeface="Calibri"/>
                        <a:sym typeface="Calibri"/>
                      </a:endParaRPr>
                    </a:p>
                  </a:txBody>
                  <a:tcPr marL="73025" marR="73025" marT="0" marB="0" anchor="ctr">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dirty="0">
                          <a:latin typeface="Calibri"/>
                          <a:ea typeface="Calibri"/>
                          <a:cs typeface="Calibri"/>
                          <a:sym typeface="Calibri"/>
                        </a:rPr>
                        <a:t>If Avg Total Library Expenditures are more than*</a:t>
                      </a:r>
                      <a:endParaRPr dirty="0">
                        <a:latin typeface="Calibri"/>
                        <a:ea typeface="Calibri"/>
                        <a:cs typeface="Calibri"/>
                        <a:sym typeface="Calibri"/>
                      </a:endParaRPr>
                    </a:p>
                    <a:p>
                      <a:pPr marL="0" lvl="0" indent="0" algn="ctr" rtl="0">
                        <a:lnSpc>
                          <a:spcPct val="115000"/>
                        </a:lnSpc>
                        <a:spcBef>
                          <a:spcPts val="0"/>
                        </a:spcBef>
                        <a:spcAft>
                          <a:spcPts val="0"/>
                        </a:spcAft>
                        <a:buNone/>
                      </a:pPr>
                      <a:r>
                        <a:rPr lang="en" dirty="0">
                          <a:latin typeface="Calibri"/>
                          <a:ea typeface="Calibri"/>
                          <a:cs typeface="Calibri"/>
                          <a:sym typeface="Calibri"/>
                        </a:rPr>
                        <a:t>(2.86% increase)</a:t>
                      </a:r>
                      <a:endParaRPr dirty="0">
                        <a:latin typeface="Calibri"/>
                        <a:ea typeface="Calibri"/>
                        <a:cs typeface="Calibri"/>
                        <a:sym typeface="Calibri"/>
                      </a:endParaRPr>
                    </a:p>
                  </a:txBody>
                  <a:tcPr marL="73025" marR="73025" marT="0" marB="0" anchor="ctr">
                    <a:lnB w="9525" cap="flat" cmpd="sng">
                      <a:solidFill>
                        <a:srgbClr val="000000"/>
                      </a:solidFill>
                      <a:prstDash val="solid"/>
                      <a:round/>
                      <a:headEnd type="none" w="sm" len="sm"/>
                      <a:tailEnd type="none" w="sm" len="sm"/>
                    </a:lnB>
                    <a:solidFill>
                      <a:srgbClr val="F7CBAC"/>
                    </a:solidFill>
                  </a:tcPr>
                </a:tc>
                <a:tc>
                  <a:txBody>
                    <a:bodyPr/>
                    <a:lstStyle/>
                    <a:p>
                      <a:pPr marL="0" lvl="0" indent="0" algn="ctr" rtl="0">
                        <a:lnSpc>
                          <a:spcPct val="115000"/>
                        </a:lnSpc>
                        <a:spcBef>
                          <a:spcPts val="0"/>
                        </a:spcBef>
                        <a:spcAft>
                          <a:spcPts val="0"/>
                        </a:spcAft>
                        <a:buNone/>
                      </a:pPr>
                      <a:r>
                        <a:rPr lang="en" dirty="0">
                          <a:latin typeface="Calibri"/>
                          <a:ea typeface="Calibri"/>
                          <a:cs typeface="Calibri"/>
                          <a:sym typeface="Calibri"/>
                        </a:rPr>
                        <a:t>Member Fee</a:t>
                      </a:r>
                      <a:endParaRPr dirty="0">
                        <a:latin typeface="Calibri"/>
                        <a:ea typeface="Calibri"/>
                        <a:cs typeface="Calibri"/>
                        <a:sym typeface="Calibri"/>
                      </a:endParaRPr>
                    </a:p>
                    <a:p>
                      <a:pPr marL="0" lvl="0" indent="0" algn="ctr" rtl="0">
                        <a:lnSpc>
                          <a:spcPct val="115000"/>
                        </a:lnSpc>
                        <a:spcBef>
                          <a:spcPts val="0"/>
                        </a:spcBef>
                        <a:spcAft>
                          <a:spcPts val="0"/>
                        </a:spcAft>
                        <a:buNone/>
                      </a:pPr>
                      <a:r>
                        <a:rPr lang="en" dirty="0">
                          <a:latin typeface="Calibri"/>
                          <a:ea typeface="Calibri"/>
                          <a:cs typeface="Calibri"/>
                          <a:sym typeface="Calibri"/>
                        </a:rPr>
                        <a:t>(3% increase)</a:t>
                      </a:r>
                      <a:endParaRPr dirty="0">
                        <a:latin typeface="Calibri"/>
                        <a:ea typeface="Calibri"/>
                        <a:cs typeface="Calibri"/>
                        <a:sym typeface="Calibri"/>
                      </a:endParaRPr>
                    </a:p>
                  </a:txBody>
                  <a:tcPr marL="73025" marR="73025" marT="0" marB="0" anchor="ctr">
                    <a:lnB w="9525" cap="flat" cmpd="sng">
                      <a:solidFill>
                        <a:srgbClr val="000000"/>
                      </a:solidFill>
                      <a:prstDash val="solid"/>
                      <a:round/>
                      <a:headEnd type="none" w="sm" len="sm"/>
                      <a:tailEnd type="none" w="sm" len="sm"/>
                    </a:lnB>
                    <a:solidFill>
                      <a:srgbClr val="F7CBAC"/>
                    </a:solidFill>
                  </a:tcPr>
                </a:tc>
                <a:extLst>
                  <a:ext uri="{0D108BD9-81ED-4DB2-BD59-A6C34878D82A}">
                    <a16:rowId xmlns:a16="http://schemas.microsoft.com/office/drawing/2014/main" val="10001"/>
                  </a:ext>
                </a:extLst>
              </a:tr>
              <a:tr h="244400">
                <a:tc>
                  <a:txBody>
                    <a:bodyPr/>
                    <a:lstStyle/>
                    <a:p>
                      <a:pPr marL="0" lvl="0" indent="0" algn="l" rtl="0">
                        <a:lnSpc>
                          <a:spcPct val="115000"/>
                        </a:lnSpc>
                        <a:spcBef>
                          <a:spcPts val="0"/>
                        </a:spcBef>
                        <a:spcAft>
                          <a:spcPts val="0"/>
                        </a:spcAft>
                        <a:buNone/>
                      </a:pPr>
                      <a:r>
                        <a:rPr lang="en" dirty="0">
                          <a:latin typeface="Calibri"/>
                          <a:ea typeface="Calibri"/>
                          <a:cs typeface="Calibri"/>
                          <a:sym typeface="Calibri"/>
                        </a:rPr>
                        <a:t>Tier 1</a:t>
                      </a:r>
                      <a:endParaRPr dirty="0">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dirty="0">
                          <a:latin typeface="Calibri"/>
                          <a:ea typeface="Calibri"/>
                          <a:cs typeface="Calibri"/>
                          <a:sym typeface="Calibri"/>
                        </a:rPr>
                        <a:t> $                    1 </a:t>
                      </a:r>
                      <a:endParaRPr dirty="0">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dirty="0">
                          <a:latin typeface="Calibri"/>
                          <a:ea typeface="Calibri"/>
                          <a:cs typeface="Calibri"/>
                          <a:sym typeface="Calibri"/>
                        </a:rPr>
                        <a:t>$ 695</a:t>
                      </a:r>
                      <a:endParaRPr sz="1500" dirty="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dirty="0">
                          <a:latin typeface="Calibri"/>
                          <a:ea typeface="Calibri"/>
                          <a:cs typeface="Calibri"/>
                          <a:sym typeface="Calibri"/>
                        </a:rPr>
                        <a:t>$ 1</a:t>
                      </a:r>
                      <a:endParaRPr sz="1500" dirty="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dirty="0">
                          <a:latin typeface="Calibri"/>
                          <a:ea typeface="Calibri"/>
                          <a:cs typeface="Calibri"/>
                          <a:sym typeface="Calibri"/>
                        </a:rPr>
                        <a:t>$ 716</a:t>
                      </a:r>
                      <a:endParaRPr sz="1500" dirty="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02"/>
                  </a:ext>
                </a:extLst>
              </a:tr>
              <a:tr h="276025">
                <a:tc>
                  <a:txBody>
                    <a:bodyPr/>
                    <a:lstStyle/>
                    <a:p>
                      <a:pPr marL="0" lvl="0" indent="0" algn="l" rtl="0">
                        <a:lnSpc>
                          <a:spcPct val="115000"/>
                        </a:lnSpc>
                        <a:spcBef>
                          <a:spcPts val="0"/>
                        </a:spcBef>
                        <a:spcAft>
                          <a:spcPts val="0"/>
                        </a:spcAft>
                        <a:buNone/>
                      </a:pPr>
                      <a:r>
                        <a:rPr lang="en" dirty="0">
                          <a:latin typeface="Calibri"/>
                          <a:ea typeface="Calibri"/>
                          <a:cs typeface="Calibri"/>
                          <a:sym typeface="Calibri"/>
                        </a:rPr>
                        <a:t>Tier 2</a:t>
                      </a:r>
                      <a:endParaRPr dirty="0">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dirty="0">
                          <a:latin typeface="Calibri"/>
                          <a:ea typeface="Calibri"/>
                          <a:cs typeface="Calibri"/>
                          <a:sym typeface="Calibri"/>
                        </a:rPr>
                        <a:t> $        500,000</a:t>
                      </a:r>
                      <a:endParaRPr dirty="0">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dirty="0">
                          <a:latin typeface="Calibri"/>
                          <a:ea typeface="Calibri"/>
                          <a:cs typeface="Calibri"/>
                          <a:sym typeface="Calibri"/>
                        </a:rPr>
                        <a:t>$ 1,421</a:t>
                      </a:r>
                      <a:endParaRPr sz="1500" dirty="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dirty="0">
                          <a:latin typeface="Calibri"/>
                          <a:ea typeface="Calibri"/>
                          <a:cs typeface="Calibri"/>
                          <a:sym typeface="Calibri"/>
                        </a:rPr>
                        <a:t>$ 514,300</a:t>
                      </a:r>
                      <a:endParaRPr sz="1500" dirty="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$ 1,464</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03"/>
                  </a:ext>
                </a:extLst>
              </a:tr>
              <a:tr h="244400">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Tier 3</a:t>
                      </a:r>
                      <a:endParaRPr>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     1,000,000 </a:t>
                      </a:r>
                      <a:endParaRPr>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$ 2,816</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$ 1,028,600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$ 2,901</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04"/>
                  </a:ext>
                </a:extLst>
              </a:tr>
              <a:tr h="244400">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Tier 4</a:t>
                      </a:r>
                      <a:endParaRPr>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     2,500,000 </a:t>
                      </a:r>
                      <a:endParaRPr>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$ 4,411</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$ 2,571,500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$ 4,543</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05"/>
                  </a:ext>
                </a:extLst>
              </a:tr>
              <a:tr h="244400">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Tier 5</a:t>
                      </a:r>
                      <a:endParaRPr>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     5,000,000 </a:t>
                      </a:r>
                      <a:endParaRPr>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$ 6,840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$ 5,143,000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$ 7,046</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06"/>
                  </a:ext>
                </a:extLst>
              </a:tr>
              <a:tr h="244400">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Tier 6</a:t>
                      </a:r>
                      <a:endParaRPr>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   10,000,000</a:t>
                      </a:r>
                      <a:endParaRPr>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$ 10,160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$ 10,286,000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$ 10,465</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07"/>
                  </a:ext>
                </a:extLst>
              </a:tr>
              <a:tr h="244400">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Tier 7</a:t>
                      </a:r>
                      <a:endParaRPr>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   15,000,000</a:t>
                      </a:r>
                      <a:endParaRPr>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$ 15,330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$ 15,429,000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$ 15,790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08"/>
                  </a:ext>
                </a:extLst>
              </a:tr>
              <a:tr h="244400">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Tier 8</a:t>
                      </a:r>
                      <a:endParaRPr>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   20,000,000 </a:t>
                      </a:r>
                      <a:endParaRPr>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$ 20,179</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$ 20,572,000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$ 20,784</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09"/>
                  </a:ext>
                </a:extLst>
              </a:tr>
              <a:tr h="244400">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Tier 9</a:t>
                      </a:r>
                      <a:endParaRPr>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   25,000,000 </a:t>
                      </a:r>
                      <a:endParaRPr>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$ 23,463</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$ 25,715,000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$ 24,167</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10"/>
                  </a:ext>
                </a:extLst>
              </a:tr>
              <a:tr h="244400">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Tier 10</a:t>
                      </a:r>
                      <a:endParaRPr>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30,000,000 </a:t>
                      </a:r>
                      <a:endParaRPr>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$ 25,810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$ 30,858,000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$ 26,584</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7CBAC"/>
                    </a:solidFill>
                  </a:tcPr>
                </a:tc>
                <a:extLst>
                  <a:ext uri="{0D108BD9-81ED-4DB2-BD59-A6C34878D82A}">
                    <a16:rowId xmlns:a16="http://schemas.microsoft.com/office/drawing/2014/main" val="10011"/>
                  </a:ext>
                </a:extLst>
              </a:tr>
              <a:tr h="244400">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Tier 11</a:t>
                      </a:r>
                      <a:endParaRPr>
                        <a:latin typeface="Calibri"/>
                        <a:ea typeface="Calibri"/>
                        <a:cs typeface="Calibri"/>
                        <a:sym typeface="Calibri"/>
                      </a:endParaRPr>
                    </a:p>
                  </a:txBody>
                  <a:tcPr marL="73025" marR="73025" marT="0" marB="0"/>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60,000,000 </a:t>
                      </a:r>
                      <a:endParaRPr>
                        <a:latin typeface="Calibri"/>
                        <a:ea typeface="Calibri"/>
                        <a:cs typeface="Calibri"/>
                        <a:sym typeface="Calibri"/>
                      </a:endParaRPr>
                    </a:p>
                  </a:txBody>
                  <a:tcPr marL="73025" marR="73025" marT="0" marB="0">
                    <a:lnR w="9525" cap="flat" cmpd="sng">
                      <a:solidFill>
                        <a:srgbClr val="000000"/>
                      </a:solidFill>
                      <a:prstDash val="solid"/>
                      <a:round/>
                      <a:headEnd type="none" w="sm" len="sm"/>
                      <a:tailEnd type="none" w="sm" len="sm"/>
                    </a:lnR>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$ 28,391</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a:latin typeface="Calibri"/>
                          <a:ea typeface="Calibri"/>
                          <a:cs typeface="Calibri"/>
                          <a:sym typeface="Calibri"/>
                        </a:rPr>
                        <a:t>$ 61,716,000</a:t>
                      </a:r>
                      <a:endParaRPr sz="150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tc>
                  <a:txBody>
                    <a:bodyPr/>
                    <a:lstStyle/>
                    <a:p>
                      <a:pPr marL="0" lvl="0" indent="0" algn="r" rtl="0">
                        <a:lnSpc>
                          <a:spcPct val="115000"/>
                        </a:lnSpc>
                        <a:spcBef>
                          <a:spcPts val="0"/>
                        </a:spcBef>
                        <a:spcAft>
                          <a:spcPts val="0"/>
                        </a:spcAft>
                        <a:buNone/>
                      </a:pPr>
                      <a:r>
                        <a:rPr lang="en" dirty="0">
                          <a:latin typeface="Calibri"/>
                          <a:ea typeface="Calibri"/>
                          <a:cs typeface="Calibri"/>
                          <a:sym typeface="Calibri"/>
                        </a:rPr>
                        <a:t>$ 29,242</a:t>
                      </a:r>
                      <a:endParaRPr sz="1500" dirty="0">
                        <a:latin typeface="Calibri"/>
                        <a:ea typeface="Calibri"/>
                        <a:cs typeface="Calibri"/>
                        <a:sym typeface="Calibri"/>
                      </a:endParaRPr>
                    </a:p>
                  </a:txBody>
                  <a:tcPr marL="25400" marR="2540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F7CBAC"/>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1371600" y="861531"/>
            <a:ext cx="10151100" cy="74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300"/>
              <a:buNone/>
            </a:pPr>
            <a:r>
              <a:rPr lang="en"/>
              <a:t>We invite you to join us</a:t>
            </a:r>
            <a:endParaRPr/>
          </a:p>
        </p:txBody>
      </p:sp>
      <p:sp>
        <p:nvSpPr>
          <p:cNvPr id="292" name="Google Shape;292;p41"/>
          <p:cNvSpPr txBox="1"/>
          <p:nvPr/>
        </p:nvSpPr>
        <p:spPr>
          <a:xfrm>
            <a:off x="814225" y="1942225"/>
            <a:ext cx="7707600" cy="26781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500"/>
              </a:spcBef>
              <a:spcAft>
                <a:spcPts val="0"/>
              </a:spcAft>
              <a:buClr>
                <a:srgbClr val="606060"/>
              </a:buClr>
              <a:buSzPts val="2400"/>
              <a:buFont typeface="Twentieth Century"/>
              <a:buChar char="●"/>
            </a:pPr>
            <a:r>
              <a:rPr lang="en" sz="2400">
                <a:solidFill>
                  <a:srgbClr val="606060"/>
                </a:solidFill>
                <a:latin typeface="Twentieth Century"/>
                <a:ea typeface="Twentieth Century"/>
                <a:cs typeface="Twentieth Century"/>
                <a:sym typeface="Twentieth Century"/>
              </a:rPr>
              <a:t>WEST is a trusted network for serials and journals that services both large and small libraries by</a:t>
            </a:r>
            <a:endParaRPr sz="2400">
              <a:solidFill>
                <a:srgbClr val="606060"/>
              </a:solidFill>
              <a:latin typeface="Twentieth Century"/>
              <a:ea typeface="Twentieth Century"/>
              <a:cs typeface="Twentieth Century"/>
              <a:sym typeface="Twentieth Century"/>
            </a:endParaRPr>
          </a:p>
          <a:p>
            <a:pPr marL="914400" lvl="1" indent="-355600" algn="l" rtl="0">
              <a:lnSpc>
                <a:spcPct val="115000"/>
              </a:lnSpc>
              <a:spcBef>
                <a:spcPts val="0"/>
              </a:spcBef>
              <a:spcAft>
                <a:spcPts val="0"/>
              </a:spcAft>
              <a:buClr>
                <a:srgbClr val="A5AB81"/>
              </a:buClr>
              <a:buSzPts val="2000"/>
              <a:buFont typeface="Twentieth Century"/>
              <a:buChar char="○"/>
            </a:pPr>
            <a:r>
              <a:rPr lang="en" sz="2400">
                <a:solidFill>
                  <a:srgbClr val="606060"/>
                </a:solidFill>
                <a:latin typeface="Twentieth Century"/>
                <a:ea typeface="Twentieth Century"/>
                <a:cs typeface="Twentieth Century"/>
                <a:sym typeface="Twentieth Century"/>
              </a:rPr>
              <a:t>ensuring preservation; </a:t>
            </a:r>
            <a:endParaRPr sz="2400">
              <a:solidFill>
                <a:srgbClr val="606060"/>
              </a:solidFill>
              <a:latin typeface="Twentieth Century"/>
              <a:ea typeface="Twentieth Century"/>
              <a:cs typeface="Twentieth Century"/>
              <a:sym typeface="Twentieth Century"/>
            </a:endParaRPr>
          </a:p>
          <a:p>
            <a:pPr marL="914400" lvl="1" indent="-355600" algn="l" rtl="0">
              <a:lnSpc>
                <a:spcPct val="115000"/>
              </a:lnSpc>
              <a:spcBef>
                <a:spcPts val="0"/>
              </a:spcBef>
              <a:spcAft>
                <a:spcPts val="0"/>
              </a:spcAft>
              <a:buClr>
                <a:srgbClr val="A5AB81"/>
              </a:buClr>
              <a:buSzPts val="2000"/>
              <a:buFont typeface="Twentieth Century"/>
              <a:buChar char="○"/>
            </a:pPr>
            <a:r>
              <a:rPr lang="en" sz="2400">
                <a:solidFill>
                  <a:srgbClr val="606060"/>
                </a:solidFill>
                <a:latin typeface="Twentieth Century"/>
                <a:ea typeface="Twentieth Century"/>
                <a:cs typeface="Twentieth Century"/>
                <a:sym typeface="Twentieth Century"/>
              </a:rPr>
              <a:t>enabling access;  </a:t>
            </a:r>
            <a:endParaRPr sz="2400">
              <a:solidFill>
                <a:srgbClr val="606060"/>
              </a:solidFill>
              <a:latin typeface="Twentieth Century"/>
              <a:ea typeface="Twentieth Century"/>
              <a:cs typeface="Twentieth Century"/>
              <a:sym typeface="Twentieth Century"/>
            </a:endParaRPr>
          </a:p>
          <a:p>
            <a:pPr marL="914400" lvl="1" indent="-355600" algn="l" rtl="0">
              <a:lnSpc>
                <a:spcPct val="115000"/>
              </a:lnSpc>
              <a:spcBef>
                <a:spcPts val="0"/>
              </a:spcBef>
              <a:spcAft>
                <a:spcPts val="0"/>
              </a:spcAft>
              <a:buClr>
                <a:srgbClr val="A5AB81"/>
              </a:buClr>
              <a:buSzPts val="2000"/>
              <a:buFont typeface="Twentieth Century"/>
              <a:buChar char="○"/>
            </a:pPr>
            <a:r>
              <a:rPr lang="en" sz="2400">
                <a:solidFill>
                  <a:srgbClr val="606060"/>
                </a:solidFill>
                <a:latin typeface="Twentieth Century"/>
                <a:ea typeface="Twentieth Century"/>
                <a:cs typeface="Twentieth Century"/>
                <a:sym typeface="Twentieth Century"/>
              </a:rPr>
              <a:t>empowering data-informed deselection;</a:t>
            </a:r>
            <a:endParaRPr sz="2400">
              <a:solidFill>
                <a:srgbClr val="606060"/>
              </a:solidFill>
              <a:latin typeface="Twentieth Century"/>
              <a:ea typeface="Twentieth Century"/>
              <a:cs typeface="Twentieth Century"/>
              <a:sym typeface="Twentieth Century"/>
            </a:endParaRPr>
          </a:p>
          <a:p>
            <a:pPr marL="914400" lvl="1" indent="-355600" algn="l" rtl="0">
              <a:lnSpc>
                <a:spcPct val="115000"/>
              </a:lnSpc>
              <a:spcBef>
                <a:spcPts val="0"/>
              </a:spcBef>
              <a:spcAft>
                <a:spcPts val="0"/>
              </a:spcAft>
              <a:buClr>
                <a:srgbClr val="A5AB81"/>
              </a:buClr>
              <a:buSzPts val="2000"/>
              <a:buFont typeface="Twentieth Century"/>
              <a:buChar char="○"/>
            </a:pPr>
            <a:r>
              <a:rPr lang="en" sz="2400">
                <a:solidFill>
                  <a:srgbClr val="606060"/>
                </a:solidFill>
                <a:latin typeface="Twentieth Century"/>
                <a:ea typeface="Twentieth Century"/>
                <a:cs typeface="Twentieth Century"/>
                <a:sym typeface="Twentieth Century"/>
              </a:rPr>
              <a:t>and more!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1371600" y="900019"/>
            <a:ext cx="7613400" cy="55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457200" y="117603"/>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 dirty="0"/>
              <a:t>WEST Presentation Roadmap </a:t>
            </a:r>
            <a:endParaRPr dirty="0"/>
          </a:p>
        </p:txBody>
      </p:sp>
      <p:sp>
        <p:nvSpPr>
          <p:cNvPr id="173" name="Google Shape;173;p25"/>
          <p:cNvSpPr txBox="1">
            <a:spLocks noGrp="1"/>
          </p:cNvSpPr>
          <p:nvPr>
            <p:ph type="body" idx="1"/>
          </p:nvPr>
        </p:nvSpPr>
        <p:spPr>
          <a:xfrm>
            <a:off x="457200" y="975000"/>
            <a:ext cx="8229600" cy="3939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SzPts val="2800"/>
              <a:buChar char="❖"/>
            </a:pPr>
            <a:r>
              <a:rPr lang="en" sz="2800"/>
              <a:t>What is WEST</a:t>
            </a:r>
            <a:endParaRPr sz="2800"/>
          </a:p>
          <a:p>
            <a:pPr marL="742950" lvl="1" indent="-285750" algn="l" rtl="0">
              <a:lnSpc>
                <a:spcPct val="100000"/>
              </a:lnSpc>
              <a:spcBef>
                <a:spcPts val="1000"/>
              </a:spcBef>
              <a:spcAft>
                <a:spcPts val="0"/>
              </a:spcAft>
              <a:buSzPts val="2800"/>
              <a:buChar char="➢"/>
            </a:pPr>
            <a:r>
              <a:rPr lang="en" sz="2800"/>
              <a:t>WEST by the Numbers</a:t>
            </a:r>
            <a:endParaRPr sz="2800"/>
          </a:p>
          <a:p>
            <a:pPr marL="742950" lvl="1" indent="-285750" algn="l" rtl="0">
              <a:lnSpc>
                <a:spcPct val="100000"/>
              </a:lnSpc>
              <a:spcBef>
                <a:spcPts val="1000"/>
              </a:spcBef>
              <a:spcAft>
                <a:spcPts val="0"/>
              </a:spcAft>
              <a:buSzPts val="2800"/>
              <a:buChar char="➢"/>
            </a:pPr>
            <a:r>
              <a:rPr lang="en" sz="2800"/>
              <a:t>What the Trust provides</a:t>
            </a:r>
            <a:endParaRPr sz="2800"/>
          </a:p>
          <a:p>
            <a:pPr marL="742950" lvl="1" indent="-285750" algn="l" rtl="0">
              <a:lnSpc>
                <a:spcPct val="100000"/>
              </a:lnSpc>
              <a:spcBef>
                <a:spcPts val="1000"/>
              </a:spcBef>
              <a:spcAft>
                <a:spcPts val="0"/>
              </a:spcAft>
              <a:buSzPts val="2800"/>
              <a:buChar char="➢"/>
            </a:pPr>
            <a:r>
              <a:rPr lang="en" sz="2800"/>
              <a:t>What’s happening in 2026-2027</a:t>
            </a:r>
            <a:endParaRPr sz="2800"/>
          </a:p>
          <a:p>
            <a:pPr marL="742950" lvl="1" indent="-285750" algn="l" rtl="0">
              <a:lnSpc>
                <a:spcPct val="100000"/>
              </a:lnSpc>
              <a:spcBef>
                <a:spcPts val="1000"/>
              </a:spcBef>
              <a:spcAft>
                <a:spcPts val="0"/>
              </a:spcAft>
              <a:buSzPts val="2800"/>
              <a:buChar char="➢"/>
            </a:pPr>
            <a:r>
              <a:rPr lang="en" sz="2800"/>
              <a:t>Membership and Cost-share</a:t>
            </a:r>
            <a:endParaRPr sz="2800"/>
          </a:p>
          <a:p>
            <a:pPr marL="342900" lvl="0" indent="-342900" algn="l" rtl="0">
              <a:lnSpc>
                <a:spcPct val="100000"/>
              </a:lnSpc>
              <a:spcBef>
                <a:spcPts val="1000"/>
              </a:spcBef>
              <a:spcAft>
                <a:spcPts val="0"/>
              </a:spcAft>
              <a:buSzPts val="2800"/>
              <a:buChar char="❖"/>
            </a:pPr>
            <a:r>
              <a:rPr lang="en" sz="2800"/>
              <a:t>CARLI Member Questions</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712400" y="830603"/>
            <a:ext cx="7772400" cy="1333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a:t>Thank you!</a:t>
            </a:r>
            <a:endParaRPr/>
          </a:p>
          <a:p>
            <a:pPr marL="0" lvl="0" indent="0" algn="ctr" rtl="0">
              <a:spcBef>
                <a:spcPts val="1000"/>
              </a:spcBef>
              <a:spcAft>
                <a:spcPts val="0"/>
              </a:spcAft>
              <a:buNone/>
            </a:pPr>
            <a:r>
              <a:rPr lang="en" sz="2600" b="0"/>
              <a:t>Please stay in touch with your questions and feedback. </a:t>
            </a:r>
            <a:endParaRPr sz="3600"/>
          </a:p>
        </p:txBody>
      </p:sp>
      <p:sp>
        <p:nvSpPr>
          <p:cNvPr id="303" name="Google Shape;303;p43"/>
          <p:cNvSpPr txBox="1">
            <a:spLocks noGrp="1"/>
          </p:cNvSpPr>
          <p:nvPr>
            <p:ph type="subTitle" idx="1"/>
          </p:nvPr>
        </p:nvSpPr>
        <p:spPr>
          <a:xfrm>
            <a:off x="712400" y="2163800"/>
            <a:ext cx="7772400" cy="2477400"/>
          </a:xfrm>
          <a:prstGeom prst="rect">
            <a:avLst/>
          </a:prstGeom>
        </p:spPr>
        <p:txBody>
          <a:bodyPr spcFirstLastPara="1" wrap="square" lIns="91425" tIns="45700" rIns="91425" bIns="45700" anchor="t" anchorCtr="0">
            <a:noAutofit/>
          </a:bodyPr>
          <a:lstStyle/>
          <a:p>
            <a:pPr marL="0" lvl="0" indent="0" algn="l" rtl="0">
              <a:spcBef>
                <a:spcPts val="500"/>
              </a:spcBef>
              <a:spcAft>
                <a:spcPts val="0"/>
              </a:spcAft>
              <a:buClr>
                <a:schemeClr val="dk1"/>
              </a:buClr>
              <a:buSzPts val="1100"/>
              <a:buFont typeface="Arial"/>
              <a:buNone/>
            </a:pPr>
            <a:r>
              <a:rPr lang="en" b="1">
                <a:solidFill>
                  <a:schemeClr val="dk1"/>
                </a:solidFill>
              </a:rPr>
              <a:t>Alison Wohlers</a:t>
            </a:r>
            <a:r>
              <a:rPr lang="en">
                <a:solidFill>
                  <a:schemeClr val="dk1"/>
                </a:solidFill>
              </a:rPr>
              <a:t>, WEST Program Manager</a:t>
            </a:r>
            <a:endParaRPr>
              <a:solidFill>
                <a:schemeClr val="dk1"/>
              </a:solidFill>
            </a:endParaRPr>
          </a:p>
          <a:p>
            <a:pPr marL="457200" lvl="0" indent="0" algn="l" rtl="0">
              <a:spcBef>
                <a:spcPts val="0"/>
              </a:spcBef>
              <a:spcAft>
                <a:spcPts val="0"/>
              </a:spcAft>
              <a:buClr>
                <a:schemeClr val="dk1"/>
              </a:buClr>
              <a:buSzPts val="1100"/>
              <a:buFont typeface="Arial"/>
              <a:buNone/>
            </a:pPr>
            <a:r>
              <a:rPr lang="en" u="sng">
                <a:solidFill>
                  <a:schemeClr val="hlink"/>
                </a:solidFill>
                <a:hlinkClick r:id="rId3"/>
              </a:rPr>
              <a:t>alison.wohlers@ucop.edu</a:t>
            </a:r>
            <a:endParaRPr/>
          </a:p>
          <a:p>
            <a:pPr marL="0" lvl="0" indent="0" algn="l" rtl="0">
              <a:spcBef>
                <a:spcPts val="1600"/>
              </a:spcBef>
              <a:spcAft>
                <a:spcPts val="0"/>
              </a:spcAft>
              <a:buClr>
                <a:schemeClr val="dk1"/>
              </a:buClr>
              <a:buSzPts val="1100"/>
              <a:buFont typeface="Arial"/>
              <a:buNone/>
            </a:pPr>
            <a:r>
              <a:rPr lang="en" b="1">
                <a:solidFill>
                  <a:schemeClr val="dk1"/>
                </a:solidFill>
              </a:rPr>
              <a:t>Nika Burns Teshin</a:t>
            </a:r>
            <a:r>
              <a:rPr lang="en">
                <a:solidFill>
                  <a:schemeClr val="dk1"/>
                </a:solidFill>
              </a:rPr>
              <a:t>, WEST Analyst</a:t>
            </a:r>
            <a:endParaRPr>
              <a:solidFill>
                <a:schemeClr val="dk1"/>
              </a:solidFill>
            </a:endParaRPr>
          </a:p>
          <a:p>
            <a:pPr marL="457200" lvl="0" indent="0" algn="l" rtl="0">
              <a:spcBef>
                <a:spcPts val="0"/>
              </a:spcBef>
              <a:spcAft>
                <a:spcPts val="0"/>
              </a:spcAft>
              <a:buClr>
                <a:schemeClr val="dk1"/>
              </a:buClr>
              <a:buSzPts val="1100"/>
              <a:buFont typeface="Arial"/>
              <a:buNone/>
            </a:pPr>
            <a:r>
              <a:rPr lang="en" u="sng">
                <a:solidFill>
                  <a:schemeClr val="hlink"/>
                </a:solidFill>
                <a:hlinkClick r:id="rId4"/>
              </a:rPr>
              <a:t>nika.worth@ucop.edu</a:t>
            </a:r>
            <a:r>
              <a:rPr lang="en"/>
              <a:t> </a:t>
            </a:r>
            <a:endParaRPr/>
          </a:p>
          <a:p>
            <a:pPr marL="0" lvl="0" indent="0" algn="ctr" rtl="0">
              <a:spcBef>
                <a:spcPts val="1600"/>
              </a:spcBef>
              <a:spcAft>
                <a:spcPts val="1600"/>
              </a:spcAft>
              <a:buClr>
                <a:schemeClr val="dk1"/>
              </a:buClr>
              <a:buSzPts val="1100"/>
              <a:buFont typeface="Arial"/>
              <a:buNone/>
            </a:pPr>
            <a:r>
              <a:rPr lang="en" u="sng">
                <a:solidFill>
                  <a:schemeClr val="hlink"/>
                </a:solidFill>
                <a:hlinkClick r:id="rId5"/>
              </a:rPr>
              <a:t>https://cdlib.org/west/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457200" y="535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What is Shared Print? </a:t>
            </a:r>
            <a:endParaRPr/>
          </a:p>
        </p:txBody>
      </p:sp>
      <p:sp>
        <p:nvSpPr>
          <p:cNvPr id="179" name="Google Shape;179;p26"/>
          <p:cNvSpPr txBox="1">
            <a:spLocks noGrp="1"/>
          </p:cNvSpPr>
          <p:nvPr>
            <p:ph type="body" idx="2"/>
          </p:nvPr>
        </p:nvSpPr>
        <p:spPr>
          <a:xfrm>
            <a:off x="3205500" y="1910950"/>
            <a:ext cx="5405100" cy="2662800"/>
          </a:xfrm>
          <a:prstGeom prst="rect">
            <a:avLst/>
          </a:prstGeom>
        </p:spPr>
        <p:txBody>
          <a:bodyPr spcFirstLastPara="1" wrap="square" lIns="91425" tIns="45700" rIns="91425" bIns="45700" anchor="t" anchorCtr="0">
            <a:noAutofit/>
          </a:bodyPr>
          <a:lstStyle/>
          <a:p>
            <a:pPr marL="457200" lvl="0" indent="-412750" algn="l" rtl="0">
              <a:lnSpc>
                <a:spcPct val="150000"/>
              </a:lnSpc>
              <a:spcBef>
                <a:spcPts val="500"/>
              </a:spcBef>
              <a:spcAft>
                <a:spcPts val="0"/>
              </a:spcAft>
              <a:buSzPts val="2900"/>
              <a:buChar char="❖"/>
            </a:pPr>
            <a:r>
              <a:rPr lang="en" sz="2900" dirty="0"/>
              <a:t>A formal agreement </a:t>
            </a:r>
            <a:endParaRPr sz="2900" dirty="0"/>
          </a:p>
          <a:p>
            <a:pPr marL="457200" lvl="0" indent="-412750" algn="l" rtl="0">
              <a:lnSpc>
                <a:spcPct val="150000"/>
              </a:lnSpc>
              <a:spcBef>
                <a:spcPts val="0"/>
              </a:spcBef>
              <a:spcAft>
                <a:spcPts val="0"/>
              </a:spcAft>
              <a:buSzPts val="2900"/>
              <a:buChar char="❖"/>
            </a:pPr>
            <a:r>
              <a:rPr lang="en" sz="2900" dirty="0"/>
              <a:t>Assurance of continued access </a:t>
            </a:r>
            <a:endParaRPr sz="2900" dirty="0"/>
          </a:p>
          <a:p>
            <a:pPr marL="457200" lvl="0" indent="-412750" algn="l" rtl="0">
              <a:lnSpc>
                <a:spcPct val="150000"/>
              </a:lnSpc>
              <a:spcBef>
                <a:spcPts val="0"/>
              </a:spcBef>
              <a:spcAft>
                <a:spcPts val="0"/>
              </a:spcAft>
              <a:buSzPts val="2900"/>
              <a:buChar char="❖"/>
            </a:pPr>
            <a:r>
              <a:rPr lang="en" sz="2900" dirty="0"/>
              <a:t>Augments local capacity </a:t>
            </a:r>
            <a:endParaRPr sz="2900" dirty="0"/>
          </a:p>
        </p:txBody>
      </p:sp>
      <p:pic>
        <p:nvPicPr>
          <p:cNvPr id="180" name="Google Shape;180;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46875" y="2318600"/>
            <a:ext cx="1457325" cy="14382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457200" y="1297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t>What is WEST?</a:t>
            </a:r>
            <a:endParaRPr dirty="0"/>
          </a:p>
        </p:txBody>
      </p:sp>
      <p:sp>
        <p:nvSpPr>
          <p:cNvPr id="186" name="Google Shape;186;p27"/>
          <p:cNvSpPr txBox="1">
            <a:spLocks noGrp="1"/>
          </p:cNvSpPr>
          <p:nvPr>
            <p:ph type="body" idx="1"/>
          </p:nvPr>
        </p:nvSpPr>
        <p:spPr>
          <a:xfrm>
            <a:off x="-326525" y="1285250"/>
            <a:ext cx="9302700" cy="3586200"/>
          </a:xfrm>
          <a:prstGeom prst="rect">
            <a:avLst/>
          </a:prstGeom>
        </p:spPr>
        <p:txBody>
          <a:bodyPr spcFirstLastPara="1" wrap="square" lIns="91425" tIns="45700" rIns="91425" bIns="45700" anchor="t" anchorCtr="0">
            <a:noAutofit/>
          </a:bodyPr>
          <a:lstStyle/>
          <a:p>
            <a:pPr marL="457200" lvl="0" indent="0" algn="l" rtl="0">
              <a:spcBef>
                <a:spcPts val="700"/>
              </a:spcBef>
              <a:spcAft>
                <a:spcPts val="0"/>
              </a:spcAft>
              <a:buNone/>
            </a:pPr>
            <a:r>
              <a:rPr lang="en" sz="3200"/>
              <a:t>A trusted, regional network for print serials and journals that serves libraries large and small by</a:t>
            </a:r>
            <a:endParaRPr sz="3200"/>
          </a:p>
          <a:p>
            <a:pPr marL="1371600" lvl="0" indent="-431800" algn="l" rtl="0">
              <a:spcBef>
                <a:spcPts val="0"/>
              </a:spcBef>
              <a:spcAft>
                <a:spcPts val="0"/>
              </a:spcAft>
              <a:buSzPts val="3200"/>
              <a:buChar char="❖"/>
            </a:pPr>
            <a:r>
              <a:rPr lang="en" sz="3200"/>
              <a:t>ensuring preservation; </a:t>
            </a:r>
            <a:endParaRPr sz="3200"/>
          </a:p>
          <a:p>
            <a:pPr marL="1371600" lvl="0" indent="-431800" algn="l" rtl="0">
              <a:spcBef>
                <a:spcPts val="0"/>
              </a:spcBef>
              <a:spcAft>
                <a:spcPts val="0"/>
              </a:spcAft>
              <a:buSzPts val="3200"/>
              <a:buChar char="❖"/>
            </a:pPr>
            <a:r>
              <a:rPr lang="en" sz="3200"/>
              <a:t>enabling access; and</a:t>
            </a:r>
            <a:endParaRPr sz="3200"/>
          </a:p>
          <a:p>
            <a:pPr marL="1371600" lvl="0" indent="-431800" algn="l" rtl="0">
              <a:spcBef>
                <a:spcPts val="0"/>
              </a:spcBef>
              <a:spcAft>
                <a:spcPts val="0"/>
              </a:spcAft>
              <a:buSzPts val="3200"/>
              <a:buChar char="❖"/>
            </a:pPr>
            <a:r>
              <a:rPr lang="en" sz="3200"/>
              <a:t>empowering data-informed decision-making. </a:t>
            </a:r>
            <a:endParaRPr sz="2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457200" y="-98824"/>
            <a:ext cx="8229600" cy="615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800" b="1" dirty="0"/>
              <a:t>What is WEST -  Collection &amp; Risk Model</a:t>
            </a:r>
            <a:endParaRPr sz="2800" b="1" dirty="0"/>
          </a:p>
        </p:txBody>
      </p:sp>
      <p:graphicFrame>
        <p:nvGraphicFramePr>
          <p:cNvPr id="192" name="Google Shape;192;p28" descr="Table detailing the risk profile and associated actions for materials in the WEST collection."/>
          <p:cNvGraphicFramePr/>
          <p:nvPr>
            <p:extLst>
              <p:ext uri="{D42A27DB-BD31-4B8C-83A1-F6EECF244321}">
                <p14:modId xmlns:p14="http://schemas.microsoft.com/office/powerpoint/2010/main" val="4049916323"/>
              </p:ext>
            </p:extLst>
          </p:nvPr>
        </p:nvGraphicFramePr>
        <p:xfrm>
          <a:off x="457200" y="516775"/>
          <a:ext cx="8343900" cy="4295775"/>
        </p:xfrm>
        <a:graphic>
          <a:graphicData uri="http://schemas.openxmlformats.org/drawingml/2006/table">
            <a:tbl>
              <a:tblPr firstRow="1">
                <a:noFill/>
                <a:tableStyleId>{82DAB710-12D6-4C47-A341-5F9807B56FFB}</a:tableStyleId>
              </a:tblPr>
              <a:tblGrid>
                <a:gridCol w="3486150">
                  <a:extLst>
                    <a:ext uri="{9D8B030D-6E8A-4147-A177-3AD203B41FA5}">
                      <a16:colId xmlns:a16="http://schemas.microsoft.com/office/drawing/2014/main" val="20000"/>
                    </a:ext>
                  </a:extLst>
                </a:gridCol>
                <a:gridCol w="847725">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gridCol w="1581150">
                  <a:extLst>
                    <a:ext uri="{9D8B030D-6E8A-4147-A177-3AD203B41FA5}">
                      <a16:colId xmlns:a16="http://schemas.microsoft.com/office/drawing/2014/main" val="20003"/>
                    </a:ext>
                  </a:extLst>
                </a:gridCol>
                <a:gridCol w="1581150">
                  <a:extLst>
                    <a:ext uri="{9D8B030D-6E8A-4147-A177-3AD203B41FA5}">
                      <a16:colId xmlns:a16="http://schemas.microsoft.com/office/drawing/2014/main" val="20004"/>
                    </a:ext>
                  </a:extLst>
                </a:gridCol>
              </a:tblGrid>
              <a:tr h="685800">
                <a:tc>
                  <a:txBody>
                    <a:bodyPr/>
                    <a:lstStyle/>
                    <a:p>
                      <a:pPr marL="0" lvl="0" indent="0" algn="l" rtl="0">
                        <a:lnSpc>
                          <a:spcPct val="120000"/>
                        </a:lnSpc>
                        <a:spcBef>
                          <a:spcPts val="0"/>
                        </a:spcBef>
                        <a:spcAft>
                          <a:spcPts val="0"/>
                        </a:spcAft>
                        <a:buNone/>
                      </a:pPr>
                      <a:r>
                        <a:rPr lang="en" sz="1500" b="1" dirty="0">
                          <a:latin typeface="Calibri"/>
                          <a:ea typeface="Calibri"/>
                          <a:cs typeface="Calibri"/>
                          <a:sym typeface="Calibri"/>
                        </a:rPr>
                        <a:t>Risk profile</a:t>
                      </a:r>
                      <a:endParaRPr sz="1500" b="1" dirty="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20000"/>
                        </a:lnSpc>
                        <a:spcBef>
                          <a:spcPts val="0"/>
                        </a:spcBef>
                        <a:spcAft>
                          <a:spcPts val="0"/>
                        </a:spcAft>
                        <a:buNone/>
                      </a:pPr>
                      <a:r>
                        <a:rPr lang="en" sz="1500" b="1">
                          <a:latin typeface="Calibri"/>
                          <a:ea typeface="Calibri"/>
                          <a:cs typeface="Calibri"/>
                          <a:sym typeface="Calibri"/>
                        </a:rPr>
                        <a:t>Risk level</a:t>
                      </a:r>
                      <a:endParaRPr sz="1500" b="1">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20000"/>
                        </a:lnSpc>
                        <a:spcBef>
                          <a:spcPts val="0"/>
                        </a:spcBef>
                        <a:spcAft>
                          <a:spcPts val="0"/>
                        </a:spcAft>
                        <a:buNone/>
                      </a:pPr>
                      <a:r>
                        <a:rPr lang="en" sz="1500" b="1">
                          <a:latin typeface="Calibri"/>
                          <a:ea typeface="Calibri"/>
                          <a:cs typeface="Calibri"/>
                          <a:sym typeface="Calibri"/>
                        </a:rPr>
                        <a:t>Title Category</a:t>
                      </a:r>
                      <a:endParaRPr sz="1500" b="1">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20000"/>
                        </a:lnSpc>
                        <a:spcBef>
                          <a:spcPts val="0"/>
                        </a:spcBef>
                        <a:spcAft>
                          <a:spcPts val="0"/>
                        </a:spcAft>
                        <a:buNone/>
                      </a:pPr>
                      <a:r>
                        <a:rPr lang="en" sz="1500" b="1">
                          <a:latin typeface="Calibri"/>
                          <a:ea typeface="Calibri"/>
                          <a:cs typeface="Calibri"/>
                          <a:sym typeface="Calibri"/>
                        </a:rPr>
                        <a:t>Validation</a:t>
                      </a:r>
                      <a:endParaRPr sz="1500" b="1">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20000"/>
                        </a:lnSpc>
                        <a:spcBef>
                          <a:spcPts val="0"/>
                        </a:spcBef>
                        <a:spcAft>
                          <a:spcPts val="0"/>
                        </a:spcAft>
                        <a:buNone/>
                      </a:pPr>
                      <a:r>
                        <a:rPr lang="en" sz="1500" b="1">
                          <a:latin typeface="Calibri"/>
                          <a:ea typeface="Calibri"/>
                          <a:cs typeface="Calibri"/>
                          <a:sym typeface="Calibri"/>
                        </a:rPr>
                        <a:t>Archiving members</a:t>
                      </a:r>
                      <a:endParaRPr sz="1500" b="1">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914400">
                <a:tc>
                  <a:txBody>
                    <a:bodyPr/>
                    <a:lstStyle/>
                    <a:p>
                      <a:pPr marL="0" lvl="0" indent="0" algn="l" rtl="0">
                        <a:lnSpc>
                          <a:spcPct val="120000"/>
                        </a:lnSpc>
                        <a:spcBef>
                          <a:spcPts val="0"/>
                        </a:spcBef>
                        <a:spcAft>
                          <a:spcPts val="0"/>
                        </a:spcAft>
                        <a:buNone/>
                      </a:pPr>
                      <a:r>
                        <a:rPr lang="en" sz="1500" dirty="0">
                          <a:latin typeface="Calibri"/>
                          <a:ea typeface="Calibri"/>
                          <a:cs typeface="Calibri"/>
                          <a:sym typeface="Calibri"/>
                        </a:rPr>
                        <a:t>Print &amp; electronic full text in trusted digital repositories (e.g. CLOCKSS, Portico, JSTOR, HathiTrust Digital Library)</a:t>
                      </a:r>
                      <a:endParaRPr sz="1500" dirty="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dirty="0">
                          <a:latin typeface="Calibri"/>
                          <a:ea typeface="Calibri"/>
                          <a:cs typeface="Calibri"/>
                          <a:sym typeface="Calibri"/>
                        </a:rPr>
                        <a:t>Low</a:t>
                      </a:r>
                      <a:endParaRPr sz="1500" dirty="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1, 6</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No validation required</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Archive Holders</a:t>
                      </a:r>
                      <a:endParaRPr sz="1100"/>
                    </a:p>
                    <a:p>
                      <a:pPr marL="0" lvl="0" indent="0" algn="l" rtl="0">
                        <a:lnSpc>
                          <a:spcPct val="120000"/>
                        </a:lnSpc>
                        <a:spcBef>
                          <a:spcPts val="0"/>
                        </a:spcBef>
                        <a:spcAft>
                          <a:spcPts val="0"/>
                        </a:spcAft>
                        <a:buNone/>
                      </a:pPr>
                      <a:r>
                        <a:rPr lang="en" sz="1500">
                          <a:latin typeface="Calibri"/>
                          <a:ea typeface="Calibri"/>
                          <a:cs typeface="Calibri"/>
                          <a:sym typeface="Calibri"/>
                        </a:rPr>
                        <a:t>Archive Builders</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120000"/>
                        </a:lnSpc>
                        <a:spcBef>
                          <a:spcPts val="0"/>
                        </a:spcBef>
                        <a:spcAft>
                          <a:spcPts val="0"/>
                        </a:spcAft>
                        <a:buNone/>
                      </a:pPr>
                      <a:r>
                        <a:rPr lang="en" sz="1500" dirty="0">
                          <a:latin typeface="Calibri"/>
                          <a:ea typeface="Calibri"/>
                          <a:cs typeface="Calibri"/>
                          <a:sym typeface="Calibri"/>
                        </a:rPr>
                        <a:t>Print with electronic abstracting or indexing or no electronic coverage at all, not held by an archive builder.</a:t>
                      </a:r>
                      <a:endParaRPr sz="1500" dirty="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High</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2</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No validation required</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Archive Holders</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85800">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Print with selected text access through databases</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Medium</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3</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Physical validation required</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Archive Builders</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85800">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Print with electronic abstracting or indexing or no electronic coverage at all</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High</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4, 5</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a:latin typeface="Calibri"/>
                          <a:ea typeface="Calibri"/>
                          <a:cs typeface="Calibri"/>
                          <a:sym typeface="Calibri"/>
                        </a:rPr>
                        <a:t>Physical validation required</a:t>
                      </a:r>
                      <a:endParaRPr sz="150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500" dirty="0">
                          <a:latin typeface="Calibri"/>
                          <a:ea typeface="Calibri"/>
                          <a:cs typeface="Calibri"/>
                          <a:sym typeface="Calibri"/>
                        </a:rPr>
                        <a:t>Archive Builders</a:t>
                      </a:r>
                      <a:endParaRPr sz="1500" dirty="0">
                        <a:latin typeface="Calibri"/>
                        <a:ea typeface="Calibri"/>
                        <a:cs typeface="Calibri"/>
                        <a:sym typeface="Calibri"/>
                      </a:endParaRPr>
                    </a:p>
                  </a:txBody>
                  <a:tcPr marL="66675" marR="66675" marT="66675" marB="1524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457200" y="129776"/>
            <a:ext cx="8229600" cy="70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WEST by the Numbers - Member Libraries</a:t>
            </a:r>
            <a:endParaRPr/>
          </a:p>
        </p:txBody>
      </p:sp>
      <p:sp>
        <p:nvSpPr>
          <p:cNvPr id="198" name="Google Shape;198;p29"/>
          <p:cNvSpPr txBox="1"/>
          <p:nvPr/>
        </p:nvSpPr>
        <p:spPr>
          <a:xfrm>
            <a:off x="6038425" y="1177125"/>
            <a:ext cx="2766600" cy="1045200"/>
          </a:xfrm>
          <a:prstGeom prst="rect">
            <a:avLst/>
          </a:prstGeom>
          <a:noFill/>
          <a:ln>
            <a:noFill/>
          </a:ln>
        </p:spPr>
        <p:txBody>
          <a:bodyPr spcFirstLastPara="1" wrap="square" lIns="91425" tIns="91425" rIns="91425" bIns="91425" anchor="t" anchorCtr="0">
            <a:spAutoFit/>
          </a:bodyPr>
          <a:lstStyle/>
          <a:p>
            <a:pPr marL="457200" lvl="0" indent="-393700" algn="l" rtl="0">
              <a:lnSpc>
                <a:spcPct val="115000"/>
              </a:lnSpc>
              <a:spcBef>
                <a:spcPts val="500"/>
              </a:spcBef>
              <a:spcAft>
                <a:spcPts val="0"/>
              </a:spcAft>
              <a:buClr>
                <a:srgbClr val="DD8047"/>
              </a:buClr>
              <a:buSzPts val="2600"/>
              <a:buFont typeface="Twentieth Century"/>
              <a:buChar char="❖"/>
            </a:pPr>
            <a:r>
              <a:rPr lang="en" sz="2600">
                <a:solidFill>
                  <a:schemeClr val="dk1"/>
                </a:solidFill>
                <a:latin typeface="Twentieth Century"/>
                <a:ea typeface="Twentieth Century"/>
                <a:cs typeface="Twentieth Century"/>
                <a:sym typeface="Twentieth Century"/>
              </a:rPr>
              <a:t>61 members across 18 states</a:t>
            </a:r>
            <a:endParaRPr/>
          </a:p>
        </p:txBody>
      </p:sp>
      <p:pic>
        <p:nvPicPr>
          <p:cNvPr id="199" name="Google Shape;199;p29" descr="A map of the United States of America with dots for WEST Members."/>
          <p:cNvPicPr preferRelativeResize="0"/>
          <p:nvPr/>
        </p:nvPicPr>
        <p:blipFill>
          <a:blip r:embed="rId3">
            <a:alphaModFix/>
          </a:blip>
          <a:stretch>
            <a:fillRect/>
          </a:stretch>
        </p:blipFill>
        <p:spPr>
          <a:xfrm>
            <a:off x="102550" y="1177125"/>
            <a:ext cx="5935869" cy="3640275"/>
          </a:xfrm>
          <a:prstGeom prst="rect">
            <a:avLst/>
          </a:prstGeom>
          <a:noFill/>
          <a:ln>
            <a:noFill/>
          </a:ln>
        </p:spPr>
      </p:pic>
      <p:pic>
        <p:nvPicPr>
          <p:cNvPr id="203" name="Google Shape;203;p29" descr="Logo of the Consortium of Academic and Research Libraries in Illinois (CARLI)."/>
          <p:cNvPicPr preferRelativeResize="0"/>
          <p:nvPr/>
        </p:nvPicPr>
        <p:blipFill>
          <a:blip r:embed="rId4">
            <a:alphaModFix/>
          </a:blip>
          <a:stretch>
            <a:fillRect/>
          </a:stretch>
        </p:blipFill>
        <p:spPr>
          <a:xfrm>
            <a:off x="4795750" y="2332547"/>
            <a:ext cx="3415527" cy="707400"/>
          </a:xfrm>
          <a:prstGeom prst="rect">
            <a:avLst/>
          </a:prstGeom>
          <a:noFill/>
          <a:ln w="28575" cap="flat" cmpd="sng">
            <a:solidFill>
              <a:srgbClr val="674EA7"/>
            </a:solidFill>
            <a:prstDash val="solid"/>
            <a:round/>
            <a:headEnd type="none" w="sm" len="sm"/>
            <a:tailEnd type="none" w="sm" len="sm"/>
          </a:ln>
        </p:spPr>
      </p:pic>
      <p:pic>
        <p:nvPicPr>
          <p:cNvPr id="200" name="Google Shape;200;p29" descr="Logo of Illinois Tech's Paul V. Galvin Library."/>
          <p:cNvPicPr preferRelativeResize="0"/>
          <p:nvPr/>
        </p:nvPicPr>
        <p:blipFill>
          <a:blip r:embed="rId5">
            <a:alphaModFix/>
          </a:blip>
          <a:stretch>
            <a:fillRect/>
          </a:stretch>
        </p:blipFill>
        <p:spPr>
          <a:xfrm>
            <a:off x="5162146" y="3157488"/>
            <a:ext cx="3867599" cy="382450"/>
          </a:xfrm>
          <a:prstGeom prst="rect">
            <a:avLst/>
          </a:prstGeom>
          <a:noFill/>
          <a:ln w="28575" cap="flat" cmpd="sng">
            <a:solidFill>
              <a:srgbClr val="674EA7"/>
            </a:solidFill>
            <a:prstDash val="solid"/>
            <a:round/>
            <a:headEnd type="none" w="sm" len="sm"/>
            <a:tailEnd type="none" w="sm" len="sm"/>
          </a:ln>
        </p:spPr>
      </p:pic>
      <p:pic>
        <p:nvPicPr>
          <p:cNvPr id="201" name="Google Shape;201;p29" descr="Logo of Loyola University Chicago."/>
          <p:cNvPicPr preferRelativeResize="0"/>
          <p:nvPr/>
        </p:nvPicPr>
        <p:blipFill>
          <a:blip r:embed="rId6">
            <a:alphaModFix/>
          </a:blip>
          <a:stretch>
            <a:fillRect/>
          </a:stretch>
        </p:blipFill>
        <p:spPr>
          <a:xfrm>
            <a:off x="5162150" y="3657475"/>
            <a:ext cx="2116827" cy="602975"/>
          </a:xfrm>
          <a:prstGeom prst="rect">
            <a:avLst/>
          </a:prstGeom>
          <a:noFill/>
          <a:ln w="28575" cap="flat" cmpd="sng">
            <a:solidFill>
              <a:srgbClr val="674EA7"/>
            </a:solidFill>
            <a:prstDash val="solid"/>
            <a:round/>
            <a:headEnd type="none" w="sm" len="sm"/>
            <a:tailEnd type="none" w="sm" len="sm"/>
          </a:ln>
        </p:spPr>
      </p:pic>
      <p:pic>
        <p:nvPicPr>
          <p:cNvPr id="202" name="Google Shape;202;p29" descr="Logo of the Southern Illinois University School of Medicine."/>
          <p:cNvPicPr preferRelativeResize="0"/>
          <p:nvPr/>
        </p:nvPicPr>
        <p:blipFill>
          <a:blip r:embed="rId7">
            <a:alphaModFix/>
          </a:blip>
          <a:stretch>
            <a:fillRect/>
          </a:stretch>
        </p:blipFill>
        <p:spPr>
          <a:xfrm>
            <a:off x="7357375" y="3706025"/>
            <a:ext cx="1672375" cy="602975"/>
          </a:xfrm>
          <a:prstGeom prst="rect">
            <a:avLst/>
          </a:prstGeom>
          <a:noFill/>
          <a:ln w="28575" cap="flat" cmpd="sng">
            <a:solidFill>
              <a:srgbClr val="674EA7"/>
            </a:solidFill>
            <a:prstDash val="solid"/>
            <a:round/>
            <a:headEnd type="none" w="sm" len="sm"/>
            <a:tailEnd type="none" w="sm" len="sm"/>
          </a:ln>
        </p:spPr>
      </p:pic>
      <p:pic>
        <p:nvPicPr>
          <p:cNvPr id="204" name="Google Shape;204;p29" descr="Logo of the Newberry Library."/>
          <p:cNvPicPr preferRelativeResize="0"/>
          <p:nvPr/>
        </p:nvPicPr>
        <p:blipFill>
          <a:blip r:embed="rId8">
            <a:alphaModFix/>
          </a:blip>
          <a:stretch>
            <a:fillRect/>
          </a:stretch>
        </p:blipFill>
        <p:spPr>
          <a:xfrm>
            <a:off x="5762000" y="4377998"/>
            <a:ext cx="2449278" cy="707400"/>
          </a:xfrm>
          <a:prstGeom prst="rect">
            <a:avLst/>
          </a:prstGeom>
          <a:noFill/>
          <a:ln w="38100" cap="flat" cmpd="sng">
            <a:solidFill>
              <a:schemeClr val="accent4"/>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457200" y="1297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t>Archiving Progress Cycles 1-14</a:t>
            </a:r>
            <a:endParaRPr dirty="0"/>
          </a:p>
        </p:txBody>
      </p:sp>
      <p:graphicFrame>
        <p:nvGraphicFramePr>
          <p:cNvPr id="210" name="Google Shape;210;p30" descr="Table showing the number of unique WEST archived holdings per validation level."/>
          <p:cNvGraphicFramePr/>
          <p:nvPr>
            <p:extLst>
              <p:ext uri="{D42A27DB-BD31-4B8C-83A1-F6EECF244321}">
                <p14:modId xmlns:p14="http://schemas.microsoft.com/office/powerpoint/2010/main" val="277213607"/>
              </p:ext>
            </p:extLst>
          </p:nvPr>
        </p:nvGraphicFramePr>
        <p:xfrm>
          <a:off x="590000" y="1447800"/>
          <a:ext cx="2662875" cy="2615521"/>
        </p:xfrm>
        <a:graphic>
          <a:graphicData uri="http://schemas.openxmlformats.org/drawingml/2006/table">
            <a:tbl>
              <a:tblPr firstRow="1">
                <a:noFill/>
                <a:tableStyleId>{0DC38DE8-5AA6-4B0C-ACC8-B4FD1C71D920}</a:tableStyleId>
              </a:tblPr>
              <a:tblGrid>
                <a:gridCol w="1480250">
                  <a:extLst>
                    <a:ext uri="{9D8B030D-6E8A-4147-A177-3AD203B41FA5}">
                      <a16:colId xmlns:a16="http://schemas.microsoft.com/office/drawing/2014/main" val="20000"/>
                    </a:ext>
                  </a:extLst>
                </a:gridCol>
                <a:gridCol w="1182625">
                  <a:extLst>
                    <a:ext uri="{9D8B030D-6E8A-4147-A177-3AD203B41FA5}">
                      <a16:colId xmlns:a16="http://schemas.microsoft.com/office/drawing/2014/main" val="20001"/>
                    </a:ext>
                  </a:extLst>
                </a:gridCol>
              </a:tblGrid>
              <a:tr h="747305">
                <a:tc gridSpan="2">
                  <a:txBody>
                    <a:bodyPr/>
                    <a:lstStyle/>
                    <a:p>
                      <a:pPr marL="0" lvl="0" indent="0" algn="ctr" rtl="0">
                        <a:spcBef>
                          <a:spcPts val="0"/>
                        </a:spcBef>
                        <a:spcAft>
                          <a:spcPts val="0"/>
                        </a:spcAft>
                        <a:buNone/>
                      </a:pPr>
                      <a:r>
                        <a:rPr lang="en" sz="1800" b="1" dirty="0">
                          <a:latin typeface="Twentieth Century"/>
                          <a:ea typeface="Twentieth Century"/>
                          <a:cs typeface="Twentieth Century"/>
                          <a:sym typeface="Twentieth Century"/>
                        </a:rPr>
                        <a:t>WEST Unique Archived Holdings</a:t>
                      </a:r>
                      <a:endParaRPr sz="1800" b="1" dirty="0">
                        <a:latin typeface="Twentieth Century"/>
                        <a:ea typeface="Twentieth Century"/>
                        <a:cs typeface="Twentieth Century"/>
                        <a:sym typeface="Twentieth Century"/>
                      </a:endParaRPr>
                    </a:p>
                  </a:txBody>
                  <a:tcPr marL="91425" marR="91425" marT="91425" marB="91425">
                    <a:lnB w="19050"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67054">
                <a:tc>
                  <a:txBody>
                    <a:bodyPr/>
                    <a:lstStyle/>
                    <a:p>
                      <a:pPr marL="0" lvl="0" indent="0" algn="l" rtl="0">
                        <a:spcBef>
                          <a:spcPts val="0"/>
                        </a:spcBef>
                        <a:spcAft>
                          <a:spcPts val="0"/>
                        </a:spcAft>
                        <a:buNone/>
                      </a:pPr>
                      <a:r>
                        <a:rPr lang="en" sz="1800" dirty="0">
                          <a:latin typeface="Twentieth Century"/>
                          <a:ea typeface="Twentieth Century"/>
                          <a:cs typeface="Twentieth Century"/>
                          <a:sym typeface="Twentieth Century"/>
                        </a:rPr>
                        <a:t>No Validation</a:t>
                      </a:r>
                      <a:endParaRPr sz="1800" dirty="0">
                        <a:latin typeface="Twentieth Century"/>
                        <a:ea typeface="Twentieth Century"/>
                        <a:cs typeface="Twentieth Century"/>
                        <a:sym typeface="Twentieth Century"/>
                      </a:endParaRPr>
                    </a:p>
                  </a:txBody>
                  <a:tcPr marL="91425" marR="91425" marT="91425" marB="91425">
                    <a:lnT w="19050" cap="flat" cmpd="sng">
                      <a:solidFill>
                        <a:srgbClr val="9E9E9E"/>
                      </a:solidFill>
                      <a:prstDash val="solid"/>
                      <a:round/>
                      <a:headEnd type="none" w="sm" len="sm"/>
                      <a:tailEnd type="none" w="sm" len="sm"/>
                    </a:lnT>
                  </a:tcPr>
                </a:tc>
                <a:tc>
                  <a:txBody>
                    <a:bodyPr/>
                    <a:lstStyle/>
                    <a:p>
                      <a:pPr marL="0" lvl="0" indent="0" algn="r" rtl="0">
                        <a:spcBef>
                          <a:spcPts val="0"/>
                        </a:spcBef>
                        <a:spcAft>
                          <a:spcPts val="0"/>
                        </a:spcAft>
                        <a:buNone/>
                      </a:pPr>
                      <a:r>
                        <a:rPr lang="en" sz="1800" dirty="0">
                          <a:latin typeface="Twentieth Century"/>
                          <a:ea typeface="Twentieth Century"/>
                          <a:cs typeface="Twentieth Century"/>
                          <a:sym typeface="Twentieth Century"/>
                        </a:rPr>
                        <a:t>21,367</a:t>
                      </a:r>
                      <a:endParaRPr sz="1800" dirty="0">
                        <a:latin typeface="Twentieth Century"/>
                        <a:ea typeface="Twentieth Century"/>
                        <a:cs typeface="Twentieth Century"/>
                        <a:sym typeface="Twentieth Century"/>
                      </a:endParaRPr>
                    </a:p>
                  </a:txBody>
                  <a:tcPr marL="91425" marR="91425" marT="91425" marB="91425">
                    <a:lnT w="19050"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467054">
                <a:tc>
                  <a:txBody>
                    <a:bodyPr/>
                    <a:lstStyle/>
                    <a:p>
                      <a:pPr marL="0" lvl="0" indent="0" algn="l" rtl="0">
                        <a:spcBef>
                          <a:spcPts val="0"/>
                        </a:spcBef>
                        <a:spcAft>
                          <a:spcPts val="0"/>
                        </a:spcAft>
                        <a:buNone/>
                      </a:pPr>
                      <a:r>
                        <a:rPr lang="en" sz="1800" dirty="0">
                          <a:latin typeface="Twentieth Century"/>
                          <a:ea typeface="Twentieth Century"/>
                          <a:cs typeface="Twentieth Century"/>
                          <a:sym typeface="Twentieth Century"/>
                        </a:rPr>
                        <a:t>Volume Level</a:t>
                      </a:r>
                      <a:endParaRPr sz="1800" dirty="0">
                        <a:latin typeface="Twentieth Century"/>
                        <a:ea typeface="Twentieth Century"/>
                        <a:cs typeface="Twentieth Century"/>
                        <a:sym typeface="Twentieth Century"/>
                      </a:endParaRPr>
                    </a:p>
                  </a:txBody>
                  <a:tcPr marL="91425" marR="91425" marT="91425" marB="91425"/>
                </a:tc>
                <a:tc>
                  <a:txBody>
                    <a:bodyPr/>
                    <a:lstStyle/>
                    <a:p>
                      <a:pPr marL="0" lvl="0" indent="0" algn="r" rtl="0">
                        <a:spcBef>
                          <a:spcPts val="0"/>
                        </a:spcBef>
                        <a:spcAft>
                          <a:spcPts val="0"/>
                        </a:spcAft>
                        <a:buNone/>
                      </a:pPr>
                      <a:r>
                        <a:rPr lang="en" sz="1800" dirty="0">
                          <a:latin typeface="Twentieth Century"/>
                          <a:ea typeface="Twentieth Century"/>
                          <a:cs typeface="Twentieth Century"/>
                          <a:sym typeface="Twentieth Century"/>
                        </a:rPr>
                        <a:t>8,259</a:t>
                      </a:r>
                      <a:endParaRPr sz="1800" dirty="0">
                        <a:latin typeface="Twentieth Century"/>
                        <a:ea typeface="Twentieth Century"/>
                        <a:cs typeface="Twentieth Century"/>
                        <a:sym typeface="Twentieth Century"/>
                      </a:endParaRPr>
                    </a:p>
                  </a:txBody>
                  <a:tcPr marL="91425" marR="91425" marT="91425" marB="91425"/>
                </a:tc>
                <a:extLst>
                  <a:ext uri="{0D108BD9-81ED-4DB2-BD59-A6C34878D82A}">
                    <a16:rowId xmlns:a16="http://schemas.microsoft.com/office/drawing/2014/main" val="10002"/>
                  </a:ext>
                </a:extLst>
              </a:tr>
              <a:tr h="467054">
                <a:tc>
                  <a:txBody>
                    <a:bodyPr/>
                    <a:lstStyle/>
                    <a:p>
                      <a:pPr marL="0" lvl="0" indent="0" algn="l" rtl="0">
                        <a:spcBef>
                          <a:spcPts val="0"/>
                        </a:spcBef>
                        <a:spcAft>
                          <a:spcPts val="0"/>
                        </a:spcAft>
                        <a:buNone/>
                      </a:pPr>
                      <a:r>
                        <a:rPr lang="en" sz="1800" dirty="0">
                          <a:latin typeface="Twentieth Century"/>
                          <a:ea typeface="Twentieth Century"/>
                          <a:cs typeface="Twentieth Century"/>
                          <a:sym typeface="Twentieth Century"/>
                        </a:rPr>
                        <a:t>Issue Level</a:t>
                      </a:r>
                      <a:endParaRPr sz="1800" dirty="0">
                        <a:latin typeface="Twentieth Century"/>
                        <a:ea typeface="Twentieth Century"/>
                        <a:cs typeface="Twentieth Century"/>
                        <a:sym typeface="Twentieth Century"/>
                      </a:endParaRPr>
                    </a:p>
                  </a:txBody>
                  <a:tcPr marL="91425" marR="91425" marT="91425" marB="91425">
                    <a:lnB w="19050"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800" dirty="0">
                          <a:latin typeface="Twentieth Century"/>
                          <a:ea typeface="Twentieth Century"/>
                          <a:cs typeface="Twentieth Century"/>
                          <a:sym typeface="Twentieth Century"/>
                        </a:rPr>
                        <a:t>10,043</a:t>
                      </a:r>
                      <a:endParaRPr sz="1800" dirty="0">
                        <a:latin typeface="Twentieth Century"/>
                        <a:ea typeface="Twentieth Century"/>
                        <a:cs typeface="Twentieth Century"/>
                        <a:sym typeface="Twentieth Century"/>
                      </a:endParaRPr>
                    </a:p>
                  </a:txBody>
                  <a:tcPr marL="91425" marR="91425" marT="91425" marB="91425">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67054">
                <a:tc>
                  <a:txBody>
                    <a:bodyPr/>
                    <a:lstStyle/>
                    <a:p>
                      <a:pPr marL="0" lvl="0" indent="0" algn="l" rtl="0">
                        <a:spcBef>
                          <a:spcPts val="0"/>
                        </a:spcBef>
                        <a:spcAft>
                          <a:spcPts val="0"/>
                        </a:spcAft>
                        <a:buNone/>
                      </a:pPr>
                      <a:r>
                        <a:rPr lang="en" sz="1800" b="1" dirty="0">
                          <a:latin typeface="Twentieth Century"/>
                          <a:ea typeface="Twentieth Century"/>
                          <a:cs typeface="Twentieth Century"/>
                          <a:sym typeface="Twentieth Century"/>
                        </a:rPr>
                        <a:t>Grand Total</a:t>
                      </a:r>
                      <a:endParaRPr sz="1800" b="1" dirty="0">
                        <a:latin typeface="Twentieth Century"/>
                        <a:ea typeface="Twentieth Century"/>
                        <a:cs typeface="Twentieth Century"/>
                        <a:sym typeface="Twentieth Century"/>
                      </a:endParaRPr>
                    </a:p>
                  </a:txBody>
                  <a:tcPr marL="91425" marR="91425" marT="91425" marB="91425">
                    <a:lnT w="19050" cap="flat" cmpd="sng">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800" b="1" dirty="0">
                          <a:latin typeface="Twentieth Century"/>
                          <a:ea typeface="Twentieth Century"/>
                          <a:cs typeface="Twentieth Century"/>
                          <a:sym typeface="Twentieth Century"/>
                        </a:rPr>
                        <a:t>36,669</a:t>
                      </a:r>
                      <a:endParaRPr sz="1800" b="1" dirty="0">
                        <a:latin typeface="Twentieth Century"/>
                        <a:ea typeface="Twentieth Century"/>
                        <a:cs typeface="Twentieth Century"/>
                        <a:sym typeface="Twentieth Century"/>
                      </a:endParaRPr>
                    </a:p>
                  </a:txBody>
                  <a:tcPr marL="91425" marR="91425" marT="91425" marB="91425">
                    <a:lnT w="19050" cap="flat" cmpd="sng">
                      <a:solidFill>
                        <a:srgbClr val="9E9E9E"/>
                      </a:solidFill>
                      <a:prstDash val="solid"/>
                      <a:round/>
                      <a:headEnd type="none" w="sm" len="sm"/>
                      <a:tailEnd type="none" w="sm" len="sm"/>
                    </a:lnT>
                    <a:lnB w="19050"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11" name="Google Shape;211;p30"/>
          <p:cNvSpPr txBox="1"/>
          <p:nvPr/>
        </p:nvSpPr>
        <p:spPr>
          <a:xfrm>
            <a:off x="946738" y="4110325"/>
            <a:ext cx="1949400" cy="4002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Twentieth Century"/>
                <a:ea typeface="Twentieth Century"/>
                <a:cs typeface="Twentieth Century"/>
                <a:sym typeface="Twentieth Century"/>
              </a:rPr>
              <a:t>Over 834,000 volumes!</a:t>
            </a:r>
            <a:endParaRPr i="1">
              <a:latin typeface="Twentieth Century"/>
              <a:ea typeface="Twentieth Century"/>
              <a:cs typeface="Twentieth Century"/>
              <a:sym typeface="Twentieth Century"/>
            </a:endParaRPr>
          </a:p>
        </p:txBody>
      </p:sp>
      <p:pic>
        <p:nvPicPr>
          <p:cNvPr id="212" name="Google Shape;212;p30" descr="Pie chart showing that 20.8% of WEST titles are validated at the Volume Level, 25.3% are validated at the Issue Level, and 53.9% are not validated." title="Chart"/>
          <p:cNvPicPr preferRelativeResize="0"/>
          <p:nvPr/>
        </p:nvPicPr>
        <p:blipFill>
          <a:blip r:embed="rId3">
            <a:alphaModFix/>
          </a:blip>
          <a:stretch>
            <a:fillRect/>
          </a:stretch>
        </p:blipFill>
        <p:spPr>
          <a:xfrm>
            <a:off x="3420100" y="1265578"/>
            <a:ext cx="5586324" cy="34542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8" name="Google Shape;218;p31" descr="Photo of a person running."/>
          <p:cNvPicPr preferRelativeResize="0"/>
          <p:nvPr/>
        </p:nvPicPr>
        <p:blipFill>
          <a:blip r:embed="rId3">
            <a:alphaModFix/>
          </a:blip>
          <a:stretch>
            <a:fillRect/>
          </a:stretch>
        </p:blipFill>
        <p:spPr>
          <a:xfrm>
            <a:off x="1802425" y="1195975"/>
            <a:ext cx="5921299" cy="3947525"/>
          </a:xfrm>
          <a:prstGeom prst="rect">
            <a:avLst/>
          </a:prstGeom>
          <a:noFill/>
          <a:ln>
            <a:noFill/>
          </a:ln>
        </p:spPr>
      </p:pic>
      <p:sp>
        <p:nvSpPr>
          <p:cNvPr id="217" name="Google Shape;217;p31"/>
          <p:cNvSpPr txBox="1">
            <a:spLocks noGrp="1"/>
          </p:cNvSpPr>
          <p:nvPr>
            <p:ph type="title"/>
          </p:nvPr>
        </p:nvSpPr>
        <p:spPr>
          <a:xfrm>
            <a:off x="457200" y="129776"/>
            <a:ext cx="8229600" cy="698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t>WEST by the Numbers</a:t>
            </a:r>
            <a:endParaRPr dirty="0"/>
          </a:p>
        </p:txBody>
      </p:sp>
      <p:sp>
        <p:nvSpPr>
          <p:cNvPr id="219" name="Google Shape;219;p31"/>
          <p:cNvSpPr txBox="1"/>
          <p:nvPr/>
        </p:nvSpPr>
        <p:spPr>
          <a:xfrm>
            <a:off x="4123275" y="1195975"/>
            <a:ext cx="3600600" cy="1572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500"/>
              </a:spcBef>
              <a:spcAft>
                <a:spcPts val="0"/>
              </a:spcAft>
              <a:buNone/>
            </a:pPr>
            <a:r>
              <a:rPr lang="en" sz="2400" b="1" dirty="0">
                <a:latin typeface="Twentieth Century"/>
                <a:ea typeface="Twentieth Century"/>
                <a:cs typeface="Twentieth Century"/>
                <a:sym typeface="Twentieth Century"/>
              </a:rPr>
              <a:t>WEST members report deselecting over 367,000 volumes from titles archived by WEST</a:t>
            </a:r>
            <a:endParaRPr sz="2400" b="1" dirty="0">
              <a:latin typeface="Twentieth Century"/>
              <a:ea typeface="Twentieth Century"/>
              <a:cs typeface="Twentieth Century"/>
              <a:sym typeface="Twentieth Century"/>
            </a:endParaRPr>
          </a:p>
        </p:txBody>
      </p:sp>
      <p:sp>
        <p:nvSpPr>
          <p:cNvPr id="220" name="Google Shape;220;p31"/>
          <p:cNvSpPr txBox="1"/>
          <p:nvPr/>
        </p:nvSpPr>
        <p:spPr>
          <a:xfrm>
            <a:off x="4800600" y="3799775"/>
            <a:ext cx="30000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en" sz="2400" b="1" dirty="0">
                <a:solidFill>
                  <a:schemeClr val="lt1"/>
                </a:solidFill>
                <a:latin typeface="Twentieth Century"/>
                <a:ea typeface="Twentieth Century"/>
                <a:cs typeface="Twentieth Century"/>
                <a:sym typeface="Twentieth Century"/>
              </a:rPr>
              <a:t>That’s about 10 miles worth of reclaimed linear space</a:t>
            </a:r>
            <a:endParaRPr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32"/>
          <p:cNvSpPr txBox="1">
            <a:spLocks noGrp="1"/>
          </p:cNvSpPr>
          <p:nvPr>
            <p:ph type="title"/>
          </p:nvPr>
        </p:nvSpPr>
        <p:spPr>
          <a:xfrm>
            <a:off x="457200" y="129776"/>
            <a:ext cx="8229600" cy="698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WEST by the Numbers - In Action!</a:t>
            </a:r>
            <a:endParaRPr/>
          </a:p>
        </p:txBody>
      </p:sp>
      <p:sp>
        <p:nvSpPr>
          <p:cNvPr id="225" name="Google Shape;225;p32"/>
          <p:cNvSpPr txBox="1">
            <a:spLocks noGrp="1"/>
          </p:cNvSpPr>
          <p:nvPr>
            <p:ph type="body" idx="1"/>
          </p:nvPr>
        </p:nvSpPr>
        <p:spPr>
          <a:xfrm>
            <a:off x="4716750" y="1342300"/>
            <a:ext cx="4322100" cy="3586200"/>
          </a:xfrm>
          <a:prstGeom prst="rect">
            <a:avLst/>
          </a:prstGeom>
          <a:ln w="9525" cap="flat" cmpd="sng">
            <a:solidFill>
              <a:srgbClr val="D56509"/>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500"/>
              </a:spcBef>
              <a:spcAft>
                <a:spcPts val="0"/>
              </a:spcAft>
              <a:buNone/>
            </a:pPr>
            <a:r>
              <a:rPr lang="en" sz="2600"/>
              <a:t>University of Washington and Arizona State University collaborated to complete WEST print archives: </a:t>
            </a:r>
            <a:endParaRPr sz="2600"/>
          </a:p>
          <a:p>
            <a:pPr marL="0" lvl="0" indent="0" algn="ctr" rtl="0">
              <a:spcBef>
                <a:spcPts val="500"/>
              </a:spcBef>
              <a:spcAft>
                <a:spcPts val="0"/>
              </a:spcAft>
              <a:buNone/>
            </a:pPr>
            <a:r>
              <a:rPr lang="en" sz="2600"/>
              <a:t>UW sent ASU </a:t>
            </a:r>
            <a:r>
              <a:rPr lang="en" sz="2600" b="1"/>
              <a:t>87 boxes</a:t>
            </a:r>
            <a:r>
              <a:rPr lang="en" sz="2600"/>
              <a:t> of materials to fill gaps in archived titles!</a:t>
            </a:r>
            <a:endParaRPr sz="2600"/>
          </a:p>
        </p:txBody>
      </p:sp>
      <p:pic>
        <p:nvPicPr>
          <p:cNvPr id="226" name="Google Shape;226;p32" descr="Photo of boxed periodicals sent by University of Washington to Arizona State University."/>
          <p:cNvPicPr preferRelativeResize="0"/>
          <p:nvPr/>
        </p:nvPicPr>
        <p:blipFill>
          <a:blip r:embed="rId3">
            <a:alphaModFix/>
          </a:blip>
          <a:stretch>
            <a:fillRect/>
          </a:stretch>
        </p:blipFill>
        <p:spPr>
          <a:xfrm>
            <a:off x="79875" y="1431474"/>
            <a:ext cx="4543824" cy="3407850"/>
          </a:xfrm>
          <a:prstGeom prst="rect">
            <a:avLst/>
          </a:prstGeom>
          <a:noFill/>
          <a:ln w="9525" cap="flat" cmpd="sng">
            <a:solidFill>
              <a:srgbClr val="D56509"/>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3963</Words>
  <Application>Microsoft Office PowerPoint</Application>
  <PresentationFormat>On-screen Show (16:9)</PresentationFormat>
  <Paragraphs>347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Twentieth Century</vt:lpstr>
      <vt:lpstr>Office Theme</vt:lpstr>
      <vt:lpstr>Introduction to WEST </vt:lpstr>
      <vt:lpstr>WEST Presentation Roadmap </vt:lpstr>
      <vt:lpstr>What is Shared Print? </vt:lpstr>
      <vt:lpstr>What is WEST?</vt:lpstr>
      <vt:lpstr>What is WEST -  Collection &amp; Risk Model</vt:lpstr>
      <vt:lpstr>WEST by the Numbers - Member Libraries</vt:lpstr>
      <vt:lpstr>Archiving Progress Cycles 1-14</vt:lpstr>
      <vt:lpstr>WEST by the Numbers</vt:lpstr>
      <vt:lpstr>WEST by the Numbers - In Action!</vt:lpstr>
      <vt:lpstr>What the trust network provides members </vt:lpstr>
      <vt:lpstr>Collections Analysis for Serials &amp; Journals </vt:lpstr>
      <vt:lpstr>What do libraries need to do to participate in collections analysis and archiving?</vt:lpstr>
      <vt:lpstr>Discovery &amp; Access</vt:lpstr>
      <vt:lpstr>Data-Informed Decision-Making</vt:lpstr>
      <vt:lpstr>What’s coming up</vt:lpstr>
      <vt:lpstr>Membership and Cost Share</vt:lpstr>
      <vt:lpstr>Membership Fee Table</vt:lpstr>
      <vt:lpstr>We invite you to join us</vt:lpstr>
      <vt:lpstr>Questions?</vt:lpstr>
      <vt:lpstr>Thank you! Please stay in touch with your questions and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Clarage, Elizabeth</dc:creator>
  <cp:lastModifiedBy>Clarage, Elizabeth</cp:lastModifiedBy>
  <cp:revision>2</cp:revision>
  <dcterms:modified xsi:type="dcterms:W3CDTF">2026-02-03T20:36:11Z</dcterms:modified>
</cp:coreProperties>
</file>