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2" d="100"/>
          <a:sy n="132" d="100"/>
        </p:scale>
        <p:origin x="330"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ertificates.creativecommons.org/cccertedu/chapter/2-1-copyright-basics/"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www.copyright.gov/what-is-copyright/" TargetMode="External"/><Relationship Id="rId4" Type="http://schemas.openxmlformats.org/officeDocument/2006/relationships/hyperlink" Target="https://creativecommons.org/licenses/by/4.0/"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opyright.columbia.edu/basics/fair-use/fair-use-checklist.html"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certificates.creativecommons.org/cccertedu/chapter/2-4-exceptions-and-limitations-to-copyright/"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opyright.columbia.edu/basics/fair-use.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wipo.int/patents/en/2022_patent_picks.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Lion’s Share relates to copyright in that the one (creator) who does the work gets the benefits of the copyright protection, hence the reference to The Lion’s Share. Image Credit: Francis Barlow, Public domain, via Wikimedia Commons</a:t>
            </a:r>
            <a:endParaRPr/>
          </a:p>
          <a:p>
            <a:pPr marL="0" lvl="0" indent="0" algn="l" rtl="0">
              <a:spcBef>
                <a:spcPts val="0"/>
              </a:spcBef>
              <a:spcAft>
                <a:spcPts val="0"/>
              </a:spcAft>
              <a:buNone/>
            </a:pPr>
            <a:r>
              <a:rPr lang="en"/>
              <a:t>Copyright Icon image credit: Copyright by Romli Ahmad from Noun Project. CC BY 3.0</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55b42ce4e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55b42ce4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rgbClr val="FFFFFF"/>
                </a:highlight>
              </a:rPr>
              <a:t>the purpose of copyright,</a:t>
            </a:r>
            <a:endParaRPr sz="1200">
              <a:solidFill>
                <a:srgbClr val="2D3B45"/>
              </a:solidFill>
              <a:highlight>
                <a:srgbClr val="FFFFFF"/>
              </a:highlight>
            </a:endParaRPr>
          </a:p>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rgbClr val="FFFFFF"/>
                </a:highlight>
              </a:rPr>
              <a:t>what is copyrightable and what is not,</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Sources:</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“[2.1 Copyright Basics]” (</a:t>
            </a:r>
            <a:r>
              <a:rPr lang="en" sz="1200" u="sng">
                <a:solidFill>
                  <a:schemeClr val="hlink"/>
                </a:solidFill>
                <a:highlight>
                  <a:srgbClr val="FFFFFF"/>
                </a:highlight>
                <a:hlinkClick r:id="rId3"/>
              </a:rPr>
              <a:t>https://certificates.creativecommons.org/cccertedu/chapter/2-1-copyright-basics/</a:t>
            </a:r>
            <a:r>
              <a:rPr lang="en" sz="1200">
                <a:solidFill>
                  <a:srgbClr val="2D3B45"/>
                </a:solidFill>
                <a:highlight>
                  <a:srgbClr val="FFFFFF"/>
                </a:highlight>
              </a:rPr>
              <a:t>) by Creative Commons. </a:t>
            </a:r>
            <a:r>
              <a:rPr lang="en" sz="1200" u="sng">
                <a:solidFill>
                  <a:schemeClr val="hlink"/>
                </a:solidFill>
                <a:highlight>
                  <a:srgbClr val="FFFFFF"/>
                </a:highlight>
                <a:hlinkClick r:id="rId4"/>
              </a:rPr>
              <a:t>CC BY 4.0</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u="sng">
                <a:solidFill>
                  <a:schemeClr val="hlink"/>
                </a:solidFill>
                <a:highlight>
                  <a:srgbClr val="FFFFFF"/>
                </a:highlight>
                <a:hlinkClick r:id="rId5"/>
              </a:rPr>
              <a:t>https://www.copyright.gov/what-is-copyright/</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Image Credit: Thinking by monkik from Noun Project (CCBY3.0)</a:t>
            </a:r>
            <a:endParaRPr sz="1200">
              <a:solidFill>
                <a:srgbClr val="2D3B45"/>
              </a:solidFill>
              <a:highlight>
                <a:srgbClr val="FFFFFF"/>
              </a:highlight>
            </a:endParaRPr>
          </a:p>
          <a:p>
            <a:pPr marL="0" lvl="0" indent="0" algn="l" rtl="0">
              <a:lnSpc>
                <a:spcPct val="115000"/>
              </a:lnSpc>
              <a:spcBef>
                <a:spcPts val="500"/>
              </a:spcBef>
              <a:spcAft>
                <a:spcPts val="0"/>
              </a:spcAft>
              <a:buNone/>
            </a:pPr>
            <a:endParaRPr sz="1200">
              <a:solidFill>
                <a:srgbClr val="2D3B45"/>
              </a:solidFill>
              <a:highlight>
                <a:srgbClr val="FFFFFF"/>
              </a:highlight>
            </a:endParaRPr>
          </a:p>
          <a:p>
            <a:pPr marL="0" lvl="0" indent="0" algn="l" rtl="0">
              <a:spcBef>
                <a:spcPts val="50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67d8dbff5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67d8dbff5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chemeClr val="lt1"/>
                </a:highlight>
              </a:rPr>
              <a:t>how a person generally receives copyright protection for her work,</a:t>
            </a:r>
            <a:endParaRPr sz="1200">
              <a:solidFill>
                <a:srgbClr val="2D3B45"/>
              </a:solidFill>
              <a:highlight>
                <a:schemeClr val="lt1"/>
              </a:highlight>
            </a:endParaRPr>
          </a:p>
          <a:p>
            <a:pPr marL="457200" lvl="0" indent="0" algn="l" rtl="0">
              <a:lnSpc>
                <a:spcPct val="115000"/>
              </a:lnSpc>
              <a:spcBef>
                <a:spcPts val="500"/>
              </a:spcBef>
              <a:spcAft>
                <a:spcPts val="0"/>
              </a:spcAft>
              <a:buNone/>
            </a:pPr>
            <a:r>
              <a:rPr lang="en" sz="1200">
                <a:solidFill>
                  <a:srgbClr val="2D3B45"/>
                </a:solidFill>
                <a:highlight>
                  <a:schemeClr val="lt1"/>
                </a:highlight>
              </a:rPr>
              <a:t>“if multiple authors contribute to a collective work, each author’s individual contribution is separate and distinct from the copyright ownership in the collective work as a whole.(Copyright Basics 3 copyright.gov) ”</a:t>
            </a:r>
            <a:endParaRPr sz="1200">
              <a:solidFill>
                <a:srgbClr val="2D3B45"/>
              </a:solidFill>
              <a:highlight>
                <a:schemeClr val="lt1"/>
              </a:highlight>
            </a:endParaRPr>
          </a:p>
          <a:p>
            <a:pPr marL="457200" lvl="0" indent="0" algn="l" rtl="0">
              <a:lnSpc>
                <a:spcPct val="115000"/>
              </a:lnSpc>
              <a:spcBef>
                <a:spcPts val="500"/>
              </a:spcBef>
              <a:spcAft>
                <a:spcPts val="0"/>
              </a:spcAft>
              <a:buNone/>
            </a:pPr>
            <a:endParaRPr sz="1200">
              <a:solidFill>
                <a:srgbClr val="2D3B45"/>
              </a:solidFill>
              <a:highlight>
                <a:schemeClr val="lt1"/>
              </a:highlight>
            </a:endParaRPr>
          </a:p>
          <a:p>
            <a:pPr marL="0" lvl="0" indent="0" algn="l" rtl="0">
              <a:lnSpc>
                <a:spcPct val="115000"/>
              </a:lnSpc>
              <a:spcBef>
                <a:spcPts val="500"/>
              </a:spcBef>
              <a:spcAft>
                <a:spcPts val="0"/>
              </a:spcAft>
              <a:buNone/>
            </a:pPr>
            <a:r>
              <a:rPr lang="en" sz="1200">
                <a:solidFill>
                  <a:srgbClr val="2D3B45"/>
                </a:solidFill>
                <a:highlight>
                  <a:schemeClr val="lt1"/>
                </a:highlight>
              </a:rPr>
              <a:t>Sources: </a:t>
            </a:r>
            <a:endParaRPr sz="1200">
              <a:solidFill>
                <a:srgbClr val="2D3B45"/>
              </a:solidFill>
              <a:highlight>
                <a:schemeClr val="lt1"/>
              </a:highlight>
            </a:endParaRPr>
          </a:p>
          <a:p>
            <a:pPr marL="0" lvl="0" indent="0" algn="l" rtl="0">
              <a:lnSpc>
                <a:spcPct val="115000"/>
              </a:lnSpc>
              <a:spcBef>
                <a:spcPts val="500"/>
              </a:spcBef>
              <a:spcAft>
                <a:spcPts val="500"/>
              </a:spcAft>
              <a:buNone/>
            </a:pPr>
            <a:r>
              <a:rPr lang="en" sz="1200">
                <a:solidFill>
                  <a:srgbClr val="2D3B45"/>
                </a:solidFill>
                <a:highlight>
                  <a:schemeClr val="lt1"/>
                </a:highlight>
              </a:rPr>
              <a:t>Image source: Check by Denicon from Noun Project (CCBY3.0)</a:t>
            </a:r>
            <a:endParaRPr sz="1200">
              <a:solidFill>
                <a:srgbClr val="2D3B45"/>
              </a:solidFill>
              <a:highlight>
                <a:schemeClr val="lt1"/>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55b42ce4e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55b42ce4e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200">
              <a:solidFill>
                <a:srgbClr val="2D3B45"/>
              </a:solidFill>
              <a:highlight>
                <a:srgbClr val="FFFFFF"/>
              </a:highlight>
            </a:endParaRPr>
          </a:p>
          <a:p>
            <a:pPr marL="0" lvl="0" indent="0" algn="l" rtl="0">
              <a:spcBef>
                <a:spcPts val="5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567d8dbff5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567d8dbff5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000">
                <a:solidFill>
                  <a:schemeClr val="dk1"/>
                </a:solidFill>
              </a:rPr>
              <a:t>How to find works in the public domain?</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rPr>
              <a:t>Several projects host works in the public domain which you may already be familiar with including: Project Gutenberg, Digital Public Library of America, Library of Congress, the Internet Archive and many others. You can look for the Public Domain Mark of the CC0 symbol of reusing public domain works. You can also assign these symbols and dedicate your own works to the public domain! (Insert a picture of the public domain mark and CC0 to this slide). Finally, it’s good practice to identify the provenance of works by linking back to the institution that makes the work available. </a:t>
            </a:r>
            <a:endParaRPr sz="1000">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n"/>
              <a:t>Image Credit: Free by fahmionline from Noun Project (CCBY3.0)</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55b42ce4e1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55b42ce4e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rgbClr val="FFFFFF"/>
                </a:highlight>
              </a:rPr>
              <a:t>exceptions and limitations to copyright allow users to make use of materials while protecting the rights of the creator and ensuring that the </a:t>
            </a:r>
            <a:endParaRPr sz="1200">
              <a:solidFill>
                <a:srgbClr val="2D3B45"/>
              </a:solidFill>
              <a:highlight>
                <a:srgbClr val="FFFFFF"/>
              </a:highlight>
            </a:endParaRPr>
          </a:p>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rgbClr val="FFFFFF"/>
                </a:highlight>
              </a:rPr>
              <a:t>Fair Use</a:t>
            </a:r>
            <a:endParaRPr sz="1200">
              <a:solidFill>
                <a:srgbClr val="2D3B45"/>
              </a:solidFill>
              <a:highlight>
                <a:srgbClr val="FFFFFF"/>
              </a:highlight>
            </a:endParaRPr>
          </a:p>
          <a:p>
            <a:pPr marL="698500" lvl="0" indent="-304800" algn="l" rtl="0">
              <a:lnSpc>
                <a:spcPct val="115000"/>
              </a:lnSpc>
              <a:spcBef>
                <a:spcPts val="0"/>
              </a:spcBef>
              <a:spcAft>
                <a:spcPts val="0"/>
              </a:spcAft>
              <a:buClr>
                <a:srgbClr val="2D3B45"/>
              </a:buClr>
              <a:buSzPts val="1200"/>
              <a:buAutoNum type="arabicPeriod"/>
            </a:pPr>
            <a:r>
              <a:rPr lang="en" sz="1200">
                <a:solidFill>
                  <a:srgbClr val="2D3B45"/>
                </a:solidFill>
                <a:highlight>
                  <a:srgbClr val="FFFFFF"/>
                </a:highlight>
              </a:rPr>
              <a:t>Questions: Is your use of this work transformative, for example: a parody; or building on existing knowledge for research and scholarship; What’s the nature of the work? Is it already published and has the creator had the first chance to display or perform the work prior to your use of it?; Are you duplicating the entire work, or just part and how significant is the part you will use? Is your use preventing the copyright owner from profiting from their work? </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Sources: Fair Use Checklist from Columbia University </a:t>
            </a:r>
            <a:r>
              <a:rPr lang="en" sz="1200" u="sng">
                <a:solidFill>
                  <a:schemeClr val="hlink"/>
                </a:solidFill>
                <a:highlight>
                  <a:srgbClr val="FFFFFF"/>
                </a:highlight>
                <a:hlinkClick r:id="rId3"/>
              </a:rPr>
              <a:t>https://copyright.columbia.edu/basics/fair-use/fair-use-checklist.html</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Creative Commons. Exceptions and Limitations to Copyright. </a:t>
            </a:r>
            <a:r>
              <a:rPr lang="en" sz="1200" u="sng">
                <a:solidFill>
                  <a:schemeClr val="hlink"/>
                </a:solidFill>
                <a:highlight>
                  <a:srgbClr val="FFFFFF"/>
                </a:highlight>
                <a:hlinkClick r:id="rId4"/>
              </a:rPr>
              <a:t>https://certificates.creativecommons.org/cccertedu/chapter/2-4-exceptions-and-limitations-to-copyright/</a:t>
            </a:r>
            <a:endParaRPr sz="1200">
              <a:solidFill>
                <a:srgbClr val="2D3B45"/>
              </a:solidFill>
              <a:highlight>
                <a:srgbClr val="FFFFFF"/>
              </a:highlight>
            </a:endParaRPr>
          </a:p>
          <a:p>
            <a:pPr marL="0" lvl="0" indent="0" algn="l" rtl="0">
              <a:lnSpc>
                <a:spcPct val="115000"/>
              </a:lnSpc>
              <a:spcBef>
                <a:spcPts val="500"/>
              </a:spcBef>
              <a:spcAft>
                <a:spcPts val="0"/>
              </a:spcAft>
              <a:buNone/>
            </a:pPr>
            <a:r>
              <a:rPr lang="en" sz="1200">
                <a:solidFill>
                  <a:srgbClr val="2D3B45"/>
                </a:solidFill>
                <a:highlight>
                  <a:srgbClr val="FFFFFF"/>
                </a:highlight>
              </a:rPr>
              <a:t>Image Credit: exception by Timofei Rostilov from Noun Project (CCBY3.0)</a:t>
            </a:r>
            <a:endParaRPr sz="1200">
              <a:solidFill>
                <a:srgbClr val="2D3B45"/>
              </a:solidFill>
              <a:highlight>
                <a:srgbClr val="FFFFFF"/>
              </a:highlight>
            </a:endParaRPr>
          </a:p>
          <a:p>
            <a:pPr marL="0" lvl="0" indent="0" algn="l" rtl="0">
              <a:lnSpc>
                <a:spcPct val="115000"/>
              </a:lnSpc>
              <a:spcBef>
                <a:spcPts val="500"/>
              </a:spcBef>
              <a:spcAft>
                <a:spcPts val="0"/>
              </a:spcAft>
              <a:buNone/>
            </a:pPr>
            <a:endParaRPr sz="1200">
              <a:solidFill>
                <a:srgbClr val="2D3B45"/>
              </a:solidFill>
              <a:highlight>
                <a:srgbClr val="FFFFFF"/>
              </a:highlight>
            </a:endParaRPr>
          </a:p>
          <a:p>
            <a:pPr marL="0" lvl="0" indent="0" algn="l" rtl="0">
              <a:lnSpc>
                <a:spcPct val="115000"/>
              </a:lnSpc>
              <a:spcBef>
                <a:spcPts val="500"/>
              </a:spcBef>
              <a:spcAft>
                <a:spcPts val="0"/>
              </a:spcAft>
              <a:buNone/>
            </a:pPr>
            <a:endParaRPr sz="1200">
              <a:solidFill>
                <a:srgbClr val="2D3B45"/>
              </a:solidFill>
              <a:highlight>
                <a:srgbClr val="FFFFFF"/>
              </a:highlight>
            </a:endParaRPr>
          </a:p>
          <a:p>
            <a:pPr marL="0" lvl="0" indent="0" algn="l" rtl="0">
              <a:spcBef>
                <a:spcPts val="5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56470d36d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56470d36d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Questions to consider and context for this slide build upon Colombia University’s Fair Use Checklist: </a:t>
            </a:r>
            <a:r>
              <a:rPr lang="en" u="sng">
                <a:solidFill>
                  <a:schemeClr val="hlink"/>
                </a:solidFill>
                <a:hlinkClick r:id="rId3"/>
              </a:rPr>
              <a:t>https://copyright.columbia.edu/basics/fair-use.html</a:t>
            </a:r>
            <a:r>
              <a:rPr lang="en"/>
              <a:t> </a:t>
            </a:r>
            <a:endParaRPr/>
          </a:p>
          <a:p>
            <a:pPr marL="0" lvl="0" indent="0" algn="l" rtl="0">
              <a:spcBef>
                <a:spcPts val="0"/>
              </a:spcBef>
              <a:spcAft>
                <a:spcPts val="0"/>
              </a:spcAft>
              <a:buNone/>
            </a:pPr>
            <a:r>
              <a:rPr lang="en"/>
              <a:t>Image Credit: Question by yogi rista from Noun Project (CCBY3.0)</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58dc68f0e9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58dc68f0e9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Image source credit: Donald B. Poynter. “Device for Moistening the Adhesive Coating on Postage Stamps and Envelopes” (1981). Accessed from </a:t>
            </a:r>
            <a:r>
              <a:rPr lang="en" u="sng">
                <a:solidFill>
                  <a:schemeClr val="hlink"/>
                </a:solidFill>
                <a:hlinkClick r:id="rId3"/>
              </a:rPr>
              <a:t>https://www.wipo.int/patents/en/2022_patent_picks.html</a:t>
            </a:r>
            <a:endParaRPr/>
          </a:p>
          <a:p>
            <a:pPr marL="0" lvl="0" indent="0" algn="l" rtl="0">
              <a:spcBef>
                <a:spcPts val="0"/>
              </a:spcBef>
              <a:spcAft>
                <a:spcPts val="0"/>
              </a:spcAft>
              <a:buNone/>
            </a:pPr>
            <a:r>
              <a:rPr lang="en"/>
              <a:t>“Do you like sending handwritten letters but dislike the taste of envelope and postage stamp glue? In 1981, Donald B. Poynter patented a solution: ‘an apparatus for moistening the adhesive coating on a postage stamp, envelope or the like.’” This invention allowed an application of moisture without having to lick an envelope and the inventor had protection for the commercial distribution of their invention through gaining a patent.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567d8dbff5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567d8dbff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henounproject.com/icon/copyright-2641334/" TargetMode="Externa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hyperlink" Target="https://certificates.creativecommons.org/cccertedu/chapter/2-1-copyright-basic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s://creativecommons.org/licenses/by/4.0/" TargetMode="External"/><Relationship Id="rId4" Type="http://schemas.openxmlformats.org/officeDocument/2006/relationships/hyperlink" Target="https://creativecommons.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share-your-work/public-domain/cc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libraries.rutgers.edu/research-tools-and-services/copyright-guidance/copyright-teaching/copyright-and-learning-management-system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s://www.wipo.int/patents/en/2022_patent_pick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rtificates.creativecommons.org/cccertedu/chapter/2-1-copyright-basic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www.copyright.gov/what-is-copyright/" TargetMode="External"/><Relationship Id="rId4" Type="http://schemas.openxmlformats.org/officeDocument/2006/relationships/hyperlink" Target="https://creativecommons.org/licenses/by/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57475" y="1486775"/>
            <a:ext cx="6007800" cy="1176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Copyright</a:t>
            </a:r>
            <a:endParaRPr/>
          </a:p>
        </p:txBody>
      </p:sp>
      <p:sp>
        <p:nvSpPr>
          <p:cNvPr id="55" name="Google Shape;55;p13"/>
          <p:cNvSpPr txBox="1">
            <a:spLocks noGrp="1"/>
          </p:cNvSpPr>
          <p:nvPr>
            <p:ph type="subTitle" idx="1"/>
          </p:nvPr>
        </p:nvSpPr>
        <p:spPr>
          <a:xfrm>
            <a:off x="1805075" y="2663375"/>
            <a:ext cx="4563900" cy="70110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None/>
            </a:pPr>
            <a:r>
              <a:rPr lang="en"/>
              <a:t>By Marisa Walstrum</a:t>
            </a:r>
            <a:endParaRPr/>
          </a:p>
          <a:p>
            <a:pPr marL="0" lvl="0" indent="0" algn="l" rtl="0">
              <a:spcBef>
                <a:spcPts val="0"/>
              </a:spcBef>
              <a:spcAft>
                <a:spcPts val="0"/>
              </a:spcAft>
              <a:buNone/>
            </a:pPr>
            <a:endParaRPr/>
          </a:p>
        </p:txBody>
      </p:sp>
      <p:sp>
        <p:nvSpPr>
          <p:cNvPr id="56" name="Google Shape;56;p13"/>
          <p:cNvSpPr txBox="1"/>
          <p:nvPr/>
        </p:nvSpPr>
        <p:spPr>
          <a:xfrm>
            <a:off x="950125" y="4524975"/>
            <a:ext cx="7852800" cy="369300"/>
          </a:xfrm>
          <a:prstGeom prst="rect">
            <a:avLst/>
          </a:prstGeom>
          <a:noFill/>
          <a:ln>
            <a:noFill/>
          </a:ln>
        </p:spPr>
        <p:txBody>
          <a:bodyPr spcFirstLastPara="1" wrap="square" lIns="91425" tIns="91425" rIns="91425" bIns="91425" anchor="t" anchorCtr="0">
            <a:spAutoFit/>
          </a:bodyPr>
          <a:lstStyle/>
          <a:p>
            <a:pPr marL="0" lvl="0" indent="457200" algn="ctr" rtl="0">
              <a:spcBef>
                <a:spcPts val="0"/>
              </a:spcBef>
              <a:spcAft>
                <a:spcPts val="0"/>
              </a:spcAft>
              <a:buNone/>
            </a:pPr>
            <a:r>
              <a:rPr lang="en" sz="1200">
                <a:solidFill>
                  <a:srgbClr val="2D3B45"/>
                </a:solidFill>
                <a:highlight>
                  <a:srgbClr val="FFFFFF"/>
                </a:highlight>
              </a:rPr>
              <a:t>"Copyright" by Marisa Walstrum is licensed under Creative Commons Attribution 4.0</a:t>
            </a:r>
            <a:r>
              <a:rPr lang="en" sz="1200"/>
              <a:t> (</a:t>
            </a:r>
            <a:r>
              <a:rPr lang="en" sz="1200" u="sng">
                <a:solidFill>
                  <a:schemeClr val="hlink"/>
                </a:solidFill>
                <a:hlinkClick r:id="rId3"/>
              </a:rPr>
              <a:t>CC BY 4.0</a:t>
            </a:r>
            <a:r>
              <a:rPr lang="en" sz="1200"/>
              <a:t>)</a:t>
            </a:r>
            <a:endParaRPr sz="1200"/>
          </a:p>
        </p:txBody>
      </p:sp>
      <p:pic>
        <p:nvPicPr>
          <p:cNvPr id="57" name="Google Shape;57;p13"/>
          <p:cNvPicPr preferRelativeResize="0"/>
          <p:nvPr/>
        </p:nvPicPr>
        <p:blipFill>
          <a:blip r:embed="rId4">
            <a:alphaModFix/>
          </a:blip>
          <a:stretch>
            <a:fillRect/>
          </a:stretch>
        </p:blipFill>
        <p:spPr>
          <a:xfrm>
            <a:off x="6173175" y="996000"/>
            <a:ext cx="2851900" cy="2882775"/>
          </a:xfrm>
          <a:prstGeom prst="rect">
            <a:avLst/>
          </a:prstGeom>
          <a:noFill/>
          <a:ln>
            <a:noFill/>
          </a:ln>
        </p:spPr>
      </p:pic>
      <p:sp>
        <p:nvSpPr>
          <p:cNvPr id="58" name="Google Shape;58;p13"/>
          <p:cNvSpPr txBox="1"/>
          <p:nvPr/>
        </p:nvSpPr>
        <p:spPr>
          <a:xfrm>
            <a:off x="6067925" y="3878775"/>
            <a:ext cx="3062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 sz="1100">
                <a:solidFill>
                  <a:schemeClr val="dk1"/>
                </a:solidFill>
              </a:rPr>
              <a:t>Francis Barlow, Public domain, via Wikimedia Commons</a:t>
            </a:r>
            <a:endParaRPr/>
          </a:p>
        </p:txBody>
      </p:sp>
      <p:pic>
        <p:nvPicPr>
          <p:cNvPr id="59" name="Google Shape;59;p13">
            <a:hlinkClick r:id="rId5"/>
          </p:cNvPr>
          <p:cNvPicPr preferRelativeResize="0"/>
          <p:nvPr/>
        </p:nvPicPr>
        <p:blipFill>
          <a:blip r:embed="rId6">
            <a:alphaModFix/>
          </a:blip>
          <a:stretch>
            <a:fillRect/>
          </a:stretch>
        </p:blipFill>
        <p:spPr>
          <a:xfrm>
            <a:off x="92750" y="63800"/>
            <a:ext cx="2599574" cy="2599574"/>
          </a:xfrm>
          <a:prstGeom prst="rect">
            <a:avLst/>
          </a:prstGeom>
          <a:noFill/>
          <a:ln>
            <a:noFill/>
          </a:ln>
        </p:spPr>
      </p:pic>
      <p:pic>
        <p:nvPicPr>
          <p:cNvPr id="60" name="Google Shape;60;p13">
            <a:hlinkClick r:id="rId3"/>
          </p:cNvPr>
          <p:cNvPicPr preferRelativeResize="0"/>
          <p:nvPr/>
        </p:nvPicPr>
        <p:blipFill>
          <a:blip r:embed="rId7">
            <a:alphaModFix/>
          </a:blip>
          <a:stretch>
            <a:fillRect/>
          </a:stretch>
        </p:blipFill>
        <p:spPr>
          <a:xfrm>
            <a:off x="143925" y="4401975"/>
            <a:ext cx="1495387" cy="523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2369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is Copyright?</a:t>
            </a:r>
            <a:endParaRPr/>
          </a:p>
        </p:txBody>
      </p:sp>
      <p:sp>
        <p:nvSpPr>
          <p:cNvPr id="66" name="Google Shape;66;p14"/>
          <p:cNvSpPr txBox="1">
            <a:spLocks noGrp="1"/>
          </p:cNvSpPr>
          <p:nvPr>
            <p:ph type="body" idx="1"/>
          </p:nvPr>
        </p:nvSpPr>
        <p:spPr>
          <a:xfrm>
            <a:off x="311700" y="891925"/>
            <a:ext cx="8520600" cy="3677100"/>
          </a:xfrm>
          <a:prstGeom prst="rect">
            <a:avLst/>
          </a:prstGeom>
        </p:spPr>
        <p:txBody>
          <a:bodyPr spcFirstLastPara="1" wrap="square" lIns="91425" tIns="91425" rIns="2033725" bIns="91425" anchor="t" anchorCtr="0">
            <a:normAutofit lnSpcReduction="20000"/>
          </a:bodyPr>
          <a:lstStyle/>
          <a:p>
            <a:pPr marL="457200" lvl="0" indent="-342900" algn="l" rtl="0">
              <a:spcBef>
                <a:spcPts val="0"/>
              </a:spcBef>
              <a:spcAft>
                <a:spcPts val="0"/>
              </a:spcAft>
              <a:buSzPts val="1800"/>
              <a:buChar char="●"/>
            </a:pPr>
            <a:r>
              <a:rPr lang="en"/>
              <a:t>Copyright is legal protection for original works in a fixed state</a:t>
            </a:r>
            <a:r>
              <a:rPr lang="en" baseline="-25000"/>
              <a:t>1</a:t>
            </a:r>
            <a:r>
              <a:rPr lang="en"/>
              <a:t> to the creator(s) for a period of time</a:t>
            </a:r>
            <a:endParaRPr/>
          </a:p>
          <a:p>
            <a:pPr marL="457200" lvl="0" indent="-342900" algn="l" rtl="0">
              <a:spcBef>
                <a:spcPts val="0"/>
              </a:spcBef>
              <a:spcAft>
                <a:spcPts val="0"/>
              </a:spcAft>
              <a:buSzPts val="1800"/>
              <a:buChar char="●"/>
            </a:pPr>
            <a:r>
              <a:rPr lang="en"/>
              <a:t>Copyright places value on creativity and gives recognition to the creator by granting exclusive rights</a:t>
            </a:r>
            <a:endParaRPr/>
          </a:p>
          <a:p>
            <a:pPr marL="457200" marR="0" lvl="0" indent="-342900" algn="l" rtl="0">
              <a:spcBef>
                <a:spcPts val="0"/>
              </a:spcBef>
              <a:spcAft>
                <a:spcPts val="0"/>
              </a:spcAft>
              <a:buSzPts val="1800"/>
              <a:buChar char="●"/>
            </a:pPr>
            <a:r>
              <a:rPr lang="en"/>
              <a:t>It protects a creator’s ability to profit from their work, and guarantees rights to the such as how works are disseminated (sale, licensing, etc); allows creation of derivative works based on that original, perform or display the work and make copies of the work</a:t>
            </a:r>
            <a:endParaRPr/>
          </a:p>
          <a:p>
            <a:pPr marL="457200" marR="0" lvl="0" indent="-342900" algn="l" rtl="0">
              <a:spcBef>
                <a:spcPts val="0"/>
              </a:spcBef>
              <a:spcAft>
                <a:spcPts val="0"/>
              </a:spcAft>
              <a:buSzPts val="1800"/>
              <a:buChar char="●"/>
            </a:pPr>
            <a:r>
              <a:rPr lang="en"/>
              <a:t>Currently the term of copyright exclusive protection is for the life of the creator plus 70 years in the United States</a:t>
            </a:r>
            <a:endParaRPr/>
          </a:p>
          <a:p>
            <a:pPr marL="0" marR="0" lvl="0" indent="0" algn="l" rtl="0">
              <a:spcBef>
                <a:spcPts val="1200"/>
              </a:spcBef>
              <a:spcAft>
                <a:spcPts val="1200"/>
              </a:spcAft>
              <a:buNone/>
            </a:pPr>
            <a:r>
              <a:rPr lang="en" baseline="30000"/>
              <a:t>1</a:t>
            </a:r>
            <a:r>
              <a:rPr lang="en" sz="1200"/>
              <a:t>Copyright is automatic but in the United States it only applies to works in a “fixed state”. </a:t>
            </a:r>
            <a:r>
              <a:rPr lang="en" sz="1200">
                <a:solidFill>
                  <a:schemeClr val="dk1"/>
                </a:solidFill>
                <a:latin typeface="Source Sans Pro"/>
                <a:ea typeface="Source Sans Pro"/>
                <a:cs typeface="Source Sans Pro"/>
                <a:sym typeface="Source Sans Pro"/>
              </a:rPr>
              <a:t>“[2.1 Copyright Basics]” (</a:t>
            </a:r>
            <a:r>
              <a:rPr lang="en" sz="1200" u="sng">
                <a:solidFill>
                  <a:schemeClr val="hlink"/>
                </a:solidFill>
                <a:latin typeface="Source Sans Pro"/>
                <a:ea typeface="Source Sans Pro"/>
                <a:cs typeface="Source Sans Pro"/>
                <a:sym typeface="Source Sans Pro"/>
                <a:hlinkClick r:id="rId3"/>
              </a:rPr>
              <a:t>https://certificates.creativecommons.org/cccertedu/chapter/2-1-copyright-basics/</a:t>
            </a:r>
            <a:r>
              <a:rPr lang="en" sz="1200">
                <a:solidFill>
                  <a:schemeClr val="dk1"/>
                </a:solidFill>
                <a:latin typeface="Source Sans Pro"/>
                <a:ea typeface="Source Sans Pro"/>
                <a:cs typeface="Source Sans Pro"/>
                <a:sym typeface="Source Sans Pro"/>
              </a:rPr>
              <a:t>) by </a:t>
            </a:r>
            <a:r>
              <a:rPr lang="en" sz="1200" u="sng">
                <a:solidFill>
                  <a:srgbClr val="1155CC"/>
                </a:solidFill>
                <a:latin typeface="Source Sans Pro"/>
                <a:ea typeface="Source Sans Pro"/>
                <a:cs typeface="Source Sans Pro"/>
                <a:sym typeface="Source Sans Pro"/>
                <a:hlinkClick r:id="rId4">
                  <a:extLst>
                    <a:ext uri="{A12FA001-AC4F-418D-AE19-62706E023703}">
                      <ahyp:hlinkClr xmlns:ahyp="http://schemas.microsoft.com/office/drawing/2018/hyperlinkcolor" val="tx"/>
                    </a:ext>
                  </a:extLst>
                </a:hlinkClick>
              </a:rPr>
              <a:t>Creative Commons</a:t>
            </a:r>
            <a:r>
              <a:rPr lang="en" sz="1200">
                <a:solidFill>
                  <a:schemeClr val="dk1"/>
                </a:solidFill>
                <a:latin typeface="Source Sans Pro"/>
                <a:ea typeface="Source Sans Pro"/>
                <a:cs typeface="Source Sans Pro"/>
                <a:sym typeface="Source Sans Pro"/>
              </a:rPr>
              <a:t>. </a:t>
            </a:r>
            <a:r>
              <a:rPr lang="en" sz="1200" u="sng">
                <a:solidFill>
                  <a:srgbClr val="1155CC"/>
                </a:solidFill>
                <a:latin typeface="Source Sans Pro"/>
                <a:ea typeface="Source Sans Pro"/>
                <a:cs typeface="Source Sans Pro"/>
                <a:sym typeface="Source Sans Pro"/>
                <a:hlinkClick r:id="rId5">
                  <a:extLst>
                    <a:ext uri="{A12FA001-AC4F-418D-AE19-62706E023703}">
                      <ahyp:hlinkClr xmlns:ahyp="http://schemas.microsoft.com/office/drawing/2018/hyperlinkcolor" val="tx"/>
                    </a:ext>
                  </a:extLst>
                </a:hlinkClick>
              </a:rPr>
              <a:t>CC BY 4.0</a:t>
            </a:r>
            <a:r>
              <a:rPr lang="en" sz="1200">
                <a:solidFill>
                  <a:schemeClr val="dk1"/>
                </a:solidFill>
                <a:latin typeface="Source Sans Pro"/>
                <a:ea typeface="Source Sans Pro"/>
                <a:cs typeface="Source Sans Pro"/>
                <a:sym typeface="Source Sans Pro"/>
              </a:rPr>
              <a:t>.</a:t>
            </a:r>
            <a:endParaRPr sz="1200"/>
          </a:p>
        </p:txBody>
      </p:sp>
      <p:pic>
        <p:nvPicPr>
          <p:cNvPr id="67" name="Google Shape;67;p14"/>
          <p:cNvPicPr preferRelativeResize="0"/>
          <p:nvPr/>
        </p:nvPicPr>
        <p:blipFill>
          <a:blip r:embed="rId6">
            <a:alphaModFix/>
          </a:blip>
          <a:stretch>
            <a:fillRect/>
          </a:stretch>
        </p:blipFill>
        <p:spPr>
          <a:xfrm>
            <a:off x="6960225" y="124575"/>
            <a:ext cx="1947675" cy="1947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Copyright Eligibility</a:t>
            </a:r>
            <a:endParaRPr/>
          </a:p>
        </p:txBody>
      </p:sp>
      <p:sp>
        <p:nvSpPr>
          <p:cNvPr id="73" name="Google Shape;73;p15"/>
          <p:cNvSpPr txBox="1">
            <a:spLocks noGrp="1"/>
          </p:cNvSpPr>
          <p:nvPr>
            <p:ph type="body" idx="1"/>
          </p:nvPr>
        </p:nvSpPr>
        <p:spPr>
          <a:xfrm>
            <a:off x="311700" y="1303025"/>
            <a:ext cx="8520600" cy="3265800"/>
          </a:xfrm>
          <a:prstGeom prst="rect">
            <a:avLst/>
          </a:prstGeom>
        </p:spPr>
        <p:txBody>
          <a:bodyPr spcFirstLastPara="1" wrap="square" lIns="91425" tIns="91425" rIns="91425" bIns="91425" anchor="t" anchorCtr="0">
            <a:normAutofit fontScale="92500"/>
          </a:bodyPr>
          <a:lstStyle/>
          <a:p>
            <a:pPr marL="457200" marR="1995678" lvl="0" indent="-334327" algn="l" rtl="0">
              <a:spcBef>
                <a:spcPts val="0"/>
              </a:spcBef>
              <a:spcAft>
                <a:spcPts val="0"/>
              </a:spcAft>
              <a:buSzPct val="100000"/>
              <a:buChar char="●"/>
            </a:pPr>
            <a:r>
              <a:rPr lang="en"/>
              <a:t>Original works that are in a fixed state include examples such as: photographs, literary works, maps, musical works and sound recordings, architectural works, and other works that can be reproduced or performed.</a:t>
            </a:r>
            <a:endParaRPr/>
          </a:p>
          <a:p>
            <a:pPr marL="457200" marR="1938528" lvl="0" indent="-334327" algn="l" rtl="0">
              <a:spcBef>
                <a:spcPts val="0"/>
              </a:spcBef>
              <a:spcAft>
                <a:spcPts val="0"/>
              </a:spcAft>
              <a:buSzPct val="100000"/>
              <a:buChar char="●"/>
            </a:pPr>
            <a:r>
              <a:rPr lang="en"/>
              <a:t>Copyright is assigned to the creator, or multiple authors/creators, or works can be created for hire as part of regular job duties would consider the rightsholder the employer.</a:t>
            </a:r>
            <a:endParaRPr/>
          </a:p>
          <a:p>
            <a:pPr marL="457200" lvl="0" indent="-334327" algn="l" rtl="0">
              <a:spcBef>
                <a:spcPts val="0"/>
              </a:spcBef>
              <a:spcAft>
                <a:spcPts val="0"/>
              </a:spcAft>
              <a:buSzPct val="100000"/>
              <a:buChar char="●"/>
            </a:pPr>
            <a:r>
              <a:rPr lang="en"/>
              <a:t>Some items aren’t protected under copyright such as ideas, methods, names, familiar symbols, typographic lettering &amp; coloring variations, lists of ingredients.</a:t>
            </a:r>
            <a:endParaRPr/>
          </a:p>
          <a:p>
            <a:pPr marL="0" lvl="0" indent="0" algn="l" rtl="0">
              <a:spcBef>
                <a:spcPts val="1200"/>
              </a:spcBef>
              <a:spcAft>
                <a:spcPts val="1200"/>
              </a:spcAft>
              <a:buNone/>
            </a:pPr>
            <a:endParaRPr/>
          </a:p>
        </p:txBody>
      </p:sp>
      <p:pic>
        <p:nvPicPr>
          <p:cNvPr id="74" name="Google Shape;74;p15"/>
          <p:cNvPicPr preferRelativeResize="0"/>
          <p:nvPr/>
        </p:nvPicPr>
        <p:blipFill>
          <a:blip r:embed="rId3">
            <a:alphaModFix/>
          </a:blip>
          <a:stretch>
            <a:fillRect/>
          </a:stretch>
        </p:blipFill>
        <p:spPr>
          <a:xfrm>
            <a:off x="6566525" y="302550"/>
            <a:ext cx="2702051" cy="27020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500"/>
              <a:t>Public Domain</a:t>
            </a:r>
            <a:endParaRPr sz="2500"/>
          </a:p>
        </p:txBody>
      </p:sp>
      <p:sp>
        <p:nvSpPr>
          <p:cNvPr id="80" name="Google Shape;80;p16"/>
          <p:cNvSpPr txBox="1">
            <a:spLocks noGrp="1"/>
          </p:cNvSpPr>
          <p:nvPr>
            <p:ph type="body" idx="1"/>
          </p:nvPr>
        </p:nvSpPr>
        <p:spPr>
          <a:xfrm>
            <a:off x="311700" y="1018425"/>
            <a:ext cx="8520600" cy="31995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Char char="●"/>
            </a:pPr>
            <a:r>
              <a:rPr lang="en" sz="1600"/>
              <a:t>Works with no copyright protections are considered in the public domain and have no restrictions for use</a:t>
            </a:r>
            <a:endParaRPr sz="1600"/>
          </a:p>
          <a:p>
            <a:pPr marL="457200" lvl="0" indent="-330200" algn="l" rtl="0">
              <a:spcBef>
                <a:spcPts val="0"/>
              </a:spcBef>
              <a:spcAft>
                <a:spcPts val="0"/>
              </a:spcAft>
              <a:buSzPts val="1600"/>
              <a:buChar char="●"/>
            </a:pPr>
            <a:r>
              <a:rPr lang="en" sz="1600"/>
              <a:t>Works enter the public domain in a variety of ways, including:</a:t>
            </a:r>
            <a:endParaRPr sz="1600"/>
          </a:p>
          <a:p>
            <a:pPr marL="914400" marR="2442817" lvl="1" indent="-330200" algn="l" rtl="0">
              <a:spcBef>
                <a:spcPts val="0"/>
              </a:spcBef>
              <a:spcAft>
                <a:spcPts val="0"/>
              </a:spcAft>
              <a:buSzPts val="1600"/>
              <a:buChar char="○"/>
            </a:pPr>
            <a:r>
              <a:rPr lang="en" sz="1600"/>
              <a:t>Works where the copyright has expired, usually the author’s lifetime plus 70 years in the United States</a:t>
            </a:r>
            <a:endParaRPr sz="1600"/>
          </a:p>
          <a:p>
            <a:pPr marL="914400" marR="2442817" lvl="1" indent="-330200" algn="l" rtl="0">
              <a:spcBef>
                <a:spcPts val="0"/>
              </a:spcBef>
              <a:spcAft>
                <a:spcPts val="0"/>
              </a:spcAft>
              <a:buSzPts val="1600"/>
              <a:buChar char="○"/>
            </a:pPr>
            <a:r>
              <a:rPr lang="en" sz="1600"/>
              <a:t>The creator dedicates the work to the public domain using a license such as </a:t>
            </a:r>
            <a:r>
              <a:rPr lang="en" sz="1600" u="sng">
                <a:solidFill>
                  <a:schemeClr val="hlink"/>
                </a:solidFill>
                <a:hlinkClick r:id="rId3"/>
              </a:rPr>
              <a:t>CC0</a:t>
            </a:r>
            <a:endParaRPr sz="1600"/>
          </a:p>
          <a:p>
            <a:pPr marL="914400" marR="2442817" lvl="1" indent="-330200" algn="l" rtl="0">
              <a:spcBef>
                <a:spcPts val="0"/>
              </a:spcBef>
              <a:spcAft>
                <a:spcPts val="0"/>
              </a:spcAft>
              <a:buSzPts val="1600"/>
              <a:buChar char="○"/>
            </a:pPr>
            <a:r>
              <a:rPr lang="en" sz="1600"/>
              <a:t>Government works, records, and data are in the public domain automatically in the United States</a:t>
            </a:r>
            <a:endParaRPr sz="1600"/>
          </a:p>
        </p:txBody>
      </p:sp>
      <p:pic>
        <p:nvPicPr>
          <p:cNvPr id="81" name="Google Shape;81;p16"/>
          <p:cNvPicPr preferRelativeResize="0"/>
          <p:nvPr/>
        </p:nvPicPr>
        <p:blipFill>
          <a:blip r:embed="rId4">
            <a:alphaModFix/>
          </a:blip>
          <a:stretch>
            <a:fillRect/>
          </a:stretch>
        </p:blipFill>
        <p:spPr>
          <a:xfrm>
            <a:off x="6438525" y="2500550"/>
            <a:ext cx="2393775" cy="23937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Finding Works in the Public Domain</a:t>
            </a:r>
            <a:endParaRPr/>
          </a:p>
        </p:txBody>
      </p:sp>
      <p:sp>
        <p:nvSpPr>
          <p:cNvPr id="87" name="Google Shape;87;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0"/>
              </a:spcAft>
              <a:buNone/>
            </a:pPr>
            <a:endParaRPr sz="1600"/>
          </a:p>
          <a:p>
            <a:pPr marL="457200" marR="2271367" lvl="0" indent="-330200" algn="l" rtl="0">
              <a:lnSpc>
                <a:spcPct val="105000"/>
              </a:lnSpc>
              <a:spcBef>
                <a:spcPts val="1200"/>
              </a:spcBef>
              <a:spcAft>
                <a:spcPts val="0"/>
              </a:spcAft>
              <a:buSzPts val="1600"/>
              <a:buChar char="●"/>
            </a:pPr>
            <a:r>
              <a:rPr lang="en" sz="1600"/>
              <a:t>Several projects host works in the public domain which you may already be familiar with including: </a:t>
            </a:r>
            <a:endParaRPr sz="1600"/>
          </a:p>
          <a:p>
            <a:pPr marL="914400" lvl="1" indent="-330200" algn="l" rtl="0">
              <a:lnSpc>
                <a:spcPct val="105000"/>
              </a:lnSpc>
              <a:spcBef>
                <a:spcPts val="0"/>
              </a:spcBef>
              <a:spcAft>
                <a:spcPts val="0"/>
              </a:spcAft>
              <a:buSzPts val="1600"/>
              <a:buChar char="○"/>
            </a:pPr>
            <a:r>
              <a:rPr lang="en" sz="1600"/>
              <a:t>Project Gutenberg </a:t>
            </a:r>
            <a:endParaRPr sz="1600"/>
          </a:p>
          <a:p>
            <a:pPr marL="914400" lvl="1" indent="-330200" algn="l" rtl="0">
              <a:lnSpc>
                <a:spcPct val="105000"/>
              </a:lnSpc>
              <a:spcBef>
                <a:spcPts val="0"/>
              </a:spcBef>
              <a:spcAft>
                <a:spcPts val="0"/>
              </a:spcAft>
              <a:buSzPts val="1600"/>
              <a:buChar char="○"/>
            </a:pPr>
            <a:r>
              <a:rPr lang="en" sz="1600"/>
              <a:t>Digital Public Library of America</a:t>
            </a:r>
            <a:endParaRPr sz="1600"/>
          </a:p>
          <a:p>
            <a:pPr marL="914400" lvl="1" indent="-330200" algn="l" rtl="0">
              <a:lnSpc>
                <a:spcPct val="105000"/>
              </a:lnSpc>
              <a:spcBef>
                <a:spcPts val="0"/>
              </a:spcBef>
              <a:spcAft>
                <a:spcPts val="0"/>
              </a:spcAft>
              <a:buSzPts val="1600"/>
              <a:buChar char="○"/>
            </a:pPr>
            <a:r>
              <a:rPr lang="en" sz="1600"/>
              <a:t>Library of Congress</a:t>
            </a:r>
            <a:endParaRPr sz="1600"/>
          </a:p>
          <a:p>
            <a:pPr marL="914400" lvl="1" indent="-330200" algn="l" rtl="0">
              <a:lnSpc>
                <a:spcPct val="105000"/>
              </a:lnSpc>
              <a:spcBef>
                <a:spcPts val="0"/>
              </a:spcBef>
              <a:spcAft>
                <a:spcPts val="0"/>
              </a:spcAft>
              <a:buSzPts val="1600"/>
              <a:buChar char="○"/>
            </a:pPr>
            <a:r>
              <a:rPr lang="en" sz="1600"/>
              <a:t>the Internet Archive among others </a:t>
            </a:r>
            <a:endParaRPr sz="1600"/>
          </a:p>
          <a:p>
            <a:pPr marL="457200" lvl="0" indent="-330200" algn="l" rtl="0">
              <a:lnSpc>
                <a:spcPct val="105000"/>
              </a:lnSpc>
              <a:spcBef>
                <a:spcPts val="0"/>
              </a:spcBef>
              <a:spcAft>
                <a:spcPts val="0"/>
              </a:spcAft>
              <a:buSzPts val="1600"/>
              <a:buChar char="●"/>
            </a:pPr>
            <a:r>
              <a:rPr lang="en" sz="1600"/>
              <a:t>Look for the Public Domain Mark of CC0 symbol to identify public domain works. </a:t>
            </a:r>
            <a:endParaRPr sz="1600"/>
          </a:p>
          <a:p>
            <a:pPr marL="457200" lvl="0" indent="-330200" algn="l" rtl="0">
              <a:lnSpc>
                <a:spcPct val="105000"/>
              </a:lnSpc>
              <a:spcBef>
                <a:spcPts val="0"/>
              </a:spcBef>
              <a:spcAft>
                <a:spcPts val="0"/>
              </a:spcAft>
              <a:buSzPts val="1600"/>
              <a:buChar char="●"/>
            </a:pPr>
            <a:r>
              <a:rPr lang="en" sz="1600"/>
              <a:t>Follow best practices by linking back to the institution that makes the work available digitally to identify the provenance of the work</a:t>
            </a:r>
            <a:endParaRPr sz="1600"/>
          </a:p>
        </p:txBody>
      </p:sp>
      <p:pic>
        <p:nvPicPr>
          <p:cNvPr id="88" name="Google Shape;88;p17"/>
          <p:cNvPicPr preferRelativeResize="0"/>
          <p:nvPr/>
        </p:nvPicPr>
        <p:blipFill>
          <a:blip r:embed="rId3">
            <a:alphaModFix/>
          </a:blip>
          <a:stretch>
            <a:fillRect/>
          </a:stretch>
        </p:blipFill>
        <p:spPr>
          <a:xfrm>
            <a:off x="6147075" y="0"/>
            <a:ext cx="2918801" cy="29188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2666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Exceptions and Limitations: Fair Use</a:t>
            </a:r>
            <a:endParaRPr/>
          </a:p>
        </p:txBody>
      </p:sp>
      <p:sp>
        <p:nvSpPr>
          <p:cNvPr id="94" name="Google Shape;94;p18"/>
          <p:cNvSpPr txBox="1">
            <a:spLocks noGrp="1"/>
          </p:cNvSpPr>
          <p:nvPr>
            <p:ph type="body" idx="1"/>
          </p:nvPr>
        </p:nvSpPr>
        <p:spPr>
          <a:xfrm>
            <a:off x="311700" y="1228025"/>
            <a:ext cx="8520600" cy="3826500"/>
          </a:xfrm>
          <a:prstGeom prst="rect">
            <a:avLst/>
          </a:prstGeom>
        </p:spPr>
        <p:txBody>
          <a:bodyPr spcFirstLastPara="1" wrap="square" lIns="91425" tIns="91425" rIns="91425" bIns="91425" anchor="t" anchorCtr="0">
            <a:noAutofit/>
          </a:bodyPr>
          <a:lstStyle/>
          <a:p>
            <a:pPr marL="457200" marR="2614267" lvl="0" indent="-330200" algn="l" rtl="0">
              <a:spcBef>
                <a:spcPts val="0"/>
              </a:spcBef>
              <a:spcAft>
                <a:spcPts val="0"/>
              </a:spcAft>
              <a:buSzPts val="1600"/>
              <a:buChar char="●"/>
            </a:pPr>
            <a:r>
              <a:rPr lang="en" sz="1600"/>
              <a:t>Exceptions and limitations strike a balance between rights of the creator and users of the work to build new works </a:t>
            </a:r>
            <a:endParaRPr sz="1600"/>
          </a:p>
          <a:p>
            <a:pPr marL="457200" marR="2614267" lvl="0" indent="-330200" algn="l" rtl="0">
              <a:spcBef>
                <a:spcPts val="0"/>
              </a:spcBef>
              <a:spcAft>
                <a:spcPts val="0"/>
              </a:spcAft>
              <a:buSzPts val="1600"/>
              <a:buChar char="●"/>
            </a:pPr>
            <a:r>
              <a:rPr lang="en" sz="1600"/>
              <a:t>Fair Use is a legal doctrine that allows certain unlicensed uses of a work</a:t>
            </a:r>
            <a:endParaRPr sz="1600"/>
          </a:p>
          <a:p>
            <a:pPr marL="457200" marR="2614267" lvl="0" indent="-330200" algn="l" rtl="0">
              <a:spcBef>
                <a:spcPts val="0"/>
              </a:spcBef>
              <a:spcAft>
                <a:spcPts val="0"/>
              </a:spcAft>
              <a:buSzPts val="1600"/>
              <a:buChar char="●"/>
            </a:pPr>
            <a:r>
              <a:rPr lang="en" sz="1600"/>
              <a:t>Judges consider four factors to determine if a use of copyrighted material is considered fair use: </a:t>
            </a:r>
            <a:endParaRPr sz="1600"/>
          </a:p>
          <a:p>
            <a:pPr marL="1371600" lvl="2" indent="241300" algn="l" rtl="0">
              <a:spcBef>
                <a:spcPts val="0"/>
              </a:spcBef>
              <a:spcAft>
                <a:spcPts val="0"/>
              </a:spcAft>
              <a:buSzPts val="1600"/>
              <a:buAutoNum type="arabicPeriod"/>
            </a:pPr>
            <a:r>
              <a:rPr lang="en" sz="1600"/>
              <a:t>the purpose and character of your use</a:t>
            </a:r>
            <a:endParaRPr sz="1600"/>
          </a:p>
          <a:p>
            <a:pPr marL="1371600" lvl="2" indent="241300" algn="l" rtl="0">
              <a:spcBef>
                <a:spcPts val="0"/>
              </a:spcBef>
              <a:spcAft>
                <a:spcPts val="0"/>
              </a:spcAft>
              <a:buSzPts val="1600"/>
              <a:buAutoNum type="arabicPeriod"/>
            </a:pPr>
            <a:r>
              <a:rPr lang="en" sz="1600"/>
              <a:t>the nature of the copyrighted work</a:t>
            </a:r>
            <a:endParaRPr sz="1600"/>
          </a:p>
          <a:p>
            <a:pPr marL="1371600" lvl="2" indent="241300" algn="l" rtl="0">
              <a:spcBef>
                <a:spcPts val="0"/>
              </a:spcBef>
              <a:spcAft>
                <a:spcPts val="0"/>
              </a:spcAft>
              <a:buSzPts val="1600"/>
              <a:buAutoNum type="arabicPeriod"/>
            </a:pPr>
            <a:r>
              <a:rPr lang="en" sz="1600"/>
              <a:t>the amount and substantiality of the portion taken, and</a:t>
            </a:r>
            <a:endParaRPr sz="1600"/>
          </a:p>
          <a:p>
            <a:pPr marL="1371600" lvl="2" indent="241300" algn="l" rtl="0">
              <a:spcBef>
                <a:spcPts val="0"/>
              </a:spcBef>
              <a:spcAft>
                <a:spcPts val="0"/>
              </a:spcAft>
              <a:buSzPts val="1600"/>
              <a:buAutoNum type="arabicPeriod"/>
            </a:pPr>
            <a:r>
              <a:rPr lang="en" sz="1600"/>
              <a:t>the effect of the use upon the potential market.</a:t>
            </a:r>
            <a:endParaRPr sz="1600"/>
          </a:p>
          <a:p>
            <a:pPr marL="457200" lvl="0" indent="0" algn="l" rtl="0">
              <a:spcBef>
                <a:spcPts val="1200"/>
              </a:spcBef>
              <a:spcAft>
                <a:spcPts val="1200"/>
              </a:spcAft>
              <a:buNone/>
            </a:pPr>
            <a:endParaRPr sz="1600"/>
          </a:p>
        </p:txBody>
      </p:sp>
      <p:pic>
        <p:nvPicPr>
          <p:cNvPr id="95" name="Google Shape;95;p18"/>
          <p:cNvPicPr preferRelativeResize="0"/>
          <p:nvPr/>
        </p:nvPicPr>
        <p:blipFill>
          <a:blip r:embed="rId3">
            <a:alphaModFix/>
          </a:blip>
          <a:stretch>
            <a:fillRect/>
          </a:stretch>
        </p:blipFill>
        <p:spPr>
          <a:xfrm>
            <a:off x="6175775" y="0"/>
            <a:ext cx="2968226" cy="296822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Is it a fair use?</a:t>
            </a:r>
            <a:endParaRPr/>
          </a:p>
        </p:txBody>
      </p:sp>
      <p:sp>
        <p:nvSpPr>
          <p:cNvPr id="101" name="Google Shape;101;p19"/>
          <p:cNvSpPr txBox="1">
            <a:spLocks noGrp="1"/>
          </p:cNvSpPr>
          <p:nvPr>
            <p:ph type="body" idx="1"/>
          </p:nvPr>
        </p:nvSpPr>
        <p:spPr>
          <a:xfrm>
            <a:off x="311700" y="1139050"/>
            <a:ext cx="8520600" cy="3528600"/>
          </a:xfrm>
          <a:prstGeom prst="rect">
            <a:avLst/>
          </a:prstGeom>
        </p:spPr>
        <p:txBody>
          <a:bodyPr spcFirstLastPara="1" wrap="square" lIns="91425" tIns="91425" rIns="91425" bIns="91425" anchor="t" anchorCtr="0">
            <a:noAutofit/>
          </a:bodyPr>
          <a:lstStyle/>
          <a:p>
            <a:pPr marL="457200" marR="2328517" lvl="0" indent="-332740" algn="l" rtl="0">
              <a:lnSpc>
                <a:spcPct val="95000"/>
              </a:lnSpc>
              <a:spcBef>
                <a:spcPts val="0"/>
              </a:spcBef>
              <a:spcAft>
                <a:spcPts val="0"/>
              </a:spcAft>
              <a:buSzPts val="1640"/>
              <a:buChar char="●"/>
            </a:pPr>
            <a:r>
              <a:rPr lang="en" sz="1640"/>
              <a:t>Ask yourself some questions to determine if it’s fair use:</a:t>
            </a:r>
            <a:endParaRPr sz="1640"/>
          </a:p>
          <a:p>
            <a:pPr marL="914400" marR="2328517" lvl="1" indent="-332740" algn="l" rtl="0">
              <a:lnSpc>
                <a:spcPct val="95000"/>
              </a:lnSpc>
              <a:spcBef>
                <a:spcPts val="0"/>
              </a:spcBef>
              <a:spcAft>
                <a:spcPts val="0"/>
              </a:spcAft>
              <a:buSzPts val="1640"/>
              <a:buChar char="○"/>
            </a:pPr>
            <a:r>
              <a:rPr lang="en" sz="1640"/>
              <a:t>Is the use transformative?</a:t>
            </a:r>
            <a:endParaRPr sz="1640"/>
          </a:p>
          <a:p>
            <a:pPr marL="914400" marR="2328517" lvl="1" indent="-332740" algn="l" rtl="0">
              <a:lnSpc>
                <a:spcPct val="95000"/>
              </a:lnSpc>
              <a:spcBef>
                <a:spcPts val="0"/>
              </a:spcBef>
              <a:spcAft>
                <a:spcPts val="0"/>
              </a:spcAft>
              <a:buSzPts val="1640"/>
              <a:buChar char="○"/>
            </a:pPr>
            <a:r>
              <a:rPr lang="en" sz="1640"/>
              <a:t>Is the original work already published? Is your use for commercial or nonprofit/educational purposes?</a:t>
            </a:r>
            <a:endParaRPr sz="1640"/>
          </a:p>
          <a:p>
            <a:pPr marL="914400" marR="2328517" lvl="1" indent="-332740" algn="l" rtl="0">
              <a:lnSpc>
                <a:spcPct val="95000"/>
              </a:lnSpc>
              <a:spcBef>
                <a:spcPts val="0"/>
              </a:spcBef>
              <a:spcAft>
                <a:spcPts val="0"/>
              </a:spcAft>
              <a:buSzPts val="1640"/>
              <a:buChar char="○"/>
            </a:pPr>
            <a:r>
              <a:rPr lang="en" sz="1640"/>
              <a:t>How much of the work are you using and how substantial is that part?</a:t>
            </a:r>
            <a:endParaRPr sz="1640"/>
          </a:p>
          <a:p>
            <a:pPr marL="914400" marR="2328517" lvl="1" indent="-332740" algn="l" rtl="0">
              <a:lnSpc>
                <a:spcPct val="95000"/>
              </a:lnSpc>
              <a:spcBef>
                <a:spcPts val="0"/>
              </a:spcBef>
              <a:spcAft>
                <a:spcPts val="0"/>
              </a:spcAft>
              <a:buSzPts val="1640"/>
              <a:buChar char="○"/>
            </a:pPr>
            <a:r>
              <a:rPr lang="en" sz="1640"/>
              <a:t>Does your use impact the original creator from profiting from their work?</a:t>
            </a:r>
            <a:endParaRPr sz="1640"/>
          </a:p>
          <a:p>
            <a:pPr marL="457200" lvl="0" indent="-332740" algn="l" rtl="0">
              <a:lnSpc>
                <a:spcPct val="95000"/>
              </a:lnSpc>
              <a:spcBef>
                <a:spcPts val="0"/>
              </a:spcBef>
              <a:spcAft>
                <a:spcPts val="0"/>
              </a:spcAft>
              <a:buSzPts val="1640"/>
              <a:buChar char="●"/>
            </a:pPr>
            <a:r>
              <a:rPr lang="en" sz="1640"/>
              <a:t>Keep in mind that use of copyrighted materials included in electronic resources through the library is determined by licensing terms that determine how users may make use of the work. If you’re unclear about the use of a work for scholarship or teaching please reach out to your Oakton librarians. </a:t>
            </a:r>
            <a:endParaRPr sz="1640"/>
          </a:p>
          <a:p>
            <a:pPr marL="914400" lvl="1" indent="-332740" algn="l" rtl="0">
              <a:lnSpc>
                <a:spcPct val="95000"/>
              </a:lnSpc>
              <a:spcBef>
                <a:spcPts val="0"/>
              </a:spcBef>
              <a:spcAft>
                <a:spcPts val="0"/>
              </a:spcAft>
              <a:buSzPts val="1640"/>
              <a:buChar char="○"/>
            </a:pPr>
            <a:r>
              <a:rPr lang="en" sz="1640"/>
              <a:t>Tip: Rutgers University Library has excellent </a:t>
            </a:r>
            <a:r>
              <a:rPr lang="en" sz="1640" u="sng">
                <a:solidFill>
                  <a:schemeClr val="hlink"/>
                </a:solidFill>
                <a:hlinkClick r:id="rId3"/>
              </a:rPr>
              <a:t>guidelines </a:t>
            </a:r>
            <a:r>
              <a:rPr lang="en" sz="1640"/>
              <a:t>for making an assessment on fair use in the Learning Management System</a:t>
            </a:r>
            <a:endParaRPr sz="1640"/>
          </a:p>
          <a:p>
            <a:pPr marL="457200" lvl="0" indent="0" algn="l" rtl="0">
              <a:lnSpc>
                <a:spcPct val="95000"/>
              </a:lnSpc>
              <a:spcBef>
                <a:spcPts val="1200"/>
              </a:spcBef>
              <a:spcAft>
                <a:spcPts val="0"/>
              </a:spcAft>
              <a:buClr>
                <a:schemeClr val="dk1"/>
              </a:buClr>
              <a:buSzPts val="852"/>
              <a:buFont typeface="Arial"/>
              <a:buNone/>
            </a:pPr>
            <a:endParaRPr sz="1640"/>
          </a:p>
          <a:p>
            <a:pPr marL="0" lvl="0" indent="0" algn="l" rtl="0">
              <a:lnSpc>
                <a:spcPct val="95000"/>
              </a:lnSpc>
              <a:spcBef>
                <a:spcPts val="1200"/>
              </a:spcBef>
              <a:spcAft>
                <a:spcPts val="1200"/>
              </a:spcAft>
              <a:buSzPts val="852"/>
              <a:buNone/>
            </a:pPr>
            <a:endParaRPr sz="1795"/>
          </a:p>
        </p:txBody>
      </p:sp>
      <p:pic>
        <p:nvPicPr>
          <p:cNvPr id="102" name="Google Shape;102;p19"/>
          <p:cNvPicPr preferRelativeResize="0"/>
          <p:nvPr/>
        </p:nvPicPr>
        <p:blipFill>
          <a:blip r:embed="rId4">
            <a:alphaModFix/>
          </a:blip>
          <a:stretch>
            <a:fillRect/>
          </a:stretch>
        </p:blipFill>
        <p:spPr>
          <a:xfrm>
            <a:off x="6184425" y="0"/>
            <a:ext cx="2647874" cy="26478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256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Intellectual Property Protections</a:t>
            </a:r>
            <a:endParaRPr/>
          </a:p>
        </p:txBody>
      </p:sp>
      <p:sp>
        <p:nvSpPr>
          <p:cNvPr id="108" name="Google Shape;108;p20"/>
          <p:cNvSpPr txBox="1">
            <a:spLocks noGrp="1"/>
          </p:cNvSpPr>
          <p:nvPr>
            <p:ph type="body" idx="1"/>
          </p:nvPr>
        </p:nvSpPr>
        <p:spPr>
          <a:xfrm>
            <a:off x="122400" y="829325"/>
            <a:ext cx="8709900" cy="35985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Char char="●"/>
            </a:pPr>
            <a:r>
              <a:rPr lang="en" sz="1600">
                <a:solidFill>
                  <a:schemeClr val="dk1"/>
                </a:solidFill>
              </a:rPr>
              <a:t>Creators have protections over their creative an intellectual works other than copyright which may be taken into consideration by users of that content</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Trademark law - generally related to the producers of brands so that users know the real provenance of the work. Example: a designed brand name</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Patent law - generally relates to inventions or other technology and grants exclusive rights to the creator to make or sell or use the invention for a limited period of time. Example: “Device for Moistening the Adhesive Coating on Postage Stamps and Envelopes” (1981) </a:t>
            </a:r>
            <a:endParaRPr sz="1600">
              <a:solidFill>
                <a:schemeClr val="dk1"/>
              </a:solidFill>
            </a:endParaRPr>
          </a:p>
        </p:txBody>
      </p:sp>
      <p:pic>
        <p:nvPicPr>
          <p:cNvPr id="109" name="Google Shape;109;p20"/>
          <p:cNvPicPr preferRelativeResize="0"/>
          <p:nvPr/>
        </p:nvPicPr>
        <p:blipFill>
          <a:blip r:embed="rId3">
            <a:alphaModFix/>
          </a:blip>
          <a:stretch>
            <a:fillRect/>
          </a:stretch>
        </p:blipFill>
        <p:spPr>
          <a:xfrm>
            <a:off x="3367668" y="2890768"/>
            <a:ext cx="3538300" cy="1988975"/>
          </a:xfrm>
          <a:prstGeom prst="rect">
            <a:avLst/>
          </a:prstGeom>
          <a:noFill/>
          <a:ln>
            <a:noFill/>
          </a:ln>
        </p:spPr>
      </p:pic>
      <p:sp>
        <p:nvSpPr>
          <p:cNvPr id="110" name="Google Shape;110;p20"/>
          <p:cNvSpPr txBox="1"/>
          <p:nvPr/>
        </p:nvSpPr>
        <p:spPr>
          <a:xfrm>
            <a:off x="1515150" y="4776100"/>
            <a:ext cx="6113700" cy="28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a:t>Poynter, Donald B. (1981). Apparatus for Moistening the Adhesive Coating on a Postage Stamp [image]. World Intellectual Property Organization. </a:t>
            </a:r>
            <a:r>
              <a:rPr lang="en" sz="800" u="sng">
                <a:solidFill>
                  <a:schemeClr val="hlink"/>
                </a:solidFill>
                <a:hlinkClick r:id="rId4"/>
              </a:rPr>
              <a:t>https://www.wipo.int/patents/en/2022_patent_picks.html</a:t>
            </a:r>
            <a:r>
              <a:rPr lang="en" sz="800"/>
              <a:t> </a:t>
            </a:r>
            <a:endParaRPr sz="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References</a:t>
            </a:r>
            <a:endParaRPr/>
          </a:p>
        </p:txBody>
      </p:sp>
      <p:sp>
        <p:nvSpPr>
          <p:cNvPr id="116" name="Google Shape;116;p21"/>
          <p:cNvSpPr txBox="1">
            <a:spLocks noGrp="1"/>
          </p:cNvSpPr>
          <p:nvPr>
            <p:ph type="body" idx="1"/>
          </p:nvPr>
        </p:nvSpPr>
        <p:spPr>
          <a:xfrm>
            <a:off x="206725" y="1173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300">
                <a:solidFill>
                  <a:srgbClr val="2D3B45"/>
                </a:solidFill>
                <a:highlight>
                  <a:schemeClr val="lt1"/>
                </a:highlight>
              </a:rPr>
              <a:t>“[2.1 Copyright Basics]” (</a:t>
            </a:r>
            <a:r>
              <a:rPr lang="en" sz="1300" u="sng">
                <a:solidFill>
                  <a:srgbClr val="2200CC"/>
                </a:solidFill>
                <a:highlight>
                  <a:schemeClr val="lt1"/>
                </a:highlight>
                <a:hlinkClick r:id="rId3">
                  <a:extLst>
                    <a:ext uri="{A12FA001-AC4F-418D-AE19-62706E023703}">
                      <ahyp:hlinkClr xmlns:ahyp="http://schemas.microsoft.com/office/drawing/2018/hyperlinkcolor" val="tx"/>
                    </a:ext>
                  </a:extLst>
                </a:hlinkClick>
              </a:rPr>
              <a:t>https://certificates.creativecommons.org/cccertedu/chapter/2-1-copyright-basics/</a:t>
            </a:r>
            <a:r>
              <a:rPr lang="en" sz="1300">
                <a:solidFill>
                  <a:srgbClr val="2D3B45"/>
                </a:solidFill>
                <a:highlight>
                  <a:schemeClr val="lt1"/>
                </a:highlight>
              </a:rPr>
              <a:t>) by Creative Commons. </a:t>
            </a:r>
            <a:r>
              <a:rPr lang="en" sz="1300" u="sng">
                <a:solidFill>
                  <a:srgbClr val="2200CC"/>
                </a:solidFill>
                <a:highlight>
                  <a:schemeClr val="lt1"/>
                </a:highlight>
                <a:hlinkClick r:id="rId4">
                  <a:extLst>
                    <a:ext uri="{A12FA001-AC4F-418D-AE19-62706E023703}">
                      <ahyp:hlinkClr xmlns:ahyp="http://schemas.microsoft.com/office/drawing/2018/hyperlinkcolor" val="tx"/>
                    </a:ext>
                  </a:extLst>
                </a:hlinkClick>
              </a:rPr>
              <a:t>CC BY 4.0</a:t>
            </a:r>
            <a:endParaRPr sz="1300"/>
          </a:p>
          <a:p>
            <a:pPr marL="0" lvl="0" indent="0" algn="l" rtl="0">
              <a:spcBef>
                <a:spcPts val="500"/>
              </a:spcBef>
              <a:spcAft>
                <a:spcPts val="0"/>
              </a:spcAft>
              <a:buNone/>
            </a:pPr>
            <a:r>
              <a:rPr lang="en" sz="1300"/>
              <a:t>Berne Convention for the Protection of Literary and Artistic Works. (n.d.). Retrieved June 22, 2023, from https://www.wipo.int/treaties/en/ip/berne/index.html</a:t>
            </a:r>
            <a:endParaRPr sz="1300"/>
          </a:p>
          <a:p>
            <a:pPr marL="0" lvl="0" indent="0" algn="l" rtl="0">
              <a:spcBef>
                <a:spcPts val="1200"/>
              </a:spcBef>
              <a:spcAft>
                <a:spcPts val="0"/>
              </a:spcAft>
              <a:buNone/>
            </a:pPr>
            <a:r>
              <a:rPr lang="en" sz="1300"/>
              <a:t>Stanford Copyright and Fair Use Center. (2013, April 4). Measuring Fair Use: The Four Factors. Retrieved June 30, 2023 from https://fairuse.stanford.edu/overview/fair-use/four-factors/</a:t>
            </a:r>
            <a:endParaRPr sz="1300"/>
          </a:p>
          <a:p>
            <a:pPr marL="0" lvl="0" indent="0" algn="l" rtl="0">
              <a:spcBef>
                <a:spcPts val="1200"/>
              </a:spcBef>
              <a:spcAft>
                <a:spcPts val="0"/>
              </a:spcAft>
              <a:buNone/>
            </a:pPr>
            <a:r>
              <a:rPr lang="en" sz="1300"/>
              <a:t>U.S. Copyright Office Fair Use Index. (n.d.). Retrieved June 26, 2023, from https://www.copyright.gov/fair-use/</a:t>
            </a:r>
            <a:endParaRPr sz="1300"/>
          </a:p>
          <a:p>
            <a:pPr marL="0" lvl="0" indent="0" algn="l" rtl="0">
              <a:spcBef>
                <a:spcPts val="1200"/>
              </a:spcBef>
              <a:spcAft>
                <a:spcPts val="0"/>
              </a:spcAft>
              <a:buNone/>
            </a:pPr>
            <a:r>
              <a:rPr lang="en" sz="1300"/>
              <a:t>What Does Copyright Protect? (FAQ) | U.S. Copyright Office. (n.d.). [Web page]. Retrieved July 1, 2023, from https://www.copyright.gov/help/faq/faq-protect.html</a:t>
            </a:r>
            <a:endParaRPr sz="1300"/>
          </a:p>
          <a:p>
            <a:pPr marL="0" lvl="0" indent="0" algn="l" rtl="0">
              <a:spcBef>
                <a:spcPts val="1200"/>
              </a:spcBef>
              <a:spcAft>
                <a:spcPts val="0"/>
              </a:spcAft>
              <a:buNone/>
            </a:pPr>
            <a:r>
              <a:rPr lang="en" sz="1300"/>
              <a:t>What is Copyright? | U.S. Copyright Office. (n.d.). Retrieved June 30, 2023, from </a:t>
            </a:r>
            <a:r>
              <a:rPr lang="en" sz="1300" u="sng">
                <a:solidFill>
                  <a:schemeClr val="hlink"/>
                </a:solidFill>
                <a:hlinkClick r:id="rId5"/>
              </a:rPr>
              <a:t>https://www.copyright.gov/what-is-copyright/</a:t>
            </a:r>
            <a:endParaRPr sz="1300"/>
          </a:p>
          <a:p>
            <a:pPr marL="0" lvl="0" indent="0" algn="l" rtl="0">
              <a:spcBef>
                <a:spcPts val="1200"/>
              </a:spcBef>
              <a:spcAft>
                <a:spcPts val="500"/>
              </a:spcAft>
              <a:buNone/>
            </a:pPr>
            <a:endParaRPr sz="13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1708</Words>
  <Application>Microsoft Office PowerPoint</Application>
  <PresentationFormat>On-screen Show (16:9)</PresentationFormat>
  <Paragraphs>85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Source Sans Pro</vt:lpstr>
      <vt:lpstr>Simple Light</vt:lpstr>
      <vt:lpstr>Copyright</vt:lpstr>
      <vt:lpstr>What is Copyright?</vt:lpstr>
      <vt:lpstr>Copyright Eligibility</vt:lpstr>
      <vt:lpstr>Public Domain</vt:lpstr>
      <vt:lpstr>Finding Works in the Public Domain</vt:lpstr>
      <vt:lpstr>Exceptions and Limitations: Fair Use</vt:lpstr>
      <vt:lpstr>Is it a fair use?</vt:lpstr>
      <vt:lpstr>Intellectual Property Protections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dc:title>
  <dc:creator>Clarage, Elizabeth Claire</dc:creator>
  <cp:lastModifiedBy>Clarage, Elizabeth Claire</cp:lastModifiedBy>
  <cp:revision>1</cp:revision>
  <dcterms:modified xsi:type="dcterms:W3CDTF">2024-01-05T19:32:50Z</dcterms:modified>
</cp:coreProperties>
</file>