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C658F8F-7848-4C3C-B5AE-CF26D9841A52}">
  <a:tblStyle styleId="{6C658F8F-7848-4C3C-B5AE-CF26D9841A5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138"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ertificates.creativecommons.org/cccertedu/chapter/3-3-license-types/"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creativecommons.org/licenses/by/4.0/" TargetMode="External"/><Relationship Id="rId4" Type="http://schemas.openxmlformats.org/officeDocument/2006/relationships/hyperlink" Target="https://creativecommons.org/"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d3c65eac03_0_5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d3c65eac03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14459ef52e_0_2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14459ef52e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14459ef52e_0_2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14459ef52e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14459ef52e_0_3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14459ef52e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14459ef52e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14459ef52e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14459ef52e_0_3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14459ef52e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14459ef52e_0_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14459ef52e_0_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0">
              <a:lnSpc>
                <a:spcPct val="115000"/>
              </a:lnSpc>
              <a:spcBef>
                <a:spcPts val="0"/>
              </a:spcBef>
              <a:spcAft>
                <a:spcPts val="1200"/>
              </a:spcAft>
              <a:buClr>
                <a:schemeClr val="dk1"/>
              </a:buClr>
              <a:buSzPts val="1100"/>
              <a:buFont typeface="Arial"/>
              <a:buNone/>
            </a:pPr>
            <a:r>
              <a:rPr lang="en" sz="1500" u="sng">
                <a:solidFill>
                  <a:schemeClr val="hlink"/>
                </a:solidFill>
                <a:highlight>
                  <a:schemeClr val="lt1"/>
                </a:highlight>
                <a:hlinkClick r:id="rId3"/>
              </a:rPr>
              <a:t>License Types</a:t>
            </a:r>
            <a:r>
              <a:rPr lang="en" sz="1500">
                <a:solidFill>
                  <a:srgbClr val="222222"/>
                </a:solidFill>
                <a:highlight>
                  <a:schemeClr val="lt1"/>
                </a:highlight>
              </a:rPr>
              <a:t>, by </a:t>
            </a:r>
            <a:r>
              <a:rPr lang="en" sz="1500" u="sng">
                <a:solidFill>
                  <a:srgbClr val="0097A7"/>
                </a:solidFill>
                <a:highlight>
                  <a:schemeClr val="lt1"/>
                </a:highlight>
                <a:hlinkClick r:id="rId4">
                  <a:extLst>
                    <a:ext uri="{A12FA001-AC4F-418D-AE19-62706E023703}">
                      <ahyp:hlinkClr xmlns:ahyp="http://schemas.microsoft.com/office/drawing/2018/hyperlinkcolor" val="tx"/>
                    </a:ext>
                  </a:extLst>
                </a:hlinkClick>
              </a:rPr>
              <a:t>Creative Commons</a:t>
            </a:r>
            <a:r>
              <a:rPr lang="en" sz="1500">
                <a:solidFill>
                  <a:srgbClr val="222222"/>
                </a:solidFill>
                <a:highlight>
                  <a:schemeClr val="lt1"/>
                </a:highlight>
              </a:rPr>
              <a:t>. </a:t>
            </a:r>
            <a:r>
              <a:rPr lang="en" sz="1500" u="sng">
                <a:solidFill>
                  <a:srgbClr val="0097A7"/>
                </a:solidFill>
                <a:highlight>
                  <a:schemeClr val="lt1"/>
                </a:highlight>
                <a:hlinkClick r:id="rId5">
                  <a:extLst>
                    <a:ext uri="{A12FA001-AC4F-418D-AE19-62706E023703}">
                      <ahyp:hlinkClr xmlns:ahyp="http://schemas.microsoft.com/office/drawing/2018/hyperlinkcolor" val="tx"/>
                    </a:ext>
                  </a:extLst>
                </a:hlinkClick>
              </a:rPr>
              <a:t>CC BY 4.0.</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14459ef52e_0_4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14459ef52e_0_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14459ef52e_0_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14459ef52e_0_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14459ef52e_0_5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14459ef52e_0_5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b6404acbd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b6404acb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500"/>
              </a:spcAft>
              <a:buNone/>
            </a:pPr>
            <a:endParaRPr sz="1200">
              <a:solidFill>
                <a:srgbClr val="2D3B45"/>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14459ef52e_0_1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14459ef52e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1057c21322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1057c2132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500"/>
              </a:spcAft>
              <a:buNone/>
            </a:pPr>
            <a:endParaRPr sz="1200">
              <a:solidFill>
                <a:srgbClr val="2D3B45"/>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14459ef52e_0_5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14459ef52e_0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500"/>
              </a:spcAft>
              <a:buNone/>
            </a:pPr>
            <a:endParaRPr sz="1200">
              <a:solidFill>
                <a:srgbClr val="2D3B45"/>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14459ef52e_0_5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14459ef52e_0_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500"/>
              </a:spcAft>
              <a:buNone/>
            </a:pPr>
            <a:endParaRPr sz="1200">
              <a:solidFill>
                <a:srgbClr val="2D3B45"/>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14459ef52e_0_5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14459ef52e_0_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500"/>
              </a:spcAft>
              <a:buNone/>
            </a:pPr>
            <a:endParaRPr sz="1200">
              <a:solidFill>
                <a:srgbClr val="2D3B45"/>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14459ef52e_0_5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14459ef52e_0_5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500"/>
              </a:spcAft>
              <a:buNone/>
            </a:pPr>
            <a:endParaRPr sz="1200">
              <a:solidFill>
                <a:srgbClr val="2D3B45"/>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14459ef52e_0_5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14459ef52e_0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500"/>
              </a:spcAft>
              <a:buNone/>
            </a:pPr>
            <a:endParaRPr sz="1200">
              <a:solidFill>
                <a:srgbClr val="2D3B45"/>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14459ef52e_0_5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14459ef52e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500"/>
              </a:spcAft>
              <a:buNone/>
            </a:pPr>
            <a:endParaRPr sz="1200">
              <a:solidFill>
                <a:srgbClr val="2D3B45"/>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d91e4cf74e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d91e4cf74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eea729dafc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eea729dafc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14459ef52e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14459ef52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14459ef52e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14459ef52e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14459ef52e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14459ef52e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1057c21322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1057c2132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14459ef52e_0_1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14459ef52e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14459ef52e_0_1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14459ef52e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creativecommons.org/licenses/by/4.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certificates.creativecommons.org/cccertedu/chapter/2-1-copyright-basic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hyperlink" Target="https://creativecommons.org/licenses/by/4.0/" TargetMode="External"/><Relationship Id="rId4" Type="http://schemas.openxmlformats.org/officeDocument/2006/relationships/hyperlink" Target="https://creativecommons.or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ertificates.creativecommons.org/cccertedu/chapter/3-anatomy-of-a-cc-license/"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hyperlink" Target="https://creativecommons.org/licenses/by/4.0/" TargetMode="External"/><Relationship Id="rId4" Type="http://schemas.openxmlformats.org/officeDocument/2006/relationships/hyperlink" Target="https://creativecommons.or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ertificates.creativecommons.org/cccertedu/chapter/3-1-license-design-and-terminology/"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hyperlink" Target="https://creativecommons.org/licenses/by/4.0/" TargetMode="External"/><Relationship Id="rId4" Type="http://schemas.openxmlformats.org/officeDocument/2006/relationships/hyperlink" Target="https://creativecommons.org/"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certificates.creativecommons.org/cccertedu/chapter/3-1-license-design-and-terminology/" TargetMode="External"/><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hyperlink" Target="https://creativecommons.org/licenses/by/4.0/" TargetMode="External"/><Relationship Id="rId10" Type="http://schemas.openxmlformats.org/officeDocument/2006/relationships/image" Target="../media/image6.png"/><Relationship Id="rId4" Type="http://schemas.openxmlformats.org/officeDocument/2006/relationships/hyperlink" Target="https://creativecommons.org/" TargetMode="External"/><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hyperlink" Target="https://citycollegeoer.commons.gc.cuny.edu/creative-commons-license-p3/" TargetMode="External"/><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hyperlink" Target="https://creativecommons.org/licenses/by/4.0/" TargetMode="External"/><Relationship Id="rId4" Type="http://schemas.openxmlformats.org/officeDocument/2006/relationships/hyperlink" Target="https://citycollegeoer.commons.gc.cuny.edu/"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hyperlink" Target="https://certificates.creativecommons.org/cccertedu/chapter/2-3-the-public-domain/"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hyperlink" Target="https://creativecommons.org/licenses/by/4.0/" TargetMode="External"/><Relationship Id="rId4" Type="http://schemas.openxmlformats.org/officeDocument/2006/relationships/hyperlink" Target="https://creativecommons.org/"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certificates.creativecommons.org/cccertedu/chapter/3-1-license-design-and-terminology/" TargetMode="External"/><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hyperlink" Target="https://creativecommons.org/licenses/by/4.0/" TargetMode="External"/><Relationship Id="rId4" Type="http://schemas.openxmlformats.org/officeDocument/2006/relationships/hyperlink" Target="https://creativecommons.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ertificates.creativecommons.org/cccertedu/chapter/6-2-oer-open-textbooks-open-courses/#footnote-128-4"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hyperlink" Target="https://creativecommons.org/licenses/by/4.0/" TargetMode="External"/><Relationship Id="rId4" Type="http://schemas.openxmlformats.org/officeDocument/2006/relationships/hyperlink" Target="https://creativecommon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ertificates.creativecommons.org/cccertedu/chapter/6-2-oer-open-textbooks-open-courses/#footnote-128-4"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hyperlink" Target="https://creativecommons.org/licenses/by/4.0/" TargetMode="External"/><Relationship Id="rId4" Type="http://schemas.openxmlformats.org/officeDocument/2006/relationships/hyperlink" Target="https://creativecommons.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open.bccampus.ca/files/2014/07/Faculty-Guide-22-Apr-15.pdf"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hyperlink" Target="https://openstax.org/" TargetMode="External"/><Relationship Id="rId3" Type="http://schemas.openxmlformats.org/officeDocument/2006/relationships/image" Target="../media/image2.png"/><Relationship Id="rId7" Type="http://schemas.openxmlformats.org/officeDocument/2006/relationships/hyperlink" Target="https://open.umn.edu/opentextbooks/"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www.oercommons.org/hubs/openillinois" TargetMode="External"/><Relationship Id="rId5" Type="http://schemas.openxmlformats.org/officeDocument/2006/relationships/hyperlink" Target="https://www.oercommons.org/" TargetMode="External"/><Relationship Id="rId4" Type="http://schemas.openxmlformats.org/officeDocument/2006/relationships/hyperlink" Target="https://cod.pressbooks.pub/" TargetMode="External"/><Relationship Id="rId9" Type="http://schemas.openxmlformats.org/officeDocument/2006/relationships/hyperlink" Target="https://open.bccampus.ca/"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vintagestockphotos.com/" TargetMode="External"/><Relationship Id="rId3" Type="http://schemas.openxmlformats.org/officeDocument/2006/relationships/image" Target="../media/image2.png"/><Relationship Id="rId7" Type="http://schemas.openxmlformats.org/officeDocument/2006/relationships/hyperlink" Target="https://affecttheverb.com/disabledandhere/" TargetMode="External"/><Relationship Id="rId12" Type="http://schemas.openxmlformats.org/officeDocument/2006/relationships/hyperlink" Target="https://bandcamp.com/tag/creative-commons"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s://nappy.co/" TargetMode="External"/><Relationship Id="rId11" Type="http://schemas.openxmlformats.org/officeDocument/2006/relationships/hyperlink" Target="https://freemusicarchive.org/home" TargetMode="External"/><Relationship Id="rId5" Type="http://schemas.openxmlformats.org/officeDocument/2006/relationships/hyperlink" Target="https://unsplash.com/" TargetMode="External"/><Relationship Id="rId10" Type="http://schemas.openxmlformats.org/officeDocument/2006/relationships/hyperlink" Target="https://openverse.org/" TargetMode="External"/><Relationship Id="rId4" Type="http://schemas.openxmlformats.org/officeDocument/2006/relationships/hyperlink" Target="https://www.freeimages.com/" TargetMode="External"/><Relationship Id="rId9" Type="http://schemas.openxmlformats.org/officeDocument/2006/relationships/hyperlink" Target="https://www.khanacademy.or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iki.creativecommons.org/wiki/Marking_your_work_with_a_CC_license"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hyperlink" Target="https://creativecommons.org/licenses/by/4.0/legalcod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certificates.creativecommons.org/cccertedu/chapter/1-1-the-story-of-creative-common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hyperlink" Target="https://creativecommons.org/licenses/by/4.0/" TargetMode="External"/><Relationship Id="rId4" Type="http://schemas.openxmlformats.org/officeDocument/2006/relationships/hyperlink" Target="https://creativecommons.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certificates.creativecommons.org/cccertedu/chapter/1-1-the-story-of-creative-common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hyperlink" Target="https://creativecommons.org/licenses/by/4.0/" TargetMode="External"/><Relationship Id="rId4" Type="http://schemas.openxmlformats.org/officeDocument/2006/relationships/hyperlink" Target="https://creativecommons.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ertificates.creativecommons.org/cccertedu/chapter/1-1-the-story-of-creative-common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hyperlink" Target="https://creativecommons.org/licenses/by/4.0/" TargetMode="External"/><Relationship Id="rId4" Type="http://schemas.openxmlformats.org/officeDocument/2006/relationships/hyperlink" Target="https://creativecommons.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ertificates.creativecommons.org/cccertedu/chapter/1-1-the-story-of-creative-common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hyperlink" Target="https://creativecommons.org/licenses/by/4.0/" TargetMode="External"/><Relationship Id="rId4" Type="http://schemas.openxmlformats.org/officeDocument/2006/relationships/hyperlink" Target="https://creativecommons.or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ertificates.creativecommons.org/cccertedu/chapter/1-2-creative-commons-today/"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hyperlink" Target="https://creativecommons.org/licenses/by/4.0/" TargetMode="External"/><Relationship Id="rId4" Type="http://schemas.openxmlformats.org/officeDocument/2006/relationships/hyperlink" Target="https://creativecommons.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ertificates.creativecommons.org/cccertedu/chapter/2-1-copyright-basic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hyperlink" Target="https://creativecommons.org/licenses/by/4.0/" TargetMode="External"/><Relationship Id="rId4" Type="http://schemas.openxmlformats.org/officeDocument/2006/relationships/hyperlink" Target="https://creativecommon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Copyright and the Creative Commons: The Basics</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n"/>
              <a:t>Lauren Kosrow</a:t>
            </a:r>
            <a:endParaRPr/>
          </a:p>
          <a:p>
            <a:pPr marL="0" lvl="0" indent="0" algn="ctr" rtl="0">
              <a:spcBef>
                <a:spcPts val="0"/>
              </a:spcBef>
              <a:spcAft>
                <a:spcPts val="0"/>
              </a:spcAft>
              <a:buNone/>
            </a:pPr>
            <a:r>
              <a:rPr lang="en"/>
              <a:t>Digital Content and Open Access Librarian</a:t>
            </a:r>
            <a:endParaRPr/>
          </a:p>
        </p:txBody>
      </p:sp>
      <p:pic>
        <p:nvPicPr>
          <p:cNvPr id="56" name="Google Shape;56;p13"/>
          <p:cNvPicPr preferRelativeResize="0"/>
          <p:nvPr/>
        </p:nvPicPr>
        <p:blipFill>
          <a:blip r:embed="rId3">
            <a:alphaModFix/>
          </a:blip>
          <a:stretch>
            <a:fillRect/>
          </a:stretch>
        </p:blipFill>
        <p:spPr>
          <a:xfrm>
            <a:off x="6865791" y="3626725"/>
            <a:ext cx="2158807" cy="1431475"/>
          </a:xfrm>
          <a:prstGeom prst="rect">
            <a:avLst/>
          </a:prstGeom>
          <a:noFill/>
          <a:ln>
            <a:noFill/>
          </a:ln>
        </p:spPr>
      </p:pic>
      <p:sp>
        <p:nvSpPr>
          <p:cNvPr id="57" name="Google Shape;57;p13"/>
          <p:cNvSpPr txBox="1"/>
          <p:nvPr/>
        </p:nvSpPr>
        <p:spPr>
          <a:xfrm>
            <a:off x="243550" y="4663650"/>
            <a:ext cx="53715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This work is licensed under a </a:t>
            </a:r>
            <a:r>
              <a:rPr lang="en" sz="1000" u="sng">
                <a:solidFill>
                  <a:srgbClr val="1155CC"/>
                </a:solidFill>
                <a:hlinkClick r:id="rId4">
                  <a:extLst>
                    <a:ext uri="{A12FA001-AC4F-418D-AE19-62706E023703}">
                      <ahyp:hlinkClr xmlns:ahyp="http://schemas.microsoft.com/office/drawing/2018/hyperlinkcolor" val="tx"/>
                    </a:ext>
                  </a:extLst>
                </a:hlinkClick>
              </a:rPr>
              <a:t>Creative Commons Attribution 4.0 International License</a:t>
            </a:r>
            <a:r>
              <a:rPr lang="en" sz="1000">
                <a:solidFill>
                  <a:schemeClr val="dk1"/>
                </a:solidFill>
              </a:rPr>
              <a:t>.</a:t>
            </a:r>
            <a:endParaRPr sz="1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Purpose of Copyright</a:t>
            </a:r>
            <a:endParaRPr/>
          </a:p>
        </p:txBody>
      </p:sp>
      <p:sp>
        <p:nvSpPr>
          <p:cNvPr id="117" name="Google Shape;117;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Clr>
                <a:schemeClr val="dk1"/>
              </a:buClr>
              <a:buSzPts val="2000"/>
              <a:buChar char="●"/>
            </a:pPr>
            <a:r>
              <a:rPr lang="en" sz="2000">
                <a:solidFill>
                  <a:srgbClr val="222222"/>
                </a:solidFill>
                <a:highlight>
                  <a:srgbClr val="FFFFFF"/>
                </a:highlight>
              </a:rPr>
              <a:t>There are two primary rationales for copyright law:</a:t>
            </a:r>
            <a:endParaRPr sz="2000">
              <a:solidFill>
                <a:srgbClr val="222222"/>
              </a:solidFill>
              <a:highlight>
                <a:srgbClr val="FFFFFF"/>
              </a:highlight>
            </a:endParaRPr>
          </a:p>
          <a:p>
            <a:pPr marL="914400" lvl="1" indent="-342900" algn="l" rtl="0">
              <a:spcBef>
                <a:spcPts val="0"/>
              </a:spcBef>
              <a:spcAft>
                <a:spcPts val="0"/>
              </a:spcAft>
              <a:buClr>
                <a:srgbClr val="222222"/>
              </a:buClr>
              <a:buSzPts val="1800"/>
              <a:buChar char="○"/>
            </a:pPr>
            <a:r>
              <a:rPr lang="en" sz="1800">
                <a:solidFill>
                  <a:srgbClr val="222222"/>
                </a:solidFill>
                <a:highlight>
                  <a:srgbClr val="FFFFFF"/>
                </a:highlight>
              </a:rPr>
              <a:t>Utilitarian: purpose of copyright is to </a:t>
            </a:r>
            <a:r>
              <a:rPr lang="en" sz="1800" b="1">
                <a:solidFill>
                  <a:srgbClr val="222222"/>
                </a:solidFill>
                <a:highlight>
                  <a:srgbClr val="FFFFFF"/>
                </a:highlight>
              </a:rPr>
              <a:t>incentivize</a:t>
            </a:r>
            <a:r>
              <a:rPr lang="en" sz="1800">
                <a:solidFill>
                  <a:srgbClr val="222222"/>
                </a:solidFill>
                <a:highlight>
                  <a:srgbClr val="FFFFFF"/>
                </a:highlight>
              </a:rPr>
              <a:t> creators via the social benefits that come from those works, including commercial gains</a:t>
            </a:r>
            <a:endParaRPr sz="1800">
              <a:solidFill>
                <a:srgbClr val="222222"/>
              </a:solidFill>
              <a:highlight>
                <a:srgbClr val="FFFFFF"/>
              </a:highlight>
            </a:endParaRPr>
          </a:p>
          <a:p>
            <a:pPr marL="914400" lvl="1" indent="-342900" algn="l" rtl="0">
              <a:spcBef>
                <a:spcPts val="0"/>
              </a:spcBef>
              <a:spcAft>
                <a:spcPts val="0"/>
              </a:spcAft>
              <a:buClr>
                <a:srgbClr val="222222"/>
              </a:buClr>
              <a:buSzPts val="1800"/>
              <a:buChar char="○"/>
            </a:pPr>
            <a:r>
              <a:rPr lang="en" sz="1800">
                <a:solidFill>
                  <a:srgbClr val="222222"/>
                </a:solidFill>
                <a:highlight>
                  <a:srgbClr val="FFFFFF"/>
                </a:highlight>
              </a:rPr>
              <a:t>Author’s rights: copyright protection serves to </a:t>
            </a:r>
            <a:r>
              <a:rPr lang="en" sz="1800" b="1">
                <a:solidFill>
                  <a:srgbClr val="222222"/>
                </a:solidFill>
                <a:highlight>
                  <a:srgbClr val="FFFFFF"/>
                </a:highlight>
              </a:rPr>
              <a:t>recognize</a:t>
            </a:r>
            <a:r>
              <a:rPr lang="en" sz="1800">
                <a:solidFill>
                  <a:srgbClr val="222222"/>
                </a:solidFill>
                <a:highlight>
                  <a:srgbClr val="FFFFFF"/>
                </a:highlight>
              </a:rPr>
              <a:t> and </a:t>
            </a:r>
            <a:r>
              <a:rPr lang="en" sz="1800" b="1">
                <a:solidFill>
                  <a:srgbClr val="222222"/>
                </a:solidFill>
                <a:highlight>
                  <a:srgbClr val="FFFFFF"/>
                </a:highlight>
              </a:rPr>
              <a:t>protect</a:t>
            </a:r>
            <a:r>
              <a:rPr lang="en" sz="1800">
                <a:solidFill>
                  <a:srgbClr val="222222"/>
                </a:solidFill>
                <a:highlight>
                  <a:srgbClr val="FFFFFF"/>
                </a:highlight>
              </a:rPr>
              <a:t> the connection creators have with their works</a:t>
            </a:r>
            <a:endParaRPr sz="1800">
              <a:solidFill>
                <a:srgbClr val="222222"/>
              </a:solidFill>
              <a:highlight>
                <a:srgbClr val="FFFFFF"/>
              </a:highlight>
            </a:endParaRPr>
          </a:p>
          <a:p>
            <a:pPr marL="0" lvl="0" indent="0" algn="l" rtl="0">
              <a:spcBef>
                <a:spcPts val="1200"/>
              </a:spcBef>
              <a:spcAft>
                <a:spcPts val="0"/>
              </a:spcAft>
              <a:buNone/>
            </a:pPr>
            <a:endParaRPr>
              <a:solidFill>
                <a:srgbClr val="222222"/>
              </a:solidFill>
              <a:highlight>
                <a:srgbClr val="FFFFFF"/>
              </a:highlight>
            </a:endParaRPr>
          </a:p>
          <a:p>
            <a:pPr marL="0" lvl="0" indent="0" algn="r" rtl="0">
              <a:spcBef>
                <a:spcPts val="1200"/>
              </a:spcBef>
              <a:spcAft>
                <a:spcPts val="1200"/>
              </a:spcAft>
              <a:buNone/>
            </a:pPr>
            <a:r>
              <a:rPr lang="en" sz="1599" u="sng">
                <a:solidFill>
                  <a:schemeClr val="accent5"/>
                </a:solidFill>
                <a:highlight>
                  <a:schemeClr val="lt1"/>
                </a:highlight>
                <a:hlinkClick r:id="rId3">
                  <a:extLst>
                    <a:ext uri="{A12FA001-AC4F-418D-AE19-62706E023703}">
                      <ahyp:hlinkClr xmlns:ahyp="http://schemas.microsoft.com/office/drawing/2018/hyperlinkcolor" val="tx"/>
                    </a:ext>
                  </a:extLst>
                </a:hlinkClick>
              </a:rPr>
              <a:t>Copyright Basics</a:t>
            </a:r>
            <a:r>
              <a:rPr lang="en" sz="1599">
                <a:solidFill>
                  <a:srgbClr val="222222"/>
                </a:solidFill>
                <a:highlight>
                  <a:srgbClr val="FFFFFF"/>
                </a:highlight>
              </a:rPr>
              <a:t>, by </a:t>
            </a:r>
            <a:r>
              <a:rPr lang="en" sz="1599" u="sng">
                <a:solidFill>
                  <a:schemeClr val="accent5"/>
                </a:solidFill>
                <a:highlight>
                  <a:srgbClr val="FFFFFF"/>
                </a:highlight>
                <a:hlinkClick r:id="rId4">
                  <a:extLst>
                    <a:ext uri="{A12FA001-AC4F-418D-AE19-62706E023703}">
                      <ahyp:hlinkClr xmlns:ahyp="http://schemas.microsoft.com/office/drawing/2018/hyperlinkcolor" val="tx"/>
                    </a:ext>
                  </a:extLst>
                </a:hlinkClick>
              </a:rPr>
              <a:t>Creative Commons</a:t>
            </a:r>
            <a:r>
              <a:rPr lang="en" sz="1599">
                <a:solidFill>
                  <a:srgbClr val="222222"/>
                </a:solidFill>
                <a:highlight>
                  <a:srgbClr val="FFFFFF"/>
                </a:highlight>
              </a:rPr>
              <a:t>. </a:t>
            </a:r>
            <a:r>
              <a:rPr lang="en" sz="1599" u="sng">
                <a:solidFill>
                  <a:schemeClr val="accent5"/>
                </a:solidFill>
                <a:highlight>
                  <a:srgbClr val="FFFFFF"/>
                </a:highlight>
                <a:hlinkClick r:id="rId5">
                  <a:extLst>
                    <a:ext uri="{A12FA001-AC4F-418D-AE19-62706E023703}">
                      <ahyp:hlinkClr xmlns:ahyp="http://schemas.microsoft.com/office/drawing/2018/hyperlinkcolor" val="tx"/>
                    </a:ext>
                  </a:extLst>
                </a:hlinkClick>
              </a:rPr>
              <a:t>CC BY 4.0.</a:t>
            </a:r>
            <a:r>
              <a:rPr lang="en" sz="3646">
                <a:solidFill>
                  <a:srgbClr val="222222"/>
                </a:solidFill>
                <a:highlight>
                  <a:srgbClr val="FFFFFF"/>
                </a:highlight>
              </a:rPr>
              <a:t> </a:t>
            </a:r>
            <a:endParaRPr sz="3646">
              <a:solidFill>
                <a:srgbClr val="222222"/>
              </a:solidFill>
              <a:highlight>
                <a:srgbClr val="FFFFFF"/>
              </a:highlight>
            </a:endParaRPr>
          </a:p>
        </p:txBody>
      </p:sp>
      <p:pic>
        <p:nvPicPr>
          <p:cNvPr id="118" name="Google Shape;118;p22"/>
          <p:cNvPicPr preferRelativeResize="0"/>
          <p:nvPr/>
        </p:nvPicPr>
        <p:blipFill>
          <a:blip r:embed="rId6">
            <a:alphaModFix/>
          </a:blip>
          <a:stretch>
            <a:fillRect/>
          </a:stretch>
        </p:blipFill>
        <p:spPr>
          <a:xfrm>
            <a:off x="7835621" y="155125"/>
            <a:ext cx="996679" cy="9973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Creative Commons Licenses</a:t>
            </a:r>
            <a:endParaRPr/>
          </a:p>
        </p:txBody>
      </p:sp>
      <p:sp>
        <p:nvSpPr>
          <p:cNvPr id="124" name="Google Shape;124;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Clr>
                <a:schemeClr val="dk1"/>
              </a:buClr>
              <a:buSzPts val="2000"/>
              <a:buChar char="●"/>
            </a:pPr>
            <a:r>
              <a:rPr lang="en" sz="2000">
                <a:solidFill>
                  <a:srgbClr val="222222"/>
                </a:solidFill>
                <a:highlight>
                  <a:srgbClr val="FFFFFF"/>
                </a:highlight>
              </a:rPr>
              <a:t>Creative Commons licenses give creators a </a:t>
            </a:r>
            <a:r>
              <a:rPr lang="en" sz="2000" b="1">
                <a:solidFill>
                  <a:srgbClr val="222222"/>
                </a:solidFill>
                <a:highlight>
                  <a:srgbClr val="FFFFFF"/>
                </a:highlight>
              </a:rPr>
              <a:t>clear, standardized</a:t>
            </a:r>
            <a:r>
              <a:rPr lang="en" sz="2000">
                <a:solidFill>
                  <a:srgbClr val="222222"/>
                </a:solidFill>
                <a:highlight>
                  <a:srgbClr val="FFFFFF"/>
                </a:highlight>
              </a:rPr>
              <a:t> way to grant permission to others to use their creative work</a:t>
            </a:r>
            <a:endParaRPr sz="2000">
              <a:solidFill>
                <a:srgbClr val="222222"/>
              </a:solidFill>
              <a:highlight>
                <a:srgbClr val="FFFFFF"/>
              </a:highlight>
            </a:endParaRPr>
          </a:p>
          <a:p>
            <a:pPr marL="457200" lvl="0" indent="-355600" algn="l" rtl="0">
              <a:spcBef>
                <a:spcPts val="0"/>
              </a:spcBef>
              <a:spcAft>
                <a:spcPts val="0"/>
              </a:spcAft>
              <a:buClr>
                <a:srgbClr val="222222"/>
              </a:buClr>
              <a:buSzPts val="2000"/>
              <a:buChar char="●"/>
            </a:pPr>
            <a:r>
              <a:rPr lang="en" sz="2000">
                <a:solidFill>
                  <a:srgbClr val="222222"/>
                </a:solidFill>
                <a:highlight>
                  <a:srgbClr val="FFFFFF"/>
                </a:highlight>
              </a:rPr>
              <a:t>CC licenses answer the question, “What can I do with this?” </a:t>
            </a:r>
            <a:endParaRPr sz="2000">
              <a:solidFill>
                <a:srgbClr val="222222"/>
              </a:solidFill>
              <a:highlight>
                <a:srgbClr val="FFFFFF"/>
              </a:highlight>
            </a:endParaRPr>
          </a:p>
          <a:p>
            <a:pPr marL="457200" lvl="0" indent="-355600" algn="l" rtl="0">
              <a:spcBef>
                <a:spcPts val="0"/>
              </a:spcBef>
              <a:spcAft>
                <a:spcPts val="0"/>
              </a:spcAft>
              <a:buClr>
                <a:srgbClr val="222222"/>
              </a:buClr>
              <a:buSzPts val="2000"/>
              <a:buChar char="●"/>
            </a:pPr>
            <a:r>
              <a:rPr lang="en" sz="2000">
                <a:solidFill>
                  <a:srgbClr val="222222"/>
                </a:solidFill>
                <a:highlight>
                  <a:srgbClr val="FFFFFF"/>
                </a:highlight>
              </a:rPr>
              <a:t>CC licenses ensure that creators retain their copyright and get credit for their work, while permitting others to copy and distribute it</a:t>
            </a:r>
            <a:endParaRPr sz="2000">
              <a:solidFill>
                <a:srgbClr val="222222"/>
              </a:solidFill>
              <a:highlight>
                <a:srgbClr val="FFFFFF"/>
              </a:highlight>
            </a:endParaRPr>
          </a:p>
          <a:p>
            <a:pPr marL="0" lvl="0" indent="0" algn="l" rtl="0">
              <a:spcBef>
                <a:spcPts val="1200"/>
              </a:spcBef>
              <a:spcAft>
                <a:spcPts val="0"/>
              </a:spcAft>
              <a:buNone/>
            </a:pPr>
            <a:endParaRPr sz="2000">
              <a:solidFill>
                <a:srgbClr val="222222"/>
              </a:solidFill>
              <a:highlight>
                <a:srgbClr val="FFFFFF"/>
              </a:highlight>
            </a:endParaRPr>
          </a:p>
          <a:p>
            <a:pPr marL="0" lvl="0" indent="0" algn="r" rtl="0">
              <a:spcBef>
                <a:spcPts val="1200"/>
              </a:spcBef>
              <a:spcAft>
                <a:spcPts val="1200"/>
              </a:spcAft>
              <a:buNone/>
            </a:pPr>
            <a:r>
              <a:rPr lang="en" sz="1599" u="sng">
                <a:solidFill>
                  <a:schemeClr val="hlink"/>
                </a:solidFill>
                <a:highlight>
                  <a:srgbClr val="FFFFFF"/>
                </a:highlight>
                <a:hlinkClick r:id="rId3"/>
              </a:rPr>
              <a:t>Anatomy of a CC License</a:t>
            </a:r>
            <a:r>
              <a:rPr lang="en" sz="1599">
                <a:solidFill>
                  <a:srgbClr val="222222"/>
                </a:solidFill>
                <a:highlight>
                  <a:srgbClr val="FFFFFF"/>
                </a:highlight>
              </a:rPr>
              <a:t>, by </a:t>
            </a:r>
            <a:r>
              <a:rPr lang="en" sz="1599" u="sng">
                <a:solidFill>
                  <a:schemeClr val="accent5"/>
                </a:solidFill>
                <a:highlight>
                  <a:srgbClr val="FFFFFF"/>
                </a:highlight>
                <a:hlinkClick r:id="rId4">
                  <a:extLst>
                    <a:ext uri="{A12FA001-AC4F-418D-AE19-62706E023703}">
                      <ahyp:hlinkClr xmlns:ahyp="http://schemas.microsoft.com/office/drawing/2018/hyperlinkcolor" val="tx"/>
                    </a:ext>
                  </a:extLst>
                </a:hlinkClick>
              </a:rPr>
              <a:t>Creative Commons</a:t>
            </a:r>
            <a:r>
              <a:rPr lang="en" sz="1599">
                <a:solidFill>
                  <a:srgbClr val="222222"/>
                </a:solidFill>
                <a:highlight>
                  <a:srgbClr val="FFFFFF"/>
                </a:highlight>
              </a:rPr>
              <a:t>. </a:t>
            </a:r>
            <a:r>
              <a:rPr lang="en" sz="1599" u="sng">
                <a:solidFill>
                  <a:schemeClr val="accent5"/>
                </a:solidFill>
                <a:highlight>
                  <a:srgbClr val="FFFFFF"/>
                </a:highlight>
                <a:hlinkClick r:id="rId5">
                  <a:extLst>
                    <a:ext uri="{A12FA001-AC4F-418D-AE19-62706E023703}">
                      <ahyp:hlinkClr xmlns:ahyp="http://schemas.microsoft.com/office/drawing/2018/hyperlinkcolor" val="tx"/>
                    </a:ext>
                  </a:extLst>
                </a:hlinkClick>
              </a:rPr>
              <a:t>CC BY 4.0.</a:t>
            </a:r>
            <a:r>
              <a:rPr lang="en" sz="3646">
                <a:solidFill>
                  <a:srgbClr val="222222"/>
                </a:solidFill>
                <a:highlight>
                  <a:srgbClr val="FFFFFF"/>
                </a:highlight>
              </a:rPr>
              <a:t> </a:t>
            </a:r>
            <a:endParaRPr sz="3646">
              <a:solidFill>
                <a:srgbClr val="222222"/>
              </a:solidFill>
              <a:highlight>
                <a:srgbClr val="FFFFFF"/>
              </a:highlight>
            </a:endParaRPr>
          </a:p>
        </p:txBody>
      </p:sp>
      <p:pic>
        <p:nvPicPr>
          <p:cNvPr id="125" name="Google Shape;125;p23"/>
          <p:cNvPicPr preferRelativeResize="0"/>
          <p:nvPr/>
        </p:nvPicPr>
        <p:blipFill>
          <a:blip r:embed="rId6">
            <a:alphaModFix/>
          </a:blip>
          <a:stretch>
            <a:fillRect/>
          </a:stretch>
        </p:blipFill>
        <p:spPr>
          <a:xfrm>
            <a:off x="7835621" y="155125"/>
            <a:ext cx="996679" cy="9973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3 Layers of a CC License</a:t>
            </a:r>
            <a:endParaRPr/>
          </a:p>
        </p:txBody>
      </p:sp>
      <p:sp>
        <p:nvSpPr>
          <p:cNvPr id="131" name="Google Shape;131;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20000"/>
          </a:bodyPr>
          <a:lstStyle/>
          <a:p>
            <a:pPr marL="457200" lvl="0" indent="-355600" algn="l" rtl="0">
              <a:spcBef>
                <a:spcPts val="0"/>
              </a:spcBef>
              <a:spcAft>
                <a:spcPts val="0"/>
              </a:spcAft>
              <a:buClr>
                <a:schemeClr val="dk1"/>
              </a:buClr>
              <a:buSzPts val="2000"/>
              <a:buChar char="●"/>
            </a:pPr>
            <a:r>
              <a:rPr lang="en" sz="2000">
                <a:solidFill>
                  <a:srgbClr val="222222"/>
                </a:solidFill>
                <a:highlight>
                  <a:srgbClr val="FFFFFF"/>
                </a:highlight>
              </a:rPr>
              <a:t>The license are built using a three layer design:</a:t>
            </a:r>
            <a:endParaRPr sz="2000">
              <a:solidFill>
                <a:srgbClr val="222222"/>
              </a:solidFill>
              <a:highlight>
                <a:srgbClr val="FFFFFF"/>
              </a:highlight>
            </a:endParaRPr>
          </a:p>
          <a:p>
            <a:pPr marL="914400" lvl="1" indent="-342900" algn="l" rtl="0">
              <a:spcBef>
                <a:spcPts val="0"/>
              </a:spcBef>
              <a:spcAft>
                <a:spcPts val="0"/>
              </a:spcAft>
              <a:buClr>
                <a:srgbClr val="222222"/>
              </a:buClr>
              <a:buSzPts val="1800"/>
              <a:buChar char="○"/>
            </a:pPr>
            <a:r>
              <a:rPr lang="en" sz="1800" b="1">
                <a:solidFill>
                  <a:srgbClr val="222222"/>
                </a:solidFill>
                <a:highlight>
                  <a:srgbClr val="FFFFFF"/>
                </a:highlight>
              </a:rPr>
              <a:t>Legal code</a:t>
            </a:r>
            <a:r>
              <a:rPr lang="en" sz="1800">
                <a:solidFill>
                  <a:srgbClr val="222222"/>
                </a:solidFill>
                <a:highlight>
                  <a:srgbClr val="FFFFFF"/>
                </a:highlight>
              </a:rPr>
              <a:t>: contains the “lawyer-readable” terms and conditions that are legally enforceable in court</a:t>
            </a:r>
            <a:endParaRPr sz="1800">
              <a:solidFill>
                <a:srgbClr val="222222"/>
              </a:solidFill>
              <a:highlight>
                <a:srgbClr val="FFFFFF"/>
              </a:highlight>
            </a:endParaRPr>
          </a:p>
          <a:p>
            <a:pPr marL="914400" lvl="1" indent="-342900" algn="l" rtl="0">
              <a:spcBef>
                <a:spcPts val="0"/>
              </a:spcBef>
              <a:spcAft>
                <a:spcPts val="0"/>
              </a:spcAft>
              <a:buClr>
                <a:srgbClr val="222222"/>
              </a:buClr>
              <a:buSzPts val="1800"/>
              <a:buChar char="○"/>
            </a:pPr>
            <a:r>
              <a:rPr lang="en" sz="1800" b="1">
                <a:solidFill>
                  <a:srgbClr val="222222"/>
                </a:solidFill>
                <a:highlight>
                  <a:srgbClr val="FFFFFF"/>
                </a:highlight>
              </a:rPr>
              <a:t>Commons deeds</a:t>
            </a:r>
            <a:r>
              <a:rPr lang="en" sz="1800">
                <a:solidFill>
                  <a:srgbClr val="222222"/>
                </a:solidFill>
                <a:highlight>
                  <a:srgbClr val="FFFFFF"/>
                </a:highlight>
              </a:rPr>
              <a:t>: the web pages that lay out the key license terms in “human-readable” terms</a:t>
            </a:r>
            <a:endParaRPr sz="1800">
              <a:solidFill>
                <a:srgbClr val="222222"/>
              </a:solidFill>
              <a:highlight>
                <a:srgbClr val="FFFFFF"/>
              </a:highlight>
            </a:endParaRPr>
          </a:p>
          <a:p>
            <a:pPr marL="914400" lvl="1" indent="-342900" algn="l" rtl="0">
              <a:spcBef>
                <a:spcPts val="0"/>
              </a:spcBef>
              <a:spcAft>
                <a:spcPts val="0"/>
              </a:spcAft>
              <a:buClr>
                <a:srgbClr val="222222"/>
              </a:buClr>
              <a:buSzPts val="1800"/>
              <a:buChar char="○"/>
            </a:pPr>
            <a:r>
              <a:rPr lang="en" sz="1800">
                <a:solidFill>
                  <a:srgbClr val="222222"/>
                </a:solidFill>
                <a:highlight>
                  <a:srgbClr val="FFFFFF"/>
                </a:highlight>
              </a:rPr>
              <a:t>“</a:t>
            </a:r>
            <a:r>
              <a:rPr lang="en" sz="1800" b="1">
                <a:solidFill>
                  <a:srgbClr val="222222"/>
                </a:solidFill>
                <a:highlight>
                  <a:srgbClr val="FFFFFF"/>
                </a:highlight>
              </a:rPr>
              <a:t>Machine readable” version of the license</a:t>
            </a:r>
            <a:r>
              <a:rPr lang="en" sz="1800">
                <a:solidFill>
                  <a:srgbClr val="222222"/>
                </a:solidFill>
                <a:highlight>
                  <a:srgbClr val="FFFFFF"/>
                </a:highlight>
              </a:rPr>
              <a:t>: a summary of the key freedoms granted and obligations imposed written into a format that applications, search engines, and other kinds of technology can understand</a:t>
            </a:r>
            <a:endParaRPr sz="1800">
              <a:solidFill>
                <a:srgbClr val="222222"/>
              </a:solidFill>
              <a:highlight>
                <a:srgbClr val="FFFFFF"/>
              </a:highlight>
            </a:endParaRPr>
          </a:p>
          <a:p>
            <a:pPr marL="0" lvl="0" indent="0" algn="r" rtl="0">
              <a:spcBef>
                <a:spcPts val="1200"/>
              </a:spcBef>
              <a:spcAft>
                <a:spcPts val="1200"/>
              </a:spcAft>
              <a:buNone/>
            </a:pPr>
            <a:r>
              <a:rPr lang="en" sz="1599" u="sng">
                <a:solidFill>
                  <a:schemeClr val="hlink"/>
                </a:solidFill>
                <a:highlight>
                  <a:schemeClr val="lt1"/>
                </a:highlight>
                <a:hlinkClick r:id="rId3"/>
              </a:rPr>
              <a:t>License Design</a:t>
            </a:r>
            <a:r>
              <a:rPr lang="en" sz="1599">
                <a:solidFill>
                  <a:srgbClr val="222222"/>
                </a:solidFill>
                <a:highlight>
                  <a:srgbClr val="FFFFFF"/>
                </a:highlight>
              </a:rPr>
              <a:t>, by </a:t>
            </a:r>
            <a:r>
              <a:rPr lang="en" sz="1599" u="sng">
                <a:solidFill>
                  <a:schemeClr val="accent5"/>
                </a:solidFill>
                <a:highlight>
                  <a:srgbClr val="FFFFFF"/>
                </a:highlight>
                <a:hlinkClick r:id="rId4">
                  <a:extLst>
                    <a:ext uri="{A12FA001-AC4F-418D-AE19-62706E023703}">
                      <ahyp:hlinkClr xmlns:ahyp="http://schemas.microsoft.com/office/drawing/2018/hyperlinkcolor" val="tx"/>
                    </a:ext>
                  </a:extLst>
                </a:hlinkClick>
              </a:rPr>
              <a:t>Creative Commons</a:t>
            </a:r>
            <a:r>
              <a:rPr lang="en" sz="1599">
                <a:solidFill>
                  <a:srgbClr val="222222"/>
                </a:solidFill>
                <a:highlight>
                  <a:srgbClr val="FFFFFF"/>
                </a:highlight>
              </a:rPr>
              <a:t>. </a:t>
            </a:r>
            <a:r>
              <a:rPr lang="en" sz="1599" u="sng">
                <a:solidFill>
                  <a:schemeClr val="accent5"/>
                </a:solidFill>
                <a:highlight>
                  <a:srgbClr val="FFFFFF"/>
                </a:highlight>
                <a:hlinkClick r:id="rId5">
                  <a:extLst>
                    <a:ext uri="{A12FA001-AC4F-418D-AE19-62706E023703}">
                      <ahyp:hlinkClr xmlns:ahyp="http://schemas.microsoft.com/office/drawing/2018/hyperlinkcolor" val="tx"/>
                    </a:ext>
                  </a:extLst>
                </a:hlinkClick>
              </a:rPr>
              <a:t>CC BY 4.0.</a:t>
            </a:r>
            <a:r>
              <a:rPr lang="en" sz="3646">
                <a:solidFill>
                  <a:srgbClr val="222222"/>
                </a:solidFill>
                <a:highlight>
                  <a:srgbClr val="FFFFFF"/>
                </a:highlight>
              </a:rPr>
              <a:t> </a:t>
            </a:r>
            <a:endParaRPr sz="3646">
              <a:solidFill>
                <a:srgbClr val="222222"/>
              </a:solidFill>
              <a:highlight>
                <a:srgbClr val="FFFFFF"/>
              </a:highlight>
            </a:endParaRPr>
          </a:p>
        </p:txBody>
      </p:sp>
      <p:pic>
        <p:nvPicPr>
          <p:cNvPr id="132" name="Google Shape;132;p24"/>
          <p:cNvPicPr preferRelativeResize="0"/>
          <p:nvPr/>
        </p:nvPicPr>
        <p:blipFill>
          <a:blip r:embed="rId6">
            <a:alphaModFix/>
          </a:blip>
          <a:stretch>
            <a:fillRect/>
          </a:stretch>
        </p:blipFill>
        <p:spPr>
          <a:xfrm>
            <a:off x="7835621" y="155125"/>
            <a:ext cx="996679" cy="9973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CC License Elements</a:t>
            </a:r>
            <a:endParaRPr/>
          </a:p>
        </p:txBody>
      </p:sp>
      <p:sp>
        <p:nvSpPr>
          <p:cNvPr id="138" name="Google Shape;138;p25"/>
          <p:cNvSpPr txBox="1">
            <a:spLocks noGrp="1"/>
          </p:cNvSpPr>
          <p:nvPr>
            <p:ph type="body" idx="1"/>
          </p:nvPr>
        </p:nvSpPr>
        <p:spPr>
          <a:xfrm>
            <a:off x="311700" y="1152475"/>
            <a:ext cx="8520600" cy="3795900"/>
          </a:xfrm>
          <a:prstGeom prst="rect">
            <a:avLst/>
          </a:prstGeom>
        </p:spPr>
        <p:txBody>
          <a:bodyPr spcFirstLastPara="1" wrap="square" lIns="91425" tIns="91425" rIns="91425" bIns="91425" anchor="t" anchorCtr="0">
            <a:normAutofit lnSpcReduction="10000"/>
          </a:bodyPr>
          <a:lstStyle/>
          <a:p>
            <a:pPr marL="457200" lvl="0" indent="0" algn="l" rtl="0">
              <a:spcBef>
                <a:spcPts val="0"/>
              </a:spcBef>
              <a:spcAft>
                <a:spcPts val="0"/>
              </a:spcAft>
              <a:buNone/>
            </a:pPr>
            <a:endParaRPr sz="2000">
              <a:solidFill>
                <a:srgbClr val="222222"/>
              </a:solidFill>
              <a:highlight>
                <a:srgbClr val="FFFFFF"/>
              </a:highlight>
            </a:endParaRPr>
          </a:p>
          <a:p>
            <a:pPr marL="457200" lvl="0" indent="0" algn="l" rtl="0">
              <a:spcBef>
                <a:spcPts val="1200"/>
              </a:spcBef>
              <a:spcAft>
                <a:spcPts val="0"/>
              </a:spcAft>
              <a:buNone/>
            </a:pPr>
            <a:endParaRPr sz="2000">
              <a:solidFill>
                <a:srgbClr val="222222"/>
              </a:solidFill>
              <a:highlight>
                <a:srgbClr val="FFFFFF"/>
              </a:highlight>
            </a:endParaRPr>
          </a:p>
          <a:p>
            <a:pPr marL="457200" lvl="0" indent="0" algn="l" rtl="0">
              <a:spcBef>
                <a:spcPts val="1200"/>
              </a:spcBef>
              <a:spcAft>
                <a:spcPts val="0"/>
              </a:spcAft>
              <a:buNone/>
            </a:pPr>
            <a:endParaRPr sz="2000">
              <a:solidFill>
                <a:srgbClr val="222222"/>
              </a:solidFill>
              <a:highlight>
                <a:srgbClr val="FFFFFF"/>
              </a:highlight>
            </a:endParaRPr>
          </a:p>
          <a:p>
            <a:pPr marL="457200" lvl="0" indent="0" algn="l" rtl="0">
              <a:spcBef>
                <a:spcPts val="1200"/>
              </a:spcBef>
              <a:spcAft>
                <a:spcPts val="0"/>
              </a:spcAft>
              <a:buNone/>
            </a:pPr>
            <a:endParaRPr sz="2000">
              <a:solidFill>
                <a:srgbClr val="222222"/>
              </a:solidFill>
              <a:highlight>
                <a:srgbClr val="FFFFFF"/>
              </a:highlight>
            </a:endParaRPr>
          </a:p>
          <a:p>
            <a:pPr marL="457200" lvl="0" indent="0" algn="l" rtl="0">
              <a:spcBef>
                <a:spcPts val="1200"/>
              </a:spcBef>
              <a:spcAft>
                <a:spcPts val="0"/>
              </a:spcAft>
              <a:buNone/>
            </a:pPr>
            <a:endParaRPr sz="2000">
              <a:solidFill>
                <a:srgbClr val="222222"/>
              </a:solidFill>
              <a:highlight>
                <a:srgbClr val="FFFFFF"/>
              </a:highlight>
            </a:endParaRPr>
          </a:p>
          <a:p>
            <a:pPr marL="0" lvl="0" indent="0" algn="l" rtl="0">
              <a:spcBef>
                <a:spcPts val="1200"/>
              </a:spcBef>
              <a:spcAft>
                <a:spcPts val="0"/>
              </a:spcAft>
              <a:buNone/>
            </a:pPr>
            <a:endParaRPr>
              <a:solidFill>
                <a:srgbClr val="222222"/>
              </a:solidFill>
              <a:highlight>
                <a:srgbClr val="FFFFFF"/>
              </a:highlight>
            </a:endParaRPr>
          </a:p>
          <a:p>
            <a:pPr marL="0" lvl="0" indent="0" algn="r" rtl="0">
              <a:spcBef>
                <a:spcPts val="1200"/>
              </a:spcBef>
              <a:spcAft>
                <a:spcPts val="0"/>
              </a:spcAft>
              <a:buClr>
                <a:schemeClr val="dk1"/>
              </a:buClr>
              <a:buSzPts val="1100"/>
              <a:buFont typeface="Arial"/>
              <a:buNone/>
            </a:pPr>
            <a:endParaRPr>
              <a:solidFill>
                <a:srgbClr val="222222"/>
              </a:solidFill>
              <a:highlight>
                <a:srgbClr val="FFFFFF"/>
              </a:highlight>
            </a:endParaRPr>
          </a:p>
          <a:p>
            <a:pPr marL="0" lvl="0" indent="0" algn="r" rtl="0">
              <a:spcBef>
                <a:spcPts val="1200"/>
              </a:spcBef>
              <a:spcAft>
                <a:spcPts val="1200"/>
              </a:spcAft>
              <a:buClr>
                <a:schemeClr val="dk1"/>
              </a:buClr>
              <a:buSzPts val="1100"/>
              <a:buFont typeface="Arial"/>
              <a:buNone/>
            </a:pPr>
            <a:r>
              <a:rPr lang="en" sz="1500" u="sng">
                <a:solidFill>
                  <a:schemeClr val="hlink"/>
                </a:solidFill>
                <a:highlight>
                  <a:schemeClr val="lt1"/>
                </a:highlight>
                <a:hlinkClick r:id="rId3"/>
              </a:rPr>
              <a:t>License Design</a:t>
            </a:r>
            <a:r>
              <a:rPr lang="en" sz="1500">
                <a:solidFill>
                  <a:srgbClr val="222222"/>
                </a:solidFill>
                <a:highlight>
                  <a:srgbClr val="FFFFFF"/>
                </a:highlight>
              </a:rPr>
              <a:t>, by </a:t>
            </a:r>
            <a:r>
              <a:rPr lang="en" sz="1500" u="sng">
                <a:solidFill>
                  <a:schemeClr val="accent5"/>
                </a:solidFill>
                <a:highlight>
                  <a:srgbClr val="FFFFFF"/>
                </a:highlight>
                <a:hlinkClick r:id="rId4">
                  <a:extLst>
                    <a:ext uri="{A12FA001-AC4F-418D-AE19-62706E023703}">
                      <ahyp:hlinkClr xmlns:ahyp="http://schemas.microsoft.com/office/drawing/2018/hyperlinkcolor" val="tx"/>
                    </a:ext>
                  </a:extLst>
                </a:hlinkClick>
              </a:rPr>
              <a:t>Creative Commons</a:t>
            </a:r>
            <a:r>
              <a:rPr lang="en" sz="1500">
                <a:solidFill>
                  <a:srgbClr val="222222"/>
                </a:solidFill>
                <a:highlight>
                  <a:srgbClr val="FFFFFF"/>
                </a:highlight>
              </a:rPr>
              <a:t>. </a:t>
            </a:r>
            <a:r>
              <a:rPr lang="en" sz="1500" u="sng">
                <a:solidFill>
                  <a:schemeClr val="accent5"/>
                </a:solidFill>
                <a:highlight>
                  <a:srgbClr val="FFFFFF"/>
                </a:highlight>
                <a:hlinkClick r:id="rId5">
                  <a:extLst>
                    <a:ext uri="{A12FA001-AC4F-418D-AE19-62706E023703}">
                      <ahyp:hlinkClr xmlns:ahyp="http://schemas.microsoft.com/office/drawing/2018/hyperlinkcolor" val="tx"/>
                    </a:ext>
                  </a:extLst>
                </a:hlinkClick>
              </a:rPr>
              <a:t>CC BY 4.0.</a:t>
            </a:r>
            <a:endParaRPr sz="1500">
              <a:solidFill>
                <a:srgbClr val="222222"/>
              </a:solidFill>
              <a:highlight>
                <a:srgbClr val="FFFFFF"/>
              </a:highlight>
            </a:endParaRPr>
          </a:p>
        </p:txBody>
      </p:sp>
      <p:pic>
        <p:nvPicPr>
          <p:cNvPr id="139" name="Google Shape;139;p25"/>
          <p:cNvPicPr preferRelativeResize="0"/>
          <p:nvPr/>
        </p:nvPicPr>
        <p:blipFill>
          <a:blip r:embed="rId6">
            <a:alphaModFix/>
          </a:blip>
          <a:stretch>
            <a:fillRect/>
          </a:stretch>
        </p:blipFill>
        <p:spPr>
          <a:xfrm>
            <a:off x="7835621" y="155125"/>
            <a:ext cx="996679" cy="997351"/>
          </a:xfrm>
          <a:prstGeom prst="rect">
            <a:avLst/>
          </a:prstGeom>
          <a:noFill/>
          <a:ln>
            <a:noFill/>
          </a:ln>
        </p:spPr>
      </p:pic>
      <p:graphicFrame>
        <p:nvGraphicFramePr>
          <p:cNvPr id="140" name="Google Shape;140;p25"/>
          <p:cNvGraphicFramePr/>
          <p:nvPr/>
        </p:nvGraphicFramePr>
        <p:xfrm>
          <a:off x="952500" y="1295425"/>
          <a:ext cx="7239000" cy="2925960"/>
        </p:xfrm>
        <a:graphic>
          <a:graphicData uri="http://schemas.openxmlformats.org/drawingml/2006/table">
            <a:tbl>
              <a:tblPr>
                <a:noFill/>
                <a:tableStyleId>{6C658F8F-7848-4C3C-B5AE-CF26D9841A52}</a:tableStyleId>
              </a:tblPr>
              <a:tblGrid>
                <a:gridCol w="1510050">
                  <a:extLst>
                    <a:ext uri="{9D8B030D-6E8A-4147-A177-3AD203B41FA5}">
                      <a16:colId xmlns:a16="http://schemas.microsoft.com/office/drawing/2014/main" val="20000"/>
                    </a:ext>
                  </a:extLst>
                </a:gridCol>
                <a:gridCol w="572895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sz="1200">
                          <a:solidFill>
                            <a:srgbClr val="222222"/>
                          </a:solidFill>
                          <a:highlight>
                            <a:srgbClr val="FFFFFF"/>
                          </a:highlight>
                        </a:rPr>
                        <a:t>This symbol means </a:t>
                      </a:r>
                      <a:r>
                        <a:rPr lang="en" sz="1200" b="1">
                          <a:solidFill>
                            <a:srgbClr val="222222"/>
                          </a:solidFill>
                          <a:highlight>
                            <a:srgbClr val="FFFFFF"/>
                          </a:highlight>
                        </a:rPr>
                        <a:t>Attribution</a:t>
                      </a:r>
                      <a:r>
                        <a:rPr lang="en" sz="1200">
                          <a:solidFill>
                            <a:srgbClr val="222222"/>
                          </a:solidFill>
                          <a:highlight>
                            <a:srgbClr val="FFFFFF"/>
                          </a:highlight>
                        </a:rPr>
                        <a:t> or “BY.” All of the licenses include this condition.</a:t>
                      </a:r>
                      <a:endParaRPr sz="1200">
                        <a:solidFill>
                          <a:srgbClr val="222222"/>
                        </a:solidFill>
                        <a:highlight>
                          <a:srgbClr val="FFFFFF"/>
                        </a:highlight>
                      </a:endParaRPr>
                    </a:p>
                    <a:p>
                      <a:pPr marL="0" lvl="0" indent="0" algn="l" rtl="0">
                        <a:spcBef>
                          <a:spcPts val="0"/>
                        </a:spcBef>
                        <a:spcAft>
                          <a:spcPts val="0"/>
                        </a:spcAft>
                        <a:buNone/>
                      </a:pPr>
                      <a:endParaRPr sz="1200">
                        <a:solidFill>
                          <a:srgbClr val="222222"/>
                        </a:solidFill>
                        <a:highlight>
                          <a:srgbClr val="FFFFFF"/>
                        </a:highlight>
                      </a:endParaRPr>
                    </a:p>
                    <a:p>
                      <a:pPr marL="0" lvl="0" indent="0" algn="l" rtl="0">
                        <a:spcBef>
                          <a:spcPts val="0"/>
                        </a:spcBef>
                        <a:spcAft>
                          <a:spcPts val="0"/>
                        </a:spcAft>
                        <a:buClr>
                          <a:schemeClr val="dk1"/>
                        </a:buClr>
                        <a:buSzPts val="1100"/>
                        <a:buFont typeface="Arial"/>
                        <a:buNone/>
                      </a:pPr>
                      <a:endParaRPr sz="1200">
                        <a:solidFill>
                          <a:srgbClr val="222222"/>
                        </a:solidFill>
                        <a:highlight>
                          <a:srgbClr val="FFFFFF"/>
                        </a:highlight>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sz="1200">
                          <a:solidFill>
                            <a:srgbClr val="222222"/>
                          </a:solidFill>
                          <a:highlight>
                            <a:srgbClr val="FFFFFF"/>
                          </a:highlight>
                        </a:rPr>
                        <a:t>This symbol means </a:t>
                      </a:r>
                      <a:r>
                        <a:rPr lang="en" sz="1200" b="1">
                          <a:solidFill>
                            <a:srgbClr val="222222"/>
                          </a:solidFill>
                          <a:highlight>
                            <a:srgbClr val="FFFFFF"/>
                          </a:highlight>
                        </a:rPr>
                        <a:t>NonCommercial</a:t>
                      </a:r>
                      <a:r>
                        <a:rPr lang="en" sz="1200">
                          <a:solidFill>
                            <a:srgbClr val="222222"/>
                          </a:solidFill>
                          <a:highlight>
                            <a:srgbClr val="FFFFFF"/>
                          </a:highlight>
                        </a:rPr>
                        <a:t> or “NC,” which means the work is only available to be used for noncommercial purposes. Three of the CC licenses include this restriction.</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sz="1200">
                          <a:solidFill>
                            <a:srgbClr val="222222"/>
                          </a:solidFill>
                          <a:highlight>
                            <a:srgbClr val="FFFFFF"/>
                          </a:highlight>
                        </a:rPr>
                        <a:t>This symbol means </a:t>
                      </a:r>
                      <a:r>
                        <a:rPr lang="en" sz="1200" b="1">
                          <a:solidFill>
                            <a:srgbClr val="222222"/>
                          </a:solidFill>
                          <a:highlight>
                            <a:srgbClr val="FFFFFF"/>
                          </a:highlight>
                        </a:rPr>
                        <a:t>ShareAlike</a:t>
                      </a:r>
                      <a:r>
                        <a:rPr lang="en" sz="1200">
                          <a:solidFill>
                            <a:srgbClr val="222222"/>
                          </a:solidFill>
                          <a:highlight>
                            <a:srgbClr val="FFFFFF"/>
                          </a:highlight>
                        </a:rPr>
                        <a:t> or “SA,” which means that adaptations based on this work must be licensed under the same license. Two of the CC licenses include this condition.</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sz="1200">
                          <a:solidFill>
                            <a:srgbClr val="222222"/>
                          </a:solidFill>
                          <a:highlight>
                            <a:srgbClr val="FFFFFF"/>
                          </a:highlight>
                        </a:rPr>
                        <a:t>This symbol means </a:t>
                      </a:r>
                      <a:r>
                        <a:rPr lang="en" sz="1200" b="1">
                          <a:solidFill>
                            <a:srgbClr val="222222"/>
                          </a:solidFill>
                          <a:highlight>
                            <a:srgbClr val="FFFFFF"/>
                          </a:highlight>
                        </a:rPr>
                        <a:t>NoDerivatives</a:t>
                      </a:r>
                      <a:r>
                        <a:rPr lang="en" sz="1200">
                          <a:solidFill>
                            <a:srgbClr val="222222"/>
                          </a:solidFill>
                          <a:highlight>
                            <a:srgbClr val="FFFFFF"/>
                          </a:highlight>
                        </a:rPr>
                        <a:t> or “ND,” which means reusers cannot share adaptations of the work. Two of the CC licenses include this restriction.</a:t>
                      </a:r>
                      <a:endParaRPr sz="1200">
                        <a:solidFill>
                          <a:srgbClr val="222222"/>
                        </a:solidFill>
                        <a:highlight>
                          <a:srgbClr val="FFFFFF"/>
                        </a:highlight>
                      </a:endParaRPr>
                    </a:p>
                    <a:p>
                      <a:pPr marL="0" lvl="0" indent="0" algn="l" rtl="0">
                        <a:spcBef>
                          <a:spcPts val="0"/>
                        </a:spcBef>
                        <a:spcAft>
                          <a:spcPts val="0"/>
                        </a:spcAft>
                        <a:buNone/>
                      </a:pPr>
                      <a:endParaRPr sz="1200">
                        <a:solidFill>
                          <a:srgbClr val="222222"/>
                        </a:solidFill>
                        <a:highlight>
                          <a:srgbClr val="FFFFFF"/>
                        </a:highlight>
                      </a:endParaRPr>
                    </a:p>
                  </a:txBody>
                  <a:tcPr marL="91425" marR="91425" marT="91425" marB="91425"/>
                </a:tc>
                <a:extLst>
                  <a:ext uri="{0D108BD9-81ED-4DB2-BD59-A6C34878D82A}">
                    <a16:rowId xmlns:a16="http://schemas.microsoft.com/office/drawing/2014/main" val="10003"/>
                  </a:ext>
                </a:extLst>
              </a:tr>
            </a:tbl>
          </a:graphicData>
        </a:graphic>
      </p:graphicFrame>
      <p:pic>
        <p:nvPicPr>
          <p:cNvPr id="141" name="Google Shape;141;p25"/>
          <p:cNvPicPr preferRelativeResize="0"/>
          <p:nvPr/>
        </p:nvPicPr>
        <p:blipFill>
          <a:blip r:embed="rId7">
            <a:alphaModFix/>
          </a:blip>
          <a:stretch>
            <a:fillRect/>
          </a:stretch>
        </p:blipFill>
        <p:spPr>
          <a:xfrm>
            <a:off x="1391488" y="1333688"/>
            <a:ext cx="619125" cy="619125"/>
          </a:xfrm>
          <a:prstGeom prst="rect">
            <a:avLst/>
          </a:prstGeom>
          <a:noFill/>
          <a:ln>
            <a:noFill/>
          </a:ln>
        </p:spPr>
      </p:pic>
      <p:pic>
        <p:nvPicPr>
          <p:cNvPr id="142" name="Google Shape;142;p25"/>
          <p:cNvPicPr preferRelativeResize="0"/>
          <p:nvPr/>
        </p:nvPicPr>
        <p:blipFill>
          <a:blip r:embed="rId8">
            <a:alphaModFix/>
          </a:blip>
          <a:stretch>
            <a:fillRect/>
          </a:stretch>
        </p:blipFill>
        <p:spPr>
          <a:xfrm>
            <a:off x="1391475" y="2075538"/>
            <a:ext cx="619125" cy="619125"/>
          </a:xfrm>
          <a:prstGeom prst="rect">
            <a:avLst/>
          </a:prstGeom>
          <a:noFill/>
          <a:ln>
            <a:noFill/>
          </a:ln>
        </p:spPr>
      </p:pic>
      <p:pic>
        <p:nvPicPr>
          <p:cNvPr id="143" name="Google Shape;143;p25"/>
          <p:cNvPicPr preferRelativeResize="0"/>
          <p:nvPr/>
        </p:nvPicPr>
        <p:blipFill>
          <a:blip r:embed="rId9">
            <a:alphaModFix/>
          </a:blip>
          <a:stretch>
            <a:fillRect/>
          </a:stretch>
        </p:blipFill>
        <p:spPr>
          <a:xfrm>
            <a:off x="1396238" y="2817388"/>
            <a:ext cx="609600" cy="609600"/>
          </a:xfrm>
          <a:prstGeom prst="rect">
            <a:avLst/>
          </a:prstGeom>
          <a:noFill/>
          <a:ln>
            <a:noFill/>
          </a:ln>
        </p:spPr>
      </p:pic>
      <p:pic>
        <p:nvPicPr>
          <p:cNvPr id="144" name="Google Shape;144;p25"/>
          <p:cNvPicPr preferRelativeResize="0"/>
          <p:nvPr/>
        </p:nvPicPr>
        <p:blipFill>
          <a:blip r:embed="rId10">
            <a:alphaModFix/>
          </a:blip>
          <a:stretch>
            <a:fillRect/>
          </a:stretch>
        </p:blipFill>
        <p:spPr>
          <a:xfrm>
            <a:off x="1396263" y="3549700"/>
            <a:ext cx="609600" cy="609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Six CC Licenses</a:t>
            </a:r>
            <a:endParaRPr/>
          </a:p>
        </p:txBody>
      </p:sp>
      <p:sp>
        <p:nvSpPr>
          <p:cNvPr id="150" name="Google Shape;150;p26"/>
          <p:cNvSpPr txBox="1">
            <a:spLocks noGrp="1"/>
          </p:cNvSpPr>
          <p:nvPr>
            <p:ph type="body" idx="1"/>
          </p:nvPr>
        </p:nvSpPr>
        <p:spPr>
          <a:xfrm>
            <a:off x="311700" y="1159400"/>
            <a:ext cx="8520600" cy="3838800"/>
          </a:xfrm>
          <a:prstGeom prst="rect">
            <a:avLst/>
          </a:prstGeom>
        </p:spPr>
        <p:txBody>
          <a:bodyPr spcFirstLastPara="1" wrap="square" lIns="91425" tIns="91425" rIns="91425" bIns="91425" anchor="t" anchorCtr="0">
            <a:normAutofit fontScale="70000" lnSpcReduction="20000"/>
          </a:bodyPr>
          <a:lstStyle/>
          <a:p>
            <a:pPr marL="457200" lvl="0" indent="-355282" algn="l" rtl="0">
              <a:spcBef>
                <a:spcPts val="0"/>
              </a:spcBef>
              <a:spcAft>
                <a:spcPts val="0"/>
              </a:spcAft>
              <a:buClr>
                <a:srgbClr val="222222"/>
              </a:buClr>
              <a:buSzPct val="100000"/>
              <a:buChar char="●"/>
            </a:pPr>
            <a:r>
              <a:rPr lang="en" sz="2850">
                <a:solidFill>
                  <a:srgbClr val="222222"/>
                </a:solidFill>
                <a:highlight>
                  <a:srgbClr val="FFFFFF"/>
                </a:highlight>
              </a:rPr>
              <a:t>The four license elements—BY, SA, NC, and ND—combine to make up six different license options</a:t>
            </a:r>
            <a:endParaRPr sz="2850">
              <a:solidFill>
                <a:srgbClr val="222222"/>
              </a:solidFill>
              <a:highlight>
                <a:srgbClr val="FFFFFF"/>
              </a:highlight>
            </a:endParaRPr>
          </a:p>
          <a:p>
            <a:pPr marL="0" lvl="0" indent="0" algn="l" rtl="0">
              <a:spcBef>
                <a:spcPts val="1200"/>
              </a:spcBef>
              <a:spcAft>
                <a:spcPts val="0"/>
              </a:spcAft>
              <a:buNone/>
            </a:pPr>
            <a:endParaRPr>
              <a:solidFill>
                <a:srgbClr val="222222"/>
              </a:solidFill>
              <a:highlight>
                <a:srgbClr val="FFFFFF"/>
              </a:highlight>
            </a:endParaRPr>
          </a:p>
          <a:p>
            <a:pPr marL="0" lvl="0" indent="0" algn="l" rtl="0">
              <a:spcBef>
                <a:spcPts val="1200"/>
              </a:spcBef>
              <a:spcAft>
                <a:spcPts val="0"/>
              </a:spcAft>
              <a:buNone/>
            </a:pPr>
            <a:endParaRPr>
              <a:solidFill>
                <a:srgbClr val="222222"/>
              </a:solidFill>
              <a:highlight>
                <a:srgbClr val="FFFFFF"/>
              </a:highlight>
            </a:endParaRPr>
          </a:p>
          <a:p>
            <a:pPr marL="0" lvl="0" indent="0" algn="l" rtl="0">
              <a:spcBef>
                <a:spcPts val="1200"/>
              </a:spcBef>
              <a:spcAft>
                <a:spcPts val="0"/>
              </a:spcAft>
              <a:buNone/>
            </a:pPr>
            <a:endParaRPr>
              <a:solidFill>
                <a:srgbClr val="222222"/>
              </a:solidFill>
              <a:highlight>
                <a:srgbClr val="FFFFFF"/>
              </a:highlight>
            </a:endParaRPr>
          </a:p>
          <a:p>
            <a:pPr marL="0" lvl="0" indent="0" algn="l" rtl="0">
              <a:spcBef>
                <a:spcPts val="1200"/>
              </a:spcBef>
              <a:spcAft>
                <a:spcPts val="0"/>
              </a:spcAft>
              <a:buNone/>
            </a:pPr>
            <a:endParaRPr>
              <a:solidFill>
                <a:srgbClr val="222222"/>
              </a:solidFill>
              <a:highlight>
                <a:srgbClr val="FFFFFF"/>
              </a:highlight>
            </a:endParaRPr>
          </a:p>
          <a:p>
            <a:pPr marL="0" lvl="0" indent="0" algn="l" rtl="0">
              <a:spcBef>
                <a:spcPts val="1200"/>
              </a:spcBef>
              <a:spcAft>
                <a:spcPts val="0"/>
              </a:spcAft>
              <a:buNone/>
            </a:pPr>
            <a:endParaRPr>
              <a:solidFill>
                <a:srgbClr val="222222"/>
              </a:solidFill>
              <a:highlight>
                <a:srgbClr val="FFFFFF"/>
              </a:highlight>
            </a:endParaRPr>
          </a:p>
          <a:p>
            <a:pPr marL="0" lvl="0" indent="0" algn="l" rtl="0">
              <a:spcBef>
                <a:spcPts val="1200"/>
              </a:spcBef>
              <a:spcAft>
                <a:spcPts val="0"/>
              </a:spcAft>
              <a:buNone/>
            </a:pPr>
            <a:endParaRPr>
              <a:solidFill>
                <a:srgbClr val="222222"/>
              </a:solidFill>
              <a:highlight>
                <a:srgbClr val="FFFFFF"/>
              </a:highlight>
            </a:endParaRPr>
          </a:p>
          <a:p>
            <a:pPr marL="0" lvl="0" indent="0" algn="l" rtl="0">
              <a:spcBef>
                <a:spcPts val="1200"/>
              </a:spcBef>
              <a:spcAft>
                <a:spcPts val="0"/>
              </a:spcAft>
              <a:buNone/>
            </a:pPr>
            <a:endParaRPr>
              <a:solidFill>
                <a:srgbClr val="222222"/>
              </a:solidFill>
              <a:highlight>
                <a:srgbClr val="FFFFFF"/>
              </a:highlight>
            </a:endParaRPr>
          </a:p>
          <a:p>
            <a:pPr marL="0" lvl="0" indent="0" algn="l" rtl="0">
              <a:spcBef>
                <a:spcPts val="1200"/>
              </a:spcBef>
              <a:spcAft>
                <a:spcPts val="0"/>
              </a:spcAft>
              <a:buNone/>
            </a:pPr>
            <a:endParaRPr>
              <a:solidFill>
                <a:srgbClr val="222222"/>
              </a:solidFill>
              <a:highlight>
                <a:srgbClr val="FFFFFF"/>
              </a:highlight>
            </a:endParaRPr>
          </a:p>
          <a:p>
            <a:pPr marL="0" lvl="0" indent="0" algn="r" rtl="0">
              <a:spcBef>
                <a:spcPts val="1200"/>
              </a:spcBef>
              <a:spcAft>
                <a:spcPts val="1200"/>
              </a:spcAft>
              <a:buClr>
                <a:schemeClr val="dk1"/>
              </a:buClr>
              <a:buSzPct val="73333"/>
              <a:buFont typeface="Arial"/>
              <a:buNone/>
            </a:pPr>
            <a:r>
              <a:rPr lang="en" sz="1500" u="sng">
                <a:solidFill>
                  <a:schemeClr val="hlink"/>
                </a:solidFill>
                <a:highlight>
                  <a:schemeClr val="lt1"/>
                </a:highlight>
                <a:hlinkClick r:id="rId3"/>
              </a:rPr>
              <a:t>Six Types of CC Licenses</a:t>
            </a:r>
            <a:r>
              <a:rPr lang="en" sz="1500">
                <a:solidFill>
                  <a:srgbClr val="222222"/>
                </a:solidFill>
                <a:highlight>
                  <a:srgbClr val="FFFFFF"/>
                </a:highlight>
              </a:rPr>
              <a:t>, by </a:t>
            </a:r>
            <a:r>
              <a:rPr lang="en" sz="1500" u="sng">
                <a:solidFill>
                  <a:schemeClr val="hlink"/>
                </a:solidFill>
                <a:highlight>
                  <a:srgbClr val="FFFFFF"/>
                </a:highlight>
                <a:hlinkClick r:id="rId4"/>
              </a:rPr>
              <a:t>CUNY</a:t>
            </a:r>
            <a:r>
              <a:rPr lang="en" sz="1500">
                <a:solidFill>
                  <a:srgbClr val="222222"/>
                </a:solidFill>
                <a:highlight>
                  <a:srgbClr val="FFFFFF"/>
                </a:highlight>
              </a:rPr>
              <a:t>. </a:t>
            </a:r>
            <a:r>
              <a:rPr lang="en" sz="1500" u="sng">
                <a:solidFill>
                  <a:schemeClr val="accent5"/>
                </a:solidFill>
                <a:highlight>
                  <a:srgbClr val="FFFFFF"/>
                </a:highlight>
                <a:hlinkClick r:id="rId5">
                  <a:extLst>
                    <a:ext uri="{A12FA001-AC4F-418D-AE19-62706E023703}">
                      <ahyp:hlinkClr xmlns:ahyp="http://schemas.microsoft.com/office/drawing/2018/hyperlinkcolor" val="tx"/>
                    </a:ext>
                  </a:extLst>
                </a:hlinkClick>
              </a:rPr>
              <a:t>CC BY 4.0</a:t>
            </a:r>
            <a:r>
              <a:rPr lang="en" sz="1200" u="sng">
                <a:solidFill>
                  <a:schemeClr val="accent5"/>
                </a:solidFill>
                <a:highlight>
                  <a:srgbClr val="FFFFFF"/>
                </a:highlight>
                <a:hlinkClick r:id="rId5">
                  <a:extLst>
                    <a:ext uri="{A12FA001-AC4F-418D-AE19-62706E023703}">
                      <ahyp:hlinkClr xmlns:ahyp="http://schemas.microsoft.com/office/drawing/2018/hyperlinkcolor" val="tx"/>
                    </a:ext>
                  </a:extLst>
                </a:hlinkClick>
              </a:rPr>
              <a:t>.</a:t>
            </a:r>
            <a:endParaRPr sz="1200">
              <a:solidFill>
                <a:srgbClr val="222222"/>
              </a:solidFill>
              <a:highlight>
                <a:srgbClr val="FFFFFF"/>
              </a:highlight>
            </a:endParaRPr>
          </a:p>
        </p:txBody>
      </p:sp>
      <p:pic>
        <p:nvPicPr>
          <p:cNvPr id="151" name="Google Shape;151;p26"/>
          <p:cNvPicPr preferRelativeResize="0"/>
          <p:nvPr/>
        </p:nvPicPr>
        <p:blipFill>
          <a:blip r:embed="rId6">
            <a:alphaModFix/>
          </a:blip>
          <a:stretch>
            <a:fillRect/>
          </a:stretch>
        </p:blipFill>
        <p:spPr>
          <a:xfrm>
            <a:off x="7828701" y="155125"/>
            <a:ext cx="1003601" cy="1004274"/>
          </a:xfrm>
          <a:prstGeom prst="rect">
            <a:avLst/>
          </a:prstGeom>
          <a:noFill/>
          <a:ln>
            <a:noFill/>
          </a:ln>
        </p:spPr>
      </p:pic>
      <p:pic>
        <p:nvPicPr>
          <p:cNvPr id="152" name="Google Shape;152;p26"/>
          <p:cNvPicPr preferRelativeResize="0"/>
          <p:nvPr/>
        </p:nvPicPr>
        <p:blipFill>
          <a:blip r:embed="rId7">
            <a:alphaModFix/>
          </a:blip>
          <a:stretch>
            <a:fillRect/>
          </a:stretch>
        </p:blipFill>
        <p:spPr>
          <a:xfrm>
            <a:off x="2166475" y="1917525"/>
            <a:ext cx="4811050" cy="2706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graphicFrame>
        <p:nvGraphicFramePr>
          <p:cNvPr id="157" name="Google Shape;157;p27"/>
          <p:cNvGraphicFramePr/>
          <p:nvPr/>
        </p:nvGraphicFramePr>
        <p:xfrm>
          <a:off x="245088" y="438150"/>
          <a:ext cx="8653825" cy="4464185"/>
        </p:xfrm>
        <a:graphic>
          <a:graphicData uri="http://schemas.openxmlformats.org/drawingml/2006/table">
            <a:tbl>
              <a:tblPr>
                <a:noFill/>
                <a:tableStyleId>{6C658F8F-7848-4C3C-B5AE-CF26D9841A52}</a:tableStyleId>
              </a:tblPr>
              <a:tblGrid>
                <a:gridCol w="1791500">
                  <a:extLst>
                    <a:ext uri="{9D8B030D-6E8A-4147-A177-3AD203B41FA5}">
                      <a16:colId xmlns:a16="http://schemas.microsoft.com/office/drawing/2014/main" val="20000"/>
                    </a:ext>
                  </a:extLst>
                </a:gridCol>
                <a:gridCol w="6862325">
                  <a:extLst>
                    <a:ext uri="{9D8B030D-6E8A-4147-A177-3AD203B41FA5}">
                      <a16:colId xmlns:a16="http://schemas.microsoft.com/office/drawing/2014/main" val="20001"/>
                    </a:ext>
                  </a:extLst>
                </a:gridCol>
              </a:tblGrid>
              <a:tr h="582850">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sz="1200">
                          <a:solidFill>
                            <a:srgbClr val="222222"/>
                          </a:solidFill>
                          <a:highlight>
                            <a:srgbClr val="FFFFFF"/>
                          </a:highlight>
                        </a:rPr>
                        <a:t>The </a:t>
                      </a:r>
                      <a:r>
                        <a:rPr lang="en" sz="1200" b="1">
                          <a:solidFill>
                            <a:srgbClr val="222222"/>
                          </a:solidFill>
                          <a:highlight>
                            <a:srgbClr val="FFFFFF"/>
                          </a:highlight>
                        </a:rPr>
                        <a:t>Attribution license or “CC BY”</a:t>
                      </a:r>
                      <a:r>
                        <a:rPr lang="en" sz="1200">
                          <a:solidFill>
                            <a:srgbClr val="222222"/>
                          </a:solidFill>
                          <a:highlight>
                            <a:srgbClr val="FFFFFF"/>
                          </a:highlight>
                        </a:rPr>
                        <a:t> allows people to use and adapt the work for any purpose (even commercially) as long as they give credit to the creator.</a:t>
                      </a:r>
                      <a:endParaRPr/>
                    </a:p>
                  </a:txBody>
                  <a:tcPr marL="91425" marR="91425" marT="91425" marB="91425"/>
                </a:tc>
                <a:extLst>
                  <a:ext uri="{0D108BD9-81ED-4DB2-BD59-A6C34878D82A}">
                    <a16:rowId xmlns:a16="http://schemas.microsoft.com/office/drawing/2014/main" val="10000"/>
                  </a:ext>
                </a:extLst>
              </a:tr>
              <a:tr h="74577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sz="1200">
                          <a:solidFill>
                            <a:srgbClr val="222222"/>
                          </a:solidFill>
                          <a:highlight>
                            <a:srgbClr val="FFFFFF"/>
                          </a:highlight>
                        </a:rPr>
                        <a:t>The </a:t>
                      </a:r>
                      <a:r>
                        <a:rPr lang="en" sz="1200" b="1">
                          <a:solidFill>
                            <a:srgbClr val="222222"/>
                          </a:solidFill>
                          <a:highlight>
                            <a:srgbClr val="FFFFFF"/>
                          </a:highlight>
                        </a:rPr>
                        <a:t>Attribution-ShareAlike license or “BY-SA”</a:t>
                      </a:r>
                      <a:r>
                        <a:rPr lang="en" sz="1200">
                          <a:solidFill>
                            <a:srgbClr val="222222"/>
                          </a:solidFill>
                          <a:highlight>
                            <a:srgbClr val="FFFFFF"/>
                          </a:highlight>
                        </a:rPr>
                        <a:t> allows people to use and adapt the work for any purpose (even commercially), as long as they give credit to the creator and make any adaptations they share with others available under the same or a compatible license.</a:t>
                      </a:r>
                      <a:endParaRPr/>
                    </a:p>
                  </a:txBody>
                  <a:tcPr marL="91425" marR="91425" marT="91425" marB="91425"/>
                </a:tc>
                <a:extLst>
                  <a:ext uri="{0D108BD9-81ED-4DB2-BD59-A6C34878D82A}">
                    <a16:rowId xmlns:a16="http://schemas.microsoft.com/office/drawing/2014/main" val="10001"/>
                  </a:ext>
                </a:extLst>
              </a:tr>
              <a:tr h="5966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sz="1200">
                          <a:solidFill>
                            <a:srgbClr val="222222"/>
                          </a:solidFill>
                          <a:highlight>
                            <a:srgbClr val="FFFFFF"/>
                          </a:highlight>
                        </a:rPr>
                        <a:t>The </a:t>
                      </a:r>
                      <a:r>
                        <a:rPr lang="en" sz="1200" b="1">
                          <a:solidFill>
                            <a:srgbClr val="222222"/>
                          </a:solidFill>
                          <a:highlight>
                            <a:srgbClr val="FFFFFF"/>
                          </a:highlight>
                        </a:rPr>
                        <a:t>Attribution-NonCommercial license or “BY-NC”</a:t>
                      </a:r>
                      <a:r>
                        <a:rPr lang="en" sz="1200">
                          <a:solidFill>
                            <a:srgbClr val="222222"/>
                          </a:solidFill>
                          <a:highlight>
                            <a:srgbClr val="FFFFFF"/>
                          </a:highlight>
                        </a:rPr>
                        <a:t>allows people to use the work, or adaptations of the work, for noncommercial purposes only, and only as long as they give credit to the creator.</a:t>
                      </a:r>
                      <a:endParaRPr/>
                    </a:p>
                  </a:txBody>
                  <a:tcPr marL="91425" marR="91425" marT="91425" marB="91425"/>
                </a:tc>
                <a:extLst>
                  <a:ext uri="{0D108BD9-81ED-4DB2-BD59-A6C34878D82A}">
                    <a16:rowId xmlns:a16="http://schemas.microsoft.com/office/drawing/2014/main" val="10002"/>
                  </a:ext>
                </a:extLst>
              </a:tr>
              <a:tr h="74577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sz="1200">
                          <a:solidFill>
                            <a:srgbClr val="222222"/>
                          </a:solidFill>
                          <a:highlight>
                            <a:srgbClr val="FFFFFF"/>
                          </a:highlight>
                        </a:rPr>
                        <a:t>The </a:t>
                      </a:r>
                      <a:r>
                        <a:rPr lang="en" sz="1200" b="1">
                          <a:solidFill>
                            <a:srgbClr val="222222"/>
                          </a:solidFill>
                          <a:highlight>
                            <a:srgbClr val="FFFFFF"/>
                          </a:highlight>
                        </a:rPr>
                        <a:t>Attribution-NonCommercial-ShareAlike license or “BY-NC-SA”</a:t>
                      </a:r>
                      <a:r>
                        <a:rPr lang="en" sz="1200">
                          <a:solidFill>
                            <a:srgbClr val="222222"/>
                          </a:solidFill>
                          <a:highlight>
                            <a:srgbClr val="FFFFFF"/>
                          </a:highlight>
                        </a:rPr>
                        <a:t> allows people to use and adapt the work for noncommercial purposes only, and only as long as they give credit to the creator and make any adaptations they share with others available under the same or a compatible license.</a:t>
                      </a:r>
                      <a:endParaRPr/>
                    </a:p>
                  </a:txBody>
                  <a:tcPr marL="91425" marR="91425" marT="91425" marB="91425"/>
                </a:tc>
                <a:extLst>
                  <a:ext uri="{0D108BD9-81ED-4DB2-BD59-A6C34878D82A}">
                    <a16:rowId xmlns:a16="http://schemas.microsoft.com/office/drawing/2014/main" val="10003"/>
                  </a:ext>
                </a:extLst>
              </a:tr>
              <a:tr h="7037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sz="1200">
                          <a:solidFill>
                            <a:srgbClr val="222222"/>
                          </a:solidFill>
                          <a:highlight>
                            <a:srgbClr val="FFFFFF"/>
                          </a:highlight>
                        </a:rPr>
                        <a:t>The </a:t>
                      </a:r>
                      <a:r>
                        <a:rPr lang="en" sz="1200" b="1">
                          <a:solidFill>
                            <a:srgbClr val="222222"/>
                          </a:solidFill>
                          <a:highlight>
                            <a:srgbClr val="FFFFFF"/>
                          </a:highlight>
                        </a:rPr>
                        <a:t>Attribution-NoDerivatives license or “BY-ND”</a:t>
                      </a:r>
                      <a:r>
                        <a:rPr lang="en" sz="1200">
                          <a:solidFill>
                            <a:srgbClr val="222222"/>
                          </a:solidFill>
                          <a:highlight>
                            <a:srgbClr val="FFFFFF"/>
                          </a:highlight>
                        </a:rPr>
                        <a:t> allows people to use the unadapted work for any purpose (even commercially), as long as they give credit to the creator. They may also adapt the work for their own personal use but may not share any adaptations publicly</a:t>
                      </a:r>
                      <a:endParaRPr/>
                    </a:p>
                  </a:txBody>
                  <a:tcPr marL="91425" marR="91425" marT="91425" marB="91425"/>
                </a:tc>
                <a:extLst>
                  <a:ext uri="{0D108BD9-81ED-4DB2-BD59-A6C34878D82A}">
                    <a16:rowId xmlns:a16="http://schemas.microsoft.com/office/drawing/2014/main" val="10004"/>
                  </a:ext>
                </a:extLst>
              </a:tr>
              <a:tr h="69942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sz="1200">
                          <a:solidFill>
                            <a:srgbClr val="222222"/>
                          </a:solidFill>
                          <a:highlight>
                            <a:srgbClr val="FFFFFF"/>
                          </a:highlight>
                        </a:rPr>
                        <a:t>The </a:t>
                      </a:r>
                      <a:r>
                        <a:rPr lang="en" sz="1200" b="1">
                          <a:solidFill>
                            <a:srgbClr val="222222"/>
                          </a:solidFill>
                          <a:highlight>
                            <a:srgbClr val="FFFFFF"/>
                          </a:highlight>
                        </a:rPr>
                        <a:t>Attribution-NonCommercial-NoDerivatives license or “BY-NC-ND”</a:t>
                      </a:r>
                      <a:r>
                        <a:rPr lang="en" sz="1200">
                          <a:solidFill>
                            <a:srgbClr val="222222"/>
                          </a:solidFill>
                          <a:highlight>
                            <a:srgbClr val="FFFFFF"/>
                          </a:highlight>
                        </a:rPr>
                        <a:t> is the most restrictive license offered by CC. It allows people to use the unadapted work for noncommercial purposes only, and only as long as they give credit to the creator. </a:t>
                      </a:r>
                      <a:endParaRPr sz="1200">
                        <a:solidFill>
                          <a:srgbClr val="222222"/>
                        </a:solidFill>
                        <a:highlight>
                          <a:srgbClr val="FFFFFF"/>
                        </a:highlight>
                      </a:endParaRPr>
                    </a:p>
                  </a:txBody>
                  <a:tcPr marL="91425" marR="91425" marT="91425" marB="91425"/>
                </a:tc>
                <a:extLst>
                  <a:ext uri="{0D108BD9-81ED-4DB2-BD59-A6C34878D82A}">
                    <a16:rowId xmlns:a16="http://schemas.microsoft.com/office/drawing/2014/main" val="10005"/>
                  </a:ext>
                </a:extLst>
              </a:tr>
            </a:tbl>
          </a:graphicData>
        </a:graphic>
      </p:graphicFrame>
      <p:pic>
        <p:nvPicPr>
          <p:cNvPr id="158" name="Google Shape;158;p27" descr="CC BY image"/>
          <p:cNvPicPr preferRelativeResize="0"/>
          <p:nvPr/>
        </p:nvPicPr>
        <p:blipFill>
          <a:blip r:embed="rId3">
            <a:alphaModFix/>
          </a:blip>
          <a:stretch>
            <a:fillRect/>
          </a:stretch>
        </p:blipFill>
        <p:spPr>
          <a:xfrm>
            <a:off x="596900" y="565150"/>
            <a:ext cx="1041575" cy="364550"/>
          </a:xfrm>
          <a:prstGeom prst="rect">
            <a:avLst/>
          </a:prstGeom>
          <a:noFill/>
          <a:ln>
            <a:noFill/>
          </a:ln>
        </p:spPr>
      </p:pic>
      <p:pic>
        <p:nvPicPr>
          <p:cNvPr id="159" name="Google Shape;159;p27" descr="CC BY SA image"/>
          <p:cNvPicPr preferRelativeResize="0"/>
          <p:nvPr/>
        </p:nvPicPr>
        <p:blipFill>
          <a:blip r:embed="rId4">
            <a:alphaModFix/>
          </a:blip>
          <a:stretch>
            <a:fillRect/>
          </a:stretch>
        </p:blipFill>
        <p:spPr>
          <a:xfrm>
            <a:off x="596900" y="1254700"/>
            <a:ext cx="1041565" cy="364550"/>
          </a:xfrm>
          <a:prstGeom prst="rect">
            <a:avLst/>
          </a:prstGeom>
          <a:noFill/>
          <a:ln>
            <a:noFill/>
          </a:ln>
        </p:spPr>
      </p:pic>
      <p:pic>
        <p:nvPicPr>
          <p:cNvPr id="160" name="Google Shape;160;p27" descr="CC BY NC image"/>
          <p:cNvPicPr preferRelativeResize="0"/>
          <p:nvPr/>
        </p:nvPicPr>
        <p:blipFill>
          <a:blip r:embed="rId5">
            <a:alphaModFix/>
          </a:blip>
          <a:stretch>
            <a:fillRect/>
          </a:stretch>
        </p:blipFill>
        <p:spPr>
          <a:xfrm>
            <a:off x="573400" y="1944250"/>
            <a:ext cx="1088575" cy="381000"/>
          </a:xfrm>
          <a:prstGeom prst="rect">
            <a:avLst/>
          </a:prstGeom>
          <a:noFill/>
          <a:ln>
            <a:noFill/>
          </a:ln>
        </p:spPr>
      </p:pic>
      <p:pic>
        <p:nvPicPr>
          <p:cNvPr id="161" name="Google Shape;161;p27" descr="CC BY NC SA image"/>
          <p:cNvPicPr preferRelativeResize="0"/>
          <p:nvPr/>
        </p:nvPicPr>
        <p:blipFill>
          <a:blip r:embed="rId6">
            <a:alphaModFix/>
          </a:blip>
          <a:stretch>
            <a:fillRect/>
          </a:stretch>
        </p:blipFill>
        <p:spPr>
          <a:xfrm>
            <a:off x="596900" y="2816799"/>
            <a:ext cx="1041575" cy="364551"/>
          </a:xfrm>
          <a:prstGeom prst="rect">
            <a:avLst/>
          </a:prstGeom>
          <a:noFill/>
          <a:ln>
            <a:noFill/>
          </a:ln>
        </p:spPr>
      </p:pic>
      <p:pic>
        <p:nvPicPr>
          <p:cNvPr id="162" name="Google Shape;162;p27" descr="CC BY ND image"/>
          <p:cNvPicPr preferRelativeResize="0"/>
          <p:nvPr/>
        </p:nvPicPr>
        <p:blipFill>
          <a:blip r:embed="rId7">
            <a:alphaModFix/>
          </a:blip>
          <a:stretch>
            <a:fillRect/>
          </a:stretch>
        </p:blipFill>
        <p:spPr>
          <a:xfrm>
            <a:off x="573400" y="3613150"/>
            <a:ext cx="1088575" cy="381000"/>
          </a:xfrm>
          <a:prstGeom prst="rect">
            <a:avLst/>
          </a:prstGeom>
          <a:noFill/>
          <a:ln>
            <a:noFill/>
          </a:ln>
        </p:spPr>
      </p:pic>
      <p:pic>
        <p:nvPicPr>
          <p:cNvPr id="163" name="Google Shape;163;p27" descr="CC BY NC ND image"/>
          <p:cNvPicPr preferRelativeResize="0"/>
          <p:nvPr/>
        </p:nvPicPr>
        <p:blipFill>
          <a:blip r:embed="rId8">
            <a:alphaModFix/>
          </a:blip>
          <a:stretch>
            <a:fillRect/>
          </a:stretch>
        </p:blipFill>
        <p:spPr>
          <a:xfrm>
            <a:off x="596900" y="4302699"/>
            <a:ext cx="1041575" cy="3645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Public Domain</a:t>
            </a:r>
            <a:endParaRPr/>
          </a:p>
        </p:txBody>
      </p:sp>
      <p:sp>
        <p:nvSpPr>
          <p:cNvPr id="169" name="Google Shape;169;p28"/>
          <p:cNvSpPr txBox="1">
            <a:spLocks noGrp="1"/>
          </p:cNvSpPr>
          <p:nvPr>
            <p:ph type="body" idx="1"/>
          </p:nvPr>
        </p:nvSpPr>
        <p:spPr>
          <a:xfrm>
            <a:off x="311700" y="1159400"/>
            <a:ext cx="8520600" cy="34164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Clr>
                <a:srgbClr val="222222"/>
              </a:buClr>
              <a:buSzPts val="2000"/>
              <a:buFont typeface="Arial"/>
              <a:buChar char="●"/>
            </a:pPr>
            <a:r>
              <a:rPr lang="en" sz="2000">
                <a:solidFill>
                  <a:srgbClr val="222222"/>
                </a:solidFill>
                <a:highlight>
                  <a:srgbClr val="FFFFFF"/>
                </a:highlight>
              </a:rPr>
              <a:t>The public domain consists of works that are not subject to copyright</a:t>
            </a:r>
            <a:endParaRPr sz="2000">
              <a:solidFill>
                <a:srgbClr val="222222"/>
              </a:solidFill>
              <a:highlight>
                <a:srgbClr val="FFFFFF"/>
              </a:highlight>
            </a:endParaRPr>
          </a:p>
          <a:p>
            <a:pPr marL="914400" lvl="1" indent="-342900" algn="l" rtl="0">
              <a:spcBef>
                <a:spcPts val="0"/>
              </a:spcBef>
              <a:spcAft>
                <a:spcPts val="0"/>
              </a:spcAft>
              <a:buClr>
                <a:srgbClr val="222222"/>
              </a:buClr>
              <a:buSzPts val="1800"/>
              <a:buChar char="○"/>
            </a:pPr>
            <a:r>
              <a:rPr lang="en" sz="1800">
                <a:solidFill>
                  <a:srgbClr val="222222"/>
                </a:solidFill>
                <a:highlight>
                  <a:srgbClr val="FFFFFF"/>
                </a:highlight>
              </a:rPr>
              <a:t>It is critical that copyright protection does not last forever</a:t>
            </a:r>
            <a:endParaRPr sz="1800">
              <a:solidFill>
                <a:srgbClr val="222222"/>
              </a:solidFill>
              <a:highlight>
                <a:srgbClr val="FFFFFF"/>
              </a:highlight>
            </a:endParaRPr>
          </a:p>
          <a:p>
            <a:pPr marL="914400" lvl="1" indent="-342900" algn="l" rtl="0">
              <a:spcBef>
                <a:spcPts val="0"/>
              </a:spcBef>
              <a:spcAft>
                <a:spcPts val="0"/>
              </a:spcAft>
              <a:buClr>
                <a:srgbClr val="222222"/>
              </a:buClr>
              <a:buSzPts val="1800"/>
              <a:buChar char="○"/>
            </a:pPr>
            <a:r>
              <a:rPr lang="en" sz="1800">
                <a:solidFill>
                  <a:srgbClr val="222222"/>
                </a:solidFill>
                <a:highlight>
                  <a:srgbClr val="FFFFFF"/>
                </a:highlight>
              </a:rPr>
              <a:t>After a set time (far too long under current copyright law in the US), copyright expires and the work enters the public domain</a:t>
            </a:r>
            <a:endParaRPr sz="1800">
              <a:solidFill>
                <a:srgbClr val="222222"/>
              </a:solidFill>
              <a:highlight>
                <a:srgbClr val="FFFFFF"/>
              </a:highlight>
            </a:endParaRPr>
          </a:p>
          <a:p>
            <a:pPr marL="457200" lvl="0" indent="-355600" algn="l" rtl="0">
              <a:spcBef>
                <a:spcPts val="0"/>
              </a:spcBef>
              <a:spcAft>
                <a:spcPts val="0"/>
              </a:spcAft>
              <a:buClr>
                <a:srgbClr val="222222"/>
              </a:buClr>
              <a:buSzPts val="2000"/>
              <a:buFont typeface="Verdana"/>
              <a:buChar char="●"/>
            </a:pPr>
            <a:r>
              <a:rPr lang="en" sz="2000">
                <a:solidFill>
                  <a:srgbClr val="222222"/>
                </a:solidFill>
                <a:highlight>
                  <a:srgbClr val="FFFFFF"/>
                </a:highlight>
              </a:rPr>
              <a:t>Works in the public domain fall outside the scope of copyright and are free to use, copy, adapt and share</a:t>
            </a:r>
            <a:endParaRPr sz="2000">
              <a:solidFill>
                <a:srgbClr val="222222"/>
              </a:solidFill>
              <a:highlight>
                <a:srgbClr val="FFFFFF"/>
              </a:highlight>
            </a:endParaRPr>
          </a:p>
          <a:p>
            <a:pPr marL="0" lvl="0" indent="0" algn="l" rtl="0">
              <a:spcBef>
                <a:spcPts val="0"/>
              </a:spcBef>
              <a:spcAft>
                <a:spcPts val="0"/>
              </a:spcAft>
              <a:buNone/>
            </a:pPr>
            <a:r>
              <a:rPr lang="en" sz="1100">
                <a:solidFill>
                  <a:schemeClr val="dk1"/>
                </a:solidFill>
                <a:highlight>
                  <a:srgbClr val="FFFFFF"/>
                </a:highlight>
                <a:latin typeface="Calibri"/>
                <a:ea typeface="Calibri"/>
                <a:cs typeface="Calibri"/>
                <a:sym typeface="Calibri"/>
              </a:rPr>
              <a:t> </a:t>
            </a:r>
            <a:endParaRPr sz="11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a:solidFill>
                <a:schemeClr val="dk1"/>
              </a:solidFill>
            </a:endParaRPr>
          </a:p>
          <a:p>
            <a:pPr marL="0" lvl="0" indent="0" algn="r" rtl="0">
              <a:spcBef>
                <a:spcPts val="1200"/>
              </a:spcBef>
              <a:spcAft>
                <a:spcPts val="1200"/>
              </a:spcAft>
              <a:buClr>
                <a:schemeClr val="dk1"/>
              </a:buClr>
              <a:buSzPts val="1100"/>
              <a:buFont typeface="Arial"/>
              <a:buNone/>
            </a:pPr>
            <a:r>
              <a:rPr lang="en" sz="1500" u="sng">
                <a:solidFill>
                  <a:schemeClr val="hlink"/>
                </a:solidFill>
                <a:highlight>
                  <a:srgbClr val="FFFFFF"/>
                </a:highlight>
                <a:hlinkClick r:id="rId3"/>
              </a:rPr>
              <a:t>The Public Domain</a:t>
            </a:r>
            <a:r>
              <a:rPr lang="en" sz="1500">
                <a:solidFill>
                  <a:srgbClr val="222222"/>
                </a:solidFill>
                <a:highlight>
                  <a:srgbClr val="FFFFFF"/>
                </a:highlight>
              </a:rPr>
              <a:t>, by </a:t>
            </a:r>
            <a:r>
              <a:rPr lang="en" sz="1500" u="sng">
                <a:solidFill>
                  <a:schemeClr val="accent5"/>
                </a:solidFill>
                <a:highlight>
                  <a:srgbClr val="FFFFFF"/>
                </a:highlight>
                <a:hlinkClick r:id="rId4">
                  <a:extLst>
                    <a:ext uri="{A12FA001-AC4F-418D-AE19-62706E023703}">
                      <ahyp:hlinkClr xmlns:ahyp="http://schemas.microsoft.com/office/drawing/2018/hyperlinkcolor" val="tx"/>
                    </a:ext>
                  </a:extLst>
                </a:hlinkClick>
              </a:rPr>
              <a:t>Creative Commons</a:t>
            </a:r>
            <a:r>
              <a:rPr lang="en" sz="1500">
                <a:solidFill>
                  <a:srgbClr val="222222"/>
                </a:solidFill>
                <a:highlight>
                  <a:srgbClr val="FFFFFF"/>
                </a:highlight>
              </a:rPr>
              <a:t>. </a:t>
            </a:r>
            <a:r>
              <a:rPr lang="en" sz="1500" u="sng">
                <a:solidFill>
                  <a:schemeClr val="accent5"/>
                </a:solidFill>
                <a:highlight>
                  <a:srgbClr val="FFFFFF"/>
                </a:highlight>
                <a:hlinkClick r:id="rId5">
                  <a:extLst>
                    <a:ext uri="{A12FA001-AC4F-418D-AE19-62706E023703}">
                      <ahyp:hlinkClr xmlns:ahyp="http://schemas.microsoft.com/office/drawing/2018/hyperlinkcolor" val="tx"/>
                    </a:ext>
                  </a:extLst>
                </a:hlinkClick>
              </a:rPr>
              <a:t>CC BY 4.0.</a:t>
            </a:r>
            <a:endParaRPr sz="1500">
              <a:solidFill>
                <a:schemeClr val="dk1"/>
              </a:solidFill>
            </a:endParaRPr>
          </a:p>
        </p:txBody>
      </p:sp>
      <p:pic>
        <p:nvPicPr>
          <p:cNvPr id="170" name="Google Shape;170;p28"/>
          <p:cNvPicPr preferRelativeResize="0"/>
          <p:nvPr/>
        </p:nvPicPr>
        <p:blipFill>
          <a:blip r:embed="rId6">
            <a:alphaModFix/>
          </a:blip>
          <a:stretch>
            <a:fillRect/>
          </a:stretch>
        </p:blipFill>
        <p:spPr>
          <a:xfrm>
            <a:off x="7828701" y="155125"/>
            <a:ext cx="1003601" cy="10042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Public Domain Tools</a:t>
            </a:r>
            <a:endParaRPr/>
          </a:p>
        </p:txBody>
      </p:sp>
      <p:sp>
        <p:nvSpPr>
          <p:cNvPr id="176" name="Google Shape;176;p29"/>
          <p:cNvSpPr txBox="1">
            <a:spLocks noGrp="1"/>
          </p:cNvSpPr>
          <p:nvPr>
            <p:ph type="body" idx="1"/>
          </p:nvPr>
        </p:nvSpPr>
        <p:spPr>
          <a:xfrm>
            <a:off x="311700" y="1159400"/>
            <a:ext cx="8520600" cy="3416400"/>
          </a:xfrm>
          <a:prstGeom prst="rect">
            <a:avLst/>
          </a:prstGeom>
        </p:spPr>
        <p:txBody>
          <a:bodyPr spcFirstLastPara="1" wrap="square" lIns="91425" tIns="91425" rIns="91425" bIns="91425" anchor="t" anchorCtr="0">
            <a:normAutofit lnSpcReduction="10000"/>
          </a:bodyPr>
          <a:lstStyle/>
          <a:p>
            <a:pPr marL="457200" lvl="0" indent="-355600" algn="l" rtl="0">
              <a:spcBef>
                <a:spcPts val="0"/>
              </a:spcBef>
              <a:spcAft>
                <a:spcPts val="0"/>
              </a:spcAft>
              <a:buClr>
                <a:srgbClr val="222222"/>
              </a:buClr>
              <a:buSzPts val="2000"/>
              <a:buFont typeface="Verdana"/>
              <a:buChar char="●"/>
            </a:pPr>
            <a:r>
              <a:rPr lang="en" sz="2000">
                <a:solidFill>
                  <a:srgbClr val="222222"/>
                </a:solidFill>
                <a:highlight>
                  <a:srgbClr val="FFFFFF"/>
                </a:highlight>
              </a:rPr>
              <a:t>CC also has two public domain tools represented by the icons below:</a:t>
            </a:r>
            <a:endParaRPr sz="1800">
              <a:solidFill>
                <a:srgbClr val="222222"/>
              </a:solidFill>
              <a:highlight>
                <a:srgbClr val="FFFFFF"/>
              </a:highlight>
            </a:endParaRPr>
          </a:p>
          <a:p>
            <a:pPr marL="457200" lvl="0" indent="0" algn="l" rtl="0">
              <a:spcBef>
                <a:spcPts val="0"/>
              </a:spcBef>
              <a:spcAft>
                <a:spcPts val="0"/>
              </a:spcAft>
              <a:buNone/>
            </a:pPr>
            <a:endParaRPr sz="2000">
              <a:solidFill>
                <a:srgbClr val="222222"/>
              </a:solidFill>
              <a:highlight>
                <a:srgbClr val="FFFFFF"/>
              </a:highlight>
            </a:endParaRPr>
          </a:p>
          <a:p>
            <a:pPr marL="457200" lvl="0" indent="0" algn="l" rtl="0">
              <a:spcBef>
                <a:spcPts val="0"/>
              </a:spcBef>
              <a:spcAft>
                <a:spcPts val="0"/>
              </a:spcAft>
              <a:buNone/>
            </a:pPr>
            <a:endParaRPr sz="2000">
              <a:solidFill>
                <a:srgbClr val="222222"/>
              </a:solidFill>
              <a:highlight>
                <a:srgbClr val="FFFFFF"/>
              </a:highlight>
            </a:endParaRPr>
          </a:p>
          <a:p>
            <a:pPr marL="0" lvl="0" indent="0" algn="l" rtl="0">
              <a:spcBef>
                <a:spcPts val="0"/>
              </a:spcBef>
              <a:spcAft>
                <a:spcPts val="0"/>
              </a:spcAft>
              <a:buNone/>
            </a:pPr>
            <a:r>
              <a:rPr lang="en" sz="1100">
                <a:solidFill>
                  <a:schemeClr val="dk1"/>
                </a:solidFill>
                <a:highlight>
                  <a:srgbClr val="FFFFFF"/>
                </a:highlight>
                <a:latin typeface="Calibri"/>
                <a:ea typeface="Calibri"/>
                <a:cs typeface="Calibri"/>
                <a:sym typeface="Calibri"/>
              </a:rPr>
              <a:t> </a:t>
            </a:r>
            <a:endParaRPr sz="110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a:solidFill>
                <a:schemeClr val="dk1"/>
              </a:solidFill>
            </a:endParaRPr>
          </a:p>
          <a:p>
            <a:pPr marL="0" lvl="0" indent="0" algn="l" rtl="0">
              <a:spcBef>
                <a:spcPts val="1200"/>
              </a:spcBef>
              <a:spcAft>
                <a:spcPts val="0"/>
              </a:spcAft>
              <a:buNone/>
            </a:pPr>
            <a:endParaRPr>
              <a:solidFill>
                <a:schemeClr val="dk1"/>
              </a:solidFill>
            </a:endParaRPr>
          </a:p>
          <a:p>
            <a:pPr marL="0" lvl="0" indent="0" algn="l" rtl="0">
              <a:spcBef>
                <a:spcPts val="1200"/>
              </a:spcBef>
              <a:spcAft>
                <a:spcPts val="0"/>
              </a:spcAft>
              <a:buNone/>
            </a:pPr>
            <a:endParaRPr>
              <a:solidFill>
                <a:schemeClr val="dk1"/>
              </a:solidFill>
            </a:endParaRPr>
          </a:p>
          <a:p>
            <a:pPr marL="0" lvl="0" indent="0" algn="l" rtl="0">
              <a:spcBef>
                <a:spcPts val="1200"/>
              </a:spcBef>
              <a:spcAft>
                <a:spcPts val="0"/>
              </a:spcAft>
              <a:buNone/>
            </a:pPr>
            <a:endParaRPr>
              <a:solidFill>
                <a:schemeClr val="dk1"/>
              </a:solidFill>
            </a:endParaRPr>
          </a:p>
          <a:p>
            <a:pPr marL="0" lvl="0" indent="457200" algn="r" rtl="0">
              <a:spcBef>
                <a:spcPts val="1200"/>
              </a:spcBef>
              <a:spcAft>
                <a:spcPts val="1200"/>
              </a:spcAft>
              <a:buNone/>
            </a:pPr>
            <a:r>
              <a:rPr lang="en" sz="1500" u="sng">
                <a:solidFill>
                  <a:schemeClr val="hlink"/>
                </a:solidFill>
                <a:highlight>
                  <a:schemeClr val="lt1"/>
                </a:highlight>
                <a:hlinkClick r:id="rId3"/>
              </a:rPr>
              <a:t>License Design</a:t>
            </a:r>
            <a:r>
              <a:rPr lang="en" sz="1500">
                <a:solidFill>
                  <a:srgbClr val="222222"/>
                </a:solidFill>
                <a:highlight>
                  <a:srgbClr val="FFFFFF"/>
                </a:highlight>
              </a:rPr>
              <a:t>, by </a:t>
            </a:r>
            <a:r>
              <a:rPr lang="en" sz="1500" u="sng">
                <a:solidFill>
                  <a:schemeClr val="accent5"/>
                </a:solidFill>
                <a:highlight>
                  <a:srgbClr val="FFFFFF"/>
                </a:highlight>
                <a:hlinkClick r:id="rId4">
                  <a:extLst>
                    <a:ext uri="{A12FA001-AC4F-418D-AE19-62706E023703}">
                      <ahyp:hlinkClr xmlns:ahyp="http://schemas.microsoft.com/office/drawing/2018/hyperlinkcolor" val="tx"/>
                    </a:ext>
                  </a:extLst>
                </a:hlinkClick>
              </a:rPr>
              <a:t>Creative Commons</a:t>
            </a:r>
            <a:r>
              <a:rPr lang="en" sz="1500">
                <a:solidFill>
                  <a:srgbClr val="222222"/>
                </a:solidFill>
                <a:highlight>
                  <a:srgbClr val="FFFFFF"/>
                </a:highlight>
              </a:rPr>
              <a:t>. </a:t>
            </a:r>
            <a:r>
              <a:rPr lang="en" sz="1500" u="sng">
                <a:solidFill>
                  <a:schemeClr val="accent5"/>
                </a:solidFill>
                <a:highlight>
                  <a:srgbClr val="FFFFFF"/>
                </a:highlight>
                <a:hlinkClick r:id="rId5">
                  <a:extLst>
                    <a:ext uri="{A12FA001-AC4F-418D-AE19-62706E023703}">
                      <ahyp:hlinkClr xmlns:ahyp="http://schemas.microsoft.com/office/drawing/2018/hyperlinkcolor" val="tx"/>
                    </a:ext>
                  </a:extLst>
                </a:hlinkClick>
              </a:rPr>
              <a:t>CC BY 4.0.</a:t>
            </a:r>
            <a:endParaRPr sz="1500">
              <a:solidFill>
                <a:schemeClr val="dk1"/>
              </a:solidFill>
            </a:endParaRPr>
          </a:p>
        </p:txBody>
      </p:sp>
      <p:pic>
        <p:nvPicPr>
          <p:cNvPr id="177" name="Google Shape;177;p29"/>
          <p:cNvPicPr preferRelativeResize="0"/>
          <p:nvPr/>
        </p:nvPicPr>
        <p:blipFill>
          <a:blip r:embed="rId6">
            <a:alphaModFix/>
          </a:blip>
          <a:stretch>
            <a:fillRect/>
          </a:stretch>
        </p:blipFill>
        <p:spPr>
          <a:xfrm>
            <a:off x="7828701" y="155125"/>
            <a:ext cx="1003601" cy="1004274"/>
          </a:xfrm>
          <a:prstGeom prst="rect">
            <a:avLst/>
          </a:prstGeom>
          <a:noFill/>
          <a:ln>
            <a:noFill/>
          </a:ln>
        </p:spPr>
      </p:pic>
      <p:graphicFrame>
        <p:nvGraphicFramePr>
          <p:cNvPr id="178" name="Google Shape;178;p29"/>
          <p:cNvGraphicFramePr/>
          <p:nvPr/>
        </p:nvGraphicFramePr>
        <p:xfrm>
          <a:off x="952500" y="2190750"/>
          <a:ext cx="7239000" cy="1462980"/>
        </p:xfrm>
        <a:graphic>
          <a:graphicData uri="http://schemas.openxmlformats.org/drawingml/2006/table">
            <a:tbl>
              <a:tblPr>
                <a:noFill/>
                <a:tableStyleId>{6C658F8F-7848-4C3C-B5AE-CF26D9841A52}</a:tableStyleId>
              </a:tblPr>
              <a:tblGrid>
                <a:gridCol w="1726475">
                  <a:extLst>
                    <a:ext uri="{9D8B030D-6E8A-4147-A177-3AD203B41FA5}">
                      <a16:colId xmlns:a16="http://schemas.microsoft.com/office/drawing/2014/main" val="20000"/>
                    </a:ext>
                  </a:extLst>
                </a:gridCol>
                <a:gridCol w="551252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sz="1200">
                          <a:highlight>
                            <a:srgbClr val="FFFFFF"/>
                          </a:highlight>
                        </a:rPr>
                        <a:t>CC0</a:t>
                      </a:r>
                      <a:r>
                        <a:rPr lang="en" sz="1200">
                          <a:solidFill>
                            <a:srgbClr val="222222"/>
                          </a:solidFill>
                          <a:highlight>
                            <a:srgbClr val="FFFFFF"/>
                          </a:highlight>
                        </a:rPr>
                        <a:t> enables creators to dedicate their works to the worldwide public domain to the greatest extent possible.</a:t>
                      </a:r>
                      <a:endParaRPr sz="1200">
                        <a:solidFill>
                          <a:srgbClr val="222222"/>
                        </a:solidFill>
                        <a:highlight>
                          <a:srgbClr val="FFFFFF"/>
                        </a:highlight>
                      </a:endParaRPr>
                    </a:p>
                    <a:p>
                      <a:pPr marL="0" lvl="0" indent="0" algn="l" rtl="0">
                        <a:spcBef>
                          <a:spcPts val="0"/>
                        </a:spcBef>
                        <a:spcAft>
                          <a:spcPts val="0"/>
                        </a:spcAft>
                        <a:buNone/>
                      </a:pPr>
                      <a:endParaRPr sz="1200">
                        <a:solidFill>
                          <a:srgbClr val="222222"/>
                        </a:solidFill>
                        <a:highlight>
                          <a:srgbClr val="FFFFFF"/>
                        </a:highlight>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sz="1200">
                          <a:highlight>
                            <a:srgbClr val="FFFFFF"/>
                          </a:highlight>
                        </a:rPr>
                        <a:t>The Public Domain Mark</a:t>
                      </a:r>
                      <a:r>
                        <a:rPr lang="en" sz="1200">
                          <a:solidFill>
                            <a:srgbClr val="222222"/>
                          </a:solidFill>
                          <a:highlight>
                            <a:srgbClr val="FFFFFF"/>
                          </a:highlight>
                        </a:rPr>
                        <a:t> is a label used to mark works known to be free of all copyright restrictions and has no legal effect when applied to a work. It serves only as a label to inform the public about the public domain status of a work</a:t>
                      </a:r>
                      <a:endParaRPr/>
                    </a:p>
                  </a:txBody>
                  <a:tcPr marL="91425" marR="91425" marT="91425" marB="91425"/>
                </a:tc>
                <a:extLst>
                  <a:ext uri="{0D108BD9-81ED-4DB2-BD59-A6C34878D82A}">
                    <a16:rowId xmlns:a16="http://schemas.microsoft.com/office/drawing/2014/main" val="10001"/>
                  </a:ext>
                </a:extLst>
              </a:tr>
            </a:tbl>
          </a:graphicData>
        </a:graphic>
      </p:graphicFrame>
      <p:pic>
        <p:nvPicPr>
          <p:cNvPr id="179" name="Google Shape;179;p29"/>
          <p:cNvPicPr preferRelativeResize="0"/>
          <p:nvPr/>
        </p:nvPicPr>
        <p:blipFill>
          <a:blip r:embed="rId7">
            <a:alphaModFix/>
          </a:blip>
          <a:stretch>
            <a:fillRect/>
          </a:stretch>
        </p:blipFill>
        <p:spPr>
          <a:xfrm>
            <a:off x="1465050" y="2266950"/>
            <a:ext cx="609600" cy="609600"/>
          </a:xfrm>
          <a:prstGeom prst="rect">
            <a:avLst/>
          </a:prstGeom>
          <a:noFill/>
          <a:ln>
            <a:noFill/>
          </a:ln>
        </p:spPr>
      </p:pic>
      <p:pic>
        <p:nvPicPr>
          <p:cNvPr id="180" name="Google Shape;180;p29"/>
          <p:cNvPicPr preferRelativeResize="0"/>
          <p:nvPr/>
        </p:nvPicPr>
        <p:blipFill>
          <a:blip r:embed="rId8">
            <a:alphaModFix/>
          </a:blip>
          <a:stretch>
            <a:fillRect/>
          </a:stretch>
        </p:blipFill>
        <p:spPr>
          <a:xfrm>
            <a:off x="1465050" y="2976825"/>
            <a:ext cx="609600" cy="609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Finding and Using</a:t>
            </a:r>
            <a:endParaRPr/>
          </a:p>
          <a:p>
            <a:pPr marL="0" lvl="0" indent="0" algn="ctr" rtl="0">
              <a:spcBef>
                <a:spcPts val="0"/>
              </a:spcBef>
              <a:spcAft>
                <a:spcPts val="0"/>
              </a:spcAft>
              <a:buNone/>
            </a:pPr>
            <a:r>
              <a:rPr lang="en"/>
              <a:t>Open Educational Resources</a:t>
            </a:r>
            <a:endParaRPr/>
          </a:p>
        </p:txBody>
      </p:sp>
      <p:pic>
        <p:nvPicPr>
          <p:cNvPr id="186" name="Google Shape;186;p30"/>
          <p:cNvPicPr preferRelativeResize="0"/>
          <p:nvPr/>
        </p:nvPicPr>
        <p:blipFill>
          <a:blip r:embed="rId3">
            <a:alphaModFix/>
          </a:blip>
          <a:stretch>
            <a:fillRect/>
          </a:stretch>
        </p:blipFill>
        <p:spPr>
          <a:xfrm>
            <a:off x="6865791" y="3626725"/>
            <a:ext cx="2158807" cy="14314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Open Educational Resources (OER) </a:t>
            </a:r>
            <a:endParaRPr/>
          </a:p>
        </p:txBody>
      </p:sp>
      <p:sp>
        <p:nvSpPr>
          <p:cNvPr id="192" name="Google Shape;192;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000">
                <a:solidFill>
                  <a:srgbClr val="222222"/>
                </a:solidFill>
                <a:highlight>
                  <a:srgbClr val="FFFFFF"/>
                </a:highlight>
              </a:rPr>
              <a:t>Open Educational Resources (OER) are teaching, learning, and research materials that are either in the public domain or licensed in a manner that provides everyone with free and perpetual permission to engage in the 5R activities (retain, reuse, revise, remix, redistribute).</a:t>
            </a:r>
            <a:endParaRPr sz="2000">
              <a:solidFill>
                <a:srgbClr val="222222"/>
              </a:solidFill>
              <a:highlight>
                <a:srgbClr val="FFFFFF"/>
              </a:highlight>
            </a:endParaRPr>
          </a:p>
          <a:p>
            <a:pPr marL="0" lvl="0" indent="0" algn="l" rtl="0">
              <a:spcBef>
                <a:spcPts val="1200"/>
              </a:spcBef>
              <a:spcAft>
                <a:spcPts val="0"/>
              </a:spcAft>
              <a:buNone/>
            </a:pPr>
            <a:endParaRPr sz="2000">
              <a:solidFill>
                <a:srgbClr val="222222"/>
              </a:solidFill>
              <a:highlight>
                <a:srgbClr val="FFFFFF"/>
              </a:highlight>
            </a:endParaRPr>
          </a:p>
          <a:p>
            <a:pPr marL="0" lvl="0" indent="0" algn="l" rtl="0">
              <a:spcBef>
                <a:spcPts val="1200"/>
              </a:spcBef>
              <a:spcAft>
                <a:spcPts val="0"/>
              </a:spcAft>
              <a:buNone/>
            </a:pPr>
            <a:endParaRPr sz="2000">
              <a:solidFill>
                <a:srgbClr val="222222"/>
              </a:solidFill>
              <a:highlight>
                <a:srgbClr val="FFFFFF"/>
              </a:highlight>
            </a:endParaRPr>
          </a:p>
          <a:p>
            <a:pPr marL="0" lvl="0" indent="0" algn="r" rtl="0">
              <a:spcBef>
                <a:spcPts val="1200"/>
              </a:spcBef>
              <a:spcAft>
                <a:spcPts val="1200"/>
              </a:spcAft>
              <a:buNone/>
            </a:pPr>
            <a:r>
              <a:rPr lang="en" sz="1200" u="sng">
                <a:solidFill>
                  <a:schemeClr val="hlink"/>
                </a:solidFill>
                <a:highlight>
                  <a:srgbClr val="FFFFFF"/>
                </a:highlight>
                <a:hlinkClick r:id="rId3"/>
              </a:rPr>
              <a:t>OER, Open Textbooks, and Open Courses</a:t>
            </a:r>
            <a:r>
              <a:rPr lang="en" sz="1200">
                <a:solidFill>
                  <a:srgbClr val="222222"/>
                </a:solidFill>
                <a:highlight>
                  <a:srgbClr val="FFFFFF"/>
                </a:highlight>
              </a:rPr>
              <a:t> by </a:t>
            </a:r>
            <a:r>
              <a:rPr lang="en" sz="1200" u="sng">
                <a:solidFill>
                  <a:schemeClr val="accent5"/>
                </a:solidFill>
                <a:highlight>
                  <a:srgbClr val="FFFFFF"/>
                </a:highlight>
                <a:hlinkClick r:id="rId4">
                  <a:extLst>
                    <a:ext uri="{A12FA001-AC4F-418D-AE19-62706E023703}">
                      <ahyp:hlinkClr xmlns:ahyp="http://schemas.microsoft.com/office/drawing/2018/hyperlinkcolor" val="tx"/>
                    </a:ext>
                  </a:extLst>
                </a:hlinkClick>
              </a:rPr>
              <a:t>Creative Commons</a:t>
            </a:r>
            <a:r>
              <a:rPr lang="en" sz="1200">
                <a:solidFill>
                  <a:srgbClr val="222222"/>
                </a:solidFill>
                <a:highlight>
                  <a:srgbClr val="FFFFFF"/>
                </a:highlight>
              </a:rPr>
              <a:t>. </a:t>
            </a:r>
            <a:r>
              <a:rPr lang="en" sz="1200" u="sng">
                <a:solidFill>
                  <a:schemeClr val="accent5"/>
                </a:solidFill>
                <a:highlight>
                  <a:srgbClr val="FFFFFF"/>
                </a:highlight>
                <a:hlinkClick r:id="rId5">
                  <a:extLst>
                    <a:ext uri="{A12FA001-AC4F-418D-AE19-62706E023703}">
                      <ahyp:hlinkClr xmlns:ahyp="http://schemas.microsoft.com/office/drawing/2018/hyperlinkcolor" val="tx"/>
                    </a:ext>
                  </a:extLst>
                </a:hlinkClick>
              </a:rPr>
              <a:t>CC BY 4.0.</a:t>
            </a:r>
            <a:r>
              <a:rPr lang="en" sz="1200">
                <a:solidFill>
                  <a:srgbClr val="222222"/>
                </a:solidFill>
                <a:highlight>
                  <a:srgbClr val="FFFFFF"/>
                </a:highlight>
              </a:rPr>
              <a:t> </a:t>
            </a:r>
            <a:endParaRPr sz="1200">
              <a:solidFill>
                <a:srgbClr val="222222"/>
              </a:solidFill>
              <a:highlight>
                <a:srgbClr val="FFFFFF"/>
              </a:highlight>
            </a:endParaRPr>
          </a:p>
        </p:txBody>
      </p:sp>
      <p:pic>
        <p:nvPicPr>
          <p:cNvPr id="193" name="Google Shape;193;p31"/>
          <p:cNvPicPr preferRelativeResize="0"/>
          <p:nvPr/>
        </p:nvPicPr>
        <p:blipFill>
          <a:blip r:embed="rId6">
            <a:alphaModFix/>
          </a:blip>
          <a:stretch>
            <a:fillRect/>
          </a:stretch>
        </p:blipFill>
        <p:spPr>
          <a:xfrm>
            <a:off x="7835621" y="155125"/>
            <a:ext cx="996679" cy="9973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The Story of Creative Commons</a:t>
            </a:r>
            <a:endParaRPr/>
          </a:p>
        </p:txBody>
      </p:sp>
      <p:pic>
        <p:nvPicPr>
          <p:cNvPr id="63" name="Google Shape;63;p14"/>
          <p:cNvPicPr preferRelativeResize="0"/>
          <p:nvPr/>
        </p:nvPicPr>
        <p:blipFill>
          <a:blip r:embed="rId3">
            <a:alphaModFix/>
          </a:blip>
          <a:stretch>
            <a:fillRect/>
          </a:stretch>
        </p:blipFill>
        <p:spPr>
          <a:xfrm>
            <a:off x="6865791" y="3626725"/>
            <a:ext cx="2158807" cy="14314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Open Educational Resources (OER) </a:t>
            </a:r>
            <a:endParaRPr/>
          </a:p>
        </p:txBody>
      </p:sp>
      <p:sp>
        <p:nvSpPr>
          <p:cNvPr id="199" name="Google Shape;199;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lnSpc>
                <a:spcPct val="100000"/>
              </a:lnSpc>
              <a:spcBef>
                <a:spcPts val="1800"/>
              </a:spcBef>
              <a:spcAft>
                <a:spcPts val="0"/>
              </a:spcAft>
              <a:buNone/>
            </a:pPr>
            <a:r>
              <a:rPr lang="en" sz="2000">
                <a:solidFill>
                  <a:srgbClr val="222222"/>
                </a:solidFill>
                <a:highlight>
                  <a:srgbClr val="FFFFFF"/>
                </a:highlight>
              </a:rPr>
              <a:t>OER are possible because:</a:t>
            </a:r>
            <a:endParaRPr sz="2000">
              <a:solidFill>
                <a:srgbClr val="222222"/>
              </a:solidFill>
              <a:highlight>
                <a:srgbClr val="FFFFFF"/>
              </a:highlight>
            </a:endParaRPr>
          </a:p>
          <a:p>
            <a:pPr marL="457200" lvl="0" indent="-355600" algn="l" rtl="0">
              <a:lnSpc>
                <a:spcPct val="100000"/>
              </a:lnSpc>
              <a:spcBef>
                <a:spcPts val="1500"/>
              </a:spcBef>
              <a:spcAft>
                <a:spcPts val="0"/>
              </a:spcAft>
              <a:buClr>
                <a:srgbClr val="222222"/>
              </a:buClr>
              <a:buSzPts val="2000"/>
              <a:buChar char="●"/>
            </a:pPr>
            <a:r>
              <a:rPr lang="en" sz="2000">
                <a:solidFill>
                  <a:srgbClr val="222222"/>
                </a:solidFill>
                <a:highlight>
                  <a:srgbClr val="FFFFFF"/>
                </a:highlight>
              </a:rPr>
              <a:t>many educational materials are born digital and digital resources can be stored, copied, and distributed for near zero cost</a:t>
            </a:r>
            <a:endParaRPr sz="2000">
              <a:solidFill>
                <a:srgbClr val="222222"/>
              </a:solidFill>
              <a:highlight>
                <a:srgbClr val="FFFFFF"/>
              </a:highlight>
            </a:endParaRPr>
          </a:p>
          <a:p>
            <a:pPr marL="457200" lvl="0" indent="-355600" algn="l" rtl="0">
              <a:lnSpc>
                <a:spcPct val="100000"/>
              </a:lnSpc>
              <a:spcBef>
                <a:spcPts val="0"/>
              </a:spcBef>
              <a:spcAft>
                <a:spcPts val="0"/>
              </a:spcAft>
              <a:buClr>
                <a:srgbClr val="222222"/>
              </a:buClr>
              <a:buSzPts val="2000"/>
              <a:buChar char="●"/>
            </a:pPr>
            <a:r>
              <a:rPr lang="en" sz="2000">
                <a:solidFill>
                  <a:srgbClr val="222222"/>
                </a:solidFill>
                <a:highlight>
                  <a:srgbClr val="FFFFFF"/>
                </a:highlight>
              </a:rPr>
              <a:t>the internet makes it simple for the public to share digital content</a:t>
            </a:r>
            <a:endParaRPr sz="2000">
              <a:solidFill>
                <a:srgbClr val="222222"/>
              </a:solidFill>
              <a:highlight>
                <a:srgbClr val="FFFFFF"/>
              </a:highlight>
            </a:endParaRPr>
          </a:p>
          <a:p>
            <a:pPr marL="457200" lvl="0" indent="-355600" algn="l" rtl="0">
              <a:lnSpc>
                <a:spcPct val="100000"/>
              </a:lnSpc>
              <a:spcBef>
                <a:spcPts val="0"/>
              </a:spcBef>
              <a:spcAft>
                <a:spcPts val="0"/>
              </a:spcAft>
              <a:buClr>
                <a:srgbClr val="222222"/>
              </a:buClr>
              <a:buSzPts val="2000"/>
              <a:buChar char="●"/>
            </a:pPr>
            <a:r>
              <a:rPr lang="en" sz="2000">
                <a:solidFill>
                  <a:srgbClr val="222222"/>
                </a:solidFill>
                <a:highlight>
                  <a:srgbClr val="FFFFFF"/>
                </a:highlight>
              </a:rPr>
              <a:t>Creative Commons licenses make it simple and legal to retain copyright and legally share education resources with the world</a:t>
            </a:r>
            <a:endParaRPr sz="2000">
              <a:solidFill>
                <a:srgbClr val="222222"/>
              </a:solidFill>
              <a:highlight>
                <a:srgbClr val="FFFFFF"/>
              </a:highlight>
            </a:endParaRPr>
          </a:p>
          <a:p>
            <a:pPr marL="457200" lvl="0" indent="0" algn="l" rtl="0">
              <a:lnSpc>
                <a:spcPct val="100000"/>
              </a:lnSpc>
              <a:spcBef>
                <a:spcPts val="2100"/>
              </a:spcBef>
              <a:spcAft>
                <a:spcPts val="0"/>
              </a:spcAft>
              <a:buNone/>
            </a:pPr>
            <a:endParaRPr sz="2000">
              <a:solidFill>
                <a:srgbClr val="222222"/>
              </a:solidFill>
              <a:highlight>
                <a:srgbClr val="FFFFFF"/>
              </a:highlight>
            </a:endParaRPr>
          </a:p>
          <a:p>
            <a:pPr marL="0" lvl="0" indent="0" algn="r" rtl="0">
              <a:spcBef>
                <a:spcPts val="2100"/>
              </a:spcBef>
              <a:spcAft>
                <a:spcPts val="1200"/>
              </a:spcAft>
              <a:buNone/>
            </a:pPr>
            <a:r>
              <a:rPr lang="en" sz="1200" u="sng">
                <a:solidFill>
                  <a:schemeClr val="hlink"/>
                </a:solidFill>
                <a:highlight>
                  <a:srgbClr val="FFFFFF"/>
                </a:highlight>
                <a:hlinkClick r:id="rId3"/>
              </a:rPr>
              <a:t>OER, Open Textbooks, and Open Courses</a:t>
            </a:r>
            <a:r>
              <a:rPr lang="en" sz="1200">
                <a:solidFill>
                  <a:srgbClr val="222222"/>
                </a:solidFill>
                <a:highlight>
                  <a:srgbClr val="FFFFFF"/>
                </a:highlight>
              </a:rPr>
              <a:t> by </a:t>
            </a:r>
            <a:r>
              <a:rPr lang="en" sz="1200" u="sng">
                <a:solidFill>
                  <a:schemeClr val="accent5"/>
                </a:solidFill>
                <a:highlight>
                  <a:srgbClr val="FFFFFF"/>
                </a:highlight>
                <a:hlinkClick r:id="rId4">
                  <a:extLst>
                    <a:ext uri="{A12FA001-AC4F-418D-AE19-62706E023703}">
                      <ahyp:hlinkClr xmlns:ahyp="http://schemas.microsoft.com/office/drawing/2018/hyperlinkcolor" val="tx"/>
                    </a:ext>
                  </a:extLst>
                </a:hlinkClick>
              </a:rPr>
              <a:t>Creative Commons</a:t>
            </a:r>
            <a:r>
              <a:rPr lang="en" sz="1200">
                <a:solidFill>
                  <a:srgbClr val="222222"/>
                </a:solidFill>
                <a:highlight>
                  <a:srgbClr val="FFFFFF"/>
                </a:highlight>
              </a:rPr>
              <a:t>. </a:t>
            </a:r>
            <a:r>
              <a:rPr lang="en" sz="1200" u="sng">
                <a:solidFill>
                  <a:schemeClr val="accent5"/>
                </a:solidFill>
                <a:highlight>
                  <a:srgbClr val="FFFFFF"/>
                </a:highlight>
                <a:hlinkClick r:id="rId5">
                  <a:extLst>
                    <a:ext uri="{A12FA001-AC4F-418D-AE19-62706E023703}">
                      <ahyp:hlinkClr xmlns:ahyp="http://schemas.microsoft.com/office/drawing/2018/hyperlinkcolor" val="tx"/>
                    </a:ext>
                  </a:extLst>
                </a:hlinkClick>
              </a:rPr>
              <a:t>CC BY 4.0.</a:t>
            </a:r>
            <a:r>
              <a:rPr lang="en" sz="1200">
                <a:solidFill>
                  <a:srgbClr val="222222"/>
                </a:solidFill>
                <a:highlight>
                  <a:srgbClr val="FFFFFF"/>
                </a:highlight>
              </a:rPr>
              <a:t> </a:t>
            </a:r>
            <a:endParaRPr sz="1200">
              <a:solidFill>
                <a:srgbClr val="222222"/>
              </a:solidFill>
              <a:highlight>
                <a:srgbClr val="FFFFFF"/>
              </a:highlight>
            </a:endParaRPr>
          </a:p>
        </p:txBody>
      </p:sp>
      <p:pic>
        <p:nvPicPr>
          <p:cNvPr id="200" name="Google Shape;200;p32"/>
          <p:cNvPicPr preferRelativeResize="0"/>
          <p:nvPr/>
        </p:nvPicPr>
        <p:blipFill>
          <a:blip r:embed="rId6">
            <a:alphaModFix/>
          </a:blip>
          <a:stretch>
            <a:fillRect/>
          </a:stretch>
        </p:blipFill>
        <p:spPr>
          <a:xfrm>
            <a:off x="7835621" y="155125"/>
            <a:ext cx="996679" cy="9973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Best Practices</a:t>
            </a:r>
            <a:endParaRPr/>
          </a:p>
        </p:txBody>
      </p:sp>
      <p:sp>
        <p:nvSpPr>
          <p:cNvPr id="206" name="Google Shape;206;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r" rtl="0">
              <a:spcBef>
                <a:spcPts val="0"/>
              </a:spcBef>
              <a:spcAft>
                <a:spcPts val="1200"/>
              </a:spcAft>
              <a:buNone/>
            </a:pPr>
            <a:endParaRPr sz="1200">
              <a:solidFill>
                <a:srgbClr val="222222"/>
              </a:solidFill>
              <a:highlight>
                <a:srgbClr val="FFFFFF"/>
              </a:highlight>
            </a:endParaRPr>
          </a:p>
        </p:txBody>
      </p:sp>
      <p:pic>
        <p:nvPicPr>
          <p:cNvPr id="207" name="Google Shape;207;p33"/>
          <p:cNvPicPr preferRelativeResize="0"/>
          <p:nvPr/>
        </p:nvPicPr>
        <p:blipFill>
          <a:blip r:embed="rId3">
            <a:alphaModFix/>
          </a:blip>
          <a:stretch>
            <a:fillRect/>
          </a:stretch>
        </p:blipFill>
        <p:spPr>
          <a:xfrm>
            <a:off x="7835621" y="155125"/>
            <a:ext cx="996679" cy="997351"/>
          </a:xfrm>
          <a:prstGeom prst="rect">
            <a:avLst/>
          </a:prstGeom>
          <a:noFill/>
          <a:ln>
            <a:noFill/>
          </a:ln>
        </p:spPr>
      </p:pic>
      <p:sp>
        <p:nvSpPr>
          <p:cNvPr id="208" name="Google Shape;208;p33"/>
          <p:cNvSpPr txBo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None/>
            </a:pPr>
            <a:endParaRPr sz="1600" b="1">
              <a:solidFill>
                <a:srgbClr val="000000"/>
              </a:solidFill>
              <a:latin typeface="Source Sans Pro"/>
              <a:ea typeface="Source Sans Pro"/>
              <a:cs typeface="Source Sans Pro"/>
              <a:sym typeface="Source Sans Pro"/>
            </a:endParaRPr>
          </a:p>
          <a:p>
            <a:pPr marL="0" lvl="0" indent="0" algn="ctr" rtl="0">
              <a:spcBef>
                <a:spcPts val="0"/>
              </a:spcBef>
              <a:spcAft>
                <a:spcPts val="0"/>
              </a:spcAft>
              <a:buNone/>
            </a:pPr>
            <a:r>
              <a:rPr lang="en" sz="1800" b="1">
                <a:solidFill>
                  <a:srgbClr val="000000"/>
                </a:solidFill>
              </a:rPr>
              <a:t>Materials to Use</a:t>
            </a:r>
            <a:endParaRPr sz="1800">
              <a:solidFill>
                <a:srgbClr val="000000"/>
              </a:solidFill>
            </a:endParaRPr>
          </a:p>
          <a:p>
            <a:pPr marL="0" lvl="0" indent="0" algn="l" rtl="0">
              <a:spcBef>
                <a:spcPts val="0"/>
              </a:spcBef>
              <a:spcAft>
                <a:spcPts val="0"/>
              </a:spcAft>
              <a:buNone/>
            </a:pPr>
            <a:endParaRPr sz="1800">
              <a:solidFill>
                <a:srgbClr val="000000"/>
              </a:solidFill>
            </a:endParaRPr>
          </a:p>
          <a:p>
            <a:pPr marL="457200" lvl="0" indent="-342900" algn="l" rtl="0">
              <a:lnSpc>
                <a:spcPct val="115000"/>
              </a:lnSpc>
              <a:spcBef>
                <a:spcPts val="0"/>
              </a:spcBef>
              <a:spcAft>
                <a:spcPts val="0"/>
              </a:spcAft>
              <a:buClr>
                <a:srgbClr val="1A1A1A"/>
              </a:buClr>
              <a:buSzPts val="1800"/>
              <a:buChar char="●"/>
            </a:pPr>
            <a:r>
              <a:rPr lang="en" sz="1800">
                <a:solidFill>
                  <a:srgbClr val="1A1A1A"/>
                </a:solidFill>
                <a:highlight>
                  <a:srgbClr val="FFFFFF"/>
                </a:highlight>
              </a:rPr>
              <a:t>Public domain materials</a:t>
            </a:r>
            <a:endParaRPr sz="1800">
              <a:solidFill>
                <a:srgbClr val="1A1A1A"/>
              </a:solidFill>
              <a:highlight>
                <a:srgbClr val="FFFFFF"/>
              </a:highlight>
            </a:endParaRPr>
          </a:p>
          <a:p>
            <a:pPr marL="457200" lvl="0" indent="-342900" algn="l" rtl="0">
              <a:lnSpc>
                <a:spcPct val="115000"/>
              </a:lnSpc>
              <a:spcBef>
                <a:spcPts val="0"/>
              </a:spcBef>
              <a:spcAft>
                <a:spcPts val="0"/>
              </a:spcAft>
              <a:buClr>
                <a:srgbClr val="1A1A1A"/>
              </a:buClr>
              <a:buSzPts val="1800"/>
              <a:buChar char="●"/>
            </a:pPr>
            <a:r>
              <a:rPr lang="en" sz="1800">
                <a:solidFill>
                  <a:srgbClr val="1A1A1A"/>
                </a:solidFill>
                <a:highlight>
                  <a:srgbClr val="FFFFFF"/>
                </a:highlight>
              </a:rPr>
              <a:t>Open Access materials (journal articles and books)</a:t>
            </a:r>
            <a:endParaRPr sz="1800">
              <a:solidFill>
                <a:srgbClr val="1A1A1A"/>
              </a:solidFill>
              <a:highlight>
                <a:srgbClr val="FFFFFF"/>
              </a:highlight>
            </a:endParaRPr>
          </a:p>
          <a:p>
            <a:pPr marL="457200" lvl="0" indent="-342900" algn="l" rtl="0">
              <a:lnSpc>
                <a:spcPct val="115000"/>
              </a:lnSpc>
              <a:spcBef>
                <a:spcPts val="0"/>
              </a:spcBef>
              <a:spcAft>
                <a:spcPts val="0"/>
              </a:spcAft>
              <a:buClr>
                <a:srgbClr val="1A1A1A"/>
              </a:buClr>
              <a:buSzPts val="1800"/>
              <a:buChar char="●"/>
            </a:pPr>
            <a:r>
              <a:rPr lang="en" sz="1800">
                <a:solidFill>
                  <a:srgbClr val="1A1A1A"/>
                </a:solidFill>
                <a:highlight>
                  <a:srgbClr val="FFFFFF"/>
                </a:highlight>
              </a:rPr>
              <a:t>Creative Commons materials</a:t>
            </a:r>
            <a:endParaRPr sz="1600">
              <a:solidFill>
                <a:srgbClr val="595959"/>
              </a:solidFill>
            </a:endParaRPr>
          </a:p>
        </p:txBody>
      </p:sp>
      <p:sp>
        <p:nvSpPr>
          <p:cNvPr id="209" name="Google Shape;209;p33"/>
          <p:cNvSpPr txBox="1"/>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None/>
            </a:pPr>
            <a:endParaRPr sz="1600" b="1">
              <a:solidFill>
                <a:srgbClr val="000000"/>
              </a:solidFill>
              <a:latin typeface="Source Sans Pro"/>
              <a:ea typeface="Source Sans Pro"/>
              <a:cs typeface="Source Sans Pro"/>
              <a:sym typeface="Source Sans Pro"/>
            </a:endParaRPr>
          </a:p>
          <a:p>
            <a:pPr marL="0" lvl="0" indent="0" algn="ctr" rtl="0">
              <a:spcBef>
                <a:spcPts val="0"/>
              </a:spcBef>
              <a:spcAft>
                <a:spcPts val="0"/>
              </a:spcAft>
              <a:buNone/>
            </a:pPr>
            <a:r>
              <a:rPr lang="en" sz="1800" b="1">
                <a:solidFill>
                  <a:srgbClr val="000000"/>
                </a:solidFill>
              </a:rPr>
              <a:t>Materials to Avoid*</a:t>
            </a:r>
            <a:endParaRPr sz="1800">
              <a:solidFill>
                <a:srgbClr val="000000"/>
              </a:solidFill>
            </a:endParaRPr>
          </a:p>
          <a:p>
            <a:pPr marL="0" lvl="0" indent="0" algn="ctr" rtl="0">
              <a:spcBef>
                <a:spcPts val="0"/>
              </a:spcBef>
              <a:spcAft>
                <a:spcPts val="0"/>
              </a:spcAft>
              <a:buNone/>
            </a:pPr>
            <a:endParaRPr sz="1800">
              <a:solidFill>
                <a:srgbClr val="000000"/>
              </a:solidFill>
            </a:endParaRPr>
          </a:p>
          <a:p>
            <a:pPr marL="457200" lvl="0" indent="-342900" algn="l" rtl="0">
              <a:spcBef>
                <a:spcPts val="0"/>
              </a:spcBef>
              <a:spcAft>
                <a:spcPts val="0"/>
              </a:spcAft>
              <a:buClr>
                <a:srgbClr val="000000"/>
              </a:buClr>
              <a:buSzPts val="1800"/>
              <a:buChar char="●"/>
            </a:pPr>
            <a:r>
              <a:rPr lang="en" sz="1800">
                <a:solidFill>
                  <a:srgbClr val="000000"/>
                </a:solidFill>
              </a:rPr>
              <a:t>Full copyright protected materials (assume this is the default!)</a:t>
            </a:r>
            <a:endParaRPr sz="1800">
              <a:solidFill>
                <a:srgbClr val="000000"/>
              </a:solidFill>
            </a:endParaRPr>
          </a:p>
          <a:p>
            <a:pPr marL="0" lvl="0" indent="0" algn="l" rtl="0">
              <a:spcBef>
                <a:spcPts val="0"/>
              </a:spcBef>
              <a:spcAft>
                <a:spcPts val="0"/>
              </a:spcAft>
              <a:buNone/>
            </a:pPr>
            <a:endParaRPr sz="1700">
              <a:solidFill>
                <a:srgbClr val="000000"/>
              </a:solidFill>
            </a:endParaRPr>
          </a:p>
          <a:p>
            <a:pPr marL="0" lvl="0" indent="0" algn="l" rtl="0">
              <a:spcBef>
                <a:spcPts val="0"/>
              </a:spcBef>
              <a:spcAft>
                <a:spcPts val="0"/>
              </a:spcAft>
              <a:buNone/>
            </a:pPr>
            <a:endParaRPr sz="1700">
              <a:solidFill>
                <a:srgbClr val="000000"/>
              </a:solidFill>
            </a:endParaRPr>
          </a:p>
          <a:p>
            <a:pPr marL="0" lvl="0" indent="0" algn="ctr" rtl="0">
              <a:spcBef>
                <a:spcPts val="0"/>
              </a:spcBef>
              <a:spcAft>
                <a:spcPts val="0"/>
              </a:spcAft>
              <a:buNone/>
            </a:pPr>
            <a:r>
              <a:rPr lang="en" sz="1500">
                <a:solidFill>
                  <a:srgbClr val="000000"/>
                </a:solidFill>
              </a:rPr>
              <a:t>*Library materials are great resources that are </a:t>
            </a:r>
            <a:r>
              <a:rPr lang="en" sz="1500" i="1">
                <a:solidFill>
                  <a:srgbClr val="000000"/>
                </a:solidFill>
              </a:rPr>
              <a:t>free</a:t>
            </a:r>
            <a:r>
              <a:rPr lang="en" sz="1500">
                <a:solidFill>
                  <a:srgbClr val="000000"/>
                </a:solidFill>
              </a:rPr>
              <a:t> (to the student)</a:t>
            </a:r>
            <a:endParaRPr sz="150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Best Practices</a:t>
            </a:r>
            <a:endParaRPr/>
          </a:p>
        </p:txBody>
      </p:sp>
      <p:sp>
        <p:nvSpPr>
          <p:cNvPr id="215" name="Google Shape;215;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1A1A1A"/>
              </a:buClr>
              <a:buSzPts val="1800"/>
              <a:buChar char="●"/>
            </a:pPr>
            <a:r>
              <a:rPr lang="en" u="sng">
                <a:solidFill>
                  <a:schemeClr val="accent5"/>
                </a:solidFill>
                <a:hlinkClick r:id="rId3">
                  <a:extLst>
                    <a:ext uri="{A12FA001-AC4F-418D-AE19-62706E023703}">
                      <ahyp:hlinkClr xmlns:ahyp="http://schemas.microsoft.com/office/drawing/2018/hyperlinkcolor" val="tx"/>
                    </a:ext>
                  </a:extLst>
                </a:hlinkClick>
              </a:rPr>
              <a:t>Check for</a:t>
            </a:r>
            <a:r>
              <a:rPr lang="en">
                <a:solidFill>
                  <a:srgbClr val="1A1A1A"/>
                </a:solidFill>
              </a:rPr>
              <a:t>:</a:t>
            </a:r>
            <a:endParaRPr>
              <a:solidFill>
                <a:srgbClr val="1A1A1A"/>
              </a:solidFill>
            </a:endParaRPr>
          </a:p>
          <a:p>
            <a:pPr marL="914400" lvl="1" indent="-317500" algn="l" rtl="0">
              <a:spcBef>
                <a:spcPts val="0"/>
              </a:spcBef>
              <a:spcAft>
                <a:spcPts val="0"/>
              </a:spcAft>
              <a:buClr>
                <a:srgbClr val="1A1A1A"/>
              </a:buClr>
              <a:buSzPts val="1400"/>
              <a:buChar char="○"/>
            </a:pPr>
            <a:r>
              <a:rPr lang="en">
                <a:solidFill>
                  <a:srgbClr val="1A1A1A"/>
                </a:solidFill>
                <a:highlight>
                  <a:schemeClr val="lt1"/>
                </a:highlight>
              </a:rPr>
              <a:t>Relevance</a:t>
            </a:r>
            <a:endParaRPr>
              <a:solidFill>
                <a:srgbClr val="1A1A1A"/>
              </a:solidFill>
              <a:highlight>
                <a:schemeClr val="lt1"/>
              </a:highlight>
            </a:endParaRPr>
          </a:p>
          <a:p>
            <a:pPr marL="914400" lvl="1" indent="-317500" algn="l" rtl="0">
              <a:spcBef>
                <a:spcPts val="0"/>
              </a:spcBef>
              <a:spcAft>
                <a:spcPts val="0"/>
              </a:spcAft>
              <a:buClr>
                <a:srgbClr val="1A1A1A"/>
              </a:buClr>
              <a:buSzPts val="1400"/>
              <a:buChar char="○"/>
            </a:pPr>
            <a:r>
              <a:rPr lang="en">
                <a:solidFill>
                  <a:srgbClr val="1A1A1A"/>
                </a:solidFill>
                <a:highlight>
                  <a:schemeClr val="lt1"/>
                </a:highlight>
              </a:rPr>
              <a:t>Accuracy</a:t>
            </a:r>
            <a:endParaRPr>
              <a:solidFill>
                <a:srgbClr val="1A1A1A"/>
              </a:solidFill>
              <a:highlight>
                <a:schemeClr val="lt1"/>
              </a:highlight>
            </a:endParaRPr>
          </a:p>
          <a:p>
            <a:pPr marL="914400" lvl="1" indent="-317500" algn="l" rtl="0">
              <a:spcBef>
                <a:spcPts val="0"/>
              </a:spcBef>
              <a:spcAft>
                <a:spcPts val="0"/>
              </a:spcAft>
              <a:buClr>
                <a:srgbClr val="1A1A1A"/>
              </a:buClr>
              <a:buSzPts val="1400"/>
              <a:buChar char="○"/>
            </a:pPr>
            <a:r>
              <a:rPr lang="en">
                <a:solidFill>
                  <a:srgbClr val="1A1A1A"/>
                </a:solidFill>
                <a:highlight>
                  <a:schemeClr val="lt1"/>
                </a:highlight>
              </a:rPr>
              <a:t>Production quality </a:t>
            </a:r>
            <a:endParaRPr>
              <a:solidFill>
                <a:srgbClr val="1A1A1A"/>
              </a:solidFill>
              <a:highlight>
                <a:schemeClr val="lt1"/>
              </a:highlight>
            </a:endParaRPr>
          </a:p>
          <a:p>
            <a:pPr marL="914400" lvl="1" indent="-317500" algn="l" rtl="0">
              <a:spcBef>
                <a:spcPts val="0"/>
              </a:spcBef>
              <a:spcAft>
                <a:spcPts val="0"/>
              </a:spcAft>
              <a:buClr>
                <a:srgbClr val="1A1A1A"/>
              </a:buClr>
              <a:buSzPts val="1400"/>
              <a:buChar char="○"/>
            </a:pPr>
            <a:r>
              <a:rPr lang="en">
                <a:solidFill>
                  <a:srgbClr val="1A1A1A"/>
                </a:solidFill>
                <a:highlight>
                  <a:schemeClr val="lt1"/>
                </a:highlight>
              </a:rPr>
              <a:t>Accessibility</a:t>
            </a:r>
            <a:endParaRPr>
              <a:solidFill>
                <a:srgbClr val="1A1A1A"/>
              </a:solidFill>
              <a:highlight>
                <a:schemeClr val="lt1"/>
              </a:highlight>
            </a:endParaRPr>
          </a:p>
          <a:p>
            <a:pPr marL="914400" lvl="1" indent="-317500" algn="l" rtl="0">
              <a:spcBef>
                <a:spcPts val="0"/>
              </a:spcBef>
              <a:spcAft>
                <a:spcPts val="0"/>
              </a:spcAft>
              <a:buClr>
                <a:srgbClr val="1A1A1A"/>
              </a:buClr>
              <a:buSzPts val="1400"/>
              <a:buChar char="○"/>
            </a:pPr>
            <a:r>
              <a:rPr lang="en">
                <a:solidFill>
                  <a:srgbClr val="1A1A1A"/>
                </a:solidFill>
                <a:highlight>
                  <a:schemeClr val="lt1"/>
                </a:highlight>
              </a:rPr>
              <a:t>Licensing</a:t>
            </a:r>
            <a:endParaRPr>
              <a:solidFill>
                <a:srgbClr val="1A1A1A"/>
              </a:solidFill>
              <a:highlight>
                <a:schemeClr val="lt1"/>
              </a:highlight>
            </a:endParaRPr>
          </a:p>
          <a:p>
            <a:pPr marL="457200" lvl="0" indent="-342900" algn="l" rtl="0">
              <a:spcBef>
                <a:spcPts val="0"/>
              </a:spcBef>
              <a:spcAft>
                <a:spcPts val="0"/>
              </a:spcAft>
              <a:buClr>
                <a:srgbClr val="1A1A1A"/>
              </a:buClr>
              <a:buSzPts val="1800"/>
              <a:buChar char="●"/>
            </a:pPr>
            <a:r>
              <a:rPr lang="en">
                <a:solidFill>
                  <a:srgbClr val="1A1A1A"/>
                </a:solidFill>
              </a:rPr>
              <a:t>Track attribution</a:t>
            </a:r>
            <a:endParaRPr>
              <a:solidFill>
                <a:srgbClr val="1A1A1A"/>
              </a:solidFill>
            </a:endParaRPr>
          </a:p>
          <a:p>
            <a:pPr marL="914400" lvl="1" indent="-317500" algn="l" rtl="0">
              <a:spcBef>
                <a:spcPts val="0"/>
              </a:spcBef>
              <a:spcAft>
                <a:spcPts val="0"/>
              </a:spcAft>
              <a:buClr>
                <a:srgbClr val="1A1A1A"/>
              </a:buClr>
              <a:buSzPts val="1400"/>
              <a:buFont typeface="Source Sans Pro"/>
              <a:buChar char="○"/>
            </a:pPr>
            <a:r>
              <a:rPr lang="en" b="1">
                <a:solidFill>
                  <a:srgbClr val="1A1A1A"/>
                </a:solidFill>
              </a:rPr>
              <a:t>Essential </a:t>
            </a:r>
            <a:r>
              <a:rPr lang="en">
                <a:solidFill>
                  <a:srgbClr val="1A1A1A"/>
                </a:solidFill>
              </a:rPr>
              <a:t>component of this project</a:t>
            </a:r>
            <a:endParaRPr>
              <a:solidFill>
                <a:srgbClr val="1A1A1A"/>
              </a:solidFill>
            </a:endParaRPr>
          </a:p>
          <a:p>
            <a:pPr marL="914400" lvl="1" indent="-317500" algn="l" rtl="0">
              <a:spcBef>
                <a:spcPts val="0"/>
              </a:spcBef>
              <a:spcAft>
                <a:spcPts val="0"/>
              </a:spcAft>
              <a:buClr>
                <a:srgbClr val="1A1A1A"/>
              </a:buClr>
              <a:buSzPts val="1400"/>
              <a:buChar char="○"/>
            </a:pPr>
            <a:r>
              <a:rPr lang="en">
                <a:solidFill>
                  <a:srgbClr val="1A1A1A"/>
                </a:solidFill>
              </a:rPr>
              <a:t>Just like you cite sources in your professional work (and just like we ask students to cite theirs!)</a:t>
            </a:r>
            <a:endParaRPr>
              <a:solidFill>
                <a:srgbClr val="1A1A1A"/>
              </a:solidFill>
            </a:endParaRPr>
          </a:p>
          <a:p>
            <a:pPr marL="457200" lvl="0" indent="-342900" algn="l" rtl="0">
              <a:spcBef>
                <a:spcPts val="0"/>
              </a:spcBef>
              <a:spcAft>
                <a:spcPts val="0"/>
              </a:spcAft>
              <a:buClr>
                <a:srgbClr val="1A1A1A"/>
              </a:buClr>
              <a:buSzPts val="1800"/>
              <a:buChar char="●"/>
            </a:pPr>
            <a:r>
              <a:rPr lang="en">
                <a:solidFill>
                  <a:srgbClr val="1A1A1A"/>
                </a:solidFill>
              </a:rPr>
              <a:t>Confirm license type with librarians</a:t>
            </a:r>
            <a:endParaRPr sz="1200">
              <a:solidFill>
                <a:srgbClr val="222222"/>
              </a:solidFill>
              <a:highlight>
                <a:srgbClr val="FFFFFF"/>
              </a:highlight>
            </a:endParaRPr>
          </a:p>
        </p:txBody>
      </p:sp>
      <p:pic>
        <p:nvPicPr>
          <p:cNvPr id="216" name="Google Shape;216;p34"/>
          <p:cNvPicPr preferRelativeResize="0"/>
          <p:nvPr/>
        </p:nvPicPr>
        <p:blipFill>
          <a:blip r:embed="rId4">
            <a:alphaModFix/>
          </a:blip>
          <a:stretch>
            <a:fillRect/>
          </a:stretch>
        </p:blipFill>
        <p:spPr>
          <a:xfrm>
            <a:off x="7835621" y="155125"/>
            <a:ext cx="996679" cy="99735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Best Bets</a:t>
            </a:r>
            <a:endParaRPr/>
          </a:p>
        </p:txBody>
      </p:sp>
      <p:sp>
        <p:nvSpPr>
          <p:cNvPr id="222" name="Google Shape;222;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200">
              <a:solidFill>
                <a:srgbClr val="222222"/>
              </a:solidFill>
              <a:highlight>
                <a:srgbClr val="FFFFFF"/>
              </a:highlight>
            </a:endParaRPr>
          </a:p>
        </p:txBody>
      </p:sp>
      <p:pic>
        <p:nvPicPr>
          <p:cNvPr id="223" name="Google Shape;223;p35"/>
          <p:cNvPicPr preferRelativeResize="0"/>
          <p:nvPr/>
        </p:nvPicPr>
        <p:blipFill>
          <a:blip r:embed="rId3">
            <a:alphaModFix/>
          </a:blip>
          <a:stretch>
            <a:fillRect/>
          </a:stretch>
        </p:blipFill>
        <p:spPr>
          <a:xfrm>
            <a:off x="7835621" y="155125"/>
            <a:ext cx="996679" cy="997351"/>
          </a:xfrm>
          <a:prstGeom prst="rect">
            <a:avLst/>
          </a:prstGeom>
          <a:noFill/>
          <a:ln>
            <a:noFill/>
          </a:ln>
        </p:spPr>
      </p:pic>
      <p:sp>
        <p:nvSpPr>
          <p:cNvPr id="224" name="Google Shape;224;p35"/>
          <p:cNvSpPr txBo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en" sz="2000">
                <a:solidFill>
                  <a:srgbClr val="000000"/>
                </a:solidFill>
              </a:rPr>
              <a:t>Open Repositories</a:t>
            </a:r>
            <a:endParaRPr sz="2000">
              <a:solidFill>
                <a:srgbClr val="000000"/>
              </a:solidFill>
            </a:endParaRPr>
          </a:p>
          <a:p>
            <a:pPr marL="0" lvl="0" indent="0" algn="l" rtl="0">
              <a:spcBef>
                <a:spcPts val="0"/>
              </a:spcBef>
              <a:spcAft>
                <a:spcPts val="0"/>
              </a:spcAft>
              <a:buNone/>
            </a:pPr>
            <a:endParaRPr sz="1800">
              <a:solidFill>
                <a:srgbClr val="000000"/>
              </a:solidFill>
            </a:endParaRPr>
          </a:p>
          <a:p>
            <a:pPr marL="457200" lvl="0" indent="-349250" algn="l" rtl="0">
              <a:spcBef>
                <a:spcPts val="0"/>
              </a:spcBef>
              <a:spcAft>
                <a:spcPts val="0"/>
              </a:spcAft>
              <a:buClr>
                <a:srgbClr val="1A1A1A"/>
              </a:buClr>
              <a:buSzPts val="1900"/>
              <a:buChar char="●"/>
            </a:pPr>
            <a:r>
              <a:rPr lang="en" sz="1900" u="sng">
                <a:solidFill>
                  <a:srgbClr val="0097A7"/>
                </a:solidFill>
                <a:hlinkClick r:id="rId4">
                  <a:extLst>
                    <a:ext uri="{A12FA001-AC4F-418D-AE19-62706E023703}">
                      <ahyp:hlinkClr xmlns:ahyp="http://schemas.microsoft.com/office/drawing/2018/hyperlinkcolor" val="tx"/>
                    </a:ext>
                  </a:extLst>
                </a:hlinkClick>
              </a:rPr>
              <a:t>COD Digital Press</a:t>
            </a:r>
            <a:endParaRPr sz="1900">
              <a:solidFill>
                <a:srgbClr val="000000"/>
              </a:solidFill>
            </a:endParaRPr>
          </a:p>
          <a:p>
            <a:pPr marL="457200" lvl="0" indent="-361950" algn="l" rtl="0">
              <a:spcBef>
                <a:spcPts val="0"/>
              </a:spcBef>
              <a:spcAft>
                <a:spcPts val="0"/>
              </a:spcAft>
              <a:buClr>
                <a:srgbClr val="1A1A1A"/>
              </a:buClr>
              <a:buSzPts val="2100"/>
              <a:buChar char="●"/>
            </a:pPr>
            <a:r>
              <a:rPr lang="en" sz="1900" u="sng">
                <a:solidFill>
                  <a:srgbClr val="0097A7"/>
                </a:solidFill>
                <a:hlinkClick r:id="rId5">
                  <a:extLst>
                    <a:ext uri="{A12FA001-AC4F-418D-AE19-62706E023703}">
                      <ahyp:hlinkClr xmlns:ahyp="http://schemas.microsoft.com/office/drawing/2018/hyperlinkcolor" val="tx"/>
                    </a:ext>
                  </a:extLst>
                </a:hlinkClick>
              </a:rPr>
              <a:t>OER Commons</a:t>
            </a:r>
            <a:endParaRPr sz="1900">
              <a:solidFill>
                <a:srgbClr val="595959"/>
              </a:solidFill>
            </a:endParaRPr>
          </a:p>
          <a:p>
            <a:pPr marL="457200" lvl="0" indent="-349250" algn="l" rtl="0">
              <a:spcBef>
                <a:spcPts val="0"/>
              </a:spcBef>
              <a:spcAft>
                <a:spcPts val="0"/>
              </a:spcAft>
              <a:buClr>
                <a:srgbClr val="000000"/>
              </a:buClr>
              <a:buSzPts val="1900"/>
              <a:buChar char="●"/>
            </a:pPr>
            <a:r>
              <a:rPr lang="en" sz="1900" u="sng">
                <a:solidFill>
                  <a:srgbClr val="0097A7"/>
                </a:solidFill>
                <a:hlinkClick r:id="rId6">
                  <a:extLst>
                    <a:ext uri="{A12FA001-AC4F-418D-AE19-62706E023703}">
                      <ahyp:hlinkClr xmlns:ahyp="http://schemas.microsoft.com/office/drawing/2018/hyperlinkcolor" val="tx"/>
                    </a:ext>
                  </a:extLst>
                </a:hlinkClick>
              </a:rPr>
              <a:t>Open Illinois Hub</a:t>
            </a:r>
            <a:endParaRPr sz="1900">
              <a:solidFill>
                <a:srgbClr val="595959"/>
              </a:solidFill>
            </a:endParaRPr>
          </a:p>
          <a:p>
            <a:pPr marL="0" lvl="0" indent="0" algn="l" rtl="0">
              <a:lnSpc>
                <a:spcPct val="115000"/>
              </a:lnSpc>
              <a:spcBef>
                <a:spcPts val="0"/>
              </a:spcBef>
              <a:spcAft>
                <a:spcPts val="0"/>
              </a:spcAft>
              <a:buNone/>
            </a:pPr>
            <a:endParaRPr sz="1600">
              <a:solidFill>
                <a:srgbClr val="595959"/>
              </a:solidFill>
            </a:endParaRPr>
          </a:p>
        </p:txBody>
      </p:sp>
      <p:sp>
        <p:nvSpPr>
          <p:cNvPr id="225" name="Google Shape;225;p35"/>
          <p:cNvSpPr txBox="1"/>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en" sz="2000">
                <a:solidFill>
                  <a:srgbClr val="000000"/>
                </a:solidFill>
              </a:rPr>
              <a:t>Open Textbooks</a:t>
            </a:r>
            <a:endParaRPr sz="2000">
              <a:solidFill>
                <a:srgbClr val="000000"/>
              </a:solidFill>
            </a:endParaRPr>
          </a:p>
          <a:p>
            <a:pPr marL="0" lvl="0" indent="0" algn="ctr" rtl="0">
              <a:spcBef>
                <a:spcPts val="0"/>
              </a:spcBef>
              <a:spcAft>
                <a:spcPts val="0"/>
              </a:spcAft>
              <a:buNone/>
            </a:pPr>
            <a:endParaRPr sz="1800">
              <a:solidFill>
                <a:srgbClr val="000000"/>
              </a:solidFill>
            </a:endParaRPr>
          </a:p>
          <a:p>
            <a:pPr marL="457200" lvl="0" indent="-342900" algn="l" rtl="0">
              <a:spcBef>
                <a:spcPts val="0"/>
              </a:spcBef>
              <a:spcAft>
                <a:spcPts val="0"/>
              </a:spcAft>
              <a:buClr>
                <a:srgbClr val="000000"/>
              </a:buClr>
              <a:buSzPts val="1800"/>
              <a:buChar char="●"/>
            </a:pPr>
            <a:r>
              <a:rPr lang="en" sz="1800" u="sng">
                <a:solidFill>
                  <a:srgbClr val="0097A7"/>
                </a:solidFill>
                <a:hlinkClick r:id="rId7">
                  <a:extLst>
                    <a:ext uri="{A12FA001-AC4F-418D-AE19-62706E023703}">
                      <ahyp:hlinkClr xmlns:ahyp="http://schemas.microsoft.com/office/drawing/2018/hyperlinkcolor" val="tx"/>
                    </a:ext>
                  </a:extLst>
                </a:hlinkClick>
              </a:rPr>
              <a:t>Open Textbook Library</a:t>
            </a:r>
            <a:endParaRPr sz="1800">
              <a:solidFill>
                <a:srgbClr val="000000"/>
              </a:solidFill>
            </a:endParaRPr>
          </a:p>
          <a:p>
            <a:pPr marL="457200" lvl="0" indent="-342900" algn="l" rtl="0">
              <a:spcBef>
                <a:spcPts val="0"/>
              </a:spcBef>
              <a:spcAft>
                <a:spcPts val="0"/>
              </a:spcAft>
              <a:buClr>
                <a:srgbClr val="000000"/>
              </a:buClr>
              <a:buSzPts val="1800"/>
              <a:buChar char="●"/>
            </a:pPr>
            <a:r>
              <a:rPr lang="en" sz="1800" u="sng">
                <a:solidFill>
                  <a:srgbClr val="0097A7"/>
                </a:solidFill>
                <a:hlinkClick r:id="rId8">
                  <a:extLst>
                    <a:ext uri="{A12FA001-AC4F-418D-AE19-62706E023703}">
                      <ahyp:hlinkClr xmlns:ahyp="http://schemas.microsoft.com/office/drawing/2018/hyperlinkcolor" val="tx"/>
                    </a:ext>
                  </a:extLst>
                </a:hlinkClick>
              </a:rPr>
              <a:t>OpenStax</a:t>
            </a:r>
            <a:endParaRPr sz="1800">
              <a:solidFill>
                <a:srgbClr val="000000"/>
              </a:solidFill>
            </a:endParaRPr>
          </a:p>
          <a:p>
            <a:pPr marL="457200" lvl="0" indent="-342900" algn="l" rtl="0">
              <a:spcBef>
                <a:spcPts val="0"/>
              </a:spcBef>
              <a:spcAft>
                <a:spcPts val="0"/>
              </a:spcAft>
              <a:buClr>
                <a:srgbClr val="000000"/>
              </a:buClr>
              <a:buSzPts val="1800"/>
              <a:buChar char="●"/>
            </a:pPr>
            <a:r>
              <a:rPr lang="en" sz="1800" u="sng">
                <a:solidFill>
                  <a:srgbClr val="0097A7"/>
                </a:solidFill>
                <a:hlinkClick r:id="rId9">
                  <a:extLst>
                    <a:ext uri="{A12FA001-AC4F-418D-AE19-62706E023703}">
                      <ahyp:hlinkClr xmlns:ahyp="http://schemas.microsoft.com/office/drawing/2018/hyperlinkcolor" val="tx"/>
                    </a:ext>
                  </a:extLst>
                </a:hlinkClick>
              </a:rPr>
              <a:t>B.C. Open Textbook Collection</a:t>
            </a:r>
            <a:endParaRPr sz="1800">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Best Bets</a:t>
            </a:r>
            <a:endParaRPr/>
          </a:p>
        </p:txBody>
      </p:sp>
      <p:sp>
        <p:nvSpPr>
          <p:cNvPr id="231" name="Google Shape;231;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200">
              <a:solidFill>
                <a:srgbClr val="222222"/>
              </a:solidFill>
              <a:highlight>
                <a:srgbClr val="FFFFFF"/>
              </a:highlight>
            </a:endParaRPr>
          </a:p>
        </p:txBody>
      </p:sp>
      <p:pic>
        <p:nvPicPr>
          <p:cNvPr id="232" name="Google Shape;232;p36"/>
          <p:cNvPicPr preferRelativeResize="0"/>
          <p:nvPr/>
        </p:nvPicPr>
        <p:blipFill>
          <a:blip r:embed="rId3">
            <a:alphaModFix/>
          </a:blip>
          <a:stretch>
            <a:fillRect/>
          </a:stretch>
        </p:blipFill>
        <p:spPr>
          <a:xfrm>
            <a:off x="7835621" y="155125"/>
            <a:ext cx="996679" cy="997351"/>
          </a:xfrm>
          <a:prstGeom prst="rect">
            <a:avLst/>
          </a:prstGeom>
          <a:noFill/>
          <a:ln>
            <a:noFill/>
          </a:ln>
        </p:spPr>
      </p:pic>
      <p:sp>
        <p:nvSpPr>
          <p:cNvPr id="233" name="Google Shape;233;p36"/>
          <p:cNvSpPr txBo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en" sz="2000">
                <a:solidFill>
                  <a:srgbClr val="000000"/>
                </a:solidFill>
              </a:rPr>
              <a:t>Images</a:t>
            </a:r>
            <a:endParaRPr sz="2000">
              <a:solidFill>
                <a:srgbClr val="000000"/>
              </a:solidFill>
            </a:endParaRPr>
          </a:p>
          <a:p>
            <a:pPr marL="0" lvl="0" indent="0" algn="l" rtl="0">
              <a:lnSpc>
                <a:spcPct val="115000"/>
              </a:lnSpc>
              <a:spcBef>
                <a:spcPts val="0"/>
              </a:spcBef>
              <a:spcAft>
                <a:spcPts val="0"/>
              </a:spcAft>
              <a:buNone/>
            </a:pPr>
            <a:endParaRPr sz="1600">
              <a:solidFill>
                <a:srgbClr val="000000"/>
              </a:solidFill>
            </a:endParaRPr>
          </a:p>
          <a:p>
            <a:pPr marL="457200" lvl="0" indent="-342900" algn="l" rtl="0">
              <a:spcBef>
                <a:spcPts val="0"/>
              </a:spcBef>
              <a:spcAft>
                <a:spcPts val="0"/>
              </a:spcAft>
              <a:buClr>
                <a:srgbClr val="1A1A1A"/>
              </a:buClr>
              <a:buSzPts val="1800"/>
              <a:buChar char="●"/>
            </a:pPr>
            <a:r>
              <a:rPr lang="en" sz="1800" u="sng">
                <a:solidFill>
                  <a:srgbClr val="0097A7"/>
                </a:solidFill>
                <a:hlinkClick r:id="rId4">
                  <a:extLst>
                    <a:ext uri="{A12FA001-AC4F-418D-AE19-62706E023703}">
                      <ahyp:hlinkClr xmlns:ahyp="http://schemas.microsoft.com/office/drawing/2018/hyperlinkcolor" val="tx"/>
                    </a:ext>
                  </a:extLst>
                </a:hlinkClick>
              </a:rPr>
              <a:t>Free Images</a:t>
            </a:r>
            <a:endParaRPr sz="1800">
              <a:solidFill>
                <a:srgbClr val="000000"/>
              </a:solidFill>
            </a:endParaRPr>
          </a:p>
          <a:p>
            <a:pPr marL="457200" lvl="0" indent="-342900" algn="l" rtl="0">
              <a:spcBef>
                <a:spcPts val="0"/>
              </a:spcBef>
              <a:spcAft>
                <a:spcPts val="0"/>
              </a:spcAft>
              <a:buClr>
                <a:srgbClr val="1A1A1A"/>
              </a:buClr>
              <a:buSzPts val="1800"/>
              <a:buChar char="●"/>
            </a:pPr>
            <a:r>
              <a:rPr lang="en" sz="1800" u="sng">
                <a:solidFill>
                  <a:srgbClr val="0097A7"/>
                </a:solidFill>
                <a:hlinkClick r:id="rId5">
                  <a:extLst>
                    <a:ext uri="{A12FA001-AC4F-418D-AE19-62706E023703}">
                      <ahyp:hlinkClr xmlns:ahyp="http://schemas.microsoft.com/office/drawing/2018/hyperlinkcolor" val="tx"/>
                    </a:ext>
                  </a:extLst>
                </a:hlinkClick>
              </a:rPr>
              <a:t>Unsplash</a:t>
            </a:r>
            <a:endParaRPr sz="1800">
              <a:solidFill>
                <a:srgbClr val="595959"/>
              </a:solidFill>
            </a:endParaRPr>
          </a:p>
          <a:p>
            <a:pPr marL="457200" lvl="0" indent="-342900" algn="l" rtl="0">
              <a:spcBef>
                <a:spcPts val="0"/>
              </a:spcBef>
              <a:spcAft>
                <a:spcPts val="0"/>
              </a:spcAft>
              <a:buClr>
                <a:srgbClr val="000000"/>
              </a:buClr>
              <a:buSzPts val="1800"/>
              <a:buChar char="●"/>
            </a:pPr>
            <a:r>
              <a:rPr lang="en" sz="1800" u="sng">
                <a:solidFill>
                  <a:srgbClr val="0097A7"/>
                </a:solidFill>
                <a:hlinkClick r:id="rId6">
                  <a:extLst>
                    <a:ext uri="{A12FA001-AC4F-418D-AE19-62706E023703}">
                      <ahyp:hlinkClr xmlns:ahyp="http://schemas.microsoft.com/office/drawing/2018/hyperlinkcolor" val="tx"/>
                    </a:ext>
                  </a:extLst>
                </a:hlinkClick>
              </a:rPr>
              <a:t>Nappy</a:t>
            </a:r>
            <a:endParaRPr sz="1800">
              <a:solidFill>
                <a:srgbClr val="595959"/>
              </a:solidFill>
            </a:endParaRPr>
          </a:p>
          <a:p>
            <a:pPr marL="457200" lvl="0" indent="-342900" algn="l" rtl="0">
              <a:spcBef>
                <a:spcPts val="0"/>
              </a:spcBef>
              <a:spcAft>
                <a:spcPts val="0"/>
              </a:spcAft>
              <a:buClr>
                <a:srgbClr val="000000"/>
              </a:buClr>
              <a:buSzPts val="1800"/>
              <a:buChar char="●"/>
            </a:pPr>
            <a:r>
              <a:rPr lang="en" sz="1800" u="sng">
                <a:solidFill>
                  <a:srgbClr val="0097A7"/>
                </a:solidFill>
                <a:hlinkClick r:id="rId7">
                  <a:extLst>
                    <a:ext uri="{A12FA001-AC4F-418D-AE19-62706E023703}">
                      <ahyp:hlinkClr xmlns:ahyp="http://schemas.microsoft.com/office/drawing/2018/hyperlinkcolor" val="tx"/>
                    </a:ext>
                  </a:extLst>
                </a:hlinkClick>
              </a:rPr>
              <a:t>Disabled and Here</a:t>
            </a:r>
            <a:endParaRPr sz="1800">
              <a:solidFill>
                <a:srgbClr val="595959"/>
              </a:solidFill>
            </a:endParaRPr>
          </a:p>
          <a:p>
            <a:pPr marL="457200" lvl="0" indent="-342900" algn="l" rtl="0">
              <a:spcBef>
                <a:spcPts val="0"/>
              </a:spcBef>
              <a:spcAft>
                <a:spcPts val="0"/>
              </a:spcAft>
              <a:buClr>
                <a:srgbClr val="000000"/>
              </a:buClr>
              <a:buSzPts val="1800"/>
              <a:buChar char="●"/>
            </a:pPr>
            <a:r>
              <a:rPr lang="en" sz="1800" u="sng">
                <a:solidFill>
                  <a:srgbClr val="0097A7"/>
                </a:solidFill>
                <a:hlinkClick r:id="rId8">
                  <a:extLst>
                    <a:ext uri="{A12FA001-AC4F-418D-AE19-62706E023703}">
                      <ahyp:hlinkClr xmlns:ahyp="http://schemas.microsoft.com/office/drawing/2018/hyperlinkcolor" val="tx"/>
                    </a:ext>
                  </a:extLst>
                </a:hlinkClick>
              </a:rPr>
              <a:t>Vintage Stock Photos</a:t>
            </a:r>
            <a:endParaRPr sz="1800">
              <a:solidFill>
                <a:srgbClr val="595959"/>
              </a:solidFill>
            </a:endParaRPr>
          </a:p>
        </p:txBody>
      </p:sp>
      <p:sp>
        <p:nvSpPr>
          <p:cNvPr id="234" name="Google Shape;234;p36"/>
          <p:cNvSpPr txBox="1"/>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en" sz="2000">
                <a:solidFill>
                  <a:srgbClr val="000000"/>
                </a:solidFill>
              </a:rPr>
              <a:t>Music &amp; Video</a:t>
            </a:r>
            <a:endParaRPr sz="2000">
              <a:solidFill>
                <a:srgbClr val="000000"/>
              </a:solidFill>
            </a:endParaRPr>
          </a:p>
          <a:p>
            <a:pPr marL="0" lvl="0" indent="0" algn="ctr" rtl="0">
              <a:spcBef>
                <a:spcPts val="0"/>
              </a:spcBef>
              <a:spcAft>
                <a:spcPts val="0"/>
              </a:spcAft>
              <a:buNone/>
            </a:pPr>
            <a:endParaRPr sz="1800">
              <a:solidFill>
                <a:srgbClr val="000000"/>
              </a:solidFill>
            </a:endParaRPr>
          </a:p>
          <a:p>
            <a:pPr marL="457200" lvl="0" indent="-342900" algn="l" rtl="0">
              <a:spcBef>
                <a:spcPts val="0"/>
              </a:spcBef>
              <a:spcAft>
                <a:spcPts val="0"/>
              </a:spcAft>
              <a:buClr>
                <a:srgbClr val="000000"/>
              </a:buClr>
              <a:buSzPts val="1800"/>
              <a:buChar char="●"/>
            </a:pPr>
            <a:r>
              <a:rPr lang="en" sz="1800" u="sng">
                <a:solidFill>
                  <a:srgbClr val="0097A7"/>
                </a:solidFill>
                <a:hlinkClick r:id="rId9">
                  <a:extLst>
                    <a:ext uri="{A12FA001-AC4F-418D-AE19-62706E023703}">
                      <ahyp:hlinkClr xmlns:ahyp="http://schemas.microsoft.com/office/drawing/2018/hyperlinkcolor" val="tx"/>
                    </a:ext>
                  </a:extLst>
                </a:hlinkClick>
              </a:rPr>
              <a:t>Khan Academy</a:t>
            </a:r>
            <a:endParaRPr sz="1800">
              <a:solidFill>
                <a:srgbClr val="000000"/>
              </a:solidFill>
            </a:endParaRPr>
          </a:p>
          <a:p>
            <a:pPr marL="457200" lvl="0" indent="-342900" algn="l" rtl="0">
              <a:spcBef>
                <a:spcPts val="0"/>
              </a:spcBef>
              <a:spcAft>
                <a:spcPts val="0"/>
              </a:spcAft>
              <a:buClr>
                <a:srgbClr val="000000"/>
              </a:buClr>
              <a:buSzPts val="1800"/>
              <a:buChar char="●"/>
            </a:pPr>
            <a:r>
              <a:rPr lang="en" sz="1800" u="sng">
                <a:solidFill>
                  <a:srgbClr val="0097A7"/>
                </a:solidFill>
                <a:hlinkClick r:id="rId10">
                  <a:extLst>
                    <a:ext uri="{A12FA001-AC4F-418D-AE19-62706E023703}">
                      <ahyp:hlinkClr xmlns:ahyp="http://schemas.microsoft.com/office/drawing/2018/hyperlinkcolor" val="tx"/>
                    </a:ext>
                  </a:extLst>
                </a:hlinkClick>
              </a:rPr>
              <a:t>Openverse</a:t>
            </a:r>
            <a:endParaRPr sz="1800">
              <a:solidFill>
                <a:srgbClr val="000000"/>
              </a:solidFill>
            </a:endParaRPr>
          </a:p>
          <a:p>
            <a:pPr marL="457200" lvl="0" indent="-342900" algn="l" rtl="0">
              <a:spcBef>
                <a:spcPts val="0"/>
              </a:spcBef>
              <a:spcAft>
                <a:spcPts val="0"/>
              </a:spcAft>
              <a:buClr>
                <a:srgbClr val="000000"/>
              </a:buClr>
              <a:buSzPts val="1800"/>
              <a:buChar char="●"/>
            </a:pPr>
            <a:r>
              <a:rPr lang="en" sz="1800" u="sng">
                <a:solidFill>
                  <a:srgbClr val="0097A7"/>
                </a:solidFill>
                <a:hlinkClick r:id="rId11">
                  <a:extLst>
                    <a:ext uri="{A12FA001-AC4F-418D-AE19-62706E023703}">
                      <ahyp:hlinkClr xmlns:ahyp="http://schemas.microsoft.com/office/drawing/2018/hyperlinkcolor" val="tx"/>
                    </a:ext>
                  </a:extLst>
                </a:hlinkClick>
              </a:rPr>
              <a:t>Free Music Archive</a:t>
            </a:r>
            <a:endParaRPr sz="1800">
              <a:solidFill>
                <a:srgbClr val="000000"/>
              </a:solidFill>
            </a:endParaRPr>
          </a:p>
          <a:p>
            <a:pPr marL="457200" lvl="0" indent="-342900" algn="l" rtl="0">
              <a:spcBef>
                <a:spcPts val="0"/>
              </a:spcBef>
              <a:spcAft>
                <a:spcPts val="0"/>
              </a:spcAft>
              <a:buClr>
                <a:srgbClr val="000000"/>
              </a:buClr>
              <a:buSzPts val="1800"/>
              <a:buChar char="●"/>
            </a:pPr>
            <a:r>
              <a:rPr lang="en" sz="1800" u="sng">
                <a:solidFill>
                  <a:srgbClr val="0097A7"/>
                </a:solidFill>
                <a:hlinkClick r:id="rId12">
                  <a:extLst>
                    <a:ext uri="{A12FA001-AC4F-418D-AE19-62706E023703}">
                      <ahyp:hlinkClr xmlns:ahyp="http://schemas.microsoft.com/office/drawing/2018/hyperlinkcolor" val="tx"/>
                    </a:ext>
                  </a:extLst>
                </a:hlinkClick>
              </a:rPr>
              <a:t>Bandcamp</a:t>
            </a:r>
            <a:endParaRPr sz="1800">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How to Add a CC License to Your Work</a:t>
            </a:r>
            <a:endParaRPr/>
          </a:p>
        </p:txBody>
      </p:sp>
      <p:sp>
        <p:nvSpPr>
          <p:cNvPr id="240" name="Google Shape;240;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20000"/>
          </a:bodyPr>
          <a:lstStyle/>
          <a:p>
            <a:pPr marL="457200" lvl="0" indent="-355600" algn="l" rtl="0">
              <a:spcBef>
                <a:spcPts val="0"/>
              </a:spcBef>
              <a:spcAft>
                <a:spcPts val="0"/>
              </a:spcAft>
              <a:buClr>
                <a:srgbClr val="222222"/>
              </a:buClr>
              <a:buSzPts val="2000"/>
              <a:buChar char="●"/>
            </a:pPr>
            <a:r>
              <a:rPr lang="en" sz="2000">
                <a:solidFill>
                  <a:schemeClr val="dk1"/>
                </a:solidFill>
              </a:rPr>
              <a:t>If you are the copyright owner of your work, you can add a Creative Commons license to it at any time by including a few basic pieces of information in a copyright notice</a:t>
            </a:r>
            <a:endParaRPr sz="2000">
              <a:solidFill>
                <a:schemeClr val="dk1"/>
              </a:solidFill>
            </a:endParaRPr>
          </a:p>
          <a:p>
            <a:pPr marL="914400" lvl="1" indent="-368300" algn="l" rtl="0">
              <a:spcBef>
                <a:spcPts val="0"/>
              </a:spcBef>
              <a:spcAft>
                <a:spcPts val="0"/>
              </a:spcAft>
              <a:buClr>
                <a:srgbClr val="222222"/>
              </a:buClr>
              <a:buSzPts val="2200"/>
              <a:buChar char="○"/>
            </a:pPr>
            <a:r>
              <a:rPr lang="en" sz="1800" b="1">
                <a:solidFill>
                  <a:schemeClr val="dk1"/>
                </a:solidFill>
              </a:rPr>
              <a:t>Title</a:t>
            </a:r>
            <a:r>
              <a:rPr lang="en" sz="1800">
                <a:solidFill>
                  <a:schemeClr val="dk1"/>
                </a:solidFill>
              </a:rPr>
              <a:t>: The title of your work</a:t>
            </a:r>
            <a:endParaRPr sz="1800">
              <a:solidFill>
                <a:schemeClr val="dk1"/>
              </a:solidFill>
            </a:endParaRPr>
          </a:p>
          <a:p>
            <a:pPr marL="914400" lvl="1" indent="-368300" algn="l" rtl="0">
              <a:spcBef>
                <a:spcPts val="0"/>
              </a:spcBef>
              <a:spcAft>
                <a:spcPts val="0"/>
              </a:spcAft>
              <a:buClr>
                <a:srgbClr val="222222"/>
              </a:buClr>
              <a:buSzPts val="2200"/>
              <a:buChar char="○"/>
            </a:pPr>
            <a:r>
              <a:rPr lang="en" sz="1800" b="1">
                <a:solidFill>
                  <a:schemeClr val="dk1"/>
                </a:solidFill>
              </a:rPr>
              <a:t>Author</a:t>
            </a:r>
            <a:r>
              <a:rPr lang="en" sz="1800">
                <a:solidFill>
                  <a:schemeClr val="dk1"/>
                </a:solidFill>
              </a:rPr>
              <a:t>: Your name</a:t>
            </a:r>
            <a:endParaRPr sz="1800">
              <a:solidFill>
                <a:schemeClr val="dk1"/>
              </a:solidFill>
            </a:endParaRPr>
          </a:p>
          <a:p>
            <a:pPr marL="914400" lvl="1" indent="-368300" algn="l" rtl="0">
              <a:spcBef>
                <a:spcPts val="0"/>
              </a:spcBef>
              <a:spcAft>
                <a:spcPts val="0"/>
              </a:spcAft>
              <a:buClr>
                <a:srgbClr val="222222"/>
              </a:buClr>
              <a:buSzPts val="2200"/>
              <a:buChar char="○"/>
            </a:pPr>
            <a:r>
              <a:rPr lang="en" sz="1800" b="1">
                <a:solidFill>
                  <a:schemeClr val="dk1"/>
                </a:solidFill>
              </a:rPr>
              <a:t>Source</a:t>
            </a:r>
            <a:r>
              <a:rPr lang="en" sz="1800">
                <a:solidFill>
                  <a:schemeClr val="dk1"/>
                </a:solidFill>
              </a:rPr>
              <a:t>: A link to or notice regarding where your work can be found</a:t>
            </a:r>
            <a:endParaRPr sz="1800">
              <a:solidFill>
                <a:schemeClr val="dk1"/>
              </a:solidFill>
            </a:endParaRPr>
          </a:p>
          <a:p>
            <a:pPr marL="914400" lvl="1" indent="-368300" algn="l" rtl="0">
              <a:spcBef>
                <a:spcPts val="0"/>
              </a:spcBef>
              <a:spcAft>
                <a:spcPts val="0"/>
              </a:spcAft>
              <a:buClr>
                <a:srgbClr val="222222"/>
              </a:buClr>
              <a:buSzPts val="2200"/>
              <a:buChar char="○"/>
            </a:pPr>
            <a:r>
              <a:rPr lang="en" sz="1800" b="1">
                <a:solidFill>
                  <a:schemeClr val="dk1"/>
                </a:solidFill>
              </a:rPr>
              <a:t>License</a:t>
            </a:r>
            <a:r>
              <a:rPr lang="en" sz="1800">
                <a:solidFill>
                  <a:schemeClr val="dk1"/>
                </a:solidFill>
              </a:rPr>
              <a:t>: The specific Creative Commons license you’ve chosen for your work, including the version of the license. Also include a link (or other directions that guide users) to the legal code for the license.</a:t>
            </a:r>
            <a:endParaRPr sz="1800">
              <a:solidFill>
                <a:schemeClr val="dk1"/>
              </a:solidFill>
            </a:endParaRPr>
          </a:p>
          <a:p>
            <a:pPr marL="0" lvl="0" indent="0" algn="l" rtl="0">
              <a:spcBef>
                <a:spcPts val="0"/>
              </a:spcBef>
              <a:spcAft>
                <a:spcPts val="0"/>
              </a:spcAft>
              <a:buNone/>
            </a:pPr>
            <a:endParaRPr sz="1100">
              <a:solidFill>
                <a:schemeClr val="dk1"/>
              </a:solidFill>
              <a:latin typeface="Source Sans Pro"/>
              <a:ea typeface="Source Sans Pro"/>
              <a:cs typeface="Source Sans Pro"/>
              <a:sym typeface="Source Sans Pro"/>
            </a:endParaRPr>
          </a:p>
          <a:p>
            <a:pPr marL="0" lvl="0" indent="0" algn="r" rtl="0">
              <a:spcBef>
                <a:spcPts val="0"/>
              </a:spcBef>
              <a:spcAft>
                <a:spcPts val="0"/>
              </a:spcAft>
              <a:buNone/>
            </a:pPr>
            <a:endParaRPr sz="1100">
              <a:solidFill>
                <a:schemeClr val="dk1"/>
              </a:solidFill>
              <a:latin typeface="Source Sans Pro"/>
              <a:ea typeface="Source Sans Pro"/>
              <a:cs typeface="Source Sans Pro"/>
              <a:sym typeface="Source Sans Pro"/>
            </a:endParaRPr>
          </a:p>
          <a:p>
            <a:pPr marL="0" lvl="0" indent="0" algn="r" rtl="0">
              <a:spcBef>
                <a:spcPts val="0"/>
              </a:spcBef>
              <a:spcAft>
                <a:spcPts val="0"/>
              </a:spcAft>
              <a:buNone/>
            </a:pPr>
            <a:r>
              <a:rPr lang="en" sz="1100">
                <a:solidFill>
                  <a:schemeClr val="dk1"/>
                </a:solidFill>
              </a:rPr>
              <a:t>“</a:t>
            </a:r>
            <a:r>
              <a:rPr lang="en" sz="1100" u="sng">
                <a:solidFill>
                  <a:srgbClr val="1155CC"/>
                </a:solidFill>
                <a:hlinkClick r:id="rId3">
                  <a:extLst>
                    <a:ext uri="{A12FA001-AC4F-418D-AE19-62706E023703}">
                      <ahyp:hlinkClr xmlns:ahyp="http://schemas.microsoft.com/office/drawing/2018/hyperlinkcolor" val="tx"/>
                    </a:ext>
                  </a:extLst>
                </a:hlinkClick>
              </a:rPr>
              <a:t>Marking your work with a CC license</a:t>
            </a:r>
            <a:r>
              <a:rPr lang="en" sz="1100">
                <a:solidFill>
                  <a:schemeClr val="dk1"/>
                </a:solidFill>
              </a:rPr>
              <a:t>” by Creative Commons is licensed under </a:t>
            </a:r>
            <a:r>
              <a:rPr lang="en" sz="1100" u="sng">
                <a:solidFill>
                  <a:srgbClr val="1155CC"/>
                </a:solidFill>
                <a:hlinkClick r:id="rId4">
                  <a:extLst>
                    <a:ext uri="{A12FA001-AC4F-418D-AE19-62706E023703}">
                      <ahyp:hlinkClr xmlns:ahyp="http://schemas.microsoft.com/office/drawing/2018/hyperlinkcolor" val="tx"/>
                    </a:ext>
                  </a:extLst>
                </a:hlinkClick>
              </a:rPr>
              <a:t>Creative Commons Attribution 4.0</a:t>
            </a:r>
            <a:r>
              <a:rPr lang="en" sz="1100">
                <a:solidFill>
                  <a:schemeClr val="dk1"/>
                </a:solidFill>
              </a:rPr>
              <a:t>.</a:t>
            </a:r>
            <a:endParaRPr sz="1800">
              <a:solidFill>
                <a:schemeClr val="dk1"/>
              </a:solidFill>
            </a:endParaRPr>
          </a:p>
        </p:txBody>
      </p:sp>
      <p:pic>
        <p:nvPicPr>
          <p:cNvPr id="241" name="Google Shape;241;p37"/>
          <p:cNvPicPr preferRelativeResize="0"/>
          <p:nvPr/>
        </p:nvPicPr>
        <p:blipFill>
          <a:blip r:embed="rId5">
            <a:alphaModFix/>
          </a:blip>
          <a:stretch>
            <a:fillRect/>
          </a:stretch>
        </p:blipFill>
        <p:spPr>
          <a:xfrm>
            <a:off x="7835621" y="155125"/>
            <a:ext cx="996679" cy="99735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47" name="Google Shape;247;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200">
              <a:solidFill>
                <a:srgbClr val="222222"/>
              </a:solidFill>
              <a:highlight>
                <a:srgbClr val="FFFFFF"/>
              </a:highlight>
            </a:endParaRPr>
          </a:p>
        </p:txBody>
      </p:sp>
      <p:pic>
        <p:nvPicPr>
          <p:cNvPr id="248" name="Google Shape;248;p38"/>
          <p:cNvPicPr preferRelativeResize="0"/>
          <p:nvPr/>
        </p:nvPicPr>
        <p:blipFill>
          <a:blip r:embed="rId3">
            <a:alphaModFix/>
          </a:blip>
          <a:stretch>
            <a:fillRect/>
          </a:stretch>
        </p:blipFill>
        <p:spPr>
          <a:xfrm>
            <a:off x="7835621" y="155125"/>
            <a:ext cx="996679" cy="997351"/>
          </a:xfrm>
          <a:prstGeom prst="rect">
            <a:avLst/>
          </a:prstGeom>
          <a:noFill/>
          <a:ln>
            <a:noFill/>
          </a:ln>
        </p:spPr>
      </p:pic>
      <p:sp>
        <p:nvSpPr>
          <p:cNvPr id="249" name="Google Shape;249;p38"/>
          <p:cNvSpPr txBo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p>
            <a:pPr marL="0" lvl="0" indent="0" algn="ctr" rtl="0">
              <a:lnSpc>
                <a:spcPct val="115000"/>
              </a:lnSpc>
              <a:spcBef>
                <a:spcPts val="0"/>
              </a:spcBef>
              <a:spcAft>
                <a:spcPts val="0"/>
              </a:spcAft>
              <a:buNone/>
            </a:pPr>
            <a:endParaRPr sz="2800">
              <a:solidFill>
                <a:srgbClr val="000000"/>
              </a:solidFill>
            </a:endParaRPr>
          </a:p>
          <a:p>
            <a:pPr marL="0" lvl="0" indent="0" algn="ctr" rtl="0">
              <a:lnSpc>
                <a:spcPct val="115000"/>
              </a:lnSpc>
              <a:spcBef>
                <a:spcPts val="1200"/>
              </a:spcBef>
              <a:spcAft>
                <a:spcPts val="0"/>
              </a:spcAft>
              <a:buNone/>
            </a:pPr>
            <a:r>
              <a:rPr lang="en" sz="2800">
                <a:solidFill>
                  <a:srgbClr val="000000"/>
                </a:solidFill>
              </a:rPr>
              <a:t>Learn more:</a:t>
            </a:r>
            <a:endParaRPr sz="2800">
              <a:solidFill>
                <a:srgbClr val="000000"/>
              </a:solidFill>
            </a:endParaRPr>
          </a:p>
          <a:p>
            <a:pPr marL="0" lvl="0" indent="0" algn="ctr" rtl="0">
              <a:lnSpc>
                <a:spcPct val="115000"/>
              </a:lnSpc>
              <a:spcBef>
                <a:spcPts val="1200"/>
              </a:spcBef>
              <a:spcAft>
                <a:spcPts val="1200"/>
              </a:spcAft>
              <a:buNone/>
            </a:pPr>
            <a:r>
              <a:rPr lang="en" sz="2800">
                <a:solidFill>
                  <a:srgbClr val="000000"/>
                </a:solidFill>
              </a:rPr>
              <a:t>opencod.org</a:t>
            </a:r>
            <a:endParaRPr>
              <a:solidFill>
                <a:srgbClr val="595959"/>
              </a:solidFill>
            </a:endParaRPr>
          </a:p>
        </p:txBody>
      </p:sp>
      <p:pic>
        <p:nvPicPr>
          <p:cNvPr id="250" name="Google Shape;250;p38"/>
          <p:cNvPicPr preferRelativeResize="0"/>
          <p:nvPr/>
        </p:nvPicPr>
        <p:blipFill>
          <a:blip r:embed="rId4">
            <a:alphaModFix/>
          </a:blip>
          <a:stretch>
            <a:fillRect/>
          </a:stretch>
        </p:blipFill>
        <p:spPr>
          <a:xfrm>
            <a:off x="5792075" y="1152475"/>
            <a:ext cx="2453176" cy="49860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Thank you.</a:t>
            </a:r>
            <a:endParaRPr/>
          </a:p>
        </p:txBody>
      </p:sp>
      <p:sp>
        <p:nvSpPr>
          <p:cNvPr id="256" name="Google Shape;256;p3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kosrowl@cod.edu</a:t>
            </a:r>
            <a:endParaRPr/>
          </a:p>
        </p:txBody>
      </p:sp>
      <p:sp>
        <p:nvSpPr>
          <p:cNvPr id="257" name="Google Shape;257;p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endParaRPr/>
          </a:p>
        </p:txBody>
      </p:sp>
      <p:pic>
        <p:nvPicPr>
          <p:cNvPr id="258" name="Google Shape;258;p39"/>
          <p:cNvPicPr preferRelativeResize="0"/>
          <p:nvPr/>
        </p:nvPicPr>
        <p:blipFill>
          <a:blip r:embed="rId3">
            <a:alphaModFix/>
          </a:blip>
          <a:stretch>
            <a:fillRect/>
          </a:stretch>
        </p:blipFill>
        <p:spPr>
          <a:xfrm>
            <a:off x="4835398" y="1984150"/>
            <a:ext cx="4045199" cy="117521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The Story of Creative Commons</a:t>
            </a:r>
            <a:endParaRPr/>
          </a:p>
        </p:txBody>
      </p:sp>
      <p:sp>
        <p:nvSpPr>
          <p:cNvPr id="69" name="Google Shape;69;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10000"/>
          </a:bodyPr>
          <a:lstStyle/>
          <a:p>
            <a:pPr marL="457200" lvl="0" indent="-354885" algn="l" rtl="0">
              <a:spcBef>
                <a:spcPts val="0"/>
              </a:spcBef>
              <a:spcAft>
                <a:spcPts val="0"/>
              </a:spcAft>
              <a:buClr>
                <a:schemeClr val="dk1"/>
              </a:buClr>
              <a:buSzPct val="100000"/>
              <a:buChar char="●"/>
            </a:pPr>
            <a:r>
              <a:rPr lang="en" sz="2150">
                <a:solidFill>
                  <a:srgbClr val="222222"/>
                </a:solidFill>
                <a:highlight>
                  <a:schemeClr val="lt1"/>
                </a:highlight>
              </a:rPr>
              <a:t>The internet has given us the opportunity to access, share, and collaborate at an unprecedented scale</a:t>
            </a:r>
            <a:endParaRPr sz="2150">
              <a:solidFill>
                <a:srgbClr val="222222"/>
              </a:solidFill>
              <a:highlight>
                <a:schemeClr val="lt1"/>
              </a:highlight>
            </a:endParaRPr>
          </a:p>
          <a:p>
            <a:pPr marL="457200" lvl="0" indent="-354885" algn="l" rtl="0">
              <a:spcBef>
                <a:spcPts val="0"/>
              </a:spcBef>
              <a:spcAft>
                <a:spcPts val="0"/>
              </a:spcAft>
              <a:buClr>
                <a:schemeClr val="dk1"/>
              </a:buClr>
              <a:buSzPct val="100000"/>
              <a:buChar char="●"/>
            </a:pPr>
            <a:r>
              <a:rPr lang="en" sz="2150">
                <a:solidFill>
                  <a:srgbClr val="222222"/>
                </a:solidFill>
                <a:highlight>
                  <a:schemeClr val="lt1"/>
                </a:highlight>
              </a:rPr>
              <a:t>The sharing capabilities made possible by digital technology are in tension with the sharing restrictions embedded within copyright laws</a:t>
            </a:r>
            <a:endParaRPr sz="2150">
              <a:solidFill>
                <a:srgbClr val="222222"/>
              </a:solidFill>
              <a:highlight>
                <a:schemeClr val="lt1"/>
              </a:highlight>
            </a:endParaRPr>
          </a:p>
          <a:p>
            <a:pPr marL="457200" lvl="0" indent="-354885" algn="l" rtl="0">
              <a:spcBef>
                <a:spcPts val="0"/>
              </a:spcBef>
              <a:spcAft>
                <a:spcPts val="0"/>
              </a:spcAft>
              <a:buClr>
                <a:schemeClr val="dk1"/>
              </a:buClr>
              <a:buSzPct val="100000"/>
              <a:buChar char="●"/>
            </a:pPr>
            <a:r>
              <a:rPr lang="en" sz="2150">
                <a:solidFill>
                  <a:srgbClr val="222222"/>
                </a:solidFill>
                <a:highlight>
                  <a:schemeClr val="lt1"/>
                </a:highlight>
              </a:rPr>
              <a:t>Creative Commons was created to help address the tension between creator’s ability to share digital works globally and copyright regulation</a:t>
            </a:r>
            <a:endParaRPr sz="2150">
              <a:solidFill>
                <a:srgbClr val="222222"/>
              </a:solidFill>
              <a:highlight>
                <a:schemeClr val="lt1"/>
              </a:highlight>
            </a:endParaRPr>
          </a:p>
          <a:p>
            <a:pPr marL="0" lvl="0" indent="0" algn="r" rtl="0">
              <a:spcBef>
                <a:spcPts val="1200"/>
              </a:spcBef>
              <a:spcAft>
                <a:spcPts val="0"/>
              </a:spcAft>
              <a:buNone/>
            </a:pPr>
            <a:endParaRPr sz="2150">
              <a:solidFill>
                <a:srgbClr val="222222"/>
              </a:solidFill>
              <a:highlight>
                <a:schemeClr val="lt1"/>
              </a:highlight>
            </a:endParaRPr>
          </a:p>
          <a:p>
            <a:pPr marL="0" lvl="0" indent="0" algn="r" rtl="0">
              <a:spcBef>
                <a:spcPts val="1200"/>
              </a:spcBef>
              <a:spcAft>
                <a:spcPts val="0"/>
              </a:spcAft>
              <a:buNone/>
            </a:pPr>
            <a:endParaRPr sz="1150">
              <a:solidFill>
                <a:srgbClr val="222222"/>
              </a:solidFill>
              <a:highlight>
                <a:schemeClr val="lt1"/>
              </a:highlight>
            </a:endParaRPr>
          </a:p>
          <a:p>
            <a:pPr marL="0" lvl="0" indent="0" algn="r" rtl="0">
              <a:spcBef>
                <a:spcPts val="1200"/>
              </a:spcBef>
              <a:spcAft>
                <a:spcPts val="1200"/>
              </a:spcAft>
              <a:buNone/>
            </a:pPr>
            <a:r>
              <a:rPr lang="en" sz="1150" u="sng">
                <a:solidFill>
                  <a:schemeClr val="accent5"/>
                </a:solidFill>
                <a:highlight>
                  <a:schemeClr val="lt1"/>
                </a:highlight>
                <a:hlinkClick r:id="rId3">
                  <a:extLst>
                    <a:ext uri="{A12FA001-AC4F-418D-AE19-62706E023703}">
                      <ahyp:hlinkClr xmlns:ahyp="http://schemas.microsoft.com/office/drawing/2018/hyperlinkcolor" val="tx"/>
                    </a:ext>
                  </a:extLst>
                </a:hlinkClick>
              </a:rPr>
              <a:t>The Story of Creative Commons</a:t>
            </a:r>
            <a:r>
              <a:rPr lang="en" sz="1150">
                <a:solidFill>
                  <a:srgbClr val="222222"/>
                </a:solidFill>
                <a:highlight>
                  <a:schemeClr val="lt1"/>
                </a:highlight>
              </a:rPr>
              <a:t>, by </a:t>
            </a:r>
            <a:r>
              <a:rPr lang="en" sz="1150" u="sng">
                <a:solidFill>
                  <a:schemeClr val="accent5"/>
                </a:solidFill>
                <a:highlight>
                  <a:schemeClr val="lt1"/>
                </a:highlight>
                <a:hlinkClick r:id="rId4">
                  <a:extLst>
                    <a:ext uri="{A12FA001-AC4F-418D-AE19-62706E023703}">
                      <ahyp:hlinkClr xmlns:ahyp="http://schemas.microsoft.com/office/drawing/2018/hyperlinkcolor" val="tx"/>
                    </a:ext>
                  </a:extLst>
                </a:hlinkClick>
              </a:rPr>
              <a:t>Creative Commons</a:t>
            </a:r>
            <a:r>
              <a:rPr lang="en" sz="1150">
                <a:solidFill>
                  <a:srgbClr val="222222"/>
                </a:solidFill>
                <a:highlight>
                  <a:schemeClr val="lt1"/>
                </a:highlight>
              </a:rPr>
              <a:t>. </a:t>
            </a:r>
            <a:r>
              <a:rPr lang="en" sz="1150" u="sng">
                <a:solidFill>
                  <a:schemeClr val="accent5"/>
                </a:solidFill>
                <a:highlight>
                  <a:schemeClr val="lt1"/>
                </a:highlight>
                <a:hlinkClick r:id="rId5">
                  <a:extLst>
                    <a:ext uri="{A12FA001-AC4F-418D-AE19-62706E023703}">
                      <ahyp:hlinkClr xmlns:ahyp="http://schemas.microsoft.com/office/drawing/2018/hyperlinkcolor" val="tx"/>
                    </a:ext>
                  </a:extLst>
                </a:hlinkClick>
              </a:rPr>
              <a:t>CC BY 4.0.</a:t>
            </a:r>
            <a:r>
              <a:rPr lang="en" sz="1150">
                <a:solidFill>
                  <a:srgbClr val="222222"/>
                </a:solidFill>
                <a:highlight>
                  <a:schemeClr val="lt1"/>
                </a:highlight>
              </a:rPr>
              <a:t> </a:t>
            </a:r>
            <a:endParaRPr sz="1150">
              <a:solidFill>
                <a:srgbClr val="222222"/>
              </a:solidFill>
              <a:highlight>
                <a:schemeClr val="lt1"/>
              </a:highlight>
            </a:endParaRPr>
          </a:p>
        </p:txBody>
      </p:sp>
      <p:pic>
        <p:nvPicPr>
          <p:cNvPr id="70" name="Google Shape;70;p15"/>
          <p:cNvPicPr preferRelativeResize="0"/>
          <p:nvPr/>
        </p:nvPicPr>
        <p:blipFill>
          <a:blip r:embed="rId6">
            <a:alphaModFix/>
          </a:blip>
          <a:stretch>
            <a:fillRect/>
          </a:stretch>
        </p:blipFill>
        <p:spPr>
          <a:xfrm>
            <a:off x="7835621" y="155125"/>
            <a:ext cx="996679" cy="9973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It all started with a mouse…</a:t>
            </a:r>
            <a:endParaRPr/>
          </a:p>
        </p:txBody>
      </p:sp>
      <p:sp>
        <p:nvSpPr>
          <p:cNvPr id="76" name="Google Shape;76;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Char char="●"/>
            </a:pPr>
            <a:r>
              <a:rPr lang="en">
                <a:solidFill>
                  <a:srgbClr val="222222"/>
                </a:solidFill>
                <a:highlight>
                  <a:srgbClr val="FFFFFF"/>
                </a:highlight>
              </a:rPr>
              <a:t>In 1998, the Sonny Bono Copyright Term Extension Act (CTEA) was enacted, which extended the term of copyright for every work in the US for an additional 20 years</a:t>
            </a:r>
            <a:endParaRPr>
              <a:solidFill>
                <a:srgbClr val="222222"/>
              </a:solidFill>
              <a:highlight>
                <a:srgbClr val="FFFFFF"/>
              </a:highlight>
            </a:endParaRPr>
          </a:p>
          <a:p>
            <a:pPr marL="914400" lvl="1" indent="-317500" algn="l" rtl="0">
              <a:spcBef>
                <a:spcPts val="0"/>
              </a:spcBef>
              <a:spcAft>
                <a:spcPts val="0"/>
              </a:spcAft>
              <a:buClr>
                <a:srgbClr val="222222"/>
              </a:buClr>
              <a:buSzPts val="1400"/>
              <a:buChar char="○"/>
            </a:pPr>
            <a:r>
              <a:rPr lang="en">
                <a:solidFill>
                  <a:srgbClr val="222222"/>
                </a:solidFill>
                <a:highlight>
                  <a:srgbClr val="FFFFFF"/>
                </a:highlight>
              </a:rPr>
              <a:t>Copyright term for individuals equaled life of the creator plus 70 years</a:t>
            </a:r>
            <a:endParaRPr>
              <a:solidFill>
                <a:srgbClr val="222222"/>
              </a:solidFill>
              <a:highlight>
                <a:srgbClr val="FFFFFF"/>
              </a:highlight>
            </a:endParaRPr>
          </a:p>
          <a:p>
            <a:pPr marL="457200" lvl="0" indent="-330200" algn="l" rtl="0">
              <a:spcBef>
                <a:spcPts val="0"/>
              </a:spcBef>
              <a:spcAft>
                <a:spcPts val="0"/>
              </a:spcAft>
              <a:buClr>
                <a:srgbClr val="222222"/>
              </a:buClr>
              <a:buSzPts val="1600"/>
              <a:buChar char="●"/>
            </a:pPr>
            <a:r>
              <a:rPr lang="en">
                <a:solidFill>
                  <a:srgbClr val="222222"/>
                </a:solidFill>
                <a:highlight>
                  <a:srgbClr val="FFFFFF"/>
                </a:highlight>
              </a:rPr>
              <a:t>CTEA was commonly referred to as the Mickey Mouse Protection Act</a:t>
            </a:r>
            <a:endParaRPr>
              <a:solidFill>
                <a:srgbClr val="222222"/>
              </a:solidFill>
              <a:highlight>
                <a:srgbClr val="FFFFFF"/>
              </a:highlight>
            </a:endParaRPr>
          </a:p>
          <a:p>
            <a:pPr marL="914400" lvl="1" indent="-330200" algn="l" rtl="0">
              <a:spcBef>
                <a:spcPts val="0"/>
              </a:spcBef>
              <a:spcAft>
                <a:spcPts val="0"/>
              </a:spcAft>
              <a:buClr>
                <a:srgbClr val="222222"/>
              </a:buClr>
              <a:buSzPts val="1600"/>
              <a:buChar char="○"/>
            </a:pPr>
            <a:r>
              <a:rPr lang="en">
                <a:solidFill>
                  <a:srgbClr val="222222"/>
                </a:solidFill>
                <a:highlight>
                  <a:srgbClr val="FFFFFF"/>
                </a:highlight>
              </a:rPr>
              <a:t>The extension came just before the original Mickey Mouse cartoon, Steamboat Willie, would have fallen into the public domain</a:t>
            </a:r>
            <a:endParaRPr>
              <a:solidFill>
                <a:srgbClr val="222222"/>
              </a:solidFill>
              <a:highlight>
                <a:srgbClr val="FFFFFF"/>
              </a:highlight>
            </a:endParaRPr>
          </a:p>
          <a:p>
            <a:pPr marL="914400" lvl="1" indent="-317500" algn="l" rtl="0">
              <a:spcBef>
                <a:spcPts val="0"/>
              </a:spcBef>
              <a:spcAft>
                <a:spcPts val="0"/>
              </a:spcAft>
              <a:buClr>
                <a:srgbClr val="222222"/>
              </a:buClr>
              <a:buSzPts val="1400"/>
              <a:buChar char="○"/>
            </a:pPr>
            <a:r>
              <a:rPr lang="en">
                <a:solidFill>
                  <a:srgbClr val="222222"/>
                </a:solidFill>
                <a:highlight>
                  <a:srgbClr val="FFFFFF"/>
                </a:highlight>
              </a:rPr>
              <a:t>Fun fact: Steamboat Willie will fall into the public domain on January 1, 2024</a:t>
            </a:r>
            <a:endParaRPr>
              <a:solidFill>
                <a:srgbClr val="222222"/>
              </a:solidFill>
              <a:highlight>
                <a:srgbClr val="FFFFFF"/>
              </a:highlight>
            </a:endParaRPr>
          </a:p>
          <a:p>
            <a:pPr marL="0" lvl="0" indent="0" algn="l" rtl="0">
              <a:spcBef>
                <a:spcPts val="1200"/>
              </a:spcBef>
              <a:spcAft>
                <a:spcPts val="0"/>
              </a:spcAft>
              <a:buNone/>
            </a:pPr>
            <a:endParaRPr>
              <a:solidFill>
                <a:srgbClr val="222222"/>
              </a:solidFill>
              <a:highlight>
                <a:srgbClr val="FFFFFF"/>
              </a:highlight>
            </a:endParaRPr>
          </a:p>
          <a:p>
            <a:pPr marL="0" lvl="0" indent="0" algn="r" rtl="0">
              <a:spcBef>
                <a:spcPts val="1200"/>
              </a:spcBef>
              <a:spcAft>
                <a:spcPts val="1200"/>
              </a:spcAft>
              <a:buClr>
                <a:schemeClr val="dk1"/>
              </a:buClr>
              <a:buSzPts val="1100"/>
              <a:buFont typeface="Arial"/>
              <a:buNone/>
            </a:pPr>
            <a:r>
              <a:rPr lang="en" sz="1200" u="sng">
                <a:solidFill>
                  <a:schemeClr val="accent5"/>
                </a:solidFill>
                <a:highlight>
                  <a:srgbClr val="FFFFFF"/>
                </a:highlight>
                <a:hlinkClick r:id="rId3">
                  <a:extLst>
                    <a:ext uri="{A12FA001-AC4F-418D-AE19-62706E023703}">
                      <ahyp:hlinkClr xmlns:ahyp="http://schemas.microsoft.com/office/drawing/2018/hyperlinkcolor" val="tx"/>
                    </a:ext>
                  </a:extLst>
                </a:hlinkClick>
              </a:rPr>
              <a:t>The Story of Creative Commons</a:t>
            </a:r>
            <a:r>
              <a:rPr lang="en" sz="1200">
                <a:solidFill>
                  <a:srgbClr val="222222"/>
                </a:solidFill>
                <a:highlight>
                  <a:srgbClr val="FFFFFF"/>
                </a:highlight>
              </a:rPr>
              <a:t>, by </a:t>
            </a:r>
            <a:r>
              <a:rPr lang="en" sz="1200" u="sng">
                <a:solidFill>
                  <a:schemeClr val="accent5"/>
                </a:solidFill>
                <a:highlight>
                  <a:srgbClr val="FFFFFF"/>
                </a:highlight>
                <a:hlinkClick r:id="rId4">
                  <a:extLst>
                    <a:ext uri="{A12FA001-AC4F-418D-AE19-62706E023703}">
                      <ahyp:hlinkClr xmlns:ahyp="http://schemas.microsoft.com/office/drawing/2018/hyperlinkcolor" val="tx"/>
                    </a:ext>
                  </a:extLst>
                </a:hlinkClick>
              </a:rPr>
              <a:t>Creative Commons</a:t>
            </a:r>
            <a:r>
              <a:rPr lang="en" sz="1200">
                <a:solidFill>
                  <a:srgbClr val="222222"/>
                </a:solidFill>
                <a:highlight>
                  <a:srgbClr val="FFFFFF"/>
                </a:highlight>
              </a:rPr>
              <a:t>. </a:t>
            </a:r>
            <a:r>
              <a:rPr lang="en" sz="1200" u="sng">
                <a:solidFill>
                  <a:schemeClr val="accent5"/>
                </a:solidFill>
                <a:highlight>
                  <a:srgbClr val="FFFFFF"/>
                </a:highlight>
                <a:hlinkClick r:id="rId5">
                  <a:extLst>
                    <a:ext uri="{A12FA001-AC4F-418D-AE19-62706E023703}">
                      <ahyp:hlinkClr xmlns:ahyp="http://schemas.microsoft.com/office/drawing/2018/hyperlinkcolor" val="tx"/>
                    </a:ext>
                  </a:extLst>
                </a:hlinkClick>
              </a:rPr>
              <a:t>CC BY 4.0.</a:t>
            </a:r>
            <a:endParaRPr sz="1200">
              <a:solidFill>
                <a:srgbClr val="222222"/>
              </a:solidFill>
              <a:highlight>
                <a:srgbClr val="FFFFFF"/>
              </a:highlight>
            </a:endParaRPr>
          </a:p>
        </p:txBody>
      </p:sp>
      <p:pic>
        <p:nvPicPr>
          <p:cNvPr id="77" name="Google Shape;77;p16"/>
          <p:cNvPicPr preferRelativeResize="0"/>
          <p:nvPr/>
        </p:nvPicPr>
        <p:blipFill>
          <a:blip r:embed="rId6">
            <a:alphaModFix/>
          </a:blip>
          <a:stretch>
            <a:fillRect/>
          </a:stretch>
        </p:blipFill>
        <p:spPr>
          <a:xfrm>
            <a:off x="7835621" y="155125"/>
            <a:ext cx="996679" cy="9973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Eldred v. Ashcroft</a:t>
            </a:r>
            <a:endParaRPr/>
          </a:p>
        </p:txBody>
      </p:sp>
      <p:sp>
        <p:nvSpPr>
          <p:cNvPr id="83" name="Google Shape;83;p17"/>
          <p:cNvSpPr txBox="1">
            <a:spLocks noGrp="1"/>
          </p:cNvSpPr>
          <p:nvPr>
            <p:ph type="body" idx="1"/>
          </p:nvPr>
        </p:nvSpPr>
        <p:spPr>
          <a:xfrm>
            <a:off x="311700" y="1159400"/>
            <a:ext cx="8520600" cy="3416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Clr>
                <a:schemeClr val="dk1"/>
              </a:buClr>
              <a:buSzPts val="1800"/>
              <a:buChar char="●"/>
            </a:pPr>
            <a:r>
              <a:rPr lang="en">
                <a:solidFill>
                  <a:srgbClr val="222222"/>
                </a:solidFill>
                <a:highlight>
                  <a:srgbClr val="FFFFFF"/>
                </a:highlight>
              </a:rPr>
              <a:t>Lawrence Lessig represented a web publisher, Eric Eldred, who had made a career of making works available as they passed into the public domain</a:t>
            </a:r>
            <a:endParaRPr>
              <a:solidFill>
                <a:srgbClr val="222222"/>
              </a:solidFill>
              <a:highlight>
                <a:srgbClr val="FFFFFF"/>
              </a:highlight>
            </a:endParaRPr>
          </a:p>
          <a:p>
            <a:pPr marL="914400" lvl="1" indent="-317500" algn="l" rtl="0">
              <a:spcBef>
                <a:spcPts val="0"/>
              </a:spcBef>
              <a:spcAft>
                <a:spcPts val="0"/>
              </a:spcAft>
              <a:buClr>
                <a:schemeClr val="dk1"/>
              </a:buClr>
              <a:buSzPts val="1400"/>
              <a:buChar char="○"/>
            </a:pPr>
            <a:r>
              <a:rPr lang="en">
                <a:solidFill>
                  <a:srgbClr val="222222"/>
                </a:solidFill>
                <a:highlight>
                  <a:srgbClr val="FFFFFF"/>
                </a:highlight>
              </a:rPr>
              <a:t>Together, they challenged the constitutionality of the CTEA</a:t>
            </a:r>
            <a:endParaRPr>
              <a:solidFill>
                <a:srgbClr val="222222"/>
              </a:solidFill>
              <a:highlight>
                <a:srgbClr val="FFFFFF"/>
              </a:highlight>
            </a:endParaRPr>
          </a:p>
          <a:p>
            <a:pPr marL="457200" lvl="0" indent="-342900" algn="l" rtl="0">
              <a:spcBef>
                <a:spcPts val="0"/>
              </a:spcBef>
              <a:spcAft>
                <a:spcPts val="0"/>
              </a:spcAft>
              <a:buClr>
                <a:schemeClr val="dk1"/>
              </a:buClr>
              <a:buSzPts val="1800"/>
              <a:buChar char="●"/>
            </a:pPr>
            <a:r>
              <a:rPr lang="en">
                <a:solidFill>
                  <a:srgbClr val="222222"/>
                </a:solidFill>
                <a:highlight>
                  <a:srgbClr val="FFFFFF"/>
                </a:highlight>
              </a:rPr>
              <a:t>The Supreme Court decision upheld the constitutionality of the act and extended copyright protections</a:t>
            </a:r>
            <a:endParaRPr>
              <a:solidFill>
                <a:srgbClr val="222222"/>
              </a:solidFill>
              <a:highlight>
                <a:srgbClr val="FFFFFF"/>
              </a:highlight>
            </a:endParaRPr>
          </a:p>
          <a:p>
            <a:pPr marL="0" lvl="0" indent="0" algn="l" rtl="0">
              <a:spcBef>
                <a:spcPts val="1200"/>
              </a:spcBef>
              <a:spcAft>
                <a:spcPts val="0"/>
              </a:spcAft>
              <a:buNone/>
            </a:pPr>
            <a:endParaRPr>
              <a:solidFill>
                <a:srgbClr val="222222"/>
              </a:solidFill>
              <a:highlight>
                <a:srgbClr val="FFFFFF"/>
              </a:highlight>
            </a:endParaRPr>
          </a:p>
          <a:p>
            <a:pPr marL="0" lvl="0" indent="0" algn="l" rtl="0">
              <a:spcBef>
                <a:spcPts val="1200"/>
              </a:spcBef>
              <a:spcAft>
                <a:spcPts val="0"/>
              </a:spcAft>
              <a:buNone/>
            </a:pPr>
            <a:endParaRPr>
              <a:solidFill>
                <a:srgbClr val="222222"/>
              </a:solidFill>
              <a:highlight>
                <a:srgbClr val="FFFFFF"/>
              </a:highlight>
            </a:endParaRPr>
          </a:p>
          <a:p>
            <a:pPr marL="0" lvl="0" indent="0" algn="l" rtl="0">
              <a:spcBef>
                <a:spcPts val="1200"/>
              </a:spcBef>
              <a:spcAft>
                <a:spcPts val="0"/>
              </a:spcAft>
              <a:buNone/>
            </a:pPr>
            <a:endParaRPr>
              <a:solidFill>
                <a:srgbClr val="222222"/>
              </a:solidFill>
              <a:highlight>
                <a:srgbClr val="FFFFFF"/>
              </a:highlight>
            </a:endParaRPr>
          </a:p>
          <a:p>
            <a:pPr marL="0" lvl="0" indent="0" algn="r" rtl="0">
              <a:spcBef>
                <a:spcPts val="1200"/>
              </a:spcBef>
              <a:spcAft>
                <a:spcPts val="1200"/>
              </a:spcAft>
              <a:buClr>
                <a:schemeClr val="dk1"/>
              </a:buClr>
              <a:buSzPts val="1100"/>
              <a:buFont typeface="Arial"/>
              <a:buNone/>
            </a:pPr>
            <a:r>
              <a:rPr lang="en" sz="1200" u="sng">
                <a:solidFill>
                  <a:schemeClr val="accent5"/>
                </a:solidFill>
                <a:highlight>
                  <a:srgbClr val="FFFFFF"/>
                </a:highlight>
                <a:hlinkClick r:id="rId3">
                  <a:extLst>
                    <a:ext uri="{A12FA001-AC4F-418D-AE19-62706E023703}">
                      <ahyp:hlinkClr xmlns:ahyp="http://schemas.microsoft.com/office/drawing/2018/hyperlinkcolor" val="tx"/>
                    </a:ext>
                  </a:extLst>
                </a:hlinkClick>
              </a:rPr>
              <a:t>The Story of Creative Commons</a:t>
            </a:r>
            <a:r>
              <a:rPr lang="en" sz="1200">
                <a:solidFill>
                  <a:srgbClr val="222222"/>
                </a:solidFill>
                <a:highlight>
                  <a:srgbClr val="FFFFFF"/>
                </a:highlight>
              </a:rPr>
              <a:t>, by </a:t>
            </a:r>
            <a:r>
              <a:rPr lang="en" sz="1200" u="sng">
                <a:solidFill>
                  <a:schemeClr val="accent5"/>
                </a:solidFill>
                <a:highlight>
                  <a:srgbClr val="FFFFFF"/>
                </a:highlight>
                <a:hlinkClick r:id="rId4">
                  <a:extLst>
                    <a:ext uri="{A12FA001-AC4F-418D-AE19-62706E023703}">
                      <ahyp:hlinkClr xmlns:ahyp="http://schemas.microsoft.com/office/drawing/2018/hyperlinkcolor" val="tx"/>
                    </a:ext>
                  </a:extLst>
                </a:hlinkClick>
              </a:rPr>
              <a:t>Creative Commons</a:t>
            </a:r>
            <a:r>
              <a:rPr lang="en" sz="1200">
                <a:solidFill>
                  <a:srgbClr val="222222"/>
                </a:solidFill>
                <a:highlight>
                  <a:srgbClr val="FFFFFF"/>
                </a:highlight>
              </a:rPr>
              <a:t>. </a:t>
            </a:r>
            <a:r>
              <a:rPr lang="en" sz="1200" u="sng">
                <a:solidFill>
                  <a:schemeClr val="accent5"/>
                </a:solidFill>
                <a:highlight>
                  <a:srgbClr val="FFFFFF"/>
                </a:highlight>
                <a:hlinkClick r:id="rId5">
                  <a:extLst>
                    <a:ext uri="{A12FA001-AC4F-418D-AE19-62706E023703}">
                      <ahyp:hlinkClr xmlns:ahyp="http://schemas.microsoft.com/office/drawing/2018/hyperlinkcolor" val="tx"/>
                    </a:ext>
                  </a:extLst>
                </a:hlinkClick>
              </a:rPr>
              <a:t>CC BY 4.0.</a:t>
            </a:r>
            <a:endParaRPr sz="1200">
              <a:solidFill>
                <a:srgbClr val="222222"/>
              </a:solidFill>
              <a:highlight>
                <a:srgbClr val="FFFFFF"/>
              </a:highlight>
            </a:endParaRPr>
          </a:p>
        </p:txBody>
      </p:sp>
      <p:pic>
        <p:nvPicPr>
          <p:cNvPr id="84" name="Google Shape;84;p17"/>
          <p:cNvPicPr preferRelativeResize="0"/>
          <p:nvPr/>
        </p:nvPicPr>
        <p:blipFill>
          <a:blip r:embed="rId6">
            <a:alphaModFix/>
          </a:blip>
          <a:stretch>
            <a:fillRect/>
          </a:stretch>
        </p:blipFill>
        <p:spPr>
          <a:xfrm>
            <a:off x="7828701" y="155125"/>
            <a:ext cx="1003601" cy="10042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Founding of Creative Commons</a:t>
            </a:r>
            <a:endParaRPr/>
          </a:p>
        </p:txBody>
      </p:sp>
      <p:sp>
        <p:nvSpPr>
          <p:cNvPr id="90" name="Google Shape;90;p18"/>
          <p:cNvSpPr txBox="1">
            <a:spLocks noGrp="1"/>
          </p:cNvSpPr>
          <p:nvPr>
            <p:ph type="body" idx="1"/>
          </p:nvPr>
        </p:nvSpPr>
        <p:spPr>
          <a:xfrm>
            <a:off x="311700" y="1159400"/>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Char char="●"/>
            </a:pPr>
            <a:r>
              <a:rPr lang="en">
                <a:solidFill>
                  <a:srgbClr val="222222"/>
                </a:solidFill>
                <a:highlight>
                  <a:srgbClr val="FFFFFF"/>
                </a:highlight>
              </a:rPr>
              <a:t>In response, Lessig and Eldred created a nonprofit organization called Creative Commons</a:t>
            </a:r>
            <a:endParaRPr>
              <a:solidFill>
                <a:srgbClr val="222222"/>
              </a:solidFill>
              <a:highlight>
                <a:srgbClr val="FFFFFF"/>
              </a:highlight>
            </a:endParaRPr>
          </a:p>
          <a:p>
            <a:pPr marL="457200" lvl="0" indent="-342900" algn="l" rtl="0">
              <a:spcBef>
                <a:spcPts val="0"/>
              </a:spcBef>
              <a:spcAft>
                <a:spcPts val="0"/>
              </a:spcAft>
              <a:buClr>
                <a:schemeClr val="dk1"/>
              </a:buClr>
              <a:buSzPts val="1800"/>
              <a:buChar char="●"/>
            </a:pPr>
            <a:r>
              <a:rPr lang="en">
                <a:solidFill>
                  <a:srgbClr val="222222"/>
                </a:solidFill>
                <a:highlight>
                  <a:srgbClr val="FFFFFF"/>
                </a:highlight>
              </a:rPr>
              <a:t>They published the Creative Commons licenses in 2002</a:t>
            </a:r>
            <a:endParaRPr>
              <a:solidFill>
                <a:srgbClr val="222222"/>
              </a:solidFill>
              <a:highlight>
                <a:srgbClr val="FFFFFF"/>
              </a:highlight>
            </a:endParaRPr>
          </a:p>
          <a:p>
            <a:pPr marL="914400" lvl="1" indent="-330200" algn="l" rtl="0">
              <a:spcBef>
                <a:spcPts val="0"/>
              </a:spcBef>
              <a:spcAft>
                <a:spcPts val="0"/>
              </a:spcAft>
              <a:buClr>
                <a:schemeClr val="dk1"/>
              </a:buClr>
              <a:buSzPts val="1600"/>
              <a:buChar char="○"/>
            </a:pPr>
            <a:r>
              <a:rPr lang="en">
                <a:solidFill>
                  <a:srgbClr val="222222"/>
                </a:solidFill>
                <a:highlight>
                  <a:srgbClr val="FFFFFF"/>
                </a:highlight>
              </a:rPr>
              <a:t>Creative Commons licenses are a set of free, public licenses that allow creators to keep their copyrights while sharing their works on more flexible terms than the default “all rights reserved.” </a:t>
            </a:r>
            <a:endParaRPr>
              <a:solidFill>
                <a:srgbClr val="222222"/>
              </a:solidFill>
              <a:highlight>
                <a:srgbClr val="FFFFFF"/>
              </a:highlight>
            </a:endParaRPr>
          </a:p>
          <a:p>
            <a:pPr marL="0" lvl="0" indent="0" algn="l" rtl="0">
              <a:spcBef>
                <a:spcPts val="1200"/>
              </a:spcBef>
              <a:spcAft>
                <a:spcPts val="0"/>
              </a:spcAft>
              <a:buNone/>
            </a:pPr>
            <a:endParaRPr>
              <a:solidFill>
                <a:srgbClr val="222222"/>
              </a:solidFill>
              <a:highlight>
                <a:srgbClr val="FFFFFF"/>
              </a:highlight>
            </a:endParaRPr>
          </a:p>
          <a:p>
            <a:pPr marL="0" lvl="0" indent="0" algn="l" rtl="0">
              <a:spcBef>
                <a:spcPts val="0"/>
              </a:spcBef>
              <a:spcAft>
                <a:spcPts val="0"/>
              </a:spcAft>
              <a:buNone/>
            </a:pPr>
            <a:endParaRPr>
              <a:solidFill>
                <a:srgbClr val="222222"/>
              </a:solidFill>
              <a:highlight>
                <a:srgbClr val="FFFFFF"/>
              </a:highlight>
            </a:endParaRPr>
          </a:p>
          <a:p>
            <a:pPr marL="0" lvl="0" indent="0" algn="l" rtl="0">
              <a:spcBef>
                <a:spcPts val="0"/>
              </a:spcBef>
              <a:spcAft>
                <a:spcPts val="0"/>
              </a:spcAft>
              <a:buNone/>
            </a:pPr>
            <a:endParaRPr>
              <a:solidFill>
                <a:srgbClr val="222222"/>
              </a:solidFill>
              <a:highlight>
                <a:srgbClr val="FFFFFF"/>
              </a:highlight>
            </a:endParaRPr>
          </a:p>
          <a:p>
            <a:pPr marL="0" lvl="0" indent="0" algn="r" rtl="0">
              <a:spcBef>
                <a:spcPts val="0"/>
              </a:spcBef>
              <a:spcAft>
                <a:spcPts val="1200"/>
              </a:spcAft>
              <a:buClr>
                <a:schemeClr val="dk1"/>
              </a:buClr>
              <a:buSzPts val="1100"/>
              <a:buFont typeface="Arial"/>
              <a:buNone/>
            </a:pPr>
            <a:r>
              <a:rPr lang="en" sz="1200" u="sng">
                <a:solidFill>
                  <a:schemeClr val="accent5"/>
                </a:solidFill>
                <a:highlight>
                  <a:srgbClr val="FFFFFF"/>
                </a:highlight>
                <a:hlinkClick r:id="rId3">
                  <a:extLst>
                    <a:ext uri="{A12FA001-AC4F-418D-AE19-62706E023703}">
                      <ahyp:hlinkClr xmlns:ahyp="http://schemas.microsoft.com/office/drawing/2018/hyperlinkcolor" val="tx"/>
                    </a:ext>
                  </a:extLst>
                </a:hlinkClick>
              </a:rPr>
              <a:t>The Story of Creative Commons</a:t>
            </a:r>
            <a:r>
              <a:rPr lang="en" sz="1200">
                <a:solidFill>
                  <a:srgbClr val="222222"/>
                </a:solidFill>
                <a:highlight>
                  <a:srgbClr val="FFFFFF"/>
                </a:highlight>
              </a:rPr>
              <a:t>, by </a:t>
            </a:r>
            <a:r>
              <a:rPr lang="en" sz="1200" u="sng">
                <a:solidFill>
                  <a:schemeClr val="accent5"/>
                </a:solidFill>
                <a:highlight>
                  <a:srgbClr val="FFFFFF"/>
                </a:highlight>
                <a:hlinkClick r:id="rId4">
                  <a:extLst>
                    <a:ext uri="{A12FA001-AC4F-418D-AE19-62706E023703}">
                      <ahyp:hlinkClr xmlns:ahyp="http://schemas.microsoft.com/office/drawing/2018/hyperlinkcolor" val="tx"/>
                    </a:ext>
                  </a:extLst>
                </a:hlinkClick>
              </a:rPr>
              <a:t>Creative Commons</a:t>
            </a:r>
            <a:r>
              <a:rPr lang="en" sz="1200">
                <a:solidFill>
                  <a:srgbClr val="222222"/>
                </a:solidFill>
                <a:highlight>
                  <a:srgbClr val="FFFFFF"/>
                </a:highlight>
              </a:rPr>
              <a:t>. </a:t>
            </a:r>
            <a:r>
              <a:rPr lang="en" sz="1200" u="sng">
                <a:solidFill>
                  <a:schemeClr val="accent5"/>
                </a:solidFill>
                <a:highlight>
                  <a:srgbClr val="FFFFFF"/>
                </a:highlight>
                <a:hlinkClick r:id="rId5">
                  <a:extLst>
                    <a:ext uri="{A12FA001-AC4F-418D-AE19-62706E023703}">
                      <ahyp:hlinkClr xmlns:ahyp="http://schemas.microsoft.com/office/drawing/2018/hyperlinkcolor" val="tx"/>
                    </a:ext>
                  </a:extLst>
                </a:hlinkClick>
              </a:rPr>
              <a:t>CC BY 4.0.</a:t>
            </a:r>
            <a:endParaRPr sz="1200">
              <a:solidFill>
                <a:srgbClr val="222222"/>
              </a:solidFill>
              <a:highlight>
                <a:srgbClr val="FFFFFF"/>
              </a:highlight>
            </a:endParaRPr>
          </a:p>
        </p:txBody>
      </p:sp>
      <p:pic>
        <p:nvPicPr>
          <p:cNvPr id="91" name="Google Shape;91;p18"/>
          <p:cNvPicPr preferRelativeResize="0"/>
          <p:nvPr/>
        </p:nvPicPr>
        <p:blipFill>
          <a:blip r:embed="rId6">
            <a:alphaModFix/>
          </a:blip>
          <a:stretch>
            <a:fillRect/>
          </a:stretch>
        </p:blipFill>
        <p:spPr>
          <a:xfrm>
            <a:off x="7828701" y="155125"/>
            <a:ext cx="1003601" cy="10042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Creative Commons Today</a:t>
            </a:r>
            <a:endParaRPr/>
          </a:p>
        </p:txBody>
      </p:sp>
      <p:sp>
        <p:nvSpPr>
          <p:cNvPr id="97" name="Google Shape;97;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222222"/>
              </a:buClr>
              <a:buSzPts val="1800"/>
              <a:buFont typeface="Arial"/>
              <a:buChar char="●"/>
            </a:pPr>
            <a:r>
              <a:rPr lang="en">
                <a:solidFill>
                  <a:srgbClr val="222222"/>
                </a:solidFill>
                <a:highlight>
                  <a:schemeClr val="lt1"/>
                </a:highlight>
              </a:rPr>
              <a:t>Today, Creative Commons is a nonprofit organization that stewards the CC licenses and helps support the open movement </a:t>
            </a:r>
            <a:endParaRPr>
              <a:solidFill>
                <a:srgbClr val="222222"/>
              </a:solidFill>
              <a:highlight>
                <a:schemeClr val="lt1"/>
              </a:highlight>
            </a:endParaRPr>
          </a:p>
          <a:p>
            <a:pPr marL="457200" lvl="0" indent="-342900" algn="l" rtl="0">
              <a:spcBef>
                <a:spcPts val="0"/>
              </a:spcBef>
              <a:spcAft>
                <a:spcPts val="0"/>
              </a:spcAft>
              <a:buClr>
                <a:srgbClr val="222222"/>
              </a:buClr>
              <a:buSzPts val="1800"/>
              <a:buFont typeface="Arial"/>
              <a:buChar char="●"/>
            </a:pPr>
            <a:r>
              <a:rPr lang="en">
                <a:solidFill>
                  <a:srgbClr val="222222"/>
                </a:solidFill>
                <a:highlight>
                  <a:schemeClr val="lt1"/>
                </a:highlight>
              </a:rPr>
              <a:t>Creative Commons licenses are used on nearly 2 billion works online across 9 million websites</a:t>
            </a:r>
            <a:endParaRPr>
              <a:solidFill>
                <a:srgbClr val="222222"/>
              </a:solidFill>
              <a:highlight>
                <a:schemeClr val="lt1"/>
              </a:highlight>
            </a:endParaRPr>
          </a:p>
          <a:p>
            <a:pPr marL="457200" lvl="0" indent="-342900" algn="l" rtl="0">
              <a:spcBef>
                <a:spcPts val="0"/>
              </a:spcBef>
              <a:spcAft>
                <a:spcPts val="0"/>
              </a:spcAft>
              <a:buClr>
                <a:srgbClr val="222222"/>
              </a:buClr>
              <a:buSzPts val="1800"/>
              <a:buFont typeface="Arial"/>
              <a:buChar char="●"/>
            </a:pPr>
            <a:r>
              <a:rPr lang="en">
                <a:solidFill>
                  <a:srgbClr val="222222"/>
                </a:solidFill>
                <a:highlight>
                  <a:schemeClr val="lt1"/>
                </a:highlight>
              </a:rPr>
              <a:t>The open movement, which extends beyond just CC licenses, is a global force of people committed to the idea that the world is better when we share and work together</a:t>
            </a:r>
            <a:endParaRPr>
              <a:solidFill>
                <a:srgbClr val="222222"/>
              </a:solidFill>
              <a:highlight>
                <a:schemeClr val="lt1"/>
              </a:highlight>
            </a:endParaRPr>
          </a:p>
          <a:p>
            <a:pPr marL="0" lvl="0" indent="0" algn="l" rtl="0">
              <a:spcBef>
                <a:spcPts val="0"/>
              </a:spcBef>
              <a:spcAft>
                <a:spcPts val="0"/>
              </a:spcAft>
              <a:buNone/>
            </a:pPr>
            <a:r>
              <a:rPr lang="en" sz="1100">
                <a:solidFill>
                  <a:schemeClr val="dk1"/>
                </a:solidFill>
                <a:highlight>
                  <a:schemeClr val="lt1"/>
                </a:highlight>
                <a:latin typeface="Calibri"/>
                <a:ea typeface="Calibri"/>
                <a:cs typeface="Calibri"/>
                <a:sym typeface="Calibri"/>
              </a:rPr>
              <a:t> </a:t>
            </a:r>
            <a:endParaRPr sz="1100">
              <a:solidFill>
                <a:schemeClr val="dk1"/>
              </a:solidFill>
              <a:highlight>
                <a:schemeClr val="lt1"/>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100">
              <a:solidFill>
                <a:schemeClr val="dk1"/>
              </a:solidFill>
              <a:highlight>
                <a:schemeClr val="lt1"/>
              </a:highlight>
              <a:latin typeface="Calibri"/>
              <a:ea typeface="Calibri"/>
              <a:cs typeface="Calibri"/>
              <a:sym typeface="Calibri"/>
            </a:endParaRPr>
          </a:p>
          <a:p>
            <a:pPr marL="0" lvl="0" indent="0" algn="r" rtl="0">
              <a:spcBef>
                <a:spcPts val="0"/>
              </a:spcBef>
              <a:spcAft>
                <a:spcPts val="1200"/>
              </a:spcAft>
              <a:buClr>
                <a:schemeClr val="dk1"/>
              </a:buClr>
              <a:buSzPts val="1100"/>
              <a:buFont typeface="Arial"/>
              <a:buNone/>
            </a:pPr>
            <a:r>
              <a:rPr lang="en" sz="1200" u="sng">
                <a:solidFill>
                  <a:schemeClr val="accent5"/>
                </a:solidFill>
                <a:highlight>
                  <a:schemeClr val="lt1"/>
                </a:highlight>
                <a:hlinkClick r:id="rId3">
                  <a:extLst>
                    <a:ext uri="{A12FA001-AC4F-418D-AE19-62706E023703}">
                      <ahyp:hlinkClr xmlns:ahyp="http://schemas.microsoft.com/office/drawing/2018/hyperlinkcolor" val="tx"/>
                    </a:ext>
                  </a:extLst>
                </a:hlinkClick>
              </a:rPr>
              <a:t>Creative Commons Today</a:t>
            </a:r>
            <a:r>
              <a:rPr lang="en" sz="1200">
                <a:solidFill>
                  <a:srgbClr val="222222"/>
                </a:solidFill>
                <a:highlight>
                  <a:schemeClr val="lt1"/>
                </a:highlight>
              </a:rPr>
              <a:t>, by </a:t>
            </a:r>
            <a:r>
              <a:rPr lang="en" sz="1200" u="sng">
                <a:solidFill>
                  <a:schemeClr val="accent5"/>
                </a:solidFill>
                <a:highlight>
                  <a:schemeClr val="lt1"/>
                </a:highlight>
                <a:hlinkClick r:id="rId4">
                  <a:extLst>
                    <a:ext uri="{A12FA001-AC4F-418D-AE19-62706E023703}">
                      <ahyp:hlinkClr xmlns:ahyp="http://schemas.microsoft.com/office/drawing/2018/hyperlinkcolor" val="tx"/>
                    </a:ext>
                  </a:extLst>
                </a:hlinkClick>
              </a:rPr>
              <a:t>Creative Commons</a:t>
            </a:r>
            <a:r>
              <a:rPr lang="en" sz="1200">
                <a:solidFill>
                  <a:srgbClr val="222222"/>
                </a:solidFill>
                <a:highlight>
                  <a:schemeClr val="lt1"/>
                </a:highlight>
              </a:rPr>
              <a:t>. </a:t>
            </a:r>
            <a:r>
              <a:rPr lang="en" sz="1200" u="sng">
                <a:solidFill>
                  <a:schemeClr val="accent5"/>
                </a:solidFill>
                <a:highlight>
                  <a:schemeClr val="lt1"/>
                </a:highlight>
                <a:hlinkClick r:id="rId5">
                  <a:extLst>
                    <a:ext uri="{A12FA001-AC4F-418D-AE19-62706E023703}">
                      <ahyp:hlinkClr xmlns:ahyp="http://schemas.microsoft.com/office/drawing/2018/hyperlinkcolor" val="tx"/>
                    </a:ext>
                  </a:extLst>
                </a:hlinkClick>
              </a:rPr>
              <a:t>CC BY 4.0.</a:t>
            </a:r>
            <a:endParaRPr sz="2000">
              <a:solidFill>
                <a:srgbClr val="222222"/>
              </a:solidFill>
              <a:highlight>
                <a:srgbClr val="FFFFFF"/>
              </a:highlight>
            </a:endParaRPr>
          </a:p>
        </p:txBody>
      </p:sp>
      <p:pic>
        <p:nvPicPr>
          <p:cNvPr id="98" name="Google Shape;98;p19"/>
          <p:cNvPicPr preferRelativeResize="0"/>
          <p:nvPr/>
        </p:nvPicPr>
        <p:blipFill>
          <a:blip r:embed="rId6">
            <a:alphaModFix/>
          </a:blip>
          <a:stretch>
            <a:fillRect/>
          </a:stretch>
        </p:blipFill>
        <p:spPr>
          <a:xfrm>
            <a:off x="7835621" y="155125"/>
            <a:ext cx="996679" cy="9973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t>Copyright and Creative Commons Licenses</a:t>
            </a:r>
            <a:endParaRPr/>
          </a:p>
        </p:txBody>
      </p:sp>
      <p:pic>
        <p:nvPicPr>
          <p:cNvPr id="104" name="Google Shape;104;p20"/>
          <p:cNvPicPr preferRelativeResize="0"/>
          <p:nvPr/>
        </p:nvPicPr>
        <p:blipFill>
          <a:blip r:embed="rId3">
            <a:alphaModFix/>
          </a:blip>
          <a:stretch>
            <a:fillRect/>
          </a:stretch>
        </p:blipFill>
        <p:spPr>
          <a:xfrm>
            <a:off x="6865791" y="3626725"/>
            <a:ext cx="2158807" cy="1431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Copyright?</a:t>
            </a:r>
            <a:endParaRPr/>
          </a:p>
        </p:txBody>
      </p:sp>
      <p:sp>
        <p:nvSpPr>
          <p:cNvPr id="110" name="Google Shape;110;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20000"/>
          </a:bodyPr>
          <a:lstStyle/>
          <a:p>
            <a:pPr marL="457200" lvl="0" indent="-355600" algn="l" rtl="0">
              <a:spcBef>
                <a:spcPts val="0"/>
              </a:spcBef>
              <a:spcAft>
                <a:spcPts val="0"/>
              </a:spcAft>
              <a:buClr>
                <a:schemeClr val="dk1"/>
              </a:buClr>
              <a:buSzPts val="2000"/>
              <a:buChar char="●"/>
            </a:pPr>
            <a:r>
              <a:rPr lang="en" sz="2000">
                <a:solidFill>
                  <a:srgbClr val="222222"/>
                </a:solidFill>
                <a:highlight>
                  <a:srgbClr val="FFFFFF"/>
                </a:highlight>
              </a:rPr>
              <a:t>Copyright is the area of law that limits how others may access and use the original works of creators</a:t>
            </a:r>
            <a:endParaRPr sz="2000">
              <a:solidFill>
                <a:srgbClr val="222222"/>
              </a:solidFill>
              <a:highlight>
                <a:srgbClr val="FFFFFF"/>
              </a:highlight>
            </a:endParaRPr>
          </a:p>
          <a:p>
            <a:pPr marL="457200" lvl="0" indent="-355600" algn="l" rtl="0">
              <a:spcBef>
                <a:spcPts val="0"/>
              </a:spcBef>
              <a:spcAft>
                <a:spcPts val="0"/>
              </a:spcAft>
              <a:buClr>
                <a:schemeClr val="dk1"/>
              </a:buClr>
              <a:buSzPts val="2000"/>
              <a:buChar char="●"/>
            </a:pPr>
            <a:r>
              <a:rPr lang="en" sz="2000">
                <a:solidFill>
                  <a:srgbClr val="222222"/>
                </a:solidFill>
                <a:highlight>
                  <a:srgbClr val="FFFFFF"/>
                </a:highlight>
              </a:rPr>
              <a:t>Copyright grants a set of exclusive rights to copyright owners, which means that no one else can copy, distribute, publicly perform, or adapt the work without permission of the copyright holder</a:t>
            </a:r>
            <a:endParaRPr sz="2000">
              <a:solidFill>
                <a:srgbClr val="222222"/>
              </a:solidFill>
              <a:highlight>
                <a:srgbClr val="FFFFFF"/>
              </a:highlight>
            </a:endParaRPr>
          </a:p>
          <a:p>
            <a:pPr marL="457200" lvl="0" indent="-355600" algn="l" rtl="0">
              <a:spcBef>
                <a:spcPts val="0"/>
              </a:spcBef>
              <a:spcAft>
                <a:spcPts val="0"/>
              </a:spcAft>
              <a:buClr>
                <a:srgbClr val="222222"/>
              </a:buClr>
              <a:buSzPts val="2000"/>
              <a:buChar char="●"/>
            </a:pPr>
            <a:r>
              <a:rPr lang="en" sz="2000">
                <a:solidFill>
                  <a:srgbClr val="222222"/>
                </a:solidFill>
                <a:highlight>
                  <a:srgbClr val="FFFFFF"/>
                </a:highlight>
              </a:rPr>
              <a:t>As a general rule, copyright is automatic the moment a work is created (and fixed in a tangible medium in the US)</a:t>
            </a:r>
            <a:endParaRPr sz="2000">
              <a:solidFill>
                <a:srgbClr val="222222"/>
              </a:solidFill>
              <a:highlight>
                <a:srgbClr val="FFFFFF"/>
              </a:highlight>
            </a:endParaRPr>
          </a:p>
          <a:p>
            <a:pPr marL="0" lvl="0" indent="0" algn="l" rtl="0">
              <a:spcBef>
                <a:spcPts val="1200"/>
              </a:spcBef>
              <a:spcAft>
                <a:spcPts val="0"/>
              </a:spcAft>
              <a:buNone/>
            </a:pPr>
            <a:endParaRPr sz="2000">
              <a:solidFill>
                <a:srgbClr val="222222"/>
              </a:solidFill>
              <a:highlight>
                <a:srgbClr val="FFFFFF"/>
              </a:highlight>
            </a:endParaRPr>
          </a:p>
          <a:p>
            <a:pPr marL="0" lvl="0" indent="0" algn="r" rtl="0">
              <a:spcBef>
                <a:spcPts val="1200"/>
              </a:spcBef>
              <a:spcAft>
                <a:spcPts val="1200"/>
              </a:spcAft>
              <a:buNone/>
            </a:pPr>
            <a:r>
              <a:rPr lang="en" sz="1599" u="sng">
                <a:solidFill>
                  <a:schemeClr val="hlink"/>
                </a:solidFill>
                <a:highlight>
                  <a:srgbClr val="FFFFFF"/>
                </a:highlight>
                <a:hlinkClick r:id="rId3"/>
              </a:rPr>
              <a:t>Copyright Basics</a:t>
            </a:r>
            <a:r>
              <a:rPr lang="en" sz="1599">
                <a:solidFill>
                  <a:srgbClr val="222222"/>
                </a:solidFill>
                <a:highlight>
                  <a:srgbClr val="FFFFFF"/>
                </a:highlight>
              </a:rPr>
              <a:t>, by </a:t>
            </a:r>
            <a:r>
              <a:rPr lang="en" sz="1599" u="sng">
                <a:solidFill>
                  <a:schemeClr val="accent5"/>
                </a:solidFill>
                <a:highlight>
                  <a:srgbClr val="FFFFFF"/>
                </a:highlight>
                <a:hlinkClick r:id="rId4">
                  <a:extLst>
                    <a:ext uri="{A12FA001-AC4F-418D-AE19-62706E023703}">
                      <ahyp:hlinkClr xmlns:ahyp="http://schemas.microsoft.com/office/drawing/2018/hyperlinkcolor" val="tx"/>
                    </a:ext>
                  </a:extLst>
                </a:hlinkClick>
              </a:rPr>
              <a:t>Creative Commons</a:t>
            </a:r>
            <a:r>
              <a:rPr lang="en" sz="1599">
                <a:solidFill>
                  <a:srgbClr val="222222"/>
                </a:solidFill>
                <a:highlight>
                  <a:srgbClr val="FFFFFF"/>
                </a:highlight>
              </a:rPr>
              <a:t>. </a:t>
            </a:r>
            <a:r>
              <a:rPr lang="en" sz="1599" u="sng">
                <a:solidFill>
                  <a:schemeClr val="accent5"/>
                </a:solidFill>
                <a:highlight>
                  <a:srgbClr val="FFFFFF"/>
                </a:highlight>
                <a:hlinkClick r:id="rId5">
                  <a:extLst>
                    <a:ext uri="{A12FA001-AC4F-418D-AE19-62706E023703}">
                      <ahyp:hlinkClr xmlns:ahyp="http://schemas.microsoft.com/office/drawing/2018/hyperlinkcolor" val="tx"/>
                    </a:ext>
                  </a:extLst>
                </a:hlinkClick>
              </a:rPr>
              <a:t>CC BY 4.0.</a:t>
            </a:r>
            <a:r>
              <a:rPr lang="en" sz="3646">
                <a:solidFill>
                  <a:srgbClr val="222222"/>
                </a:solidFill>
                <a:highlight>
                  <a:srgbClr val="FFFFFF"/>
                </a:highlight>
              </a:rPr>
              <a:t> </a:t>
            </a:r>
            <a:endParaRPr sz="3646">
              <a:solidFill>
                <a:srgbClr val="222222"/>
              </a:solidFill>
              <a:highlight>
                <a:srgbClr val="FFFFFF"/>
              </a:highlight>
            </a:endParaRPr>
          </a:p>
        </p:txBody>
      </p:sp>
      <p:pic>
        <p:nvPicPr>
          <p:cNvPr id="111" name="Google Shape;111;p21"/>
          <p:cNvPicPr preferRelativeResize="0"/>
          <p:nvPr/>
        </p:nvPicPr>
        <p:blipFill>
          <a:blip r:embed="rId6">
            <a:alphaModFix/>
          </a:blip>
          <a:stretch>
            <a:fillRect/>
          </a:stretch>
        </p:blipFill>
        <p:spPr>
          <a:xfrm>
            <a:off x="7835621" y="155125"/>
            <a:ext cx="996679" cy="99735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38761D"/>
      </a:accent1>
      <a:accent2>
        <a:srgbClr val="6AA84F"/>
      </a:accent2>
      <a:accent3>
        <a:srgbClr val="93C47D"/>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1826</Words>
  <Application>Microsoft Office PowerPoint</Application>
  <PresentationFormat>On-screen Show (16:9)</PresentationFormat>
  <Paragraphs>197</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Source Sans Pro</vt:lpstr>
      <vt:lpstr>Verdana</vt:lpstr>
      <vt:lpstr>Simple Light</vt:lpstr>
      <vt:lpstr>Copyright and the Creative Commons: The Basics</vt:lpstr>
      <vt:lpstr>The Story of Creative Commons</vt:lpstr>
      <vt:lpstr>The Story of Creative Commons</vt:lpstr>
      <vt:lpstr>It all started with a mouse…</vt:lpstr>
      <vt:lpstr>Eldred v. Ashcroft</vt:lpstr>
      <vt:lpstr>The Founding of Creative Commons</vt:lpstr>
      <vt:lpstr>Creative Commons Today</vt:lpstr>
      <vt:lpstr>Copyright and Creative Commons Licenses</vt:lpstr>
      <vt:lpstr>What Is Copyright?</vt:lpstr>
      <vt:lpstr>The Purpose of Copyright</vt:lpstr>
      <vt:lpstr>Creative Commons Licenses</vt:lpstr>
      <vt:lpstr>3 Layers of a CC License</vt:lpstr>
      <vt:lpstr>CC License Elements</vt:lpstr>
      <vt:lpstr>Six CC Licenses</vt:lpstr>
      <vt:lpstr>PowerPoint Presentation</vt:lpstr>
      <vt:lpstr>The Public Domain</vt:lpstr>
      <vt:lpstr>Public Domain Tools</vt:lpstr>
      <vt:lpstr>Finding and Using Open Educational Resources</vt:lpstr>
      <vt:lpstr>Open Educational Resources (OER) </vt:lpstr>
      <vt:lpstr>Open Educational Resources (OER) </vt:lpstr>
      <vt:lpstr>Best Practices</vt:lpstr>
      <vt:lpstr>Best Practices</vt:lpstr>
      <vt:lpstr>Best Bets</vt:lpstr>
      <vt:lpstr>Best Bets</vt:lpstr>
      <vt:lpstr>How to Add a CC License to Your Work</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and the Creative Commons: The Basics</dc:title>
  <dc:creator>Clarage, Elizabeth Claire</dc:creator>
  <cp:lastModifiedBy>Clarage, Elizabeth Claire</cp:lastModifiedBy>
  <cp:revision>1</cp:revision>
  <dcterms:modified xsi:type="dcterms:W3CDTF">2024-01-05T18:11:13Z</dcterms:modified>
</cp:coreProperties>
</file>