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Roboto"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138"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c6f919934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6f9199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Licensed under a Creative Commons Attribution 4 International License</a:t>
            </a:r>
            <a:endParaRPr sz="50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5f74c65350_0_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5f74c65350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5b1bf0f387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5b1bf0f38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2b0ab4b02d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2b0ab4b02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5bc2dd0153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5bc2dd015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2b0ab4b02d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2b0ab4b02d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2b0ab4b02d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2b0ab4b02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5b1bf0f387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b1bf0f38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5b1bf0f387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5b1bf0f38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5b1bf0f387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5b1bf0f38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2b0ab4b02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2b0ab4b02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2b0ab4b02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2b0ab4b02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5f74c65350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5f74c65350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5f74c65350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5f74c6535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5f74c65350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5f74c65350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creativecommons.org/faq/#can-i-combine-material-under-different-creative-commons-licenses-in-my-wor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hyperlink" Target="https://thenounproject.com/icon/tablet-5899190/"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thenounproject.com/icon/ebook-2760753/" TargetMode="External"/><Relationship Id="rId5" Type="http://schemas.openxmlformats.org/officeDocument/2006/relationships/hyperlink" Target="https://thenounproject.com/icon/librarian-5765365/" TargetMode="Externa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flic.kr/p/2oRD3X7" TargetMode="External"/><Relationship Id="rId5" Type="http://schemas.openxmlformats.org/officeDocument/2006/relationships/hyperlink" Target="https://flic.kr/p/2oRGnJi" TargetMode="Externa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chooser-beta.creativecommon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faq/#if-i-create-a-collection-that-includes-a-work-offered-under-a-cc-license-which-licenses-may-i-choose-for-the-collection"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creativecommons.org/faq/#can-i-combine-material-under-different-creative-commons-licenses-in-my-wor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creativecommons.org/faq/#can-i-combine-material-under-different-creative-commons-licenses-in-my-wor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Using CC Licenses and CC-Licensed Works</a:t>
            </a:r>
            <a:endParaRPr/>
          </a:p>
        </p:txBody>
      </p:sp>
      <p:sp>
        <p:nvSpPr>
          <p:cNvPr id="68" name="Google Shape;68;p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CC BY 4.0, 2023, Chris Chang</a:t>
            </a:r>
            <a:endParaRPr/>
          </a:p>
          <a:p>
            <a:pPr marL="0" lvl="0" indent="0" algn="l" rtl="0">
              <a:spcBef>
                <a:spcPts val="0"/>
              </a:spcBef>
              <a:spcAft>
                <a:spcPts val="0"/>
              </a:spcAft>
              <a:buNone/>
            </a:pPr>
            <a:endParaRPr/>
          </a:p>
        </p:txBody>
      </p:sp>
      <p:sp>
        <p:nvSpPr>
          <p:cNvPr id="69" name="Google Shape;69;p13"/>
          <p:cNvSpPr txBox="1"/>
          <p:nvPr/>
        </p:nvSpPr>
        <p:spPr>
          <a:xfrm>
            <a:off x="390525" y="4488525"/>
            <a:ext cx="7722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lt1"/>
                </a:solidFill>
                <a:latin typeface="Roboto"/>
                <a:ea typeface="Roboto"/>
                <a:cs typeface="Roboto"/>
                <a:sym typeface="Roboto"/>
              </a:rPr>
              <a:t>“Using CC Licenses and CC-Licensed Works” by Chris Chang is licensed under a Creative Commons Attribution 4.0 International License.</a:t>
            </a:r>
            <a:endParaRPr sz="1100">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0" y="0"/>
            <a:ext cx="6577500" cy="76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300" b="1"/>
              <a:t>Choosing a Compatible License for a Remix</a:t>
            </a:r>
            <a:endParaRPr sz="2300" b="1"/>
          </a:p>
        </p:txBody>
      </p:sp>
      <p:sp>
        <p:nvSpPr>
          <p:cNvPr id="131" name="Google Shape;131;p22"/>
          <p:cNvSpPr txBox="1">
            <a:spLocks noGrp="1"/>
          </p:cNvSpPr>
          <p:nvPr>
            <p:ph type="body" idx="1"/>
          </p:nvPr>
        </p:nvSpPr>
        <p:spPr>
          <a:xfrm>
            <a:off x="0" y="858225"/>
            <a:ext cx="9144000" cy="428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a:p>
          <a:p>
            <a:pPr marL="0" lvl="0" indent="0" algn="l" rtl="0">
              <a:spcBef>
                <a:spcPts val="1600"/>
              </a:spcBef>
              <a:spcAft>
                <a:spcPts val="0"/>
              </a:spcAft>
              <a:buNone/>
            </a:pPr>
            <a:endParaRPr sz="1200" b="1"/>
          </a:p>
          <a:p>
            <a:pPr marL="0" lvl="0" indent="0" algn="l" rtl="0">
              <a:spcBef>
                <a:spcPts val="1600"/>
              </a:spcBef>
              <a:spcAft>
                <a:spcPts val="0"/>
              </a:spcAft>
              <a:buNone/>
            </a:pPr>
            <a:endParaRPr sz="1200" b="1"/>
          </a:p>
          <a:p>
            <a:pPr marL="0" lvl="0" indent="0" algn="l" rtl="0">
              <a:spcBef>
                <a:spcPts val="1600"/>
              </a:spcBef>
              <a:spcAft>
                <a:spcPts val="0"/>
              </a:spcAft>
              <a:buNone/>
            </a:pPr>
            <a:endParaRPr sz="1200" b="1"/>
          </a:p>
          <a:p>
            <a:pPr marL="0" lvl="0" indent="0" algn="l" rtl="0">
              <a:spcBef>
                <a:spcPts val="1600"/>
              </a:spcBef>
              <a:spcAft>
                <a:spcPts val="0"/>
              </a:spcAft>
              <a:buNone/>
            </a:pPr>
            <a:endParaRPr sz="1200" b="1"/>
          </a:p>
          <a:p>
            <a:pPr marL="0" lvl="0" indent="0" algn="l" rtl="0">
              <a:spcBef>
                <a:spcPts val="1600"/>
              </a:spcBef>
              <a:spcAft>
                <a:spcPts val="0"/>
              </a:spcAft>
              <a:buNone/>
            </a:pPr>
            <a:endParaRPr sz="1200" b="1"/>
          </a:p>
          <a:p>
            <a:pPr marL="0" lvl="0" indent="0" algn="l" rtl="0">
              <a:spcBef>
                <a:spcPts val="1600"/>
              </a:spcBef>
              <a:spcAft>
                <a:spcPts val="0"/>
              </a:spcAft>
              <a:buNone/>
            </a:pPr>
            <a:endParaRPr sz="700" b="1"/>
          </a:p>
          <a:p>
            <a:pPr marL="0" lvl="0" indent="0" algn="l" rtl="0">
              <a:spcBef>
                <a:spcPts val="1600"/>
              </a:spcBef>
              <a:spcAft>
                <a:spcPts val="0"/>
              </a:spcAft>
              <a:buNone/>
            </a:pPr>
            <a:r>
              <a:rPr lang="en" sz="1200" b="1"/>
              <a:t>L</a:t>
            </a:r>
            <a:r>
              <a:rPr lang="en" sz="1200"/>
              <a:t>icense your remix with a license that is compatible with the most restrictively-licensed work in the remix.</a:t>
            </a:r>
            <a:endParaRPr sz="1200"/>
          </a:p>
          <a:p>
            <a:pPr marL="457200" lvl="0" indent="-304800" algn="l" rtl="0">
              <a:spcBef>
                <a:spcPts val="600"/>
              </a:spcBef>
              <a:spcAft>
                <a:spcPts val="0"/>
              </a:spcAft>
              <a:buSzPts val="1200"/>
              <a:buChar char="●"/>
            </a:pPr>
            <a:r>
              <a:rPr lang="en" sz="1200"/>
              <a:t>If your remix includes a works that are licensed BY-NC and BY-NC-SA, then you should choose the BY-NC-SA license to your completed remix, in order to accommodate your most restrictive license. </a:t>
            </a:r>
            <a:endParaRPr sz="1200"/>
          </a:p>
          <a:p>
            <a:pPr marL="457200" lvl="0" indent="-304800" algn="l" rtl="0">
              <a:spcBef>
                <a:spcPts val="600"/>
              </a:spcBef>
              <a:spcAft>
                <a:spcPts val="0"/>
              </a:spcAft>
              <a:buSzPts val="1200"/>
              <a:buChar char="●"/>
            </a:pPr>
            <a:r>
              <a:rPr lang="en" sz="1200"/>
              <a:t>If your remix includes works that are all licensed CC-BY, you can choose any of the CC licenses to your completed remix.</a:t>
            </a:r>
            <a:endParaRPr sz="1200" baseline="-25000"/>
          </a:p>
          <a:p>
            <a:pPr marL="0" lvl="0" indent="0" algn="l" rtl="0">
              <a:spcBef>
                <a:spcPts val="600"/>
              </a:spcBef>
              <a:spcAft>
                <a:spcPts val="0"/>
              </a:spcAft>
              <a:buNone/>
            </a:pPr>
            <a:endParaRPr sz="1200"/>
          </a:p>
        </p:txBody>
      </p:sp>
      <p:sp>
        <p:nvSpPr>
          <p:cNvPr id="132" name="Google Shape;132;p22"/>
          <p:cNvSpPr txBox="1"/>
          <p:nvPr/>
        </p:nvSpPr>
        <p:spPr>
          <a:xfrm>
            <a:off x="6577375" y="322475"/>
            <a:ext cx="2566500" cy="4452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Roboto"/>
                <a:ea typeface="Roboto"/>
                <a:cs typeface="Roboto"/>
                <a:sym typeface="Roboto"/>
              </a:rPr>
              <a:t>Adapter’s License Chart, by Creative Commons, is licensed </a:t>
            </a:r>
            <a:r>
              <a:rPr lang="en" sz="800"/>
              <a:t>under a</a:t>
            </a:r>
            <a:r>
              <a:rPr lang="en" sz="800">
                <a:uFill>
                  <a:noFill/>
                </a:uFill>
                <a:hlinkClick r:id="rId3"/>
              </a:rPr>
              <a:t> </a:t>
            </a:r>
            <a:r>
              <a:rPr lang="en" sz="800" u="sng">
                <a:solidFill>
                  <a:schemeClr val="hlink"/>
                </a:solidFill>
                <a:hlinkClick r:id="rId3"/>
              </a:rPr>
              <a:t>Creative Commons Attribution 4.0 International license</a:t>
            </a:r>
            <a:endParaRPr sz="800">
              <a:latin typeface="Roboto"/>
              <a:ea typeface="Roboto"/>
              <a:cs typeface="Roboto"/>
              <a:sym typeface="Roboto"/>
            </a:endParaRPr>
          </a:p>
        </p:txBody>
      </p:sp>
      <p:pic>
        <p:nvPicPr>
          <p:cNvPr id="133" name="Google Shape;133;p22">
            <a:hlinkClick r:id="rId4"/>
          </p:cNvPr>
          <p:cNvPicPr preferRelativeResize="0"/>
          <p:nvPr/>
        </p:nvPicPr>
        <p:blipFill rotWithShape="1">
          <a:blip r:embed="rId5">
            <a:alphaModFix/>
          </a:blip>
          <a:srcRect t="3383" r="793" b="4178"/>
          <a:stretch/>
        </p:blipFill>
        <p:spPr>
          <a:xfrm>
            <a:off x="625000" y="858225"/>
            <a:ext cx="7631699" cy="27959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CC license compatibility</a:t>
            </a:r>
            <a:endParaRPr/>
          </a:p>
        </p:txBody>
      </p:sp>
      <p:sp>
        <p:nvSpPr>
          <p:cNvPr id="139" name="Google Shape;139;p23"/>
          <p:cNvSpPr txBox="1">
            <a:spLocks noGrp="1"/>
          </p:cNvSpPr>
          <p:nvPr>
            <p:ph type="body" idx="1"/>
          </p:nvPr>
        </p:nvSpPr>
        <p:spPr>
          <a:xfrm>
            <a:off x="471900" y="1919075"/>
            <a:ext cx="33504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Check the compatibility before creating  a new work using CC licensed elements!</a:t>
            </a:r>
            <a:endParaRPr/>
          </a:p>
          <a:p>
            <a:pPr marL="0" lvl="0" indent="0" algn="l" rtl="0">
              <a:spcBef>
                <a:spcPts val="1600"/>
              </a:spcBef>
              <a:spcAft>
                <a:spcPts val="1600"/>
              </a:spcAft>
              <a:buNone/>
            </a:pPr>
            <a:r>
              <a:rPr lang="en"/>
              <a:t>Important: anything with an ND license can’t be used to make derivative works in the first place!</a:t>
            </a:r>
            <a:endParaRPr/>
          </a:p>
        </p:txBody>
      </p:sp>
      <p:pic>
        <p:nvPicPr>
          <p:cNvPr id="140" name="Google Shape;140;p23"/>
          <p:cNvPicPr preferRelativeResize="0"/>
          <p:nvPr/>
        </p:nvPicPr>
        <p:blipFill>
          <a:blip r:embed="rId3">
            <a:alphaModFix/>
          </a:blip>
          <a:stretch>
            <a:fillRect/>
          </a:stretch>
        </p:blipFill>
        <p:spPr>
          <a:xfrm>
            <a:off x="4234471" y="1919075"/>
            <a:ext cx="4459528" cy="2636725"/>
          </a:xfrm>
          <a:prstGeom prst="rect">
            <a:avLst/>
          </a:prstGeom>
          <a:noFill/>
          <a:ln>
            <a:noFill/>
          </a:ln>
        </p:spPr>
      </p:pic>
      <p:sp>
        <p:nvSpPr>
          <p:cNvPr id="141" name="Google Shape;141;p23"/>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Examples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 collection</a:t>
            </a:r>
            <a:endParaRPr/>
          </a:p>
        </p:txBody>
      </p:sp>
      <p:sp>
        <p:nvSpPr>
          <p:cNvPr id="152" name="Google Shape;152;p25"/>
          <p:cNvSpPr/>
          <p:nvPr/>
        </p:nvSpPr>
        <p:spPr>
          <a:xfrm>
            <a:off x="457525" y="1925675"/>
            <a:ext cx="5604600" cy="3054600"/>
          </a:xfrm>
          <a:prstGeom prst="rect">
            <a:avLst/>
          </a:prstGeom>
          <a:noFill/>
          <a:ln w="2857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5"/>
          <p:cNvSpPr txBox="1"/>
          <p:nvPr/>
        </p:nvSpPr>
        <p:spPr>
          <a:xfrm>
            <a:off x="562850" y="2017675"/>
            <a:ext cx="8282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Available Library Services</a:t>
            </a:r>
            <a:endParaRPr>
              <a:latin typeface="Roboto"/>
              <a:ea typeface="Roboto"/>
              <a:cs typeface="Roboto"/>
              <a:sym typeface="Roboto"/>
            </a:endParaRPr>
          </a:p>
        </p:txBody>
      </p:sp>
      <p:pic>
        <p:nvPicPr>
          <p:cNvPr id="154" name="Google Shape;154;p25"/>
          <p:cNvPicPr preferRelativeResize="0"/>
          <p:nvPr/>
        </p:nvPicPr>
        <p:blipFill>
          <a:blip r:embed="rId3">
            <a:alphaModFix/>
          </a:blip>
          <a:stretch>
            <a:fillRect/>
          </a:stretch>
        </p:blipFill>
        <p:spPr>
          <a:xfrm>
            <a:off x="617500" y="2571750"/>
            <a:ext cx="1609650" cy="1609650"/>
          </a:xfrm>
          <a:prstGeom prst="rect">
            <a:avLst/>
          </a:prstGeom>
          <a:noFill/>
          <a:ln w="28575" cap="flat" cmpd="sng">
            <a:solidFill>
              <a:srgbClr val="FF9900"/>
            </a:solidFill>
            <a:prstDash val="solid"/>
            <a:round/>
            <a:headEnd type="none" w="sm" len="sm"/>
            <a:tailEnd type="none" w="sm" len="sm"/>
          </a:ln>
        </p:spPr>
      </p:pic>
      <p:pic>
        <p:nvPicPr>
          <p:cNvPr id="155" name="Google Shape;155;p25"/>
          <p:cNvPicPr preferRelativeResize="0"/>
          <p:nvPr/>
        </p:nvPicPr>
        <p:blipFill>
          <a:blip r:embed="rId4">
            <a:alphaModFix/>
          </a:blip>
          <a:stretch>
            <a:fillRect/>
          </a:stretch>
        </p:blipFill>
        <p:spPr>
          <a:xfrm>
            <a:off x="2406575" y="2571750"/>
            <a:ext cx="1609650" cy="1609650"/>
          </a:xfrm>
          <a:prstGeom prst="rect">
            <a:avLst/>
          </a:prstGeom>
          <a:noFill/>
          <a:ln w="28575" cap="flat" cmpd="sng">
            <a:solidFill>
              <a:srgbClr val="FF9900"/>
            </a:solidFill>
            <a:prstDash val="solid"/>
            <a:round/>
            <a:headEnd type="none" w="sm" len="sm"/>
            <a:tailEnd type="none" w="sm" len="sm"/>
          </a:ln>
        </p:spPr>
      </p:pic>
      <p:sp>
        <p:nvSpPr>
          <p:cNvPr id="156" name="Google Shape;156;p25"/>
          <p:cNvSpPr txBox="1"/>
          <p:nvPr/>
        </p:nvSpPr>
        <p:spPr>
          <a:xfrm>
            <a:off x="6221600" y="1925675"/>
            <a:ext cx="2472300" cy="2750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t>Attribution:</a:t>
            </a:r>
            <a:endParaRPr/>
          </a:p>
          <a:p>
            <a:pPr marL="0" lvl="0" indent="0" algn="l" rtl="0">
              <a:lnSpc>
                <a:spcPct val="115000"/>
              </a:lnSpc>
              <a:spcBef>
                <a:spcPts val="1600"/>
              </a:spcBef>
              <a:spcAft>
                <a:spcPts val="0"/>
              </a:spcAft>
              <a:buNone/>
            </a:pPr>
            <a:r>
              <a:rPr lang="en" u="sng">
                <a:solidFill>
                  <a:schemeClr val="accent5"/>
                </a:solidFill>
                <a:latin typeface="Roboto"/>
                <a:ea typeface="Roboto"/>
                <a:cs typeface="Roboto"/>
                <a:sym typeface="Roboto"/>
                <a:hlinkClick r:id="rId5">
                  <a:extLst>
                    <a:ext uri="{A12FA001-AC4F-418D-AE19-62706E023703}">
                      <ahyp:hlinkClr xmlns:ahyp="http://schemas.microsoft.com/office/drawing/2018/hyperlinkcolor" val="tx"/>
                    </a:ext>
                  </a:extLst>
                </a:hlinkClick>
              </a:rPr>
              <a:t>Librarian by Andre Buand from Noun Project (CC BY 3.0)</a:t>
            </a:r>
            <a:endParaRPr>
              <a:latin typeface="Roboto"/>
              <a:ea typeface="Roboto"/>
              <a:cs typeface="Roboto"/>
              <a:sym typeface="Roboto"/>
            </a:endParaRPr>
          </a:p>
          <a:p>
            <a:pPr marL="0" lvl="0" indent="0" algn="l" rtl="0">
              <a:lnSpc>
                <a:spcPct val="115000"/>
              </a:lnSpc>
              <a:spcBef>
                <a:spcPts val="1600"/>
              </a:spcBef>
              <a:spcAft>
                <a:spcPts val="0"/>
              </a:spcAft>
              <a:buNone/>
            </a:pPr>
            <a:r>
              <a:rPr lang="en" u="sng">
                <a:solidFill>
                  <a:schemeClr val="hlink"/>
                </a:solidFill>
                <a:latin typeface="Roboto"/>
                <a:ea typeface="Roboto"/>
                <a:cs typeface="Roboto"/>
                <a:sym typeface="Roboto"/>
                <a:hlinkClick r:id="rId6"/>
              </a:rPr>
              <a:t>ebook by Vectors Point from Noun Project (CC BY 3.0)  </a:t>
            </a:r>
            <a:endParaRPr>
              <a:latin typeface="Roboto"/>
              <a:ea typeface="Roboto"/>
              <a:cs typeface="Roboto"/>
              <a:sym typeface="Roboto"/>
            </a:endParaRPr>
          </a:p>
          <a:p>
            <a:pPr marL="0" lvl="0" indent="0" algn="l" rtl="0">
              <a:lnSpc>
                <a:spcPct val="115000"/>
              </a:lnSpc>
              <a:spcBef>
                <a:spcPts val="1600"/>
              </a:spcBef>
              <a:spcAft>
                <a:spcPts val="1600"/>
              </a:spcAft>
              <a:buNone/>
            </a:pPr>
            <a:r>
              <a:rPr lang="en" u="sng">
                <a:solidFill>
                  <a:schemeClr val="hlink"/>
                </a:solidFill>
                <a:latin typeface="Roboto"/>
                <a:ea typeface="Roboto"/>
                <a:cs typeface="Roboto"/>
                <a:sym typeface="Roboto"/>
                <a:hlinkClick r:id="rId7"/>
              </a:rPr>
              <a:t>Tablet by supeni from Noun Project (CC BY 3.0)</a:t>
            </a:r>
            <a:endParaRPr>
              <a:latin typeface="Roboto"/>
              <a:ea typeface="Roboto"/>
              <a:cs typeface="Roboto"/>
              <a:sym typeface="Roboto"/>
            </a:endParaRPr>
          </a:p>
        </p:txBody>
      </p:sp>
      <p:pic>
        <p:nvPicPr>
          <p:cNvPr id="157" name="Google Shape;157;p25"/>
          <p:cNvPicPr preferRelativeResize="0"/>
          <p:nvPr/>
        </p:nvPicPr>
        <p:blipFill>
          <a:blip r:embed="rId8">
            <a:alphaModFix/>
          </a:blip>
          <a:stretch>
            <a:fillRect/>
          </a:stretch>
        </p:blipFill>
        <p:spPr>
          <a:xfrm>
            <a:off x="4236925" y="2541588"/>
            <a:ext cx="1669974" cy="1669974"/>
          </a:xfrm>
          <a:prstGeom prst="rect">
            <a:avLst/>
          </a:prstGeom>
          <a:noFill/>
          <a:ln w="28575" cap="flat" cmpd="sng">
            <a:solidFill>
              <a:srgbClr val="FF9900"/>
            </a:solidFill>
            <a:prstDash val="solid"/>
            <a:round/>
            <a:headEnd type="none" w="sm" len="sm"/>
            <a:tailEnd type="none" w="sm" len="sm"/>
          </a:ln>
        </p:spPr>
      </p:pic>
      <p:sp>
        <p:nvSpPr>
          <p:cNvPr id="158" name="Google Shape;158;p25"/>
          <p:cNvSpPr txBox="1"/>
          <p:nvPr/>
        </p:nvSpPr>
        <p:spPr>
          <a:xfrm>
            <a:off x="530450" y="4429500"/>
            <a:ext cx="5376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Roboto"/>
                <a:ea typeface="Roboto"/>
                <a:cs typeface="Roboto"/>
                <a:sym typeface="Roboto"/>
              </a:rPr>
              <a:t>This collection “Available Library Services” by Chris Chang is licensed under a Creative Commons Attribution 4 International License.</a:t>
            </a:r>
            <a:endParaRPr sz="1000">
              <a:latin typeface="Roboto"/>
              <a:ea typeface="Roboto"/>
              <a:cs typeface="Roboto"/>
              <a:sym typeface="Roboto"/>
            </a:endParaRPr>
          </a:p>
          <a:p>
            <a:pPr marL="0" lvl="0" indent="0" algn="l" rtl="0">
              <a:spcBef>
                <a:spcPts val="0"/>
              </a:spcBef>
              <a:spcAft>
                <a:spcPts val="0"/>
              </a:spcAft>
              <a:buNone/>
            </a:pPr>
            <a:endParaRPr sz="1000">
              <a:latin typeface="Roboto"/>
              <a:ea typeface="Roboto"/>
              <a:cs typeface="Roboto"/>
              <a:sym typeface="Roboto"/>
            </a:endParaRPr>
          </a:p>
          <a:p>
            <a:pPr marL="0" lvl="0" indent="0" algn="l" rtl="0">
              <a:spcBef>
                <a:spcPts val="0"/>
              </a:spcBef>
              <a:spcAft>
                <a:spcPts val="0"/>
              </a:spcAft>
              <a:buNone/>
            </a:pPr>
            <a:r>
              <a:rPr lang="en" sz="1000">
                <a:latin typeface="Roboto"/>
                <a:ea typeface="Roboto"/>
                <a:cs typeface="Roboto"/>
                <a:sym typeface="Roboto"/>
              </a:rPr>
              <a:t> </a:t>
            </a:r>
            <a:endParaRPr sz="1000">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 remix</a:t>
            </a:r>
            <a:endParaRPr/>
          </a:p>
        </p:txBody>
      </p:sp>
      <p:sp>
        <p:nvSpPr>
          <p:cNvPr id="164" name="Google Shape;164;p2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65" name="Google Shape;165;p26"/>
          <p:cNvPicPr preferRelativeResize="0"/>
          <p:nvPr/>
        </p:nvPicPr>
        <p:blipFill rotWithShape="1">
          <a:blip r:embed="rId3">
            <a:alphaModFix/>
          </a:blip>
          <a:srcRect t="7535"/>
          <a:stretch/>
        </p:blipFill>
        <p:spPr>
          <a:xfrm>
            <a:off x="141875" y="1831188"/>
            <a:ext cx="6555075" cy="2885975"/>
          </a:xfrm>
          <a:prstGeom prst="rect">
            <a:avLst/>
          </a:prstGeom>
          <a:noFill/>
          <a:ln>
            <a:noFill/>
          </a:ln>
        </p:spPr>
      </p:pic>
      <p:pic>
        <p:nvPicPr>
          <p:cNvPr id="166" name="Google Shape;166;p26"/>
          <p:cNvPicPr preferRelativeResize="0"/>
          <p:nvPr/>
        </p:nvPicPr>
        <p:blipFill>
          <a:blip r:embed="rId4">
            <a:alphaModFix/>
          </a:blip>
          <a:stretch>
            <a:fillRect/>
          </a:stretch>
        </p:blipFill>
        <p:spPr>
          <a:xfrm>
            <a:off x="2638975" y="3591875"/>
            <a:ext cx="218425" cy="189000"/>
          </a:xfrm>
          <a:prstGeom prst="rect">
            <a:avLst/>
          </a:prstGeom>
          <a:noFill/>
          <a:ln>
            <a:noFill/>
          </a:ln>
        </p:spPr>
      </p:pic>
      <p:pic>
        <p:nvPicPr>
          <p:cNvPr id="167" name="Google Shape;167;p26"/>
          <p:cNvPicPr preferRelativeResize="0"/>
          <p:nvPr/>
        </p:nvPicPr>
        <p:blipFill>
          <a:blip r:embed="rId4">
            <a:alphaModFix/>
          </a:blip>
          <a:stretch>
            <a:fillRect/>
          </a:stretch>
        </p:blipFill>
        <p:spPr>
          <a:xfrm>
            <a:off x="2857400" y="3702850"/>
            <a:ext cx="218425" cy="189000"/>
          </a:xfrm>
          <a:prstGeom prst="rect">
            <a:avLst/>
          </a:prstGeom>
          <a:noFill/>
          <a:ln>
            <a:noFill/>
          </a:ln>
        </p:spPr>
      </p:pic>
      <p:pic>
        <p:nvPicPr>
          <p:cNvPr id="168" name="Google Shape;168;p26"/>
          <p:cNvPicPr preferRelativeResize="0"/>
          <p:nvPr/>
        </p:nvPicPr>
        <p:blipFill>
          <a:blip r:embed="rId4">
            <a:alphaModFix/>
          </a:blip>
          <a:stretch>
            <a:fillRect/>
          </a:stretch>
        </p:blipFill>
        <p:spPr>
          <a:xfrm>
            <a:off x="3075825" y="3891850"/>
            <a:ext cx="218425" cy="189000"/>
          </a:xfrm>
          <a:prstGeom prst="rect">
            <a:avLst/>
          </a:prstGeom>
          <a:noFill/>
          <a:ln>
            <a:noFill/>
          </a:ln>
        </p:spPr>
      </p:pic>
      <p:sp>
        <p:nvSpPr>
          <p:cNvPr id="169" name="Google Shape;169;p26"/>
          <p:cNvSpPr txBox="1"/>
          <p:nvPr/>
        </p:nvSpPr>
        <p:spPr>
          <a:xfrm>
            <a:off x="6969700" y="2005925"/>
            <a:ext cx="1724400" cy="320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Attribution: Gray Hiarstreak by Andy Reago and Chrissy McClarren CC BY 2.0 </a:t>
            </a:r>
            <a:r>
              <a:rPr lang="en" u="sng">
                <a:solidFill>
                  <a:schemeClr val="hlink"/>
                </a:solidFill>
                <a:latin typeface="Roboto"/>
                <a:ea typeface="Roboto"/>
                <a:cs typeface="Roboto"/>
                <a:sym typeface="Roboto"/>
                <a:hlinkClick r:id="rId5"/>
              </a:rPr>
              <a:t>https://flic.kr/p/2oRGnJi</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Broad bill hummingbird by Henry CC BY 2.0</a:t>
            </a:r>
            <a:endParaRPr>
              <a:latin typeface="Roboto"/>
              <a:ea typeface="Roboto"/>
              <a:cs typeface="Roboto"/>
              <a:sym typeface="Roboto"/>
            </a:endParaRPr>
          </a:p>
          <a:p>
            <a:pPr marL="0" lvl="0" indent="0" algn="l" rtl="0">
              <a:spcBef>
                <a:spcPts val="0"/>
              </a:spcBef>
              <a:spcAft>
                <a:spcPts val="0"/>
              </a:spcAft>
              <a:buNone/>
            </a:pPr>
            <a:r>
              <a:rPr lang="en" u="sng">
                <a:solidFill>
                  <a:schemeClr val="hlink"/>
                </a:solidFill>
                <a:latin typeface="Roboto"/>
                <a:ea typeface="Roboto"/>
                <a:cs typeface="Roboto"/>
                <a:sym typeface="Roboto"/>
                <a:hlinkClick r:id="rId6"/>
              </a:rPr>
              <a:t>https://flic.kr/p/2oRD3X7</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
        <p:nvSpPr>
          <p:cNvPr id="170" name="Google Shape;170;p26"/>
          <p:cNvSpPr txBox="1"/>
          <p:nvPr/>
        </p:nvSpPr>
        <p:spPr>
          <a:xfrm>
            <a:off x="141875" y="4717175"/>
            <a:ext cx="83469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Roboto"/>
                <a:ea typeface="Roboto"/>
                <a:cs typeface="Roboto"/>
                <a:sym typeface="Roboto"/>
              </a:rPr>
              <a:t>This work “A Remixed Bird” by Chris Chang is licensed under a Creative Commons Attribution 4 International License.</a:t>
            </a:r>
            <a:endParaRPr sz="1000">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
        <p:nvSpPr>
          <p:cNvPr id="171" name="Google Shape;171;p26"/>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Using CC Licenses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to license your work</a:t>
            </a:r>
            <a:endParaRPr/>
          </a:p>
        </p:txBody>
      </p:sp>
      <p:sp>
        <p:nvSpPr>
          <p:cNvPr id="80" name="Google Shape;80;p1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b="1"/>
              <a:t>Is the work copyrightable?</a:t>
            </a:r>
            <a:r>
              <a:rPr lang="en"/>
              <a:t> Some works cannot be copyrighted.</a:t>
            </a:r>
            <a:endParaRPr/>
          </a:p>
          <a:p>
            <a:pPr marL="457200" lvl="0" indent="-342900" algn="l" rtl="0">
              <a:spcBef>
                <a:spcPts val="0"/>
              </a:spcBef>
              <a:spcAft>
                <a:spcPts val="0"/>
              </a:spcAft>
              <a:buSzPts val="1800"/>
              <a:buChar char="●"/>
            </a:pPr>
            <a:r>
              <a:rPr lang="en" b="1"/>
              <a:t>Do you have the rights?</a:t>
            </a:r>
            <a:r>
              <a:rPr lang="en"/>
              <a:t> You might need permission from your employer, co-authors, or the copyright holders of the elements used in your work.</a:t>
            </a:r>
            <a:endParaRPr/>
          </a:p>
          <a:p>
            <a:pPr marL="457200" lvl="0" indent="-342900" algn="l" rtl="0">
              <a:spcBef>
                <a:spcPts val="0"/>
              </a:spcBef>
              <a:spcAft>
                <a:spcPts val="0"/>
              </a:spcAft>
              <a:buSzPts val="1800"/>
              <a:buChar char="●"/>
            </a:pPr>
            <a:r>
              <a:rPr lang="en" b="1"/>
              <a:t>CC licenses are irrevocable.</a:t>
            </a:r>
            <a:r>
              <a:rPr lang="en"/>
              <a:t> Creators can always stop making new copies available with a Creative Commons license, but they cannot stop anyone from relying on the old license. </a:t>
            </a:r>
            <a:endParaRPr/>
          </a:p>
          <a:p>
            <a:pPr marL="457200" lvl="0" indent="-342900" algn="l" rtl="0">
              <a:spcBef>
                <a:spcPts val="0"/>
              </a:spcBef>
              <a:spcAft>
                <a:spcPts val="0"/>
              </a:spcAft>
              <a:buSzPts val="1800"/>
              <a:buChar char="●"/>
            </a:pPr>
            <a:r>
              <a:rPr lang="en" b="1"/>
              <a:t>Understand the terms of the license.</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Choosing a CC license</a:t>
            </a:r>
            <a:endParaRPr/>
          </a:p>
        </p:txBody>
      </p:sp>
      <p:sp>
        <p:nvSpPr>
          <p:cNvPr id="86" name="Google Shape;86;p1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 sure which CC license to use? </a:t>
            </a:r>
            <a:r>
              <a:rPr lang="en" u="sng">
                <a:solidFill>
                  <a:schemeClr val="hlink"/>
                </a:solidFill>
                <a:hlinkClick r:id="rId3"/>
              </a:rPr>
              <a:t>This tool</a:t>
            </a:r>
            <a:r>
              <a:rPr lang="en"/>
              <a:t> by Creative Commons helps you to choose a CC license and create an embeddable CC license image.</a:t>
            </a:r>
            <a:endParaRPr/>
          </a:p>
          <a:p>
            <a:pPr marL="0" lvl="0" indent="0" algn="l" rtl="0">
              <a:spcBef>
                <a:spcPts val="1600"/>
              </a:spcBef>
              <a:spcAft>
                <a:spcPts val="1600"/>
              </a:spcAft>
              <a:buNone/>
            </a:pPr>
            <a:endParaRPr/>
          </a:p>
        </p:txBody>
      </p:sp>
      <p:pic>
        <p:nvPicPr>
          <p:cNvPr id="87" name="Google Shape;87;p16"/>
          <p:cNvPicPr preferRelativeResize="0"/>
          <p:nvPr/>
        </p:nvPicPr>
        <p:blipFill>
          <a:blip r:embed="rId4">
            <a:alphaModFix/>
          </a:blip>
          <a:stretch>
            <a:fillRect/>
          </a:stretch>
        </p:blipFill>
        <p:spPr>
          <a:xfrm>
            <a:off x="4917495" y="2765425"/>
            <a:ext cx="2661454" cy="1846725"/>
          </a:xfrm>
          <a:prstGeom prst="rect">
            <a:avLst/>
          </a:prstGeom>
          <a:noFill/>
          <a:ln>
            <a:noFill/>
          </a:ln>
        </p:spPr>
      </p:pic>
      <p:pic>
        <p:nvPicPr>
          <p:cNvPr id="88" name="Google Shape;88;p16"/>
          <p:cNvPicPr preferRelativeResize="0"/>
          <p:nvPr/>
        </p:nvPicPr>
        <p:blipFill>
          <a:blip r:embed="rId5">
            <a:alphaModFix/>
          </a:blip>
          <a:stretch>
            <a:fillRect/>
          </a:stretch>
        </p:blipFill>
        <p:spPr>
          <a:xfrm>
            <a:off x="1293000" y="2765424"/>
            <a:ext cx="3062336" cy="1846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Remixes and Collections using CC-Licensed Works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Collections &amp; Adaptations</a:t>
            </a:r>
            <a:endParaRPr/>
          </a:p>
        </p:txBody>
      </p:sp>
      <p:sp>
        <p:nvSpPr>
          <p:cNvPr id="99" name="Google Shape;99;p1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 collection takes individual creative works and inserts them into a collective piece, while keeping the original works intact (i.e., not edited, remixed, adapted).  </a:t>
            </a:r>
            <a:endParaRPr/>
          </a:p>
          <a:p>
            <a:pPr marL="457200" lvl="0" indent="-342900" algn="l" rtl="0">
              <a:spcBef>
                <a:spcPts val="0"/>
              </a:spcBef>
              <a:spcAft>
                <a:spcPts val="0"/>
              </a:spcAft>
              <a:buSzPts val="1800"/>
              <a:buChar char="●"/>
            </a:pPr>
            <a:r>
              <a:rPr lang="en"/>
              <a:t>When Creative Commons licensed content is used in a collection, providing attribution and indicating the license of the original works must be included for each work in the collection.  It is important to pay close attention to the types of licenses included in a collection</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475650" y="717800"/>
            <a:ext cx="39924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t>Collection vs Remix</a:t>
            </a:r>
            <a:endParaRPr b="1"/>
          </a:p>
        </p:txBody>
      </p:sp>
      <p:sp>
        <p:nvSpPr>
          <p:cNvPr id="105" name="Google Shape;105;p19"/>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A Collection</a:t>
            </a:r>
            <a:r>
              <a:rPr lang="en">
                <a:highlight>
                  <a:srgbClr val="FFFF00"/>
                </a:highlight>
              </a:rPr>
              <a:t> </a:t>
            </a:r>
            <a:endParaRPr>
              <a:highlight>
                <a:srgbClr val="FFFF00"/>
              </a:highlight>
            </a:endParaRPr>
          </a:p>
          <a:p>
            <a:pPr marL="0" lvl="0" indent="0" algn="l" rtl="0">
              <a:spcBef>
                <a:spcPts val="1600"/>
              </a:spcBef>
              <a:spcAft>
                <a:spcPts val="0"/>
              </a:spcAft>
              <a:buNone/>
            </a:pPr>
            <a:r>
              <a:rPr lang="en" b="1" u="sng"/>
              <a:t>Think of it as a TV-dinner</a:t>
            </a:r>
            <a:r>
              <a:rPr lang="en" b="1"/>
              <a:t>:</a:t>
            </a:r>
            <a:r>
              <a:rPr lang="en" b="1" baseline="-25000"/>
              <a:t>4</a:t>
            </a:r>
            <a:endParaRPr b="1" baseline="-25000"/>
          </a:p>
          <a:p>
            <a:pPr marL="0" lvl="0" indent="0" algn="l" rtl="0">
              <a:spcBef>
                <a:spcPts val="1600"/>
              </a:spcBef>
              <a:spcAft>
                <a:spcPts val="1600"/>
              </a:spcAft>
              <a:buNone/>
            </a:pPr>
            <a:endParaRPr>
              <a:highlight>
                <a:srgbClr val="FFFF00"/>
              </a:highlight>
            </a:endParaRPr>
          </a:p>
        </p:txBody>
      </p:sp>
      <p:sp>
        <p:nvSpPr>
          <p:cNvPr id="106" name="Google Shape;106;p19"/>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A Remix </a:t>
            </a:r>
            <a:endParaRPr baseline="-25000"/>
          </a:p>
          <a:p>
            <a:pPr marL="0" lvl="0" indent="0" algn="l" rtl="0">
              <a:spcBef>
                <a:spcPts val="1600"/>
              </a:spcBef>
              <a:spcAft>
                <a:spcPts val="1600"/>
              </a:spcAft>
              <a:buNone/>
            </a:pPr>
            <a:r>
              <a:rPr lang="en" b="1" u="sng"/>
              <a:t>Think of it as a smoothie</a:t>
            </a:r>
            <a:r>
              <a:rPr lang="en" b="1"/>
              <a:t>:</a:t>
            </a:r>
            <a:r>
              <a:rPr lang="en" b="1" baseline="-25000"/>
              <a:t>4</a:t>
            </a:r>
            <a:endParaRPr b="1" u="sng"/>
          </a:p>
        </p:txBody>
      </p:sp>
      <p:pic>
        <p:nvPicPr>
          <p:cNvPr id="107" name="Google Shape;107;p19"/>
          <p:cNvPicPr preferRelativeResize="0"/>
          <p:nvPr/>
        </p:nvPicPr>
        <p:blipFill>
          <a:blip r:embed="rId3">
            <a:alphaModFix/>
          </a:blip>
          <a:stretch>
            <a:fillRect/>
          </a:stretch>
        </p:blipFill>
        <p:spPr>
          <a:xfrm>
            <a:off x="4577450" y="2369525"/>
            <a:ext cx="2735351" cy="2719675"/>
          </a:xfrm>
          <a:prstGeom prst="rect">
            <a:avLst/>
          </a:prstGeom>
          <a:noFill/>
          <a:ln>
            <a:noFill/>
          </a:ln>
        </p:spPr>
      </p:pic>
      <p:pic>
        <p:nvPicPr>
          <p:cNvPr id="108" name="Google Shape;108;p19"/>
          <p:cNvPicPr preferRelativeResize="0"/>
          <p:nvPr/>
        </p:nvPicPr>
        <p:blipFill>
          <a:blip r:embed="rId4">
            <a:alphaModFix/>
          </a:blip>
          <a:stretch>
            <a:fillRect/>
          </a:stretch>
        </p:blipFill>
        <p:spPr>
          <a:xfrm>
            <a:off x="52450" y="2369523"/>
            <a:ext cx="2735350" cy="2719678"/>
          </a:xfrm>
          <a:prstGeom prst="rect">
            <a:avLst/>
          </a:prstGeom>
          <a:noFill/>
          <a:ln>
            <a:noFill/>
          </a:ln>
        </p:spPr>
      </p:pic>
      <p:sp>
        <p:nvSpPr>
          <p:cNvPr id="109" name="Google Shape;109;p19"/>
          <p:cNvSpPr txBox="1"/>
          <p:nvPr/>
        </p:nvSpPr>
        <p:spPr>
          <a:xfrm>
            <a:off x="2694175" y="2057425"/>
            <a:ext cx="1679400" cy="287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oboto"/>
                <a:ea typeface="Roboto"/>
                <a:cs typeface="Roboto"/>
                <a:sym typeface="Roboto"/>
              </a:rPr>
              <a:t>Each work is </a:t>
            </a:r>
            <a:r>
              <a:rPr lang="en" sz="1200" b="1">
                <a:latin typeface="Roboto"/>
                <a:ea typeface="Roboto"/>
                <a:cs typeface="Roboto"/>
                <a:sym typeface="Roboto"/>
              </a:rPr>
              <a:t>independent </a:t>
            </a:r>
            <a:r>
              <a:rPr lang="en" sz="1200">
                <a:latin typeface="Roboto"/>
                <a:ea typeface="Roboto"/>
                <a:cs typeface="Roboto"/>
                <a:sym typeface="Roboto"/>
              </a:rPr>
              <a:t>from the others and </a:t>
            </a:r>
            <a:r>
              <a:rPr lang="en" sz="1200" b="1">
                <a:latin typeface="Roboto"/>
                <a:ea typeface="Roboto"/>
                <a:cs typeface="Roboto"/>
                <a:sym typeface="Roboto"/>
              </a:rPr>
              <a:t>has its own licensing and attribution information </a:t>
            </a:r>
            <a:r>
              <a:rPr lang="en" sz="1200">
                <a:latin typeface="Roboto"/>
                <a:ea typeface="Roboto"/>
                <a:cs typeface="Roboto"/>
                <a:sym typeface="Roboto"/>
              </a:rPr>
              <a:t>that reflects that.</a:t>
            </a:r>
            <a:endParaRPr sz="1200">
              <a:latin typeface="Roboto"/>
              <a:ea typeface="Roboto"/>
              <a:cs typeface="Roboto"/>
              <a:sym typeface="Roboto"/>
            </a:endParaRPr>
          </a:p>
          <a:p>
            <a:pPr marL="0" lvl="0" indent="0" algn="l" rtl="0">
              <a:spcBef>
                <a:spcPts val="0"/>
              </a:spcBef>
              <a:spcAft>
                <a:spcPts val="0"/>
              </a:spcAft>
              <a:buNone/>
            </a:pPr>
            <a:endParaRPr sz="1200">
              <a:latin typeface="Roboto"/>
              <a:ea typeface="Roboto"/>
              <a:cs typeface="Roboto"/>
              <a:sym typeface="Roboto"/>
            </a:endParaRPr>
          </a:p>
          <a:p>
            <a:pPr marL="0" lvl="0" indent="0" algn="l" rtl="0">
              <a:spcBef>
                <a:spcPts val="0"/>
              </a:spcBef>
              <a:spcAft>
                <a:spcPts val="0"/>
              </a:spcAft>
              <a:buNone/>
            </a:pPr>
            <a:r>
              <a:rPr lang="en" sz="1200">
                <a:latin typeface="Roboto"/>
                <a:ea typeface="Roboto"/>
                <a:cs typeface="Roboto"/>
                <a:sym typeface="Roboto"/>
              </a:rPr>
              <a:t>Although the works are </a:t>
            </a:r>
            <a:r>
              <a:rPr lang="en" sz="1200" b="1">
                <a:latin typeface="Roboto"/>
                <a:ea typeface="Roboto"/>
                <a:cs typeface="Roboto"/>
                <a:sym typeface="Roboto"/>
              </a:rPr>
              <a:t>presented as a whole</a:t>
            </a:r>
            <a:r>
              <a:rPr lang="en" sz="1200">
                <a:latin typeface="Roboto"/>
                <a:ea typeface="Roboto"/>
                <a:cs typeface="Roboto"/>
                <a:sym typeface="Roboto"/>
              </a:rPr>
              <a:t>, there are </a:t>
            </a:r>
            <a:r>
              <a:rPr lang="en" sz="1200" b="1">
                <a:latin typeface="Roboto"/>
                <a:ea typeface="Roboto"/>
                <a:cs typeface="Roboto"/>
                <a:sym typeface="Roboto"/>
              </a:rPr>
              <a:t>divisions between each</a:t>
            </a:r>
            <a:r>
              <a:rPr lang="en" sz="1200">
                <a:latin typeface="Roboto"/>
                <a:ea typeface="Roboto"/>
                <a:cs typeface="Roboto"/>
                <a:sym typeface="Roboto"/>
              </a:rPr>
              <a:t> that show where one ends and the next begins.</a:t>
            </a:r>
            <a:endParaRPr sz="1200">
              <a:latin typeface="Roboto"/>
              <a:ea typeface="Roboto"/>
              <a:cs typeface="Roboto"/>
              <a:sym typeface="Roboto"/>
            </a:endParaRPr>
          </a:p>
        </p:txBody>
      </p:sp>
      <p:sp>
        <p:nvSpPr>
          <p:cNvPr id="110" name="Google Shape;110;p19"/>
          <p:cNvSpPr txBox="1"/>
          <p:nvPr/>
        </p:nvSpPr>
        <p:spPr>
          <a:xfrm>
            <a:off x="7312800" y="2057425"/>
            <a:ext cx="1679400" cy="287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oboto"/>
                <a:ea typeface="Roboto"/>
                <a:cs typeface="Roboto"/>
                <a:sym typeface="Roboto"/>
              </a:rPr>
              <a:t>While each work was originally independent, they’re now </a:t>
            </a:r>
            <a:r>
              <a:rPr lang="en" sz="1200" b="1">
                <a:latin typeface="Roboto"/>
                <a:ea typeface="Roboto"/>
                <a:cs typeface="Roboto"/>
                <a:sym typeface="Roboto"/>
              </a:rPr>
              <a:t>so mixed together</a:t>
            </a:r>
            <a:r>
              <a:rPr lang="en" sz="1200">
                <a:latin typeface="Roboto"/>
                <a:ea typeface="Roboto"/>
                <a:cs typeface="Roboto"/>
                <a:sym typeface="Roboto"/>
              </a:rPr>
              <a:t> that it’s nearly impossible to tell which pieces came from which.</a:t>
            </a:r>
            <a:endParaRPr sz="1200">
              <a:latin typeface="Roboto"/>
              <a:ea typeface="Roboto"/>
              <a:cs typeface="Roboto"/>
              <a:sym typeface="Roboto"/>
            </a:endParaRPr>
          </a:p>
          <a:p>
            <a:pPr marL="0" lvl="0" indent="0" algn="l" rtl="0">
              <a:spcBef>
                <a:spcPts val="0"/>
              </a:spcBef>
              <a:spcAft>
                <a:spcPts val="0"/>
              </a:spcAft>
              <a:buNone/>
            </a:pPr>
            <a:endParaRPr sz="1200">
              <a:latin typeface="Roboto"/>
              <a:ea typeface="Roboto"/>
              <a:cs typeface="Roboto"/>
              <a:sym typeface="Roboto"/>
            </a:endParaRPr>
          </a:p>
          <a:p>
            <a:pPr marL="0" lvl="0" indent="0" algn="l" rtl="0">
              <a:spcBef>
                <a:spcPts val="0"/>
              </a:spcBef>
              <a:spcAft>
                <a:spcPts val="0"/>
              </a:spcAft>
              <a:buNone/>
            </a:pPr>
            <a:r>
              <a:rPr lang="en" sz="1200" b="1">
                <a:latin typeface="Roboto"/>
                <a:ea typeface="Roboto"/>
                <a:cs typeface="Roboto"/>
                <a:sym typeface="Roboto"/>
              </a:rPr>
              <a:t>Each work is still attributed</a:t>
            </a:r>
            <a:r>
              <a:rPr lang="en" sz="1200">
                <a:latin typeface="Roboto"/>
                <a:ea typeface="Roboto"/>
                <a:cs typeface="Roboto"/>
                <a:sym typeface="Roboto"/>
              </a:rPr>
              <a:t> as part of the whole, but now they’ve </a:t>
            </a:r>
            <a:r>
              <a:rPr lang="en" sz="1200" b="1">
                <a:latin typeface="Roboto"/>
                <a:ea typeface="Roboto"/>
                <a:cs typeface="Roboto"/>
                <a:sym typeface="Roboto"/>
              </a:rPr>
              <a:t>become something totally new and original</a:t>
            </a:r>
            <a:r>
              <a:rPr lang="en" sz="1200">
                <a:latin typeface="Roboto"/>
                <a:ea typeface="Roboto"/>
                <a:cs typeface="Roboto"/>
                <a:sym typeface="Roboto"/>
              </a:rPr>
              <a:t>.</a:t>
            </a:r>
            <a:endParaRPr sz="12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t>Collection vs Remix: Licensing Issues</a:t>
            </a:r>
            <a:endParaRPr b="1"/>
          </a:p>
        </p:txBody>
      </p:sp>
      <p:sp>
        <p:nvSpPr>
          <p:cNvPr id="116" name="Google Shape;116;p20"/>
          <p:cNvSpPr txBox="1">
            <a:spLocks noGrp="1"/>
          </p:cNvSpPr>
          <p:nvPr>
            <p:ph type="body" idx="1"/>
          </p:nvPr>
        </p:nvSpPr>
        <p:spPr>
          <a:xfrm>
            <a:off x="208050" y="1809850"/>
            <a:ext cx="42636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t>Licensing a Collection:</a:t>
            </a:r>
            <a:endParaRPr sz="1600" b="1"/>
          </a:p>
          <a:p>
            <a:pPr marL="457200" lvl="0" indent="-304800" algn="l" rtl="0">
              <a:spcBef>
                <a:spcPts val="1600"/>
              </a:spcBef>
              <a:spcAft>
                <a:spcPts val="0"/>
              </a:spcAft>
              <a:buSzPts val="1200"/>
              <a:buChar char="●"/>
            </a:pPr>
            <a:r>
              <a:rPr lang="en" sz="1200"/>
              <a:t>You must attribute each individual work, according to the terms of their licenses.</a:t>
            </a:r>
            <a:endParaRPr sz="1200"/>
          </a:p>
          <a:p>
            <a:pPr marL="457200" lvl="0" indent="-304800" algn="l" rtl="0">
              <a:spcBef>
                <a:spcPts val="1000"/>
              </a:spcBef>
              <a:spcAft>
                <a:spcPts val="0"/>
              </a:spcAft>
              <a:buSzPts val="1200"/>
              <a:buChar char="●"/>
            </a:pPr>
            <a:r>
              <a:rPr lang="en" sz="1200"/>
              <a:t>You can license the entire collection, but the license you apply </a:t>
            </a:r>
            <a:r>
              <a:rPr lang="en" sz="1200" b="1"/>
              <a:t>ONLY covers the collection itself</a:t>
            </a:r>
            <a:r>
              <a:rPr lang="en" sz="1200"/>
              <a:t>, NOT to the works within the collection.</a:t>
            </a:r>
            <a:endParaRPr/>
          </a:p>
          <a:p>
            <a:pPr marL="457200" lvl="0" indent="-304800" algn="l" rtl="0">
              <a:spcBef>
                <a:spcPts val="1000"/>
              </a:spcBef>
              <a:spcAft>
                <a:spcPts val="1000"/>
              </a:spcAft>
              <a:buSzPts val="1200"/>
              <a:buChar char="●"/>
            </a:pPr>
            <a:r>
              <a:rPr lang="en" sz="1200"/>
              <a:t>However, your license </a:t>
            </a:r>
            <a:r>
              <a:rPr lang="en" sz="1200" b="1"/>
              <a:t>cannot allow uses of the works you collected that those works’ own licenses don’t allow.</a:t>
            </a:r>
            <a:r>
              <a:rPr lang="en" sz="1200"/>
              <a:t> (For example, if those works don’t allow commercial uses, your collections’ license can’t allow commercial uses either. For more, </a:t>
            </a:r>
            <a:r>
              <a:rPr lang="en" sz="1200" u="sng">
                <a:solidFill>
                  <a:schemeClr val="hlink"/>
                </a:solidFill>
                <a:hlinkClick r:id="rId3"/>
              </a:rPr>
              <a:t>check this chart</a:t>
            </a:r>
            <a:r>
              <a:rPr lang="en" sz="1200"/>
              <a:t>.)</a:t>
            </a:r>
            <a:endParaRPr sz="1200"/>
          </a:p>
        </p:txBody>
      </p:sp>
      <p:sp>
        <p:nvSpPr>
          <p:cNvPr id="117" name="Google Shape;117;p20"/>
          <p:cNvSpPr txBox="1">
            <a:spLocks noGrp="1"/>
          </p:cNvSpPr>
          <p:nvPr>
            <p:ph type="body" idx="2"/>
          </p:nvPr>
        </p:nvSpPr>
        <p:spPr>
          <a:xfrm>
            <a:off x="4694100" y="1809850"/>
            <a:ext cx="42636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t>Licensing a Remix: </a:t>
            </a:r>
            <a:endParaRPr sz="1000"/>
          </a:p>
          <a:p>
            <a:pPr marL="457200" lvl="0" indent="-304800" algn="l" rtl="0">
              <a:spcBef>
                <a:spcPts val="1600"/>
              </a:spcBef>
              <a:spcAft>
                <a:spcPts val="0"/>
              </a:spcAft>
              <a:buSzPts val="1200"/>
              <a:buChar char="●"/>
            </a:pPr>
            <a:r>
              <a:rPr lang="en" sz="1200"/>
              <a:t>You must state that the new work is a derivative work and attribute each individual work it was based on (or is a remix of). </a:t>
            </a:r>
            <a:endParaRPr sz="1200"/>
          </a:p>
          <a:p>
            <a:pPr marL="457200" lvl="0" indent="-304800" algn="l" rtl="0">
              <a:spcBef>
                <a:spcPts val="1000"/>
              </a:spcBef>
              <a:spcAft>
                <a:spcPts val="0"/>
              </a:spcAft>
              <a:buSzPts val="1200"/>
              <a:buChar char="●"/>
            </a:pPr>
            <a:r>
              <a:rPr lang="en" sz="1200"/>
              <a:t>You can license the new remix you’ve created, but the license you choose </a:t>
            </a:r>
            <a:r>
              <a:rPr lang="en" sz="1200" b="1"/>
              <a:t>must be compatible with the licenses of the original works</a:t>
            </a:r>
            <a:r>
              <a:rPr lang="en" sz="1200"/>
              <a:t> including the pieces that came from the other works.</a:t>
            </a:r>
            <a:endParaRPr sz="1200"/>
          </a:p>
          <a:p>
            <a:pPr marL="457200" lvl="0" indent="-304800" algn="l" rtl="0">
              <a:spcBef>
                <a:spcPts val="1000"/>
              </a:spcBef>
              <a:spcAft>
                <a:spcPts val="1000"/>
              </a:spcAft>
              <a:buSzPts val="1200"/>
              <a:buChar char="●"/>
            </a:pPr>
            <a:r>
              <a:rPr lang="en" sz="1200"/>
              <a:t>So, </a:t>
            </a:r>
            <a:r>
              <a:rPr lang="en" sz="1200" b="1"/>
              <a:t>you need to choose a license that doesn’t allow uses your adapted works forbid</a:t>
            </a:r>
            <a:r>
              <a:rPr lang="en" sz="1200"/>
              <a:t> - to see which licenses can be remixed together, </a:t>
            </a:r>
            <a:r>
              <a:rPr lang="en" sz="1200" u="sng">
                <a:solidFill>
                  <a:schemeClr val="hlink"/>
                </a:solidFill>
                <a:hlinkClick r:id="rId4"/>
              </a:rPr>
              <a:t>check this chart</a:t>
            </a:r>
            <a:r>
              <a:rPr lang="en" sz="1200" baseline="-25000"/>
              <a:t>.</a:t>
            </a:r>
            <a:endParaRPr sz="1200" baseline="-25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0" y="0"/>
            <a:ext cx="6577500" cy="76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300" b="1"/>
              <a:t>Choosing a Compatible License for a Collection</a:t>
            </a:r>
            <a:endParaRPr sz="2300" b="1"/>
          </a:p>
        </p:txBody>
      </p:sp>
      <p:sp>
        <p:nvSpPr>
          <p:cNvPr id="123" name="Google Shape;123;p21"/>
          <p:cNvSpPr txBox="1">
            <a:spLocks noGrp="1"/>
          </p:cNvSpPr>
          <p:nvPr>
            <p:ph type="body" idx="1"/>
          </p:nvPr>
        </p:nvSpPr>
        <p:spPr>
          <a:xfrm>
            <a:off x="0" y="858225"/>
            <a:ext cx="9144000" cy="428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a:p>
          <a:p>
            <a:pPr marL="0" lvl="0" indent="0" algn="l" rtl="0">
              <a:spcBef>
                <a:spcPts val="1600"/>
              </a:spcBef>
              <a:spcAft>
                <a:spcPts val="0"/>
              </a:spcAft>
              <a:buNone/>
            </a:pPr>
            <a:endParaRPr sz="1200" b="1"/>
          </a:p>
          <a:p>
            <a:pPr marL="0" lvl="0" indent="0" algn="l" rtl="0">
              <a:spcBef>
                <a:spcPts val="1600"/>
              </a:spcBef>
              <a:spcAft>
                <a:spcPts val="0"/>
              </a:spcAft>
              <a:buNone/>
            </a:pPr>
            <a:endParaRPr sz="1200" b="1"/>
          </a:p>
          <a:p>
            <a:pPr marL="0" lvl="0" indent="0" algn="l" rtl="0">
              <a:spcBef>
                <a:spcPts val="1600"/>
              </a:spcBef>
              <a:spcAft>
                <a:spcPts val="0"/>
              </a:spcAft>
              <a:buNone/>
            </a:pPr>
            <a:endParaRPr sz="1200" b="1"/>
          </a:p>
          <a:p>
            <a:pPr marL="0" lvl="0" indent="0" algn="l" rtl="0">
              <a:spcBef>
                <a:spcPts val="1600"/>
              </a:spcBef>
              <a:spcAft>
                <a:spcPts val="0"/>
              </a:spcAft>
              <a:buNone/>
            </a:pPr>
            <a:endParaRPr sz="1200" b="1"/>
          </a:p>
          <a:p>
            <a:pPr marL="0" lvl="0" indent="0" algn="l" rtl="0">
              <a:spcBef>
                <a:spcPts val="1600"/>
              </a:spcBef>
              <a:spcAft>
                <a:spcPts val="0"/>
              </a:spcAft>
              <a:buNone/>
            </a:pPr>
            <a:endParaRPr sz="1200" b="1"/>
          </a:p>
          <a:p>
            <a:pPr marL="0" lvl="0" indent="0" algn="l" rtl="0">
              <a:spcBef>
                <a:spcPts val="1600"/>
              </a:spcBef>
              <a:spcAft>
                <a:spcPts val="0"/>
              </a:spcAft>
              <a:buNone/>
            </a:pPr>
            <a:endParaRPr sz="700" b="1"/>
          </a:p>
          <a:p>
            <a:pPr marL="0" lvl="0" indent="0" algn="l" rtl="0">
              <a:spcBef>
                <a:spcPts val="600"/>
              </a:spcBef>
              <a:spcAft>
                <a:spcPts val="0"/>
              </a:spcAft>
              <a:buNone/>
            </a:pPr>
            <a:endParaRPr sz="700" b="1"/>
          </a:p>
          <a:p>
            <a:pPr marL="457200" lvl="0" indent="-304800" algn="l" rtl="0">
              <a:spcBef>
                <a:spcPts val="600"/>
              </a:spcBef>
              <a:spcAft>
                <a:spcPts val="0"/>
              </a:spcAft>
              <a:buSzPts val="1200"/>
              <a:buChar char="●"/>
            </a:pPr>
            <a:r>
              <a:rPr lang="en" sz="1200"/>
              <a:t>If you want to use works that are licensed BY-NC, BY-NC-ND, or BY-NC-SA, then you can only include them in a collection that will have an NC license as well, in order to abide by the restrictions of the Non-Commercial license clause.</a:t>
            </a:r>
            <a:endParaRPr sz="1200"/>
          </a:p>
          <a:p>
            <a:pPr marL="457200" lvl="0" indent="-304800" algn="l" rtl="0">
              <a:spcBef>
                <a:spcPts val="600"/>
              </a:spcBef>
              <a:spcAft>
                <a:spcPts val="600"/>
              </a:spcAft>
              <a:buSzPts val="1200"/>
              <a:buChar char="●"/>
            </a:pPr>
            <a:r>
              <a:rPr lang="en" sz="1200"/>
              <a:t>If your collection does not include works that are licensed BY-NC, BY-NC-ND, or BY-NC-SA, on the other hand, you can choose any of the CC-licenses (BY, NC, NC-ND, NC-SA, ND, or SA) to your completed collection. </a:t>
            </a:r>
            <a:endParaRPr sz="1200"/>
          </a:p>
        </p:txBody>
      </p:sp>
      <p:sp>
        <p:nvSpPr>
          <p:cNvPr id="124" name="Google Shape;124;p21"/>
          <p:cNvSpPr txBox="1"/>
          <p:nvPr/>
        </p:nvSpPr>
        <p:spPr>
          <a:xfrm>
            <a:off x="6577375" y="322475"/>
            <a:ext cx="2566500" cy="4452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Roboto"/>
                <a:ea typeface="Roboto"/>
                <a:cs typeface="Roboto"/>
                <a:sym typeface="Roboto"/>
              </a:rPr>
              <a:t>Collection License Chart, by Creative Commons, is licensed </a:t>
            </a:r>
            <a:r>
              <a:rPr lang="en" sz="800"/>
              <a:t>under a</a:t>
            </a:r>
            <a:r>
              <a:rPr lang="en" sz="800">
                <a:uFill>
                  <a:noFill/>
                </a:uFill>
                <a:hlinkClick r:id="rId3"/>
              </a:rPr>
              <a:t> </a:t>
            </a:r>
            <a:r>
              <a:rPr lang="en" sz="800" u="sng">
                <a:solidFill>
                  <a:schemeClr val="hlink"/>
                </a:solidFill>
                <a:hlinkClick r:id="rId3"/>
              </a:rPr>
              <a:t>Creative Commons Attribution 4.0 International license</a:t>
            </a:r>
            <a:endParaRPr sz="800">
              <a:latin typeface="Roboto"/>
              <a:ea typeface="Roboto"/>
              <a:cs typeface="Roboto"/>
              <a:sym typeface="Roboto"/>
            </a:endParaRPr>
          </a:p>
        </p:txBody>
      </p:sp>
      <p:pic>
        <p:nvPicPr>
          <p:cNvPr id="125" name="Google Shape;125;p21">
            <a:hlinkClick r:id="rId4"/>
          </p:cNvPr>
          <p:cNvPicPr preferRelativeResize="0"/>
          <p:nvPr/>
        </p:nvPicPr>
        <p:blipFill>
          <a:blip r:embed="rId5">
            <a:alphaModFix/>
          </a:blip>
          <a:stretch>
            <a:fillRect/>
          </a:stretch>
        </p:blipFill>
        <p:spPr>
          <a:xfrm>
            <a:off x="521824" y="858225"/>
            <a:ext cx="8100363" cy="2879175"/>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944</Words>
  <Application>Microsoft Office PowerPoint</Application>
  <PresentationFormat>On-screen Show (16:9)</PresentationFormat>
  <Paragraphs>82</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Roboto</vt:lpstr>
      <vt:lpstr>Material</vt:lpstr>
      <vt:lpstr>Using CC Licenses and CC-Licensed Works</vt:lpstr>
      <vt:lpstr>Using CC Licenses</vt:lpstr>
      <vt:lpstr>How to license your work</vt:lpstr>
      <vt:lpstr>Choosing a CC license</vt:lpstr>
      <vt:lpstr>Remixes and Collections using CC-Licensed Works</vt:lpstr>
      <vt:lpstr>Collections &amp; Adaptations</vt:lpstr>
      <vt:lpstr>Collection vs Remix</vt:lpstr>
      <vt:lpstr>Collection vs Remix: Licensing Issues</vt:lpstr>
      <vt:lpstr>Choosing a Compatible License for a Collection</vt:lpstr>
      <vt:lpstr>Choosing a Compatible License for a Remix</vt:lpstr>
      <vt:lpstr>CC license compatibility</vt:lpstr>
      <vt:lpstr>Examples </vt:lpstr>
      <vt:lpstr>A collection</vt:lpstr>
      <vt:lpstr>A remix</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CC Licenses and CC-Licensed Works</dc:title>
  <dc:creator>Clarage, Elizabeth Claire</dc:creator>
  <cp:lastModifiedBy>Clarage, Elizabeth Claire</cp:lastModifiedBy>
  <cp:revision>1</cp:revision>
  <dcterms:modified xsi:type="dcterms:W3CDTF">2024-01-05T17:36:29Z</dcterms:modified>
</cp:coreProperties>
</file>