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Licensed under a Creative Commons Attribution 4 International License</a:t>
            </a:r>
            <a:endParaRPr sz="5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f1046de6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f1046de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b0ab4b02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b0ab4b02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bc2dd015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bc2dd015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f1046de6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f1046de6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b0ab4b02d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b0ab4b02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b0ab4b02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b0ab4b02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b1bf0f38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b1bf0f3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b1bf0f38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b1bf0f38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9b4f45fa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39b4f45fa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df729baa4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6df729baa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39b4f45fa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39b4f45fa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b0ab4b0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b0ab4b0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bc2dd015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bc2dd015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9b4f45fa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39b4f45fa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sparcopen.org/open-acces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budapestopenaccessinitiative.org/read/" TargetMode="External"/><Relationship Id="rId4" Type="http://schemas.openxmlformats.org/officeDocument/2006/relationships/hyperlink" Target="https://guides.library.cornell.edu/openacces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5rVH1KGBC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EImihZVE0s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Creative Commons for Academic Librarians</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 BY 4.0, 2023, Chris Chang</a:t>
            </a:r>
            <a:endParaRPr/>
          </a:p>
          <a:p>
            <a:pPr marL="0" lvl="0" indent="0" algn="l" rtl="0">
              <a:spcBef>
                <a:spcPts val="0"/>
              </a:spcBef>
              <a:spcAft>
                <a:spcPts val="0"/>
              </a:spcAft>
              <a:buNone/>
            </a:pPr>
            <a:endParaRPr/>
          </a:p>
        </p:txBody>
      </p:sp>
      <p:sp>
        <p:nvSpPr>
          <p:cNvPr id="69" name="Google Shape;69;p13"/>
          <p:cNvSpPr txBox="1"/>
          <p:nvPr/>
        </p:nvSpPr>
        <p:spPr>
          <a:xfrm>
            <a:off x="390525" y="4488525"/>
            <a:ext cx="7722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Roboto"/>
                <a:ea typeface="Roboto"/>
                <a:cs typeface="Roboto"/>
                <a:sym typeface="Roboto"/>
              </a:rPr>
              <a:t>“Creative Commons for Academic Librarians” by Chris Chang is licensed under a Creative Commons Attribution 4.0 International License.</a:t>
            </a:r>
            <a:endParaRPr sz="11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OA vs. OER</a:t>
            </a:r>
            <a:endParaRPr/>
          </a:p>
        </p:txBody>
      </p:sp>
      <p:sp>
        <p:nvSpPr>
          <p:cNvPr id="127" name="Google Shape;127;p22"/>
          <p:cNvSpPr txBox="1">
            <a:spLocks noGrp="1"/>
          </p:cNvSpPr>
          <p:nvPr>
            <p:ph type="body" idx="1"/>
          </p:nvPr>
        </p:nvSpPr>
        <p:spPr>
          <a:xfrm>
            <a:off x="471900" y="1919075"/>
            <a:ext cx="5494200" cy="27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OER are always Open Access, but not all OA materials are OER.</a:t>
            </a:r>
            <a:endParaRPr/>
          </a:p>
          <a:p>
            <a:pPr marL="457200" lvl="0" indent="-317500" algn="l" rtl="0">
              <a:spcBef>
                <a:spcPts val="0"/>
              </a:spcBef>
              <a:spcAft>
                <a:spcPts val="0"/>
              </a:spcAft>
              <a:buSzPts val="1400"/>
              <a:buChar char="●"/>
            </a:pPr>
            <a:r>
              <a:rPr lang="en"/>
              <a:t>OA means accessing without cost but not necessarily copyright free.</a:t>
            </a:r>
            <a:endParaRPr/>
          </a:p>
          <a:p>
            <a:pPr marL="457200" lvl="0" indent="-317500" algn="l" rtl="0">
              <a:spcBef>
                <a:spcPts val="0"/>
              </a:spcBef>
              <a:spcAft>
                <a:spcPts val="0"/>
              </a:spcAft>
              <a:buSzPts val="1400"/>
              <a:buChar char="●"/>
            </a:pPr>
            <a:r>
              <a:rPr lang="en"/>
              <a:t>OER means that the copyright owners made the resources free for use. It is often licensed with a Creative Commons License.</a:t>
            </a:r>
            <a:endParaRPr/>
          </a:p>
        </p:txBody>
      </p:sp>
      <p:sp>
        <p:nvSpPr>
          <p:cNvPr id="128" name="Google Shape;128;p22"/>
          <p:cNvSpPr/>
          <p:nvPr/>
        </p:nvSpPr>
        <p:spPr>
          <a:xfrm>
            <a:off x="6200025" y="2041475"/>
            <a:ext cx="2493900" cy="2465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p:nvPr/>
        </p:nvSpPr>
        <p:spPr>
          <a:xfrm>
            <a:off x="6598125" y="2571750"/>
            <a:ext cx="42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OA</a:t>
            </a:r>
            <a:endParaRPr>
              <a:latin typeface="Roboto"/>
              <a:ea typeface="Roboto"/>
              <a:cs typeface="Roboto"/>
              <a:sym typeface="Roboto"/>
            </a:endParaRPr>
          </a:p>
        </p:txBody>
      </p:sp>
      <p:sp>
        <p:nvSpPr>
          <p:cNvPr id="130" name="Google Shape;130;p22"/>
          <p:cNvSpPr/>
          <p:nvPr/>
        </p:nvSpPr>
        <p:spPr>
          <a:xfrm>
            <a:off x="7019325" y="3068800"/>
            <a:ext cx="1170300" cy="11391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txBox="1"/>
          <p:nvPr/>
        </p:nvSpPr>
        <p:spPr>
          <a:xfrm>
            <a:off x="7292325" y="3438250"/>
            <a:ext cx="62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OER</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Benefits of OA and OER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Open Access? (faculty and students)</a:t>
            </a:r>
            <a:endParaRPr/>
          </a:p>
        </p:txBody>
      </p:sp>
      <p:pic>
        <p:nvPicPr>
          <p:cNvPr id="142" name="Google Shape;142;p24"/>
          <p:cNvPicPr preferRelativeResize="0"/>
          <p:nvPr/>
        </p:nvPicPr>
        <p:blipFill>
          <a:blip r:embed="rId3">
            <a:alphaModFix/>
          </a:blip>
          <a:stretch>
            <a:fillRect/>
          </a:stretch>
        </p:blipFill>
        <p:spPr>
          <a:xfrm>
            <a:off x="471900" y="1733200"/>
            <a:ext cx="4100100" cy="3075082"/>
          </a:xfrm>
          <a:prstGeom prst="rect">
            <a:avLst/>
          </a:prstGeom>
          <a:noFill/>
          <a:ln>
            <a:noFill/>
          </a:ln>
        </p:spPr>
      </p:pic>
      <p:sp>
        <p:nvSpPr>
          <p:cNvPr id="143" name="Google Shape;143;p24"/>
          <p:cNvSpPr txBox="1"/>
          <p:nvPr/>
        </p:nvSpPr>
        <p:spPr>
          <a:xfrm>
            <a:off x="4716500" y="1882900"/>
            <a:ext cx="39774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en">
                <a:latin typeface="Roboto"/>
                <a:ea typeface="Roboto"/>
                <a:cs typeface="Roboto"/>
                <a:sym typeface="Roboto"/>
              </a:rPr>
              <a:t>With Open Access, faculty and students can freely read researches around the world.</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Open Access makes research more visible, transparent, and available for readership, citation, and collaboration.</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Read more about the benefits of Open Access on </a:t>
            </a:r>
            <a:r>
              <a:rPr lang="en" u="sng">
                <a:solidFill>
                  <a:schemeClr val="hlink"/>
                </a:solidFill>
                <a:latin typeface="Roboto"/>
                <a:ea typeface="Roboto"/>
                <a:cs typeface="Roboto"/>
                <a:sym typeface="Roboto"/>
                <a:hlinkClick r:id="rId4"/>
              </a:rPr>
              <a:t>SPARC’s website</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OER? (Benefits for students)</a:t>
            </a:r>
            <a:endParaRPr/>
          </a:p>
        </p:txBody>
      </p:sp>
      <p:sp>
        <p:nvSpPr>
          <p:cNvPr id="149" name="Google Shape;149;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Accessibility: students anywhere in the world can access OER for almost no cost</a:t>
            </a:r>
            <a:endParaRPr/>
          </a:p>
          <a:p>
            <a:pPr marL="457200" lvl="0" indent="-342900" algn="l" rtl="0">
              <a:spcBef>
                <a:spcPts val="0"/>
              </a:spcBef>
              <a:spcAft>
                <a:spcPts val="0"/>
              </a:spcAft>
              <a:buSzPts val="1800"/>
              <a:buChar char="●"/>
            </a:pPr>
            <a:r>
              <a:rPr lang="en"/>
              <a:t>DEI opportunities: students can modify the material to reflect their cultural context and contribute </a:t>
            </a:r>
            <a:endParaRPr/>
          </a:p>
          <a:p>
            <a:pPr marL="457200" lvl="0" indent="-342900" algn="l" rtl="0">
              <a:spcBef>
                <a:spcPts val="0"/>
              </a:spcBef>
              <a:spcAft>
                <a:spcPts val="0"/>
              </a:spcAft>
              <a:buSzPts val="1800"/>
              <a:buChar char="●"/>
            </a:pPr>
            <a:r>
              <a:rPr lang="en"/>
              <a:t>Innovation: the new and innovative additions can be easily added for improvement</a:t>
            </a:r>
            <a:endParaRPr/>
          </a:p>
          <a:p>
            <a:pPr marL="457200" lvl="0" indent="-342900" algn="l" rtl="0">
              <a:spcBef>
                <a:spcPts val="0"/>
              </a:spcBef>
              <a:spcAft>
                <a:spcPts val="0"/>
              </a:spcAft>
              <a:buSzPts val="1800"/>
              <a:buChar char="●"/>
            </a:pPr>
            <a:r>
              <a:rPr lang="en"/>
              <a:t>Continuing education: the resource will stay available, so students can review on their own, even after graduation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OER? (Benefits for faculty)</a:t>
            </a:r>
            <a:endParaRPr/>
          </a:p>
        </p:txBody>
      </p:sp>
      <p:sp>
        <p:nvSpPr>
          <p:cNvPr id="155" name="Google Shape;155;p2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Lowers students financial burden for cost of attendance</a:t>
            </a:r>
            <a:endParaRPr/>
          </a:p>
          <a:p>
            <a:pPr marL="457200" lvl="0" indent="-342900" algn="l" rtl="0">
              <a:spcBef>
                <a:spcPts val="0"/>
              </a:spcBef>
              <a:spcAft>
                <a:spcPts val="0"/>
              </a:spcAft>
              <a:buSzPts val="1800"/>
              <a:buChar char="●"/>
            </a:pPr>
            <a:r>
              <a:rPr lang="en"/>
              <a:t>Students are engaged from day 1, because they can access the textbook even before the course</a:t>
            </a:r>
            <a:endParaRPr/>
          </a:p>
          <a:p>
            <a:pPr marL="457200" lvl="0" indent="-342900" algn="l" rtl="0">
              <a:spcBef>
                <a:spcPts val="0"/>
              </a:spcBef>
              <a:spcAft>
                <a:spcPts val="0"/>
              </a:spcAft>
              <a:buSzPts val="1800"/>
              <a:buChar char="●"/>
            </a:pPr>
            <a:r>
              <a:rPr lang="en"/>
              <a:t>Easy enhancement of course content using OER ancillary</a:t>
            </a:r>
            <a:endParaRPr/>
          </a:p>
          <a:p>
            <a:pPr marL="457200" lvl="0" indent="-342900" algn="l" rtl="0">
              <a:spcBef>
                <a:spcPts val="0"/>
              </a:spcBef>
              <a:spcAft>
                <a:spcPts val="0"/>
              </a:spcAft>
              <a:buSzPts val="1800"/>
              <a:buChar char="●"/>
            </a:pPr>
            <a:r>
              <a:rPr lang="en"/>
              <a:t>Can be easily modified to meet the course needs</a:t>
            </a:r>
            <a:endParaRPr/>
          </a:p>
          <a:p>
            <a:pPr marL="457200" lvl="0" indent="-342900" algn="l" rtl="0">
              <a:spcBef>
                <a:spcPts val="0"/>
              </a:spcBef>
              <a:spcAft>
                <a:spcPts val="0"/>
              </a:spcAft>
              <a:buSzPts val="1800"/>
              <a:buChar char="●"/>
            </a:pPr>
            <a:r>
              <a:rPr lang="en"/>
              <a:t>Diverse voices can be added and reflected  </a:t>
            </a:r>
            <a:endParaRPr/>
          </a:p>
          <a:p>
            <a:pPr marL="457200" lvl="0" indent="-342900" algn="l" rtl="0">
              <a:spcBef>
                <a:spcPts val="0"/>
              </a:spcBef>
              <a:spcAft>
                <a:spcPts val="0"/>
              </a:spcAft>
              <a:buSzPts val="1800"/>
              <a:buChar char="●"/>
            </a:pPr>
            <a:r>
              <a:rPr lang="en"/>
              <a:t>OERs will continue to be improved, even after the course is over.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Open Access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Open Access?</a:t>
            </a:r>
            <a:endParaRPr/>
          </a:p>
        </p:txBody>
      </p:sp>
      <p:sp>
        <p:nvSpPr>
          <p:cNvPr id="80" name="Google Shape;80;p15"/>
          <p:cNvSpPr txBox="1">
            <a:spLocks noGrp="1"/>
          </p:cNvSpPr>
          <p:nvPr>
            <p:ph type="body" idx="1"/>
          </p:nvPr>
        </p:nvSpPr>
        <p:spPr>
          <a:xfrm>
            <a:off x="471900" y="1919075"/>
            <a:ext cx="10344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b="1"/>
          </a:p>
        </p:txBody>
      </p:sp>
      <p:pic>
        <p:nvPicPr>
          <p:cNvPr id="81" name="Google Shape;81;p15"/>
          <p:cNvPicPr preferRelativeResize="0"/>
          <p:nvPr/>
        </p:nvPicPr>
        <p:blipFill>
          <a:blip r:embed="rId3">
            <a:alphaModFix/>
          </a:blip>
          <a:stretch>
            <a:fillRect/>
          </a:stretch>
        </p:blipFill>
        <p:spPr>
          <a:xfrm>
            <a:off x="642212" y="1985550"/>
            <a:ext cx="864080" cy="1349701"/>
          </a:xfrm>
          <a:prstGeom prst="rect">
            <a:avLst/>
          </a:prstGeom>
          <a:noFill/>
          <a:ln>
            <a:noFill/>
          </a:ln>
        </p:spPr>
      </p:pic>
      <p:sp>
        <p:nvSpPr>
          <p:cNvPr id="82" name="Google Shape;82;p15"/>
          <p:cNvSpPr txBox="1">
            <a:spLocks noGrp="1"/>
          </p:cNvSpPr>
          <p:nvPr>
            <p:ph type="body" idx="2"/>
          </p:nvPr>
        </p:nvSpPr>
        <p:spPr>
          <a:xfrm>
            <a:off x="1705200" y="1919075"/>
            <a:ext cx="6988800" cy="27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Char char="●"/>
            </a:pPr>
            <a:r>
              <a:rPr lang="en" u="sng">
                <a:solidFill>
                  <a:schemeClr val="hlink"/>
                </a:solidFill>
                <a:highlight>
                  <a:srgbClr val="FFFFFF"/>
                </a:highlight>
                <a:latin typeface="Arial"/>
                <a:ea typeface="Arial"/>
                <a:cs typeface="Arial"/>
                <a:sym typeface="Arial"/>
                <a:hlinkClick r:id="rId4"/>
              </a:rPr>
              <a:t>Open access (OA)</a:t>
            </a:r>
            <a:r>
              <a:rPr lang="en">
                <a:solidFill>
                  <a:srgbClr val="333333"/>
                </a:solidFill>
                <a:highlight>
                  <a:srgbClr val="FFFFFF"/>
                </a:highlight>
                <a:latin typeface="Arial"/>
                <a:ea typeface="Arial"/>
                <a:cs typeface="Arial"/>
                <a:sym typeface="Arial"/>
              </a:rPr>
              <a:t> literature is “digital, online, free of charge, and free of most copyright and licensing restrictions”. The recommendations of the </a:t>
            </a:r>
            <a:r>
              <a:rPr lang="en" u="sng">
                <a:solidFill>
                  <a:schemeClr val="hlink"/>
                </a:solidFill>
                <a:highlight>
                  <a:srgbClr val="FFFFFF"/>
                </a:highlight>
                <a:latin typeface="Arial"/>
                <a:ea typeface="Arial"/>
                <a:cs typeface="Arial"/>
                <a:sym typeface="Arial"/>
                <a:hlinkClick r:id="rId5"/>
              </a:rPr>
              <a:t>Budapest Open Access Declaration</a:t>
            </a:r>
            <a:r>
              <a:rPr lang="en">
                <a:solidFill>
                  <a:srgbClr val="333333"/>
                </a:solidFill>
                <a:highlight>
                  <a:srgbClr val="FFFFFF"/>
                </a:highlight>
                <a:latin typeface="Arial"/>
                <a:ea typeface="Arial"/>
                <a:cs typeface="Arial"/>
                <a:sym typeface="Arial"/>
              </a:rPr>
              <a:t>—including the use of liberal licensing (such as CC BY)— is widely recognized in the community as a means to make a work truly open access.</a:t>
            </a:r>
            <a:endParaRPr>
              <a:solidFill>
                <a:srgbClr val="333333"/>
              </a:solidFill>
              <a:highlight>
                <a:srgbClr val="FFFFFF"/>
              </a:highlight>
              <a:latin typeface="Arial"/>
              <a:ea typeface="Arial"/>
              <a:cs typeface="Arial"/>
              <a:sym typeface="Arial"/>
            </a:endParaRPr>
          </a:p>
          <a:p>
            <a:pPr marL="457200" lvl="0" indent="-317500" algn="l" rtl="0">
              <a:spcBef>
                <a:spcPts val="0"/>
              </a:spcBef>
              <a:spcAft>
                <a:spcPts val="0"/>
              </a:spcAft>
              <a:buClr>
                <a:srgbClr val="333333"/>
              </a:buClr>
              <a:buSzPts val="1400"/>
              <a:buFont typeface="Arial"/>
              <a:buChar char="●"/>
            </a:pPr>
            <a:r>
              <a:rPr lang="en">
                <a:solidFill>
                  <a:srgbClr val="333333"/>
                </a:solidFill>
                <a:highlight>
                  <a:srgbClr val="FFFFFF"/>
                </a:highlight>
                <a:latin typeface="Arial"/>
                <a:ea typeface="Arial"/>
                <a:cs typeface="Arial"/>
                <a:sym typeface="Arial"/>
              </a:rPr>
              <a:t>Open access resources are still credited and peer reviewed. The only difference from non open access resources is that the publishing cost is not paid by the readers.</a:t>
            </a:r>
            <a:endParaRPr>
              <a:solidFill>
                <a:srgbClr val="333333"/>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Open Access Explained!</a:t>
            </a:r>
            <a:endParaRPr/>
          </a:p>
        </p:txBody>
      </p:sp>
      <p:sp>
        <p:nvSpPr>
          <p:cNvPr id="88" name="Google Shape;88;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l" rtl="0">
              <a:spcBef>
                <a:spcPts val="1600"/>
              </a:spcBef>
              <a:spcAft>
                <a:spcPts val="0"/>
              </a:spcAft>
              <a:buNone/>
            </a:pPr>
            <a:endParaRPr sz="1000"/>
          </a:p>
          <a:p>
            <a:pPr marL="0" lvl="0" indent="0" algn="ctr" rtl="0">
              <a:spcBef>
                <a:spcPts val="1600"/>
              </a:spcBef>
              <a:spcAft>
                <a:spcPts val="1600"/>
              </a:spcAft>
              <a:buNone/>
            </a:pPr>
            <a:r>
              <a:rPr lang="en" sz="1000"/>
              <a:t>“Open Access Explained!” by PHD Comics is licensed with Creative Commons Attribution</a:t>
            </a:r>
            <a:endParaRPr b="1"/>
          </a:p>
        </p:txBody>
      </p:sp>
      <p:pic>
        <p:nvPicPr>
          <p:cNvPr id="89" name="Google Shape;89;p16" descr="**Our new PODCAST: http://DanielAndJorge.com&#10;**ORDER our new book: http://WeHaveNoIdea.com&#10;&#10;What is open access? Nick Shockey and Jonathan Eisen take us through the world of open access publishing and explain just what it's all about.  Make sure to watch it in HD and Fullscreen!&#10;&#10;Visit our website: http://phdcomics.com/tv&#10;&#10;Subscribe to our channel: http://youtube.com/subscription_center?add_user=phdcomics&#10;&#10;More info about PHD Comics at: http://phdcomics.com&#10;&#10;CREDITS&#10;Animation by Jorge Cham&#10;Narration by Nick Shockey and Jonathan Eisen&#10;Transcription by Noel Dilworth&#10;Produced in partnership with the Right to Research Coalition, the Scholarly Publishing and Resources Coalition and the National Association of Graduate-Professional Students" title="Open Access Explained!">
            <a:hlinkClick r:id="rId3"/>
          </p:cNvPr>
          <p:cNvPicPr preferRelativeResize="0"/>
          <p:nvPr/>
        </p:nvPicPr>
        <p:blipFill>
          <a:blip r:embed="rId4">
            <a:alphaModFix/>
          </a:blip>
          <a:stretch>
            <a:fillRect/>
          </a:stretch>
        </p:blipFill>
        <p:spPr>
          <a:xfrm>
            <a:off x="2572050" y="2012550"/>
            <a:ext cx="3999900" cy="22499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Open Access Publishing</a:t>
            </a:r>
            <a:endParaRPr/>
          </a:p>
        </p:txBody>
      </p:sp>
      <p:sp>
        <p:nvSpPr>
          <p:cNvPr id="95" name="Google Shape;95;p17"/>
          <p:cNvSpPr txBox="1">
            <a:spLocks noGrp="1"/>
          </p:cNvSpPr>
          <p:nvPr>
            <p:ph type="body" idx="1"/>
          </p:nvPr>
        </p:nvSpPr>
        <p:spPr>
          <a:xfrm>
            <a:off x="471900" y="1919075"/>
            <a:ext cx="42249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450" u="sng">
                <a:solidFill>
                  <a:schemeClr val="hlink"/>
                </a:solidFill>
                <a:highlight>
                  <a:srgbClr val="FFFFFF"/>
                </a:highlight>
                <a:latin typeface="Arial"/>
                <a:ea typeface="Arial"/>
                <a:cs typeface="Arial"/>
                <a:sym typeface="Arial"/>
                <a:hlinkClick r:id="rId3"/>
              </a:rPr>
              <a:t>Open access journals</a:t>
            </a:r>
            <a:r>
              <a:rPr lang="en" sz="1450">
                <a:solidFill>
                  <a:srgbClr val="464646"/>
                </a:solidFill>
                <a:highlight>
                  <a:srgbClr val="FFFFFF"/>
                </a:highlight>
                <a:latin typeface="Arial"/>
                <a:ea typeface="Arial"/>
                <a:cs typeface="Arial"/>
                <a:sym typeface="Arial"/>
              </a:rPr>
              <a:t> are publishing Creative Commons-licensed research, which promotes access and re-use of scientific and scholarly research.</a:t>
            </a:r>
            <a:endParaRPr sz="1450">
              <a:solidFill>
                <a:srgbClr val="464646"/>
              </a:solidFill>
              <a:highlight>
                <a:srgbClr val="FFFFFF"/>
              </a:highlight>
              <a:latin typeface="Arial"/>
              <a:ea typeface="Arial"/>
              <a:cs typeface="Arial"/>
              <a:sym typeface="Arial"/>
            </a:endParaRPr>
          </a:p>
          <a:p>
            <a:pPr marL="0" lvl="0" indent="0" algn="l" rtl="0">
              <a:spcBef>
                <a:spcPts val="1600"/>
              </a:spcBef>
              <a:spcAft>
                <a:spcPts val="1600"/>
              </a:spcAft>
              <a:buNone/>
            </a:pPr>
            <a:endParaRPr sz="1450">
              <a:solidFill>
                <a:srgbClr val="464646"/>
              </a:solidFill>
              <a:highlight>
                <a:srgbClr val="FFFFFF"/>
              </a:highlight>
              <a:latin typeface="Arial"/>
              <a:ea typeface="Arial"/>
              <a:cs typeface="Arial"/>
              <a:sym typeface="Arial"/>
            </a:endParaRPr>
          </a:p>
        </p:txBody>
      </p:sp>
      <p:pic>
        <p:nvPicPr>
          <p:cNvPr id="96" name="Google Shape;96;p17"/>
          <p:cNvPicPr preferRelativeResize="0"/>
          <p:nvPr/>
        </p:nvPicPr>
        <p:blipFill>
          <a:blip r:embed="rId4">
            <a:alphaModFix/>
          </a:blip>
          <a:stretch>
            <a:fillRect/>
          </a:stretch>
        </p:blipFill>
        <p:spPr>
          <a:xfrm>
            <a:off x="4852509" y="1919075"/>
            <a:ext cx="3841491" cy="285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Typess of OA</a:t>
            </a:r>
            <a:endParaRPr/>
          </a:p>
        </p:txBody>
      </p:sp>
      <p:sp>
        <p:nvSpPr>
          <p:cNvPr id="102" name="Google Shape;102;p18"/>
          <p:cNvSpPr txBox="1">
            <a:spLocks noGrp="1"/>
          </p:cNvSpPr>
          <p:nvPr>
            <p:ph type="body" idx="1"/>
          </p:nvPr>
        </p:nvSpPr>
        <p:spPr>
          <a:xfrm>
            <a:off x="471900" y="1793125"/>
            <a:ext cx="8222100" cy="283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Green OA: published in self archives (e.g. arXiv) or institutional repositories. Peer review is not required. </a:t>
            </a:r>
            <a:endParaRPr/>
          </a:p>
          <a:p>
            <a:pPr marL="457200" lvl="0" indent="-342900" algn="l" rtl="0">
              <a:spcBef>
                <a:spcPts val="0"/>
              </a:spcBef>
              <a:spcAft>
                <a:spcPts val="0"/>
              </a:spcAft>
              <a:buSzPts val="1800"/>
              <a:buChar char="●"/>
            </a:pPr>
            <a:r>
              <a:rPr lang="en"/>
              <a:t>Gold OA: published in an open access journal or publisher’s website. Peer reviewed. Authors retain copyrights.</a:t>
            </a:r>
            <a:endParaRPr/>
          </a:p>
          <a:p>
            <a:pPr marL="457200" lvl="0" indent="-342900" algn="l" rtl="0">
              <a:spcBef>
                <a:spcPts val="0"/>
              </a:spcBef>
              <a:spcAft>
                <a:spcPts val="0"/>
              </a:spcAft>
              <a:buSzPts val="1800"/>
              <a:buChar char="●"/>
            </a:pPr>
            <a:r>
              <a:rPr lang="en"/>
              <a:t>Hybrid OA: subscription journals give their authors the option of making their articles open access</a:t>
            </a:r>
            <a:endParaRPr/>
          </a:p>
          <a:p>
            <a:pPr marL="457200" lvl="0" indent="-342900" algn="l" rtl="0">
              <a:spcBef>
                <a:spcPts val="0"/>
              </a:spcBef>
              <a:spcAft>
                <a:spcPts val="0"/>
              </a:spcAft>
              <a:buSzPts val="1800"/>
              <a:buChar char="●"/>
            </a:pPr>
            <a:r>
              <a:rPr lang="en"/>
              <a:t>Diamond OA: complete free to publish and to read (e.g. https://www.diamondopen.com/journals-list/)</a:t>
            </a:r>
            <a:endParaRPr/>
          </a:p>
          <a:p>
            <a:pPr marL="457200" lvl="0" indent="-342900" algn="l" rtl="0">
              <a:spcBef>
                <a:spcPts val="0"/>
              </a:spcBef>
              <a:spcAft>
                <a:spcPts val="0"/>
              </a:spcAft>
              <a:buSzPts val="1800"/>
              <a:buChar char="●"/>
            </a:pPr>
            <a:r>
              <a:rPr lang="en"/>
              <a:t>Bronze OA: often free to read but without clear licensing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Open Educational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Definition of OER</a:t>
            </a:r>
            <a:endParaRPr/>
          </a:p>
        </p:txBody>
      </p:sp>
      <p:sp>
        <p:nvSpPr>
          <p:cNvPr id="113" name="Google Shape;113;p20"/>
          <p:cNvSpPr txBox="1">
            <a:spLocks noGrp="1"/>
          </p:cNvSpPr>
          <p:nvPr>
            <p:ph type="body" idx="1"/>
          </p:nvPr>
        </p:nvSpPr>
        <p:spPr>
          <a:xfrm>
            <a:off x="3192725" y="1907425"/>
            <a:ext cx="5276700" cy="27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Open Educational Resources (OER) are any type of educational materials that are either in the public domain, or published under open licenses (e.g. Creative Commons) that specify how materials can be used, retained, adapted, shared and modified according to specific needs. They can include textbooks, lecture notes, syllabi, assignments and tests.</a:t>
            </a:r>
            <a:endParaRPr/>
          </a:p>
        </p:txBody>
      </p:sp>
      <p:pic>
        <p:nvPicPr>
          <p:cNvPr id="114" name="Google Shape;114;p20"/>
          <p:cNvPicPr preferRelativeResize="0"/>
          <p:nvPr/>
        </p:nvPicPr>
        <p:blipFill>
          <a:blip r:embed="rId3">
            <a:alphaModFix/>
          </a:blip>
          <a:stretch>
            <a:fillRect/>
          </a:stretch>
        </p:blipFill>
        <p:spPr>
          <a:xfrm>
            <a:off x="471900" y="1988975"/>
            <a:ext cx="2420952" cy="1612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OER?</a:t>
            </a:r>
            <a:endParaRPr/>
          </a:p>
        </p:txBody>
      </p:sp>
      <p:sp>
        <p:nvSpPr>
          <p:cNvPr id="120" name="Google Shape;120;p21"/>
          <p:cNvSpPr txBox="1">
            <a:spLocks noGrp="1"/>
          </p:cNvSpPr>
          <p:nvPr>
            <p:ph type="body" idx="1"/>
          </p:nvPr>
        </p:nvSpPr>
        <p:spPr>
          <a:xfrm>
            <a:off x="471900" y="1919075"/>
            <a:ext cx="8222100" cy="28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sz="1100"/>
          </a:p>
          <a:p>
            <a:pPr marL="0" lvl="0" indent="0" algn="ctr" rtl="0">
              <a:spcBef>
                <a:spcPts val="1600"/>
              </a:spcBef>
              <a:spcAft>
                <a:spcPts val="0"/>
              </a:spcAft>
              <a:buNone/>
            </a:pPr>
            <a:r>
              <a:rPr lang="en" sz="1100"/>
              <a:t>“Open Educational Resources concept: What is an OER?” by UNESCO is licensed with Creative Commons Attribution </a:t>
            </a:r>
            <a:endParaRPr sz="1100"/>
          </a:p>
          <a:p>
            <a:pPr marL="0" lvl="0" indent="0" algn="l" rtl="0">
              <a:spcBef>
                <a:spcPts val="1600"/>
              </a:spcBef>
              <a:spcAft>
                <a:spcPts val="1600"/>
              </a:spcAft>
              <a:buNone/>
            </a:pPr>
            <a:endParaRPr/>
          </a:p>
        </p:txBody>
      </p:sp>
      <p:pic>
        <p:nvPicPr>
          <p:cNvPr id="121" name="Google Shape;121;p21" descr="This video, which is an excerpt from a thematic video on OER developed by UNESCO at the Ministerial Forum on Open Educational Resources (OER) and Development in West Africa and the Sahel on 22 October 2021, highlights the definition of OER proposed by the UNESCO OER Recommendation.&#10;&#10;&#10;CC BY SA" title="Open Educational Resources concept: What is an OER?">
            <a:hlinkClick r:id="rId3"/>
          </p:cNvPr>
          <p:cNvPicPr preferRelativeResize="0"/>
          <p:nvPr/>
        </p:nvPicPr>
        <p:blipFill>
          <a:blip r:embed="rId4">
            <a:alphaModFix/>
          </a:blip>
          <a:stretch>
            <a:fillRect/>
          </a:stretch>
        </p:blipFill>
        <p:spPr>
          <a:xfrm>
            <a:off x="2285550" y="1919075"/>
            <a:ext cx="4245875" cy="23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On-screen Show (16:9)</PresentationFormat>
  <Paragraphs>58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Roboto</vt:lpstr>
      <vt:lpstr>Material</vt:lpstr>
      <vt:lpstr>Creative Commons for Academic Librarians</vt:lpstr>
      <vt:lpstr>Open Access</vt:lpstr>
      <vt:lpstr>What is Open Access?</vt:lpstr>
      <vt:lpstr>Open Access Explained!</vt:lpstr>
      <vt:lpstr>Open Access Publishing</vt:lpstr>
      <vt:lpstr>Typess of OA</vt:lpstr>
      <vt:lpstr>Open Educational Resources</vt:lpstr>
      <vt:lpstr>Definition of OER</vt:lpstr>
      <vt:lpstr>What is OER?</vt:lpstr>
      <vt:lpstr>OA vs. OER</vt:lpstr>
      <vt:lpstr>Benefits of OA and OER </vt:lpstr>
      <vt:lpstr>Why Open Access? (faculty and students)</vt:lpstr>
      <vt:lpstr>Why OER? (Benefits for students)</vt:lpstr>
      <vt:lpstr>Why OER? (Benefits for faculty)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 for Academic Librarians</dc:title>
  <dc:creator>Clarage, Elizabeth Claire</dc:creator>
  <cp:lastModifiedBy>Clarage, Elizabeth Claire</cp:lastModifiedBy>
  <cp:revision>1</cp:revision>
  <dcterms:modified xsi:type="dcterms:W3CDTF">2024-01-05T17:38:12Z</dcterms:modified>
</cp:coreProperties>
</file>