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embeddedFontLst>
    <p:embeddedFont>
      <p:font typeface="Roboto" panose="02000000000000000000"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4DEA9AD-2A1D-4ED2-8A45-D7C832E1975B}">
  <a:tblStyle styleId="{D4DEA9AD-2A1D-4ED2-8A45-D7C832E1975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138"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c6f919934_0_0:notes"/>
          <p:cNvSpPr>
            <a:spLocks noGrp="1" noRot="1" noChangeAspect="1"/>
          </p:cNvSpPr>
          <p:nvPr>
            <p:ph type="sldImg" idx="2"/>
          </p:nvPr>
        </p:nvSpPr>
        <p:spPr>
          <a:xfrm>
            <a:off x="381188"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c6f91993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52a76bac7b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52a76bac7b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315de39e53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2315de39e53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315de39e53_0_1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2315de39e53_0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315de39e53_0_2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2315de39e53_0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2315de39e53_0_26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2315de39e53_0_2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315de39e53_0_3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315de39e53_0_3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25f775a634a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25f775a634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5f775a634a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25f775a634a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2315de39e53_0_3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2315de39e53_0_3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52a76bac7b_0_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252a76bac7b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52a76bac7b_0_1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52a76bac7b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52a76bac7b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52a76bac7b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315de39e53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315de39e53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52a76bac7b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52a76bac7b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315de39e53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2315de39e53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52a76bac7b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252a76bac7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52a76bac7b_0_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52a76bac7b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2315de39e53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2315de39e5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reativecommons.org/publicdomain/zero/1.0/"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law.cornell.edu/uscode/17/110.html"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hyperlink" Target="http://www.law.cornell.edu/uscode/17/107.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law.cornell.edu/uscode/17/109.html"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copyright.gov/fair-use/"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s://www.copyright.gov/fair-use/fair-index.html"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copyright.gov/"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s://www.law.cornell.edu/" TargetMode="External"/><Relationship Id="rId5" Type="http://schemas.openxmlformats.org/officeDocument/2006/relationships/hyperlink" Target="https://fairuse.stanford.edu/" TargetMode="External"/><Relationship Id="rId4" Type="http://schemas.openxmlformats.org/officeDocument/2006/relationships/hyperlink" Target="https://www.wipo.int/about-ip/en/"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reativecommons.org/legal-code-defined/#:~:text=Every%20Creative%20Commons%20license%20has,layer%20of%20the%20CC%20license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wiki.creativecommons.org/wiki/CC_REL" TargetMode="External"/><Relationship Id="rId4" Type="http://schemas.openxmlformats.org/officeDocument/2006/relationships/hyperlink" Target="https://creativecommons.org/license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creativecommons.org/licenses/by/4.0/" TargetMode="External"/><Relationship Id="rId7"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hyperlink" Target="https://creativecommons.org/licenses/by-nc/4.0/" TargetMode="External"/><Relationship Id="rId4" Type="http://schemas.openxmlformats.org/officeDocument/2006/relationships/hyperlink" Target="https://creativecommons.org/licenses/by-sa/4.0/"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creativecommons.org/licenses/by-nc-sa/4.0/" TargetMode="External"/><Relationship Id="rId7"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hyperlink" Target="https://creativecommons.org/licenses/by-nc-nd/4.0/" TargetMode="External"/><Relationship Id="rId4" Type="http://schemas.openxmlformats.org/officeDocument/2006/relationships/hyperlink" Target="https://creativecommons.org/licenses/by-nd/4.0/"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Anatomy of a CC License</a:t>
            </a:r>
            <a:endParaRPr/>
          </a:p>
        </p:txBody>
      </p:sp>
      <p:sp>
        <p:nvSpPr>
          <p:cNvPr id="68" name="Google Shape;68;p13"/>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CC BY 4.0, 2023, Chris Chang</a:t>
            </a:r>
            <a:endParaRPr/>
          </a:p>
        </p:txBody>
      </p:sp>
      <p:sp>
        <p:nvSpPr>
          <p:cNvPr id="69" name="Google Shape;69;p13"/>
          <p:cNvSpPr txBox="1"/>
          <p:nvPr/>
        </p:nvSpPr>
        <p:spPr>
          <a:xfrm>
            <a:off x="390525" y="4514125"/>
            <a:ext cx="76797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100">
                <a:solidFill>
                  <a:schemeClr val="lt1"/>
                </a:solidFill>
                <a:latin typeface="Roboto"/>
                <a:ea typeface="Roboto"/>
                <a:cs typeface="Roboto"/>
                <a:sym typeface="Roboto"/>
              </a:rPr>
              <a:t>“Anatomy of a CC License” by Chris Chang is licensed under a Creative Commons Attribution 4.0 International License.</a:t>
            </a:r>
            <a:endParaRPr sz="1100">
              <a:solidFill>
                <a:schemeClr val="lt1"/>
              </a:solidFill>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2"/>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Public Domain</a:t>
            </a:r>
            <a:endParaRPr/>
          </a:p>
        </p:txBody>
      </p:sp>
      <p:graphicFrame>
        <p:nvGraphicFramePr>
          <p:cNvPr id="129" name="Google Shape;129;p22"/>
          <p:cNvGraphicFramePr/>
          <p:nvPr/>
        </p:nvGraphicFramePr>
        <p:xfrm>
          <a:off x="141700" y="1982350"/>
          <a:ext cx="3000000" cy="3000000"/>
        </p:xfrm>
        <a:graphic>
          <a:graphicData uri="http://schemas.openxmlformats.org/drawingml/2006/table">
            <a:tbl>
              <a:tblPr>
                <a:noFill/>
                <a:tableStyleId>{D4DEA9AD-2A1D-4ED2-8A45-D7C832E1975B}</a:tableStyleId>
              </a:tblPr>
              <a:tblGrid>
                <a:gridCol w="2365500">
                  <a:extLst>
                    <a:ext uri="{9D8B030D-6E8A-4147-A177-3AD203B41FA5}">
                      <a16:colId xmlns:a16="http://schemas.microsoft.com/office/drawing/2014/main" val="20000"/>
                    </a:ext>
                  </a:extLst>
                </a:gridCol>
                <a:gridCol w="1107725">
                  <a:extLst>
                    <a:ext uri="{9D8B030D-6E8A-4147-A177-3AD203B41FA5}">
                      <a16:colId xmlns:a16="http://schemas.microsoft.com/office/drawing/2014/main" val="20001"/>
                    </a:ext>
                  </a:extLst>
                </a:gridCol>
                <a:gridCol w="5529075">
                  <a:extLst>
                    <a:ext uri="{9D8B030D-6E8A-4147-A177-3AD203B41FA5}">
                      <a16:colId xmlns:a16="http://schemas.microsoft.com/office/drawing/2014/main" val="20002"/>
                    </a:ext>
                  </a:extLst>
                </a:gridCol>
              </a:tblGrid>
              <a:tr h="14513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3"/>
                        </a:rPr>
                        <a:t>CC Zero or CC0</a:t>
                      </a:r>
                      <a:endParaRPr/>
                    </a:p>
                  </a:txBody>
                  <a:tcPr marL="91425" marR="91425" marT="91425" marB="91425"/>
                </a:tc>
                <a:tc>
                  <a:txBody>
                    <a:bodyPr/>
                    <a:lstStyle/>
                    <a:p>
                      <a:pPr marL="0" lvl="0" indent="0" algn="l" rtl="0">
                        <a:spcBef>
                          <a:spcPts val="0"/>
                        </a:spcBef>
                        <a:spcAft>
                          <a:spcPts val="0"/>
                        </a:spcAft>
                        <a:buNone/>
                      </a:pPr>
                      <a:r>
                        <a:rPr lang="en"/>
                        <a:t>This tool allows creators to donate their work to the public domain to the greatest extent that they can. It allows creators to take a "no rights reserved approach."  It has the same three layers as a CC License.  The legal code includes a fall back license for jurisdictions that do not allow a creator to fully dedicate their work to the public domain. </a:t>
                      </a:r>
                      <a:endParaRPr/>
                    </a:p>
                  </a:txBody>
                  <a:tcPr marL="91425" marR="91425" marT="91425" marB="91425"/>
                </a:tc>
                <a:extLst>
                  <a:ext uri="{0D108BD9-81ED-4DB2-BD59-A6C34878D82A}">
                    <a16:rowId xmlns:a16="http://schemas.microsoft.com/office/drawing/2014/main" val="10000"/>
                  </a:ext>
                </a:extLst>
              </a:tr>
              <a:tr h="11110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b="1">
                          <a:solidFill>
                            <a:srgbClr val="333333"/>
                          </a:solidFill>
                          <a:highlight>
                            <a:srgbClr val="FFFFFF"/>
                          </a:highlight>
                        </a:rPr>
                        <a:t>Public Domain Mark</a:t>
                      </a:r>
                      <a:endParaRPr/>
                    </a:p>
                  </a:txBody>
                  <a:tcPr marL="91425" marR="91425" marT="91425" marB="91425"/>
                </a:tc>
                <a:tc>
                  <a:txBody>
                    <a:bodyPr/>
                    <a:lstStyle/>
                    <a:p>
                      <a:pPr marL="0" lvl="0" indent="0" algn="l" rtl="0">
                        <a:spcBef>
                          <a:spcPts val="0"/>
                        </a:spcBef>
                        <a:spcAft>
                          <a:spcPts val="0"/>
                        </a:spcAft>
                        <a:buNone/>
                      </a:pPr>
                      <a:r>
                        <a:rPr lang="en"/>
                        <a:t>This is a mark that is used on works that have no copyright restrictions.  This mark has no legal implications when attached to a work.  It's purpose is only to inform others that the work is in the public domain.  </a:t>
                      </a:r>
                      <a:endParaRPr/>
                    </a:p>
                  </a:txBody>
                  <a:tcPr marL="91425" marR="91425" marT="91425" marB="91425"/>
                </a:tc>
                <a:extLst>
                  <a:ext uri="{0D108BD9-81ED-4DB2-BD59-A6C34878D82A}">
                    <a16:rowId xmlns:a16="http://schemas.microsoft.com/office/drawing/2014/main" val="10001"/>
                  </a:ext>
                </a:extLst>
              </a:tr>
            </a:tbl>
          </a:graphicData>
        </a:graphic>
      </p:graphicFrame>
      <p:pic>
        <p:nvPicPr>
          <p:cNvPr id="130" name="Google Shape;130;p22"/>
          <p:cNvPicPr preferRelativeResize="0"/>
          <p:nvPr/>
        </p:nvPicPr>
        <p:blipFill>
          <a:blip r:embed="rId4">
            <a:alphaModFix/>
          </a:blip>
          <a:stretch>
            <a:fillRect/>
          </a:stretch>
        </p:blipFill>
        <p:spPr>
          <a:xfrm>
            <a:off x="141700" y="1982350"/>
            <a:ext cx="2178750" cy="767700"/>
          </a:xfrm>
          <a:prstGeom prst="rect">
            <a:avLst/>
          </a:prstGeom>
          <a:noFill/>
          <a:ln>
            <a:noFill/>
          </a:ln>
        </p:spPr>
      </p:pic>
      <p:pic>
        <p:nvPicPr>
          <p:cNvPr id="131" name="Google Shape;131;p22"/>
          <p:cNvPicPr preferRelativeResize="0"/>
          <p:nvPr/>
        </p:nvPicPr>
        <p:blipFill>
          <a:blip r:embed="rId5">
            <a:alphaModFix/>
          </a:blip>
          <a:stretch>
            <a:fillRect/>
          </a:stretch>
        </p:blipFill>
        <p:spPr>
          <a:xfrm>
            <a:off x="141695" y="3445350"/>
            <a:ext cx="2178754" cy="7677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Exceptions and Limitations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Built in exceptions and limitations</a:t>
            </a:r>
            <a:endParaRPr/>
          </a:p>
        </p:txBody>
      </p:sp>
      <p:sp>
        <p:nvSpPr>
          <p:cNvPr id="142" name="Google Shape;142;p2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Copyright always allows some uses without any permission.</a:t>
            </a:r>
            <a:endParaRPr/>
          </a:p>
          <a:p>
            <a:pPr marL="457200" lvl="0" indent="-342900" algn="l" rtl="0">
              <a:spcBef>
                <a:spcPts val="0"/>
              </a:spcBef>
              <a:spcAft>
                <a:spcPts val="0"/>
              </a:spcAft>
              <a:buSzPts val="1800"/>
              <a:buChar char="●"/>
            </a:pPr>
            <a:r>
              <a:rPr lang="en" u="sng">
                <a:solidFill>
                  <a:schemeClr val="hlink"/>
                </a:solidFill>
                <a:hlinkClick r:id="rId3"/>
              </a:rPr>
              <a:t>The classroom use exemption</a:t>
            </a:r>
            <a:r>
              <a:rPr lang="en"/>
              <a:t>: both instructor and students can </a:t>
            </a:r>
            <a:r>
              <a:rPr lang="en" b="1"/>
              <a:t>perform or display</a:t>
            </a:r>
            <a:r>
              <a:rPr lang="en"/>
              <a:t> any works. It only applies to a usage </a:t>
            </a:r>
            <a:r>
              <a:rPr lang="en" b="1"/>
              <a:t>in a classroom</a:t>
            </a:r>
            <a:r>
              <a:rPr lang="en"/>
              <a:t>, at a </a:t>
            </a:r>
            <a:r>
              <a:rPr lang="en" b="1"/>
              <a:t>nonprofit educational institution</a:t>
            </a:r>
            <a:r>
              <a:rPr lang="en"/>
              <a:t>, for people there </a:t>
            </a:r>
            <a:r>
              <a:rPr lang="en" b="1"/>
              <a:t>in person.</a:t>
            </a:r>
            <a:endParaRPr b="1"/>
          </a:p>
          <a:p>
            <a:pPr marL="457200" lvl="0" indent="-342900" algn="l" rtl="0">
              <a:spcBef>
                <a:spcPts val="0"/>
              </a:spcBef>
              <a:spcAft>
                <a:spcPts val="0"/>
              </a:spcAft>
              <a:buSzPts val="1800"/>
              <a:buChar char="●"/>
            </a:pPr>
            <a:r>
              <a:rPr lang="en" u="sng">
                <a:solidFill>
                  <a:schemeClr val="hlink"/>
                </a:solidFill>
                <a:hlinkClick r:id="rId4"/>
              </a:rPr>
              <a:t>Fair use</a:t>
            </a:r>
            <a:r>
              <a:rPr lang="en"/>
              <a:t>: s flexible exception but difficult to predict.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5"/>
          <p:cNvSpPr txBox="1">
            <a:spLocks noGrp="1"/>
          </p:cNvSpPr>
          <p:nvPr>
            <p:ph type="title"/>
          </p:nvPr>
        </p:nvSpPr>
        <p:spPr>
          <a:xfrm>
            <a:off x="317200" y="738725"/>
            <a:ext cx="84648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Other exceptions, exemptions, and limitations</a:t>
            </a:r>
            <a:endParaRPr/>
          </a:p>
        </p:txBody>
      </p:sp>
      <p:sp>
        <p:nvSpPr>
          <p:cNvPr id="148" name="Google Shape;148;p25"/>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First sale</a:t>
            </a:r>
            <a:r>
              <a:rPr lang="en"/>
              <a:t>: once a single copy of a creative work has been sold, that particular copy can be redistributed by anyone. Libraries can lend the copies they own due to this.</a:t>
            </a:r>
            <a:endParaRPr/>
          </a:p>
          <a:p>
            <a:pPr marL="457200" lvl="0" indent="-342900" algn="l" rtl="0">
              <a:spcBef>
                <a:spcPts val="0"/>
              </a:spcBef>
              <a:spcAft>
                <a:spcPts val="0"/>
              </a:spcAft>
              <a:buSzPts val="1800"/>
              <a:buChar char="●"/>
            </a:pPr>
            <a:r>
              <a:rPr lang="en"/>
              <a:t>Libraries are allowed to provide copiers and scanners without being liable for copyright infringement.</a:t>
            </a:r>
            <a:endParaRPr/>
          </a:p>
          <a:p>
            <a:pPr marL="457200" lvl="0" indent="-342900" algn="l" rtl="0">
              <a:spcBef>
                <a:spcPts val="0"/>
              </a:spcBef>
              <a:spcAft>
                <a:spcPts val="0"/>
              </a:spcAft>
              <a:buSzPts val="1800"/>
              <a:buChar char="●"/>
            </a:pPr>
            <a:r>
              <a:rPr lang="en"/>
              <a:t>Small businesses are allowed to have radios and TVs where customers can see and hear them.</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Fair use - what is it?</a:t>
            </a:r>
            <a:endParaRPr/>
          </a:p>
        </p:txBody>
      </p:sp>
      <p:sp>
        <p:nvSpPr>
          <p:cNvPr id="154" name="Google Shape;154;p2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Fair use</a:t>
            </a:r>
            <a:r>
              <a:rPr lang="en"/>
              <a:t> is a legal doctrine that promotes freedom of expression by permitting the unlicensed use of copyright-protected works in certain circumstances.</a:t>
            </a:r>
            <a:endParaRPr/>
          </a:p>
          <a:p>
            <a:pPr marL="457200" lvl="0" indent="-342900" algn="l" rtl="0">
              <a:spcBef>
                <a:spcPts val="0"/>
              </a:spcBef>
              <a:spcAft>
                <a:spcPts val="0"/>
              </a:spcAft>
              <a:buSzPts val="1800"/>
              <a:buChar char="●"/>
            </a:pPr>
            <a:r>
              <a:rPr lang="en"/>
              <a:t>The major fair use decisions are summarized in the </a:t>
            </a:r>
            <a:r>
              <a:rPr lang="en" u="sng">
                <a:solidFill>
                  <a:schemeClr val="hlink"/>
                </a:solidFill>
                <a:hlinkClick r:id="rId4"/>
              </a:rPr>
              <a:t>fair use index</a:t>
            </a:r>
            <a:r>
              <a:rPr lang="en"/>
              <a:t>, which is searchable.</a:t>
            </a:r>
            <a:endParaRPr/>
          </a:p>
          <a:p>
            <a:pPr marL="457200" lvl="0" indent="-342900" algn="l" rtl="0">
              <a:spcBef>
                <a:spcPts val="0"/>
              </a:spcBef>
              <a:spcAft>
                <a:spcPts val="0"/>
              </a:spcAft>
              <a:buSzPts val="1800"/>
              <a:buChar char="●"/>
            </a:pPr>
            <a:r>
              <a:rPr lang="en"/>
              <a:t>The distinction between what is fair use and what is not is not always clear.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Fair use - the four factors</a:t>
            </a:r>
            <a:endParaRPr/>
          </a:p>
        </p:txBody>
      </p:sp>
      <p:sp>
        <p:nvSpPr>
          <p:cNvPr id="160" name="Google Shape;160;p27"/>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en"/>
              <a:t>The </a:t>
            </a:r>
            <a:r>
              <a:rPr lang="en" b="1"/>
              <a:t>purpose and character of the use</a:t>
            </a:r>
            <a:r>
              <a:rPr lang="en"/>
              <a:t>, including whether such use is of commercial nature or is for nonprofit educational purposes</a:t>
            </a:r>
            <a:endParaRPr/>
          </a:p>
          <a:p>
            <a:pPr marL="457200" lvl="0" indent="-342900" algn="l" rtl="0">
              <a:spcBef>
                <a:spcPts val="0"/>
              </a:spcBef>
              <a:spcAft>
                <a:spcPts val="0"/>
              </a:spcAft>
              <a:buSzPts val="1800"/>
              <a:buAutoNum type="arabicPeriod"/>
            </a:pPr>
            <a:r>
              <a:rPr lang="en"/>
              <a:t>The </a:t>
            </a:r>
            <a:r>
              <a:rPr lang="en" b="1"/>
              <a:t>nature of the copyrighted work</a:t>
            </a:r>
            <a:r>
              <a:rPr lang="en"/>
              <a:t> (e.g., whether it is factual or creative in nature)</a:t>
            </a:r>
            <a:endParaRPr/>
          </a:p>
          <a:p>
            <a:pPr marL="457200" lvl="0" indent="-342900" algn="l" rtl="0">
              <a:spcBef>
                <a:spcPts val="0"/>
              </a:spcBef>
              <a:spcAft>
                <a:spcPts val="0"/>
              </a:spcAft>
              <a:buSzPts val="1800"/>
              <a:buAutoNum type="arabicPeriod"/>
            </a:pPr>
            <a:r>
              <a:rPr lang="en"/>
              <a:t>The</a:t>
            </a:r>
            <a:r>
              <a:rPr lang="en" b="1"/>
              <a:t> amount and substantial of the portion used</a:t>
            </a:r>
            <a:r>
              <a:rPr lang="en"/>
              <a:t> in relation to the copyrighted work as a whole</a:t>
            </a:r>
            <a:endParaRPr/>
          </a:p>
          <a:p>
            <a:pPr marL="457200" lvl="0" indent="-342900" algn="l" rtl="0">
              <a:spcBef>
                <a:spcPts val="0"/>
              </a:spcBef>
              <a:spcAft>
                <a:spcPts val="0"/>
              </a:spcAft>
              <a:buSzPts val="1800"/>
              <a:buAutoNum type="arabicPeriod"/>
            </a:pPr>
            <a:r>
              <a:rPr lang="en"/>
              <a:t>The </a:t>
            </a:r>
            <a:r>
              <a:rPr lang="en" b="1"/>
              <a:t>effect of the use upon the potential market</a:t>
            </a:r>
            <a:r>
              <a:rPr lang="en"/>
              <a:t> for or value of the copyrighted work</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Exceptions and limitations for CC Licenses</a:t>
            </a:r>
            <a:endParaRPr/>
          </a:p>
        </p:txBody>
      </p:sp>
      <p:sp>
        <p:nvSpPr>
          <p:cNvPr id="166" name="Google Shape;166;p28"/>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Where Creative Commons licensing is selected by the creator to allow specific uses of a work, the doctrine of Fair Use applies to any copyrighted work, and does not require any permissions from the creator.</a:t>
            </a:r>
            <a:endParaRPr/>
          </a:p>
          <a:p>
            <a:pPr marL="457200" lvl="0" indent="-342900" algn="l" rtl="0">
              <a:spcBef>
                <a:spcPts val="0"/>
              </a:spcBef>
              <a:spcAft>
                <a:spcPts val="0"/>
              </a:spcAft>
              <a:buSzPts val="1800"/>
              <a:buChar char="●"/>
            </a:pPr>
            <a:r>
              <a:rPr lang="en"/>
              <a:t>By design, CC licenses do not reduce, limit, or restrict any rights under exceptions and limitations to copyright, such as fair use or fair dealing.</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Protect your work with CC license…</a:t>
            </a:r>
            <a:endParaRPr/>
          </a:p>
        </p:txBody>
      </p:sp>
      <p:sp>
        <p:nvSpPr>
          <p:cNvPr id="172" name="Google Shape;172;p2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You must clearly mark what part(s) of your mixed work are still protected by copyright.  Although you may be able to use that part of the copyrighted work under "Fair Use", you cannot guarantee that "Fair Use" will apply to the next user.  </a:t>
            </a:r>
            <a:endParaRPr/>
          </a:p>
          <a:p>
            <a:pPr marL="457200" lvl="0" indent="-342900" algn="l" rtl="0">
              <a:spcBef>
                <a:spcPts val="0"/>
              </a:spcBef>
              <a:spcAft>
                <a:spcPts val="0"/>
              </a:spcAft>
              <a:buSzPts val="1800"/>
              <a:buChar char="●"/>
            </a:pPr>
            <a:r>
              <a:rPr lang="en"/>
              <a:t>If you do not clearly mark your mixed licensed content, you could mislead a re-user into misuse of another person's property.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Reference</a:t>
            </a:r>
            <a:endParaRPr/>
          </a:p>
        </p:txBody>
      </p:sp>
      <p:sp>
        <p:nvSpPr>
          <p:cNvPr id="178" name="Google Shape;178;p30"/>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Copyright.gov</a:t>
            </a:r>
            <a:endParaRPr/>
          </a:p>
          <a:p>
            <a:pPr marL="457200" lvl="0" indent="-342900" algn="l" rtl="0">
              <a:spcBef>
                <a:spcPts val="0"/>
              </a:spcBef>
              <a:spcAft>
                <a:spcPts val="0"/>
              </a:spcAft>
              <a:buSzPts val="1800"/>
              <a:buChar char="●"/>
            </a:pPr>
            <a:r>
              <a:rPr lang="en" u="sng">
                <a:solidFill>
                  <a:schemeClr val="hlink"/>
                </a:solidFill>
                <a:hlinkClick r:id="rId4"/>
              </a:rPr>
              <a:t>WIPO</a:t>
            </a:r>
            <a:endParaRPr/>
          </a:p>
          <a:p>
            <a:pPr marL="457200" lvl="0" indent="-342900" algn="l" rtl="0">
              <a:spcBef>
                <a:spcPts val="0"/>
              </a:spcBef>
              <a:spcAft>
                <a:spcPts val="0"/>
              </a:spcAft>
              <a:buSzPts val="1800"/>
              <a:buChar char="●"/>
            </a:pPr>
            <a:r>
              <a:rPr lang="en" u="sng">
                <a:solidFill>
                  <a:schemeClr val="hlink"/>
                </a:solidFill>
                <a:hlinkClick r:id="rId5"/>
              </a:rPr>
              <a:t>Copyright &amp; Fair Use (Stanford Libraries)</a:t>
            </a:r>
            <a:endParaRPr/>
          </a:p>
          <a:p>
            <a:pPr marL="457200" lvl="0" indent="-342900" algn="l" rtl="0">
              <a:spcBef>
                <a:spcPts val="0"/>
              </a:spcBef>
              <a:spcAft>
                <a:spcPts val="0"/>
              </a:spcAft>
              <a:buSzPts val="1800"/>
              <a:buChar char="●"/>
            </a:pPr>
            <a:r>
              <a:rPr lang="en" u="sng">
                <a:solidFill>
                  <a:schemeClr val="hlink"/>
                </a:solidFill>
                <a:hlinkClick r:id="rId6"/>
              </a:rPr>
              <a:t>Legal Information Institute</a:t>
            </a:r>
            <a:r>
              <a:rPr lang="en"/>
              <a:t> at Cornell Law School</a:t>
            </a:r>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1"/>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Three Layers of the CC Licenses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Licences - 3 Layers</a:t>
            </a:r>
            <a:endParaRPr/>
          </a:p>
        </p:txBody>
      </p:sp>
      <p:sp>
        <p:nvSpPr>
          <p:cNvPr id="80" name="Google Shape;80;p15"/>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u="sng">
                <a:solidFill>
                  <a:schemeClr val="hlink"/>
                </a:solidFill>
                <a:hlinkClick r:id="rId3"/>
              </a:rPr>
              <a:t>The Legal Code</a:t>
            </a:r>
            <a:r>
              <a:rPr lang="en"/>
              <a:t> - The legal code is the terms and conditions of the license that are enforceable in court.  This layer makes the base of the license.  </a:t>
            </a:r>
            <a:endParaRPr/>
          </a:p>
          <a:p>
            <a:pPr marL="457200" lvl="0" indent="-342900" algn="l" rtl="0">
              <a:spcBef>
                <a:spcPts val="0"/>
              </a:spcBef>
              <a:spcAft>
                <a:spcPts val="0"/>
              </a:spcAft>
              <a:buSzPts val="1800"/>
              <a:buChar char="●"/>
            </a:pPr>
            <a:r>
              <a:rPr lang="en" u="sng">
                <a:solidFill>
                  <a:schemeClr val="hlink"/>
                </a:solidFill>
                <a:hlinkClick r:id="rId4"/>
              </a:rPr>
              <a:t>Common Deeds</a:t>
            </a:r>
            <a:r>
              <a:rPr lang="en"/>
              <a:t> - The common deeds are the web pages that lay out the terms of the licenses in language for a  layperson.  </a:t>
            </a:r>
            <a:endParaRPr/>
          </a:p>
          <a:p>
            <a:pPr marL="457200" lvl="0" indent="-342900" algn="l" rtl="0">
              <a:spcBef>
                <a:spcPts val="0"/>
              </a:spcBef>
              <a:spcAft>
                <a:spcPts val="0"/>
              </a:spcAft>
              <a:buSzPts val="1800"/>
              <a:buChar char="●"/>
            </a:pPr>
            <a:r>
              <a:rPr lang="en" u="sng">
                <a:solidFill>
                  <a:schemeClr val="hlink"/>
                </a:solidFill>
                <a:hlinkClick r:id="rId5"/>
              </a:rPr>
              <a:t>Machine Readable Version</a:t>
            </a:r>
            <a:r>
              <a:rPr lang="en"/>
              <a:t> - The final layer of the license is a machine readable version that helps software with the creation, distribution, reproduction, and discovery of Creative Commons works.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6"/>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Four License Elements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- 4 Elements</a:t>
            </a:r>
            <a:endParaRPr/>
          </a:p>
        </p:txBody>
      </p:sp>
      <p:graphicFrame>
        <p:nvGraphicFramePr>
          <p:cNvPr id="91" name="Google Shape;91;p17"/>
          <p:cNvGraphicFramePr/>
          <p:nvPr/>
        </p:nvGraphicFramePr>
        <p:xfrm>
          <a:off x="437625" y="1880825"/>
          <a:ext cx="3000000" cy="3000000"/>
        </p:xfrm>
        <a:graphic>
          <a:graphicData uri="http://schemas.openxmlformats.org/drawingml/2006/table">
            <a:tbl>
              <a:tblPr>
                <a:noFill/>
                <a:tableStyleId>{D4DEA9AD-2A1D-4ED2-8A45-D7C832E1975B}</a:tableStyleId>
              </a:tblPr>
              <a:tblGrid>
                <a:gridCol w="1938750">
                  <a:extLst>
                    <a:ext uri="{9D8B030D-6E8A-4147-A177-3AD203B41FA5}">
                      <a16:colId xmlns:a16="http://schemas.microsoft.com/office/drawing/2014/main" val="20000"/>
                    </a:ext>
                  </a:extLst>
                </a:gridCol>
                <a:gridCol w="2106900">
                  <a:extLst>
                    <a:ext uri="{9D8B030D-6E8A-4147-A177-3AD203B41FA5}">
                      <a16:colId xmlns:a16="http://schemas.microsoft.com/office/drawing/2014/main" val="20001"/>
                    </a:ext>
                  </a:extLst>
                </a:gridCol>
                <a:gridCol w="2242325">
                  <a:extLst>
                    <a:ext uri="{9D8B030D-6E8A-4147-A177-3AD203B41FA5}">
                      <a16:colId xmlns:a16="http://schemas.microsoft.com/office/drawing/2014/main" val="20002"/>
                    </a:ext>
                  </a:extLst>
                </a:gridCol>
                <a:gridCol w="1968425">
                  <a:extLst>
                    <a:ext uri="{9D8B030D-6E8A-4147-A177-3AD203B41FA5}">
                      <a16:colId xmlns:a16="http://schemas.microsoft.com/office/drawing/2014/main" val="20003"/>
                    </a:ext>
                  </a:extLst>
                </a:gridCol>
              </a:tblGrid>
              <a:tr h="12023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0"/>
                  </a:ext>
                </a:extLst>
              </a:tr>
              <a:tr h="1002025">
                <a:tc>
                  <a:txBody>
                    <a:bodyPr/>
                    <a:lstStyle/>
                    <a:p>
                      <a:pPr marL="0" lvl="0" indent="0" algn="l" rtl="0">
                        <a:spcBef>
                          <a:spcPts val="0"/>
                        </a:spcBef>
                        <a:spcAft>
                          <a:spcPts val="0"/>
                        </a:spcAft>
                        <a:buNone/>
                      </a:pPr>
                      <a:r>
                        <a:rPr lang="en"/>
                        <a:t>Attribution or </a:t>
                      </a:r>
                      <a:r>
                        <a:rPr lang="en" b="1"/>
                        <a:t>BY</a:t>
                      </a:r>
                      <a:r>
                        <a:rPr lang="en"/>
                        <a:t>. All licenses must include this element.  </a:t>
                      </a:r>
                      <a:endParaRPr/>
                    </a:p>
                  </a:txBody>
                  <a:tcPr marL="91425" marR="91425" marT="91425" marB="91425"/>
                </a:tc>
                <a:tc>
                  <a:txBody>
                    <a:bodyPr/>
                    <a:lstStyle/>
                    <a:p>
                      <a:pPr marL="0" lvl="0" indent="0" algn="l" rtl="0">
                        <a:spcBef>
                          <a:spcPts val="0"/>
                        </a:spcBef>
                        <a:spcAft>
                          <a:spcPts val="0"/>
                        </a:spcAft>
                        <a:buNone/>
                      </a:pPr>
                      <a:r>
                        <a:rPr lang="en"/>
                        <a:t>Non-Commercial or </a:t>
                      </a:r>
                      <a:r>
                        <a:rPr lang="en" b="1"/>
                        <a:t>NC</a:t>
                      </a:r>
                      <a:r>
                        <a:rPr lang="en"/>
                        <a:t>. This means the work is only available to use for non-commercial purposes.</a:t>
                      </a:r>
                      <a:endParaRPr/>
                    </a:p>
                  </a:txBody>
                  <a:tcPr marL="91425" marR="91425" marT="91425" marB="91425"/>
                </a:tc>
                <a:tc>
                  <a:txBody>
                    <a:bodyPr/>
                    <a:lstStyle/>
                    <a:p>
                      <a:pPr marL="0" lvl="0" indent="0" algn="l" rtl="0">
                        <a:spcBef>
                          <a:spcPts val="0"/>
                        </a:spcBef>
                        <a:spcAft>
                          <a:spcPts val="0"/>
                        </a:spcAft>
                        <a:buNone/>
                      </a:pPr>
                      <a:r>
                        <a:rPr lang="en"/>
                        <a:t>Share Alike or </a:t>
                      </a:r>
                      <a:r>
                        <a:rPr lang="en" b="1"/>
                        <a:t>SA</a:t>
                      </a:r>
                      <a:r>
                        <a:rPr lang="en"/>
                        <a:t>.  This symbol means that if any adaptations or derivatives are made that they must be shared using the same license type as the original. </a:t>
                      </a:r>
                      <a:endParaRPr/>
                    </a:p>
                  </a:txBody>
                  <a:tcPr marL="91425" marR="91425" marT="91425" marB="91425"/>
                </a:tc>
                <a:tc>
                  <a:txBody>
                    <a:bodyPr/>
                    <a:lstStyle/>
                    <a:p>
                      <a:pPr marL="0" lvl="0" indent="0" algn="l" rtl="0">
                        <a:spcBef>
                          <a:spcPts val="0"/>
                        </a:spcBef>
                        <a:spcAft>
                          <a:spcPts val="0"/>
                        </a:spcAft>
                        <a:buNone/>
                      </a:pPr>
                      <a:r>
                        <a:rPr lang="en"/>
                        <a:t>No Derivatives or </a:t>
                      </a:r>
                      <a:r>
                        <a:rPr lang="en" b="1"/>
                        <a:t>ND</a:t>
                      </a:r>
                      <a:r>
                        <a:rPr lang="en"/>
                        <a:t>. This means that users cannot share derivatives or adaptations of the work. </a:t>
                      </a:r>
                      <a:endParaRPr/>
                    </a:p>
                  </a:txBody>
                  <a:tcPr marL="91425" marR="91425" marT="91425" marB="91425"/>
                </a:tc>
                <a:extLst>
                  <a:ext uri="{0D108BD9-81ED-4DB2-BD59-A6C34878D82A}">
                    <a16:rowId xmlns:a16="http://schemas.microsoft.com/office/drawing/2014/main" val="10001"/>
                  </a:ext>
                </a:extLst>
              </a:tr>
            </a:tbl>
          </a:graphicData>
        </a:graphic>
      </p:graphicFrame>
      <p:pic>
        <p:nvPicPr>
          <p:cNvPr id="92" name="Google Shape;92;p17"/>
          <p:cNvPicPr preferRelativeResize="0"/>
          <p:nvPr/>
        </p:nvPicPr>
        <p:blipFill>
          <a:blip r:embed="rId3">
            <a:alphaModFix/>
          </a:blip>
          <a:stretch>
            <a:fillRect/>
          </a:stretch>
        </p:blipFill>
        <p:spPr>
          <a:xfrm>
            <a:off x="767100" y="1880825"/>
            <a:ext cx="1202299" cy="1202299"/>
          </a:xfrm>
          <a:prstGeom prst="rect">
            <a:avLst/>
          </a:prstGeom>
          <a:noFill/>
          <a:ln>
            <a:noFill/>
          </a:ln>
        </p:spPr>
      </p:pic>
      <p:pic>
        <p:nvPicPr>
          <p:cNvPr id="93" name="Google Shape;93;p17"/>
          <p:cNvPicPr preferRelativeResize="0"/>
          <p:nvPr/>
        </p:nvPicPr>
        <p:blipFill>
          <a:blip r:embed="rId4">
            <a:alphaModFix/>
          </a:blip>
          <a:stretch>
            <a:fillRect/>
          </a:stretch>
        </p:blipFill>
        <p:spPr>
          <a:xfrm>
            <a:off x="2836200" y="1880825"/>
            <a:ext cx="1202299" cy="1202299"/>
          </a:xfrm>
          <a:prstGeom prst="rect">
            <a:avLst/>
          </a:prstGeom>
          <a:noFill/>
          <a:ln>
            <a:noFill/>
          </a:ln>
        </p:spPr>
      </p:pic>
      <p:pic>
        <p:nvPicPr>
          <p:cNvPr id="94" name="Google Shape;94;p17"/>
          <p:cNvPicPr preferRelativeResize="0"/>
          <p:nvPr/>
        </p:nvPicPr>
        <p:blipFill>
          <a:blip r:embed="rId5">
            <a:alphaModFix/>
          </a:blip>
          <a:stretch>
            <a:fillRect/>
          </a:stretch>
        </p:blipFill>
        <p:spPr>
          <a:xfrm>
            <a:off x="5013050" y="1880825"/>
            <a:ext cx="1202299" cy="1202299"/>
          </a:xfrm>
          <a:prstGeom prst="rect">
            <a:avLst/>
          </a:prstGeom>
          <a:noFill/>
          <a:ln>
            <a:noFill/>
          </a:ln>
        </p:spPr>
      </p:pic>
      <p:pic>
        <p:nvPicPr>
          <p:cNvPr id="95" name="Google Shape;95;p17"/>
          <p:cNvPicPr preferRelativeResize="0"/>
          <p:nvPr/>
        </p:nvPicPr>
        <p:blipFill>
          <a:blip r:embed="rId6">
            <a:alphaModFix/>
          </a:blip>
          <a:stretch>
            <a:fillRect/>
          </a:stretch>
        </p:blipFill>
        <p:spPr>
          <a:xfrm>
            <a:off x="7153325" y="1880825"/>
            <a:ext cx="1202299" cy="12022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8"/>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Six Creative Commons Licenses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- 6 Types</a:t>
            </a:r>
            <a:endParaRPr/>
          </a:p>
        </p:txBody>
      </p:sp>
      <p:graphicFrame>
        <p:nvGraphicFramePr>
          <p:cNvPr id="106" name="Google Shape;106;p19"/>
          <p:cNvGraphicFramePr/>
          <p:nvPr/>
        </p:nvGraphicFramePr>
        <p:xfrm>
          <a:off x="197150" y="1812650"/>
          <a:ext cx="3000000" cy="3000000"/>
        </p:xfrm>
        <a:graphic>
          <a:graphicData uri="http://schemas.openxmlformats.org/drawingml/2006/table">
            <a:tbl>
              <a:tblPr>
                <a:noFill/>
                <a:tableStyleId>{D4DEA9AD-2A1D-4ED2-8A45-D7C832E1975B}</a:tableStyleId>
              </a:tblPr>
              <a:tblGrid>
                <a:gridCol w="2194200">
                  <a:extLst>
                    <a:ext uri="{9D8B030D-6E8A-4147-A177-3AD203B41FA5}">
                      <a16:colId xmlns:a16="http://schemas.microsoft.com/office/drawing/2014/main" val="20000"/>
                    </a:ext>
                  </a:extLst>
                </a:gridCol>
                <a:gridCol w="782100">
                  <a:extLst>
                    <a:ext uri="{9D8B030D-6E8A-4147-A177-3AD203B41FA5}">
                      <a16:colId xmlns:a16="http://schemas.microsoft.com/office/drawing/2014/main" val="20001"/>
                    </a:ext>
                  </a:extLst>
                </a:gridCol>
                <a:gridCol w="5765225">
                  <a:extLst>
                    <a:ext uri="{9D8B030D-6E8A-4147-A177-3AD203B41FA5}">
                      <a16:colId xmlns:a16="http://schemas.microsoft.com/office/drawing/2014/main" val="20002"/>
                    </a:ext>
                  </a:extLst>
                </a:gridCol>
              </a:tblGrid>
              <a:tr h="9357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3"/>
                        </a:rPr>
                        <a:t>CC BY</a:t>
                      </a:r>
                      <a:endParaRPr/>
                    </a:p>
                  </a:txBody>
                  <a:tcPr marL="91425" marR="91425" marT="91425" marB="91425"/>
                </a:tc>
                <a:tc>
                  <a:txBody>
                    <a:bodyPr/>
                    <a:lstStyle/>
                    <a:p>
                      <a:pPr marL="0" lvl="0" indent="0" algn="l" rtl="0">
                        <a:spcBef>
                          <a:spcPts val="0"/>
                        </a:spcBef>
                        <a:spcAft>
                          <a:spcPts val="0"/>
                        </a:spcAft>
                        <a:buNone/>
                      </a:pPr>
                      <a:r>
                        <a:rPr lang="en"/>
                        <a:t>This license is the most permissive of the licenses.  It requires users to give attribution to the creator.  From there, users can distribute, build upon, remix, and adapt the source.  Commercial use is allowed with this license.  </a:t>
                      </a:r>
                      <a:endParaRPr/>
                    </a:p>
                  </a:txBody>
                  <a:tcPr marL="91425" marR="91425" marT="91425" marB="91425"/>
                </a:tc>
                <a:extLst>
                  <a:ext uri="{0D108BD9-81ED-4DB2-BD59-A6C34878D82A}">
                    <a16:rowId xmlns:a16="http://schemas.microsoft.com/office/drawing/2014/main" val="10000"/>
                  </a:ext>
                </a:extLst>
              </a:tr>
              <a:tr h="11895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4"/>
                        </a:rPr>
                        <a:t>CC BY-SA</a:t>
                      </a:r>
                      <a:endParaRPr/>
                    </a:p>
                  </a:txBody>
                  <a:tcPr marL="91425" marR="91425" marT="91425" marB="91425"/>
                </a:tc>
                <a:tc>
                  <a:txBody>
                    <a:bodyPr/>
                    <a:lstStyle/>
                    <a:p>
                      <a:pPr marL="0" lvl="0" indent="0" algn="l" rtl="0">
                        <a:spcBef>
                          <a:spcPts val="0"/>
                        </a:spcBef>
                        <a:spcAft>
                          <a:spcPts val="0"/>
                        </a:spcAft>
                        <a:buNone/>
                      </a:pPr>
                      <a:r>
                        <a:rPr lang="en"/>
                        <a:t>This license also requires the user to give attribution to the creator and allows user to distribute and use the work in the same way as the CC BY license, including commercial use.  However, for users who create a derivative of the work, they must use the same license as the original work. </a:t>
                      </a:r>
                      <a:endParaRPr/>
                    </a:p>
                  </a:txBody>
                  <a:tcPr marL="91425" marR="91425" marT="91425" marB="91425"/>
                </a:tc>
                <a:extLst>
                  <a:ext uri="{0D108BD9-81ED-4DB2-BD59-A6C34878D82A}">
                    <a16:rowId xmlns:a16="http://schemas.microsoft.com/office/drawing/2014/main" val="10001"/>
                  </a:ext>
                </a:extLst>
              </a:tr>
              <a:tr h="9624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5"/>
                        </a:rPr>
                        <a:t>CC BY-NC</a:t>
                      </a:r>
                      <a:endParaRPr/>
                    </a:p>
                  </a:txBody>
                  <a:tcPr marL="91425" marR="91425" marT="91425" marB="91425"/>
                </a:tc>
                <a:tc>
                  <a:txBody>
                    <a:bodyPr/>
                    <a:lstStyle/>
                    <a:p>
                      <a:pPr marL="0" lvl="0" indent="0" algn="l" rtl="0">
                        <a:spcBef>
                          <a:spcPts val="0"/>
                        </a:spcBef>
                        <a:spcAft>
                          <a:spcPts val="0"/>
                        </a:spcAft>
                        <a:buNone/>
                      </a:pPr>
                      <a:r>
                        <a:rPr lang="en"/>
                        <a:t>This license also requires attribution to the creator.  Users can distribute, adapt, remix, and build upon the original work, as long as it is for non-commercial purposes. </a:t>
                      </a:r>
                      <a:endParaRPr/>
                    </a:p>
                  </a:txBody>
                  <a:tcPr marL="91425" marR="91425" marT="91425" marB="91425"/>
                </a:tc>
                <a:extLst>
                  <a:ext uri="{0D108BD9-81ED-4DB2-BD59-A6C34878D82A}">
                    <a16:rowId xmlns:a16="http://schemas.microsoft.com/office/drawing/2014/main" val="10002"/>
                  </a:ext>
                </a:extLst>
              </a:tr>
            </a:tbl>
          </a:graphicData>
        </a:graphic>
      </p:graphicFrame>
      <p:pic>
        <p:nvPicPr>
          <p:cNvPr id="107" name="Google Shape;107;p19"/>
          <p:cNvPicPr preferRelativeResize="0"/>
          <p:nvPr/>
        </p:nvPicPr>
        <p:blipFill>
          <a:blip r:embed="rId6">
            <a:alphaModFix/>
          </a:blip>
          <a:stretch>
            <a:fillRect/>
          </a:stretch>
        </p:blipFill>
        <p:spPr>
          <a:xfrm>
            <a:off x="197145" y="1812638"/>
            <a:ext cx="2194206" cy="767700"/>
          </a:xfrm>
          <a:prstGeom prst="rect">
            <a:avLst/>
          </a:prstGeom>
          <a:noFill/>
          <a:ln>
            <a:noFill/>
          </a:ln>
        </p:spPr>
      </p:pic>
      <p:pic>
        <p:nvPicPr>
          <p:cNvPr id="108" name="Google Shape;108;p19"/>
          <p:cNvPicPr preferRelativeResize="0"/>
          <p:nvPr/>
        </p:nvPicPr>
        <p:blipFill>
          <a:blip r:embed="rId7">
            <a:alphaModFix/>
          </a:blip>
          <a:stretch>
            <a:fillRect/>
          </a:stretch>
        </p:blipFill>
        <p:spPr>
          <a:xfrm>
            <a:off x="197145" y="2848920"/>
            <a:ext cx="2194206" cy="767700"/>
          </a:xfrm>
          <a:prstGeom prst="rect">
            <a:avLst/>
          </a:prstGeom>
          <a:noFill/>
          <a:ln>
            <a:noFill/>
          </a:ln>
        </p:spPr>
      </p:pic>
      <p:pic>
        <p:nvPicPr>
          <p:cNvPr id="109" name="Google Shape;109;p19"/>
          <p:cNvPicPr preferRelativeResize="0"/>
          <p:nvPr/>
        </p:nvPicPr>
        <p:blipFill>
          <a:blip r:embed="rId8">
            <a:alphaModFix/>
          </a:blip>
          <a:stretch>
            <a:fillRect/>
          </a:stretch>
        </p:blipFill>
        <p:spPr>
          <a:xfrm>
            <a:off x="197150" y="4098550"/>
            <a:ext cx="2194200" cy="767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Creative Commons License - 6 Types</a:t>
            </a:r>
            <a:endParaRPr/>
          </a:p>
        </p:txBody>
      </p:sp>
      <p:graphicFrame>
        <p:nvGraphicFramePr>
          <p:cNvPr id="115" name="Google Shape;115;p20"/>
          <p:cNvGraphicFramePr/>
          <p:nvPr/>
        </p:nvGraphicFramePr>
        <p:xfrm>
          <a:off x="181825" y="1884450"/>
          <a:ext cx="3000000" cy="3000000"/>
        </p:xfrm>
        <a:graphic>
          <a:graphicData uri="http://schemas.openxmlformats.org/drawingml/2006/table">
            <a:tbl>
              <a:tblPr>
                <a:noFill/>
                <a:tableStyleId>{D4DEA9AD-2A1D-4ED2-8A45-D7C832E1975B}</a:tableStyleId>
              </a:tblPr>
              <a:tblGrid>
                <a:gridCol w="2432525">
                  <a:extLst>
                    <a:ext uri="{9D8B030D-6E8A-4147-A177-3AD203B41FA5}">
                      <a16:colId xmlns:a16="http://schemas.microsoft.com/office/drawing/2014/main" val="20000"/>
                    </a:ext>
                  </a:extLst>
                </a:gridCol>
                <a:gridCol w="805050">
                  <a:extLst>
                    <a:ext uri="{9D8B030D-6E8A-4147-A177-3AD203B41FA5}">
                      <a16:colId xmlns:a16="http://schemas.microsoft.com/office/drawing/2014/main" val="20001"/>
                    </a:ext>
                  </a:extLst>
                </a:gridCol>
                <a:gridCol w="5512725">
                  <a:extLst>
                    <a:ext uri="{9D8B030D-6E8A-4147-A177-3AD203B41FA5}">
                      <a16:colId xmlns:a16="http://schemas.microsoft.com/office/drawing/2014/main" val="20002"/>
                    </a:ext>
                  </a:extLst>
                </a:gridCol>
              </a:tblGrid>
              <a:tr h="93587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3"/>
                        </a:rPr>
                        <a:t>CC BY-NC-SA</a:t>
                      </a:r>
                      <a:endParaRPr/>
                    </a:p>
                  </a:txBody>
                  <a:tcPr marL="91425" marR="91425" marT="91425" marB="91425"/>
                </a:tc>
                <a:tc>
                  <a:txBody>
                    <a:bodyPr/>
                    <a:lstStyle/>
                    <a:p>
                      <a:pPr marL="0" lvl="0" indent="0" algn="l" rtl="0">
                        <a:spcBef>
                          <a:spcPts val="0"/>
                        </a:spcBef>
                        <a:spcAft>
                          <a:spcPts val="0"/>
                        </a:spcAft>
                        <a:buNone/>
                      </a:pPr>
                      <a:r>
                        <a:rPr lang="en"/>
                        <a:t>This license has the same requirements as the CC BY-SA license.  If the user creates a derivative of the work, then the user must use the same type of license.  The use must also be for non-commercial purposes. </a:t>
                      </a:r>
                      <a:endParaRPr/>
                    </a:p>
                  </a:txBody>
                  <a:tcPr marL="91425" marR="91425" marT="91425" marB="91425"/>
                </a:tc>
                <a:extLst>
                  <a:ext uri="{0D108BD9-81ED-4DB2-BD59-A6C34878D82A}">
                    <a16:rowId xmlns:a16="http://schemas.microsoft.com/office/drawing/2014/main" val="10000"/>
                  </a:ext>
                </a:extLst>
              </a:tr>
              <a:tr h="9732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4"/>
                        </a:rPr>
                        <a:t>CC BY-ND</a:t>
                      </a:r>
                      <a:endParaRPr/>
                    </a:p>
                  </a:txBody>
                  <a:tcPr marL="91425" marR="91425" marT="91425" marB="91425"/>
                </a:tc>
                <a:tc>
                  <a:txBody>
                    <a:bodyPr/>
                    <a:lstStyle/>
                    <a:p>
                      <a:pPr marL="0" lvl="0" indent="0" algn="l" rtl="0">
                        <a:spcBef>
                          <a:spcPts val="0"/>
                        </a:spcBef>
                        <a:spcAft>
                          <a:spcPts val="0"/>
                        </a:spcAft>
                        <a:buNone/>
                      </a:pPr>
                      <a:r>
                        <a:rPr lang="en"/>
                        <a:t>This license allows users to copy and distribute materials with attribution to the creator.  However, this license does not allow you to build upon, adapt, or remix the content.  The distribution can be for commercial use.  </a:t>
                      </a:r>
                      <a:endParaRPr/>
                    </a:p>
                  </a:txBody>
                  <a:tcPr marL="91425" marR="91425" marT="91425" marB="91425"/>
                </a:tc>
                <a:extLst>
                  <a:ext uri="{0D108BD9-81ED-4DB2-BD59-A6C34878D82A}">
                    <a16:rowId xmlns:a16="http://schemas.microsoft.com/office/drawing/2014/main" val="10001"/>
                  </a:ext>
                </a:extLst>
              </a:tr>
              <a:tr h="973225">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u="sng">
                          <a:solidFill>
                            <a:schemeClr val="hlink"/>
                          </a:solidFill>
                          <a:hlinkClick r:id="rId5"/>
                        </a:rPr>
                        <a:t>CC BY-NC-ND</a:t>
                      </a:r>
                      <a:endParaRPr/>
                    </a:p>
                  </a:txBody>
                  <a:tcPr marL="91425" marR="91425" marT="91425" marB="91425"/>
                </a:tc>
                <a:tc>
                  <a:txBody>
                    <a:bodyPr/>
                    <a:lstStyle/>
                    <a:p>
                      <a:pPr marL="0" lvl="0" indent="0" algn="l" rtl="0">
                        <a:spcBef>
                          <a:spcPts val="0"/>
                        </a:spcBef>
                        <a:spcAft>
                          <a:spcPts val="0"/>
                        </a:spcAft>
                        <a:buNone/>
                      </a:pPr>
                      <a:r>
                        <a:rPr lang="en"/>
                        <a:t>This license has the same parameters as the BY-NC license, however, the distribution can only be for non-commercial use.  </a:t>
                      </a:r>
                      <a:endParaRPr/>
                    </a:p>
                  </a:txBody>
                  <a:tcPr marL="91425" marR="91425" marT="91425" marB="91425"/>
                </a:tc>
                <a:extLst>
                  <a:ext uri="{0D108BD9-81ED-4DB2-BD59-A6C34878D82A}">
                    <a16:rowId xmlns:a16="http://schemas.microsoft.com/office/drawing/2014/main" val="10002"/>
                  </a:ext>
                </a:extLst>
              </a:tr>
            </a:tbl>
          </a:graphicData>
        </a:graphic>
      </p:graphicFrame>
      <p:pic>
        <p:nvPicPr>
          <p:cNvPr id="116" name="Google Shape;116;p20"/>
          <p:cNvPicPr preferRelativeResize="0"/>
          <p:nvPr/>
        </p:nvPicPr>
        <p:blipFill>
          <a:blip r:embed="rId6">
            <a:alphaModFix/>
          </a:blip>
          <a:stretch>
            <a:fillRect/>
          </a:stretch>
        </p:blipFill>
        <p:spPr>
          <a:xfrm>
            <a:off x="181825" y="1900225"/>
            <a:ext cx="2432525" cy="851075"/>
          </a:xfrm>
          <a:prstGeom prst="rect">
            <a:avLst/>
          </a:prstGeom>
          <a:noFill/>
          <a:ln>
            <a:noFill/>
          </a:ln>
        </p:spPr>
      </p:pic>
      <p:pic>
        <p:nvPicPr>
          <p:cNvPr id="117" name="Google Shape;117;p20"/>
          <p:cNvPicPr preferRelativeResize="0"/>
          <p:nvPr/>
        </p:nvPicPr>
        <p:blipFill>
          <a:blip r:embed="rId7">
            <a:alphaModFix/>
          </a:blip>
          <a:stretch>
            <a:fillRect/>
          </a:stretch>
        </p:blipFill>
        <p:spPr>
          <a:xfrm>
            <a:off x="181825" y="2920725"/>
            <a:ext cx="2432525" cy="851087"/>
          </a:xfrm>
          <a:prstGeom prst="rect">
            <a:avLst/>
          </a:prstGeom>
          <a:noFill/>
          <a:ln>
            <a:noFill/>
          </a:ln>
        </p:spPr>
      </p:pic>
      <p:pic>
        <p:nvPicPr>
          <p:cNvPr id="118" name="Google Shape;118;p20"/>
          <p:cNvPicPr preferRelativeResize="0"/>
          <p:nvPr/>
        </p:nvPicPr>
        <p:blipFill>
          <a:blip r:embed="rId8">
            <a:alphaModFix/>
          </a:blip>
          <a:stretch>
            <a:fillRect/>
          </a:stretch>
        </p:blipFill>
        <p:spPr>
          <a:xfrm>
            <a:off x="181825" y="3941225"/>
            <a:ext cx="2432525" cy="85107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Two Public Domain Tools </a:t>
            </a:r>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1080</Words>
  <Application>Microsoft Office PowerPoint</Application>
  <PresentationFormat>On-screen Show (16:9)</PresentationFormat>
  <Paragraphs>66</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Roboto</vt:lpstr>
      <vt:lpstr>Material</vt:lpstr>
      <vt:lpstr>Anatomy of a CC License</vt:lpstr>
      <vt:lpstr>Three Layers of the CC Licenses</vt:lpstr>
      <vt:lpstr>Creative Commons Licences - 3 Layers</vt:lpstr>
      <vt:lpstr>Four License Elements</vt:lpstr>
      <vt:lpstr>Creative Commons License - 4 Elements</vt:lpstr>
      <vt:lpstr>Six Creative Commons Licenses</vt:lpstr>
      <vt:lpstr>Creative Commons License - 6 Types</vt:lpstr>
      <vt:lpstr>Creative Commons License - 6 Types</vt:lpstr>
      <vt:lpstr>Two Public Domain Tools </vt:lpstr>
      <vt:lpstr>Creative Commons License - Public Domain</vt:lpstr>
      <vt:lpstr>Exceptions and Limitations</vt:lpstr>
      <vt:lpstr>Built in exceptions and limitations</vt:lpstr>
      <vt:lpstr>Other exceptions, exemptions, and limitations</vt:lpstr>
      <vt:lpstr>Fair use - what is it?</vt:lpstr>
      <vt:lpstr>Fair use - the four factors</vt:lpstr>
      <vt:lpstr>Exceptions and limitations for CC Licenses</vt:lpstr>
      <vt:lpstr>Protect your work with CC license…</vt:lpstr>
      <vt:lpstr>Reference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Anatomy of a CC License</dc:title>
  <dc:creator>Clarage, Elizabeth Claire</dc:creator>
  <cp:lastModifiedBy>Clarage, Elizabeth Claire</cp:lastModifiedBy>
  <cp:revision>1</cp:revision>
  <dcterms:modified xsi:type="dcterms:W3CDTF">2024-01-05T17:34:38Z</dcterms:modified>
</cp:coreProperties>
</file>