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3" r:id="rId6"/>
    <p:sldId id="265" r:id="rId7"/>
    <p:sldId id="264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71" autoAdjust="0"/>
  </p:normalViewPr>
  <p:slideViewPr>
    <p:cSldViewPr>
      <p:cViewPr varScale="1">
        <p:scale>
          <a:sx n="86" d="100"/>
          <a:sy n="86" d="100"/>
        </p:scale>
        <p:origin x="-155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4A5BE-3EEE-4628-9605-6FA924DF0AC2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586F4-5F45-41E7-91EE-23E94AA199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396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Big deal: Large number of journals sold by publishers in bundles</a:t>
            </a:r>
          </a:p>
          <a:p>
            <a:r>
              <a:rPr lang="en-US" baseline="0" dirty="0" smtClean="0"/>
              <a:t>Price increases year to year, incentives to stay in the deal, add-on titles, pricing based on previous subscriptions</a:t>
            </a:r>
          </a:p>
          <a:p>
            <a:r>
              <a:rPr lang="en-US" baseline="0" dirty="0" smtClean="0"/>
              <a:t>Growing discomfort with the big deal</a:t>
            </a:r>
          </a:p>
          <a:p>
            <a:r>
              <a:rPr lang="en-US" baseline="0" dirty="0" smtClean="0"/>
              <a:t>Budget cuts, growing percentage of budget tied up in big deals: no book purchases, fewer single titles or </a:t>
            </a:r>
            <a:r>
              <a:rPr lang="en-US" baseline="0" smtClean="0"/>
              <a:t>small publishers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86F4-5F45-41E7-91EE-23E94AA199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249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Jan. 1 2013 was expiration date for Wiley Online Library, </a:t>
            </a:r>
            <a:r>
              <a:rPr lang="en-US" baseline="0" dirty="0" err="1" smtClean="0"/>
              <a:t>ScienceDirect</a:t>
            </a:r>
            <a:r>
              <a:rPr lang="en-US" baseline="0" dirty="0" smtClean="0"/>
              <a:t>, and </a:t>
            </a:r>
            <a:r>
              <a:rPr lang="en-US" baseline="0" dirty="0" err="1" smtClean="0"/>
              <a:t>SpringerLink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We started thinking about the renewals over the summer but waited for more information about our budget.</a:t>
            </a:r>
          </a:p>
          <a:p>
            <a:r>
              <a:rPr lang="en-US" baseline="0" dirty="0" smtClean="0"/>
              <a:t>Delays in vendor communications, budget information, cancelled meetings meant we often felt pressed for time.</a:t>
            </a:r>
          </a:p>
          <a:p>
            <a:r>
              <a:rPr lang="en-US" baseline="0" dirty="0" smtClean="0"/>
              <a:t>We pay for these packages with multiple subject funds (controlled by selectors), and payments previously based on individual journals.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86F4-5F45-41E7-91EE-23E94AA199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292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looked at a lot of the</a:t>
            </a:r>
            <a:r>
              <a:rPr lang="en-US" baseline="0" dirty="0" smtClean="0"/>
              <a:t> same points described by </a:t>
            </a:r>
            <a:r>
              <a:rPr lang="en-US" baseline="0" dirty="0" err="1" smtClean="0"/>
              <a:t>Blecic</a:t>
            </a:r>
            <a:r>
              <a:rPr lang="en-US" baseline="0" dirty="0" smtClean="0"/>
              <a:t> et al in C&amp;RL 2013</a:t>
            </a:r>
            <a:endParaRPr lang="en-US" dirty="0" smtClean="0"/>
          </a:p>
          <a:p>
            <a:r>
              <a:rPr lang="en-US" dirty="0" smtClean="0"/>
              <a:t>Got usage information from </a:t>
            </a:r>
            <a:r>
              <a:rPr lang="en-US" baseline="0" dirty="0" err="1" smtClean="0"/>
              <a:t>UStat</a:t>
            </a:r>
            <a:r>
              <a:rPr lang="en-US" baseline="0" dirty="0" smtClean="0"/>
              <a:t>. Altered </a:t>
            </a:r>
            <a:r>
              <a:rPr lang="en-US" baseline="0" dirty="0" err="1" smtClean="0"/>
              <a:t>SpringerLink</a:t>
            </a:r>
            <a:r>
              <a:rPr lang="en-US" baseline="0" dirty="0" smtClean="0"/>
              <a:t> and Wiley to ensure consistent platform label across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86F4-5F45-41E7-91EE-23E94AA1995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91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Used title lists from publisher</a:t>
            </a:r>
            <a:r>
              <a:rPr lang="en-US" baseline="0" dirty="0" smtClean="0"/>
              <a:t> agreements to separate subscribed from package, using some sorting in Excel</a:t>
            </a:r>
          </a:p>
          <a:p>
            <a:r>
              <a:rPr lang="en-US" baseline="0" dirty="0" smtClean="0"/>
              <a:t>Used EBSCONET to get list price for journals we would likely replace if we canceled the deal</a:t>
            </a:r>
          </a:p>
          <a:p>
            <a:r>
              <a:rPr lang="en-US" baseline="0" dirty="0" smtClean="0"/>
              <a:t>Subject information: SFX (though problematic), vendor information, subject librarian analysis of top performers in package</a:t>
            </a:r>
          </a:p>
          <a:p>
            <a:r>
              <a:rPr lang="en-US" baseline="0" dirty="0" smtClean="0"/>
              <a:t>Used SFX to determine how much overlap each package had with rest of SFX holdings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86F4-5F45-41E7-91EE-23E94AA1995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24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r>
              <a:rPr lang="en-US" baseline="0" dirty="0" smtClean="0"/>
              <a:t>/use and cost/title metrics painted the situation one way, but likely replacement costs looked different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86F4-5F45-41E7-91EE-23E94AA1995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923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 the end, big deals still looked beneficial to us </a:t>
            </a:r>
          </a:p>
          <a:p>
            <a:r>
              <a:rPr lang="en-US" baseline="0" dirty="0" smtClean="0"/>
              <a:t>Left one </a:t>
            </a:r>
            <a:r>
              <a:rPr lang="en-US" baseline="0" dirty="0" err="1" smtClean="0"/>
              <a:t>consortial</a:t>
            </a:r>
            <a:r>
              <a:rPr lang="en-US" baseline="0" dirty="0" smtClean="0"/>
              <a:t> deal but just renegotiated package to reduce total spend. Still a big deal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86F4-5F45-41E7-91EE-23E94AA1995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47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Was unprepared</a:t>
            </a:r>
            <a:r>
              <a:rPr lang="en-US" baseline="0" dirty="0" smtClean="0"/>
              <a:t> for some questions, will build more time into the process for reacting to unforeseen questions.</a:t>
            </a:r>
          </a:p>
          <a:p>
            <a:r>
              <a:rPr lang="en-US" baseline="0" dirty="0" smtClean="0"/>
              <a:t>Some questions were not answered in an entirely satisfactory way, especially those involving subject breakdowns.</a:t>
            </a:r>
          </a:p>
          <a:p>
            <a:r>
              <a:rPr lang="en-US" baseline="0" dirty="0" smtClean="0"/>
              <a:t>After a while, there seemed to be some usage stat fatigue. So much information was presented, that it was hard to make sense of it all.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586F4-5F45-41E7-91EE-23E94AA1995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849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B046605-25ED-45A1-A918-8ED2686B343F}" type="datetimeFigureOut">
              <a:rPr lang="en-US" smtClean="0"/>
              <a:t>11/25/13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BC1555-8169-46EA-A434-B9D0D2CFBC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opensiuc.lib.siu.edu/morris_articles/55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crl.acrl.org/content/74/2/178.full.pdf+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038600"/>
          </a:xfrm>
        </p:spPr>
        <p:txBody>
          <a:bodyPr/>
          <a:lstStyle/>
          <a:p>
            <a:r>
              <a:rPr lang="en-US" dirty="0" smtClean="0"/>
              <a:t>What’s the Big deal?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6553200" cy="16002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Supporting renewal decisions for large journal packages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4734" y="48006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CHRIS BULOCK</a:t>
            </a:r>
          </a:p>
          <a:p>
            <a:r>
              <a:rPr lang="en-US" dirty="0" smtClean="0">
                <a:latin typeface="+mj-lt"/>
              </a:rPr>
              <a:t>ELECTRONIC RESOURCES LIBRARIAN</a:t>
            </a:r>
          </a:p>
          <a:p>
            <a:r>
              <a:rPr lang="en-US" dirty="0" smtClean="0">
                <a:latin typeface="+mj-lt"/>
              </a:rPr>
              <a:t>SIU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e</a:t>
            </a:r>
          </a:p>
          <a:p>
            <a:r>
              <a:rPr lang="en-US" dirty="0" smtClean="0">
                <a:latin typeface="+mj-lt"/>
              </a:rPr>
              <a:t>CBULOCK@SIUE.EDU</a:t>
            </a:r>
            <a:endParaRPr lang="en-US" dirty="0"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13" y="6172200"/>
            <a:ext cx="1770888" cy="505968"/>
          </a:xfrm>
          <a:prstGeom prst="rect">
            <a:avLst/>
          </a:prstGeom>
        </p:spPr>
      </p:pic>
      <p:pic>
        <p:nvPicPr>
          <p:cNvPr id="1026" name="Picture 2" descr="C:\Users\cbulock\Downloads\qrcode.1839809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10179"/>
            <a:ext cx="2209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19800" y="6000929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http://qrs.ly/us3p18d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3392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400800" cy="1371600"/>
          </a:xfrm>
        </p:spPr>
        <p:txBody>
          <a:bodyPr/>
          <a:lstStyle/>
          <a:p>
            <a:r>
              <a:rPr lang="en-US" dirty="0" smtClean="0"/>
              <a:t>Uneasy with the big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5334000" cy="3154363"/>
          </a:xfrm>
        </p:spPr>
        <p:txBody>
          <a:bodyPr/>
          <a:lstStyle/>
          <a:p>
            <a:r>
              <a:rPr lang="en-US" dirty="0" smtClean="0"/>
              <a:t>Budget reductions</a:t>
            </a:r>
          </a:p>
          <a:p>
            <a:r>
              <a:rPr lang="en-US" dirty="0" smtClean="0"/>
              <a:t>Changing patterns</a:t>
            </a:r>
          </a:p>
          <a:p>
            <a:r>
              <a:rPr lang="en-US" dirty="0"/>
              <a:t>“</a:t>
            </a:r>
            <a:r>
              <a:rPr lang="en-US" dirty="0">
                <a:hlinkClick r:id="rId3"/>
              </a:rPr>
              <a:t>Leaving the Big Deal: Consequences and Next </a:t>
            </a:r>
            <a:r>
              <a:rPr lang="en-US" dirty="0" smtClean="0">
                <a:hlinkClick r:id="rId3"/>
              </a:rPr>
              <a:t>Steps</a:t>
            </a:r>
            <a:r>
              <a:rPr lang="en-US" dirty="0" smtClean="0"/>
              <a:t>” </a:t>
            </a:r>
            <a:r>
              <a:rPr lang="en-US" dirty="0" err="1" smtClean="0"/>
              <a:t>Nabe</a:t>
            </a:r>
            <a:r>
              <a:rPr lang="en-US" dirty="0" smtClean="0"/>
              <a:t> and Fowler at NASIG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68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4724400" cy="4373563"/>
          </a:xfrm>
        </p:spPr>
        <p:txBody>
          <a:bodyPr/>
          <a:lstStyle/>
          <a:p>
            <a:r>
              <a:rPr lang="en-US" dirty="0" smtClean="0"/>
              <a:t>Agreements expiring for several packages</a:t>
            </a:r>
          </a:p>
          <a:p>
            <a:r>
              <a:rPr lang="en-US" dirty="0" smtClean="0"/>
              <a:t>Uncertain budget situation</a:t>
            </a:r>
          </a:p>
          <a:p>
            <a:r>
              <a:rPr lang="en-US" dirty="0" smtClean="0"/>
              <a:t>Long delays, quick decisions</a:t>
            </a:r>
          </a:p>
          <a:p>
            <a:r>
              <a:rPr lang="en-US" dirty="0" smtClean="0"/>
              <a:t>Grappling with payment structure</a:t>
            </a:r>
            <a:endParaRPr lang="en-US" dirty="0"/>
          </a:p>
        </p:txBody>
      </p:sp>
      <p:pic>
        <p:nvPicPr>
          <p:cNvPr id="2050" name="Picture 2" descr="C:\Users\cbulock\AppData\Local\Microsoft\Windows\Temporary Internet Files\Content.IE5\L0JIIEYN\MP900442242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62200"/>
            <a:ext cx="29718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75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010400" cy="13716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00600" cy="4373563"/>
          </a:xfrm>
        </p:spPr>
        <p:txBody>
          <a:bodyPr/>
          <a:lstStyle/>
          <a:p>
            <a:r>
              <a:rPr lang="en-US" dirty="0"/>
              <a:t>Should we renew?</a:t>
            </a:r>
          </a:p>
          <a:p>
            <a:r>
              <a:rPr lang="en-US" dirty="0"/>
              <a:t>Should we push for a new deal?</a:t>
            </a:r>
          </a:p>
          <a:p>
            <a:r>
              <a:rPr lang="en-US" dirty="0" smtClean="0"/>
              <a:t>What’s the value?</a:t>
            </a:r>
          </a:p>
          <a:p>
            <a:r>
              <a:rPr lang="en-US" dirty="0" smtClean="0"/>
              <a:t>How much of it do we use?</a:t>
            </a:r>
          </a:p>
          <a:p>
            <a:r>
              <a:rPr lang="en-US" dirty="0" smtClean="0"/>
              <a:t>What subject areas benefit?</a:t>
            </a:r>
          </a:p>
          <a:p>
            <a:r>
              <a:rPr lang="en-US" dirty="0" smtClean="0"/>
              <a:t>Is it better than single subscriptions?</a:t>
            </a:r>
          </a:p>
          <a:p>
            <a:r>
              <a:rPr lang="en-US" dirty="0" smtClean="0"/>
              <a:t>How do the packages compare to each other?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56649" y="1007706"/>
            <a:ext cx="2971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dirty="0" smtClean="0"/>
              <a:t>?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2781944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for each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“</a:t>
            </a:r>
            <a:r>
              <a:rPr lang="en-US" dirty="0" smtClean="0">
                <a:hlinkClick r:id="rId3"/>
              </a:rPr>
              <a:t>Deal </a:t>
            </a:r>
            <a:r>
              <a:rPr lang="en-US" dirty="0">
                <a:hlinkClick r:id="rId3"/>
              </a:rPr>
              <a:t>or No Deal? Evaluating Big Deals and Their </a:t>
            </a:r>
            <a:r>
              <a:rPr lang="en-US" dirty="0" smtClean="0">
                <a:hlinkClick r:id="rId3"/>
              </a:rPr>
              <a:t>Journals</a:t>
            </a:r>
            <a:r>
              <a:rPr lang="en-US" dirty="0" smtClean="0"/>
              <a:t>” </a:t>
            </a:r>
            <a:r>
              <a:rPr lang="en-US" sz="1800" b="0" i="1" dirty="0"/>
              <a:t>College &amp; Research </a:t>
            </a:r>
            <a:r>
              <a:rPr lang="en-US" sz="1800" b="0" i="1" dirty="0" smtClean="0"/>
              <a:t>Libraries </a:t>
            </a:r>
            <a:r>
              <a:rPr lang="en-US" sz="1800" b="0" dirty="0" smtClean="0"/>
              <a:t>vol</a:t>
            </a:r>
            <a:r>
              <a:rPr lang="en-US" sz="1800" b="0" dirty="0"/>
              <a:t>. 74 no. 2 178-194</a:t>
            </a:r>
            <a:endParaRPr lang="en-US" sz="1800" dirty="0"/>
          </a:p>
          <a:p>
            <a:r>
              <a:rPr lang="en-US" dirty="0" smtClean="0"/>
              <a:t>Downloaded COUNTER JR1 reports</a:t>
            </a:r>
          </a:p>
          <a:p>
            <a:r>
              <a:rPr lang="en-US" dirty="0" smtClean="0"/>
              <a:t>Lightly Massaged</a:t>
            </a:r>
          </a:p>
          <a:p>
            <a:r>
              <a:rPr lang="en-US" dirty="0" smtClean="0"/>
              <a:t>Uploaded to USTAT</a:t>
            </a:r>
          </a:p>
          <a:p>
            <a:r>
              <a:rPr lang="en-US" dirty="0" smtClean="0"/>
              <a:t>Downloaded again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56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Reports for each </a:t>
            </a:r>
            <a:r>
              <a:rPr lang="en-US" dirty="0" smtClean="0"/>
              <a:t>deal,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Separated subscribed </a:t>
            </a:r>
            <a:r>
              <a:rPr lang="en-US" dirty="0"/>
              <a:t>from package </a:t>
            </a:r>
            <a:r>
              <a:rPr lang="en-US" dirty="0" smtClean="0"/>
              <a:t>titles</a:t>
            </a:r>
          </a:p>
          <a:p>
            <a:r>
              <a:rPr lang="en-US" dirty="0"/>
              <a:t>	</a:t>
            </a:r>
            <a:r>
              <a:rPr lang="en-US" dirty="0" smtClean="0"/>
              <a:t>(complicated due to alternate titles, ISSNs)</a:t>
            </a:r>
          </a:p>
          <a:p>
            <a:r>
              <a:rPr lang="en-US" dirty="0" smtClean="0"/>
              <a:t>Use </a:t>
            </a:r>
            <a:r>
              <a:rPr lang="en-US" dirty="0"/>
              <a:t>and cost/use per title, per segment, per deal</a:t>
            </a:r>
          </a:p>
          <a:p>
            <a:r>
              <a:rPr lang="en-US" dirty="0"/>
              <a:t>For top titles, retrieved list price info</a:t>
            </a:r>
          </a:p>
          <a:p>
            <a:r>
              <a:rPr lang="en-US" dirty="0"/>
              <a:t>For packages, attempted some subject information</a:t>
            </a:r>
          </a:p>
          <a:p>
            <a:r>
              <a:rPr lang="en-US" dirty="0"/>
              <a:t>Overlap with all SFX holdings</a:t>
            </a:r>
          </a:p>
          <a:p>
            <a:endParaRPr lang="en-US" dirty="0"/>
          </a:p>
        </p:txBody>
      </p:sp>
      <p:pic>
        <p:nvPicPr>
          <p:cNvPr id="4" name="Picture 7" descr="http://support.geckoboard.com/attachments/token/zlfug2uqexitfbe/?name=Excel+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33574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180822"/>
            <a:ext cx="1626933" cy="155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SFX Admi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709849"/>
            <a:ext cx="1514475" cy="36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9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 to deal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total cost/title and cost/use</a:t>
            </a:r>
          </a:p>
          <a:p>
            <a:r>
              <a:rPr lang="en-US" dirty="0" smtClean="0"/>
              <a:t>Compared percentage of overlap</a:t>
            </a:r>
          </a:p>
          <a:p>
            <a:r>
              <a:rPr lang="en-US" dirty="0" smtClean="0"/>
              <a:t>Compared number of high-performing 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59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Judging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Renegotiated one big deal</a:t>
            </a:r>
          </a:p>
          <a:p>
            <a:r>
              <a:rPr lang="en-US" dirty="0" smtClean="0"/>
              <a:t>Discussions guided by evidence rather than preferences or hypotheticals</a:t>
            </a:r>
          </a:p>
          <a:p>
            <a:r>
              <a:rPr lang="en-US" dirty="0" smtClean="0"/>
              <a:t>Even those that disagreed with decisions accepted them</a:t>
            </a:r>
          </a:p>
          <a:p>
            <a:r>
              <a:rPr lang="en-US" dirty="0" smtClean="0"/>
              <a:t>Improved from previous renewals</a:t>
            </a:r>
          </a:p>
        </p:txBody>
      </p:sp>
    </p:spTree>
    <p:extLst>
      <p:ext uri="{BB962C8B-B14F-4D97-AF65-F5344CB8AC3E}">
        <p14:creationId xmlns:p14="http://schemas.microsoft.com/office/powerpoint/2010/main" val="227272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much?</a:t>
            </a:r>
            <a:endParaRPr lang="en-US" dirty="0"/>
          </a:p>
        </p:txBody>
      </p:sp>
      <p:pic>
        <p:nvPicPr>
          <p:cNvPr id="4" name="Picture 3" descr="C:\Users\cbulock\AppData\Local\Microsoft\Windows\Temporary Internet Files\Content.IE5\Y3T11C2L\MP900422714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72403"/>
            <a:ext cx="7205013" cy="479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38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841</TotalTime>
  <Words>577</Words>
  <Application>Microsoft Macintosh PowerPoint</Application>
  <PresentationFormat>On-screen Show (4:3)</PresentationFormat>
  <Paragraphs>75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Essential</vt:lpstr>
      <vt:lpstr>What’s the Big deal? </vt:lpstr>
      <vt:lpstr>Uneasy with the big deal</vt:lpstr>
      <vt:lpstr>Our context</vt:lpstr>
      <vt:lpstr>QUESTIONS</vt:lpstr>
      <vt:lpstr>Reports for each deal</vt:lpstr>
      <vt:lpstr>Reports for each deal, cont.</vt:lpstr>
      <vt:lpstr>Deal to deal comparison</vt:lpstr>
      <vt:lpstr>Judging success</vt:lpstr>
      <vt:lpstr>Too much?</vt:lpstr>
    </vt:vector>
  </TitlesOfParts>
  <Company>SIUe Lovejoy Library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the Big deal?</dc:title>
  <dc:creator>Chris Bulock</dc:creator>
  <cp:lastModifiedBy> Mary Burkee</cp:lastModifiedBy>
  <cp:revision>28</cp:revision>
  <dcterms:created xsi:type="dcterms:W3CDTF">2013-03-06T19:32:11Z</dcterms:created>
  <dcterms:modified xsi:type="dcterms:W3CDTF">2013-11-25T21:46:52Z</dcterms:modified>
</cp:coreProperties>
</file>