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3189" r:id="rId2"/>
    <p:sldId id="3179" r:id="rId3"/>
    <p:sldId id="3190" r:id="rId4"/>
    <p:sldId id="3187" r:id="rId5"/>
    <p:sldId id="3155" r:id="rId6"/>
    <p:sldId id="3161" r:id="rId7"/>
    <p:sldId id="3156" r:id="rId8"/>
    <p:sldId id="3191" r:id="rId9"/>
    <p:sldId id="3157" r:id="rId10"/>
    <p:sldId id="3158" r:id="rId11"/>
    <p:sldId id="3163" r:id="rId12"/>
    <p:sldId id="3154" r:id="rId13"/>
    <p:sldId id="3170" r:id="rId14"/>
    <p:sldId id="3192" r:id="rId15"/>
    <p:sldId id="3165" r:id="rId16"/>
    <p:sldId id="3193" r:id="rId17"/>
    <p:sldId id="3194" r:id="rId18"/>
    <p:sldId id="3195" r:id="rId19"/>
    <p:sldId id="3196" r:id="rId20"/>
    <p:sldId id="3197" r:id="rId21"/>
    <p:sldId id="3198" r:id="rId22"/>
    <p:sldId id="3199" r:id="rId23"/>
    <p:sldId id="3200" r:id="rId24"/>
    <p:sldId id="3201" r:id="rId25"/>
    <p:sldId id="3202" r:id="rId26"/>
    <p:sldId id="3172" r:id="rId27"/>
    <p:sldId id="3203" r:id="rId28"/>
    <p:sldId id="3204" r:id="rId29"/>
    <p:sldId id="3176" r:id="rId30"/>
  </p:sldIdLst>
  <p:sldSz cx="9144000" cy="6858000" type="letter"/>
  <p:notesSz cx="7010400" cy="9296400"/>
  <p:defaultTextStyle>
    <a:defPPr>
      <a:defRPr lang="en-US"/>
    </a:defPPr>
    <a:lvl1pPr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wanson, Nicole Marie" initials="SNM" lastIdx="1" clrIdx="0">
    <p:extLst>
      <p:ext uri="{19B8F6BF-5375-455C-9EA6-DF929625EA0E}">
        <p15:presenceInfo xmlns:p15="http://schemas.microsoft.com/office/powerpoint/2012/main" userId="S-1-5-21-2509641344-1052565914-3260824488-3959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FF"/>
    <a:srgbClr val="F5F6EA"/>
    <a:srgbClr val="B2B2B2"/>
    <a:srgbClr val="F2E8F4"/>
    <a:srgbClr val="EBDA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3" autoAdjust="0"/>
    <p:restoredTop sz="70818" autoAdjust="0"/>
  </p:normalViewPr>
  <p:slideViewPr>
    <p:cSldViewPr snapToGrid="0" snapToObjects="1">
      <p:cViewPr varScale="1">
        <p:scale>
          <a:sx n="78" d="100"/>
          <a:sy n="78" d="100"/>
        </p:scale>
        <p:origin x="2370" y="84"/>
      </p:cViewPr>
      <p:guideLst>
        <p:guide orient="horz" pos="2160"/>
        <p:guide pos="2880"/>
      </p:guideLst>
    </p:cSldViewPr>
  </p:slideViewPr>
  <p:outlineViewPr>
    <p:cViewPr>
      <p:scale>
        <a:sx n="33" d="100"/>
        <a:sy n="33" d="100"/>
      </p:scale>
      <p:origin x="0" y="-104"/>
    </p:cViewPr>
  </p:outlineViewPr>
  <p:notesTextViewPr>
    <p:cViewPr>
      <p:scale>
        <a:sx n="100" d="100"/>
        <a:sy n="100" d="100"/>
      </p:scale>
      <p:origin x="0" y="0"/>
    </p:cViewPr>
  </p:notesTextViewPr>
  <p:notesViewPr>
    <p:cSldViewPr snapToGrid="0" snapToObjects="1">
      <p:cViewPr varScale="1">
        <p:scale>
          <a:sx n="66" d="100"/>
          <a:sy n="66" d="100"/>
        </p:scale>
        <p:origin x="2756"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BC9309A-D8A1-47BF-A6E1-A6FDB84A1D94}"/>
              </a:ext>
            </a:extLst>
          </p:cNvPr>
          <p:cNvSpPr>
            <a:spLocks noGrp="1"/>
          </p:cNvSpPr>
          <p:nvPr>
            <p:ph type="hdr" sz="quarter"/>
          </p:nvPr>
        </p:nvSpPr>
        <p:spPr>
          <a:xfrm>
            <a:off x="0" y="0"/>
            <a:ext cx="3038802" cy="466973"/>
          </a:xfrm>
          <a:prstGeom prst="rect">
            <a:avLst/>
          </a:prstGeom>
        </p:spPr>
        <p:txBody>
          <a:bodyPr vert="horz" lIns="129799" tIns="64900" rIns="129799" bIns="64900" rtlCol="0"/>
          <a:lstStyle>
            <a:lvl1pPr algn="l">
              <a:defRPr sz="1700"/>
            </a:lvl1pPr>
          </a:lstStyle>
          <a:p>
            <a:endParaRPr lang="en-US" dirty="0"/>
          </a:p>
        </p:txBody>
      </p:sp>
      <p:sp>
        <p:nvSpPr>
          <p:cNvPr id="3" name="Date Placeholder 2">
            <a:extLst>
              <a:ext uri="{FF2B5EF4-FFF2-40B4-BE49-F238E27FC236}">
                <a16:creationId xmlns:a16="http://schemas.microsoft.com/office/drawing/2014/main" id="{01D3C60F-2F65-4707-A5A9-49BCEB2C2900}"/>
              </a:ext>
            </a:extLst>
          </p:cNvPr>
          <p:cNvSpPr>
            <a:spLocks noGrp="1"/>
          </p:cNvSpPr>
          <p:nvPr>
            <p:ph type="dt" sz="quarter" idx="1"/>
          </p:nvPr>
        </p:nvSpPr>
        <p:spPr>
          <a:xfrm>
            <a:off x="3971599" y="0"/>
            <a:ext cx="3036398" cy="466973"/>
          </a:xfrm>
          <a:prstGeom prst="rect">
            <a:avLst/>
          </a:prstGeom>
        </p:spPr>
        <p:txBody>
          <a:bodyPr vert="horz" lIns="129799" tIns="64900" rIns="129799" bIns="64900" rtlCol="0"/>
          <a:lstStyle>
            <a:lvl1pPr algn="r">
              <a:defRPr sz="1700"/>
            </a:lvl1pPr>
          </a:lstStyle>
          <a:p>
            <a:fld id="{05982DDE-1673-4FAD-ABA7-B01B4E41DDF4}" type="datetimeFigureOut">
              <a:rPr lang="en-US" smtClean="0"/>
              <a:t>2/25/2026</a:t>
            </a:fld>
            <a:endParaRPr lang="en-US" dirty="0"/>
          </a:p>
        </p:txBody>
      </p:sp>
      <p:sp>
        <p:nvSpPr>
          <p:cNvPr id="4" name="Footer Placeholder 3">
            <a:extLst>
              <a:ext uri="{FF2B5EF4-FFF2-40B4-BE49-F238E27FC236}">
                <a16:creationId xmlns:a16="http://schemas.microsoft.com/office/drawing/2014/main" id="{0934E268-706B-4645-A9CA-030372244A63}"/>
              </a:ext>
            </a:extLst>
          </p:cNvPr>
          <p:cNvSpPr>
            <a:spLocks noGrp="1"/>
          </p:cNvSpPr>
          <p:nvPr>
            <p:ph type="ftr" sz="quarter" idx="2"/>
          </p:nvPr>
        </p:nvSpPr>
        <p:spPr>
          <a:xfrm>
            <a:off x="0" y="8829430"/>
            <a:ext cx="3038802" cy="466971"/>
          </a:xfrm>
          <a:prstGeom prst="rect">
            <a:avLst/>
          </a:prstGeom>
        </p:spPr>
        <p:txBody>
          <a:bodyPr vert="horz" lIns="129799" tIns="64900" rIns="129799" bIns="64900" rtlCol="0" anchor="b"/>
          <a:lstStyle>
            <a:lvl1pPr algn="l">
              <a:defRPr sz="1700"/>
            </a:lvl1pPr>
          </a:lstStyle>
          <a:p>
            <a:endParaRPr lang="en-US" dirty="0"/>
          </a:p>
        </p:txBody>
      </p:sp>
      <p:sp>
        <p:nvSpPr>
          <p:cNvPr id="5" name="Slide Number Placeholder 4">
            <a:extLst>
              <a:ext uri="{FF2B5EF4-FFF2-40B4-BE49-F238E27FC236}">
                <a16:creationId xmlns:a16="http://schemas.microsoft.com/office/drawing/2014/main" id="{4431A59A-014C-4195-86B0-744A65A318AD}"/>
              </a:ext>
            </a:extLst>
          </p:cNvPr>
          <p:cNvSpPr>
            <a:spLocks noGrp="1"/>
          </p:cNvSpPr>
          <p:nvPr>
            <p:ph type="sldNum" sz="quarter" idx="3"/>
          </p:nvPr>
        </p:nvSpPr>
        <p:spPr>
          <a:xfrm>
            <a:off x="3971599" y="8829430"/>
            <a:ext cx="3036398" cy="466971"/>
          </a:xfrm>
          <a:prstGeom prst="rect">
            <a:avLst/>
          </a:prstGeom>
        </p:spPr>
        <p:txBody>
          <a:bodyPr vert="horz" lIns="129799" tIns="64900" rIns="129799" bIns="64900" rtlCol="0" anchor="b"/>
          <a:lstStyle>
            <a:lvl1pPr algn="r">
              <a:defRPr sz="1700"/>
            </a:lvl1pPr>
          </a:lstStyle>
          <a:p>
            <a:fld id="{06E4A8E0-CBC9-4654-A5E4-C16A20946212}" type="slidenum">
              <a:rPr lang="en-US" smtClean="0"/>
              <a:t>‹#›</a:t>
            </a:fld>
            <a:endParaRPr lang="en-US" dirty="0"/>
          </a:p>
        </p:txBody>
      </p:sp>
    </p:spTree>
    <p:extLst>
      <p:ext uri="{BB962C8B-B14F-4D97-AF65-F5344CB8AC3E}">
        <p14:creationId xmlns:p14="http://schemas.microsoft.com/office/powerpoint/2010/main" val="421964568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921352"/>
          </a:xfrm>
          <a:prstGeom prst="rect">
            <a:avLst/>
          </a:prstGeom>
        </p:spPr>
        <p:txBody>
          <a:bodyPr vert="horz" lIns="129799" tIns="64900" rIns="129799" bIns="64900" rtlCol="0"/>
          <a:lstStyle>
            <a:lvl1pPr algn="l">
              <a:defRPr sz="1700"/>
            </a:lvl1pPr>
          </a:lstStyle>
          <a:p>
            <a:endParaRPr lang="en-US" dirty="0"/>
          </a:p>
        </p:txBody>
      </p:sp>
      <p:sp>
        <p:nvSpPr>
          <p:cNvPr id="3" name="Date Placeholder 2"/>
          <p:cNvSpPr>
            <a:spLocks noGrp="1"/>
          </p:cNvSpPr>
          <p:nvPr>
            <p:ph type="dt" idx="1"/>
          </p:nvPr>
        </p:nvSpPr>
        <p:spPr>
          <a:xfrm>
            <a:off x="3970939" y="0"/>
            <a:ext cx="3037840" cy="921352"/>
          </a:xfrm>
          <a:prstGeom prst="rect">
            <a:avLst/>
          </a:prstGeom>
        </p:spPr>
        <p:txBody>
          <a:bodyPr vert="horz" lIns="129799" tIns="64900" rIns="129799" bIns="64900" rtlCol="0"/>
          <a:lstStyle>
            <a:lvl1pPr algn="r">
              <a:defRPr sz="1700"/>
            </a:lvl1pPr>
          </a:lstStyle>
          <a:p>
            <a:fld id="{7B3ACEC6-FD2B-364A-87A5-E4E57BEBA3DB}" type="datetimeFigureOut">
              <a:rPr lang="en-US" smtClean="0"/>
              <a:t>2/25/2026</a:t>
            </a:fld>
            <a:endParaRPr lang="en-US" dirty="0"/>
          </a:p>
        </p:txBody>
      </p:sp>
      <p:sp>
        <p:nvSpPr>
          <p:cNvPr id="4" name="Slide Image Placeholder 3"/>
          <p:cNvSpPr>
            <a:spLocks noGrp="1" noRot="1" noChangeAspect="1"/>
          </p:cNvSpPr>
          <p:nvPr>
            <p:ph type="sldImg" idx="2"/>
          </p:nvPr>
        </p:nvSpPr>
        <p:spPr>
          <a:xfrm>
            <a:off x="2101850" y="606425"/>
            <a:ext cx="3081338" cy="2309813"/>
          </a:xfrm>
          <a:prstGeom prst="rect">
            <a:avLst/>
          </a:prstGeom>
          <a:noFill/>
          <a:ln w="12700">
            <a:solidFill>
              <a:prstClr val="black"/>
            </a:solidFill>
          </a:ln>
        </p:spPr>
        <p:txBody>
          <a:bodyPr vert="horz" lIns="129799" tIns="64900" rIns="129799" bIns="64900" rtlCol="0" anchor="ctr"/>
          <a:lstStyle/>
          <a:p>
            <a:endParaRPr lang="en-US" dirty="0"/>
          </a:p>
        </p:txBody>
      </p:sp>
      <p:sp>
        <p:nvSpPr>
          <p:cNvPr id="5" name="Notes Placeholder 4"/>
          <p:cNvSpPr>
            <a:spLocks noGrp="1"/>
          </p:cNvSpPr>
          <p:nvPr>
            <p:ph type="body" sz="quarter" idx="3"/>
          </p:nvPr>
        </p:nvSpPr>
        <p:spPr>
          <a:xfrm>
            <a:off x="453172" y="2996721"/>
            <a:ext cx="6307025" cy="5693808"/>
          </a:xfrm>
          <a:prstGeom prst="rect">
            <a:avLst/>
          </a:prstGeom>
        </p:spPr>
        <p:txBody>
          <a:bodyPr vert="horz" lIns="129799" tIns="64900" rIns="129799" bIns="64900" rtlCol="0"/>
          <a:lstStyle/>
          <a:p>
            <a:pPr lvl="0"/>
            <a:r>
              <a:rPr lang="en-US" dirty="0"/>
              <a:t>Edit Master text style</a:t>
            </a:r>
          </a:p>
        </p:txBody>
      </p:sp>
      <p:sp>
        <p:nvSpPr>
          <p:cNvPr id="6" name="Footer Placeholder 5"/>
          <p:cNvSpPr>
            <a:spLocks noGrp="1"/>
          </p:cNvSpPr>
          <p:nvPr>
            <p:ph type="ftr" sz="quarter" idx="4"/>
          </p:nvPr>
        </p:nvSpPr>
        <p:spPr>
          <a:xfrm>
            <a:off x="113301" y="8235658"/>
            <a:ext cx="3037840" cy="921349"/>
          </a:xfrm>
          <a:prstGeom prst="rect">
            <a:avLst/>
          </a:prstGeom>
        </p:spPr>
        <p:txBody>
          <a:bodyPr vert="horz" lIns="129799" tIns="64900" rIns="129799" bIns="64900" rtlCol="0" anchor="b"/>
          <a:lstStyle>
            <a:lvl1pPr algn="l">
              <a:defRPr sz="1700"/>
            </a:lvl1pPr>
          </a:lstStyle>
          <a:p>
            <a:endParaRPr lang="en-US" dirty="0"/>
          </a:p>
        </p:txBody>
      </p:sp>
      <p:sp>
        <p:nvSpPr>
          <p:cNvPr id="7" name="Slide Number Placeholder 6"/>
          <p:cNvSpPr>
            <a:spLocks noGrp="1"/>
          </p:cNvSpPr>
          <p:nvPr>
            <p:ph type="sldNum" sz="quarter" idx="5"/>
          </p:nvPr>
        </p:nvSpPr>
        <p:spPr>
          <a:xfrm>
            <a:off x="3859264" y="8235658"/>
            <a:ext cx="3037840" cy="921349"/>
          </a:xfrm>
          <a:prstGeom prst="rect">
            <a:avLst/>
          </a:prstGeom>
        </p:spPr>
        <p:txBody>
          <a:bodyPr vert="horz" lIns="129799" tIns="64900" rIns="129799" bIns="64900" rtlCol="0" anchor="b"/>
          <a:lstStyle>
            <a:lvl1pPr algn="r">
              <a:defRPr sz="1700"/>
            </a:lvl1pPr>
          </a:lstStyle>
          <a:p>
            <a:fld id="{FA2322D7-5974-A64C-97E5-5150CB045093}" type="slidenum">
              <a:rPr lang="en-US" smtClean="0"/>
              <a:t>‹#›</a:t>
            </a:fld>
            <a:endParaRPr lang="en-US" dirty="0"/>
          </a:p>
        </p:txBody>
      </p:sp>
    </p:spTree>
    <p:extLst>
      <p:ext uri="{BB962C8B-B14F-4D97-AF65-F5344CB8AC3E}">
        <p14:creationId xmlns:p14="http://schemas.microsoft.com/office/powerpoint/2010/main" val="388981288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000" kern="1200">
        <a:solidFill>
          <a:schemeClr val="tx1"/>
        </a:solidFill>
        <a:latin typeface="+mn-lt"/>
        <a:ea typeface="+mn-ea"/>
        <a:cs typeface="+mn-cs"/>
      </a:defRPr>
    </a:lvl2pPr>
    <a:lvl3pPr marL="914400" algn="l" defTabSz="914400" rtl="0" eaLnBrk="1" latinLnBrk="0" hangingPunct="1">
      <a:defRPr sz="1000" kern="1200">
        <a:solidFill>
          <a:schemeClr val="tx1"/>
        </a:solidFill>
        <a:latin typeface="+mn-lt"/>
        <a:ea typeface="+mn-ea"/>
        <a:cs typeface="+mn-cs"/>
      </a:defRPr>
    </a:lvl3pPr>
    <a:lvl4pPr marL="1371600" algn="l" defTabSz="914400" rtl="0" eaLnBrk="1" latinLnBrk="0" hangingPunct="1">
      <a:defRPr sz="1000" kern="1200">
        <a:solidFill>
          <a:schemeClr val="tx1"/>
        </a:solidFill>
        <a:latin typeface="+mn-lt"/>
        <a:ea typeface="+mn-ea"/>
        <a:cs typeface="+mn-cs"/>
      </a:defRPr>
    </a:lvl4pPr>
    <a:lvl5pPr marL="1828800" algn="l" defTabSz="914400" rtl="0" eaLnBrk="1" latinLnBrk="0" hangingPunct="1">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arli.illinois.edu/sites/files/coll_man/202602_CARLI_Member_OER_Initiative_Application_Word_Version_for_Reference.docx"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CARLI Member OER Initiative will provide financial support to CARLI member libraries to increase the awareness and use of Open Educational Resources (OER) at their institutions. By enhancing student and faculty success through open educational practices, members will make access to course materials more equitable and affordable, while impacting the CARLI community and the State of Illinois through the sharing of institutional resources. The funds set aside by the CARLI Governance Board will be awarded in this OER Initiative for the purpose of helping CARLI member institutions either develop new or maintain existing OER programs.</a:t>
            </a:r>
          </a:p>
        </p:txBody>
      </p:sp>
    </p:spTree>
    <p:extLst>
      <p:ext uri="{BB962C8B-B14F-4D97-AF65-F5344CB8AC3E}">
        <p14:creationId xmlns:p14="http://schemas.microsoft.com/office/powerpoint/2010/main" val="1268539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Tree>
    <p:extLst>
      <p:ext uri="{BB962C8B-B14F-4D97-AF65-F5344CB8AC3E}">
        <p14:creationId xmlns:p14="http://schemas.microsoft.com/office/powerpoint/2010/main" val="808676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a:endParaRPr lang="en-US" dirty="0">
              <a:cs typeface="Calibri"/>
            </a:endParaRPr>
          </a:p>
          <a:p>
            <a:r>
              <a:rPr lang="en-US" dirty="0"/>
              <a:t>CARLI has created on online form to submit your proposal. </a:t>
            </a:r>
          </a:p>
          <a:p>
            <a:r>
              <a:rPr lang="en-US" dirty="0">
                <a:cs typeface="Calibri"/>
              </a:rPr>
              <a:t>We recommend </a:t>
            </a:r>
            <a:r>
              <a:rPr lang="en-US" dirty="0"/>
              <a:t>reviewing the form as a </a:t>
            </a:r>
            <a:r>
              <a:rPr lang="en-US" dirty="0">
                <a:hlinkClick r:id="rId3"/>
              </a:rPr>
              <a:t>Word document</a:t>
            </a:r>
            <a:r>
              <a:rPr lang="en-US" dirty="0"/>
              <a:t>. – fill in the word doc then cut and paste into the online form so you don’t lose your submission - https://www.carli.illinois.edu/sites/files/coll_man/202602_CARLI_Member_OER_Initiative_Application_Word_Version_for_Reference.docx</a:t>
            </a:r>
          </a:p>
          <a:p>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cut and paste information into the form. You can complete the form in multiple sessions; however, your browser cookies must be enabled so that you can continue with the same submission.</a:t>
            </a:r>
          </a:p>
          <a:p>
            <a:endParaRPr lang="en-US" dirty="0">
              <a:cs typeface="Calibri"/>
            </a:endParaRPr>
          </a:p>
        </p:txBody>
      </p:sp>
    </p:spTree>
    <p:extLst>
      <p:ext uri="{BB962C8B-B14F-4D97-AF65-F5344CB8AC3E}">
        <p14:creationId xmlns:p14="http://schemas.microsoft.com/office/powerpoint/2010/main" val="1616765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13BA7-5284-3FA7-CEE0-632E1FEA42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0EF518-31FC-3B05-9062-DDF5AB406E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8A984F-9D3E-C0F4-FBC1-3A2BEE5C61CE}"/>
              </a:ext>
            </a:extLst>
          </p:cNvPr>
          <p:cNvSpPr>
            <a:spLocks noGrp="1"/>
          </p:cNvSpPr>
          <p:nvPr>
            <p:ph type="body" idx="1"/>
          </p:nvPr>
        </p:nvSpPr>
        <p:spPr/>
        <p:txBody>
          <a:bodyPr/>
          <a:lstStyle/>
          <a:p>
            <a:r>
              <a:rPr lang="en-US" dirty="0">
                <a:cs typeface="Calibri"/>
              </a:rPr>
              <a:t>https://illinois.qualtrics.com/jfe/form/SV_6nhP4GnsDMWws3c</a:t>
            </a:r>
          </a:p>
        </p:txBody>
      </p:sp>
    </p:spTree>
    <p:extLst>
      <p:ext uri="{BB962C8B-B14F-4D97-AF65-F5344CB8AC3E}">
        <p14:creationId xmlns:p14="http://schemas.microsoft.com/office/powerpoint/2010/main" val="222737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65224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40A203-A28A-D33A-078E-31CE67C614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CE810E-FE36-D0EA-D6C8-4091C954C7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0BFB8E-9FF8-9727-5A32-FCF9C216ED9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67167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32CE0-CBC0-1297-8C9E-D895D87C9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AB6DA4-1921-4759-C3E1-351EB2801E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2BFC67-086E-7189-450C-D7C7BE402B3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98293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2D8CEF-6AEA-5444-C59F-2CAF049F88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E2F7D5-2FEE-C7FB-1872-1E3620143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8B18C6-EE0D-2121-1E89-0B2AAB4FF97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466499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208CE-4280-3E85-FB7E-9BD67441CB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83206D-3976-217A-984B-EE7E757FFD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01A566-081C-7561-A2CA-139616AC1C2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278559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34655-B3EE-9D90-AC2B-A348F3162B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59A310-9741-2FCE-B76F-D13B068FF2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52376E-2E6C-1488-7040-A84DBDB3731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871566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909B34-45AA-D7A1-B60A-57492ED413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7072E-BB7B-4B65-B222-A62CDD4866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32BFB8-B28F-D182-0D1F-9E5E4C12181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25832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Tree>
    <p:extLst>
      <p:ext uri="{BB962C8B-B14F-4D97-AF65-F5344CB8AC3E}">
        <p14:creationId xmlns:p14="http://schemas.microsoft.com/office/powerpoint/2010/main" val="26195822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C84E5-D395-A5A6-CB07-24787AA541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FD294E-9E1D-6053-0E7A-BD615CB4DC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EDC407-BB91-65AE-F47B-E64FF203476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127922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B24D2-BC04-1A4F-9EF3-7E5BD72C4B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B3CFED-D82D-21AB-A60C-C92B8C7995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340A39-5BE6-9DD6-59B1-AC4E11FFD29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857323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DE2734-4807-457B-1C8E-FB7413177C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4FD3CD-F6C5-A7E2-B59F-168738B28D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B38DE1-DF52-57D5-08AE-9096E0B13CB8}"/>
              </a:ext>
            </a:extLst>
          </p:cNvPr>
          <p:cNvSpPr>
            <a:spLocks noGrp="1"/>
          </p:cNvSpPr>
          <p:nvPr>
            <p:ph type="body" idx="1"/>
          </p:nvPr>
        </p:nvSpPr>
        <p:spPr/>
        <p:txBody>
          <a:bodyPr/>
          <a:lstStyle/>
          <a:p>
            <a:r>
              <a:rPr lang="en-US" b="1" dirty="0"/>
              <a:t>If you have the authority to sign on behalf of your institution</a:t>
            </a:r>
            <a:r>
              <a:rPr lang="en-US" dirty="0"/>
              <a:t>: complete the following section and click on submit this form. Your proposal is then complete.</a:t>
            </a:r>
            <a:br>
              <a:rPr lang="en-US" dirty="0"/>
            </a:br>
            <a:br>
              <a:rPr lang="en-US" dirty="0"/>
            </a:br>
            <a:r>
              <a:rPr lang="en-US" b="1" dirty="0"/>
              <a:t>If you do not have the authority to sign on behalf of your institution:</a:t>
            </a:r>
            <a:r>
              <a:rPr lang="en-US" dirty="0"/>
              <a:t> leave the signature, title, and date blank and submit this form. On the next page download the PDF route it through your institution's workflow to have the PDF signed. Once signed, scan and submit it to support@carli.illinois.edu. Your proposal is considered complete upon receipt of the signed PDF.</a:t>
            </a:r>
          </a:p>
        </p:txBody>
      </p:sp>
    </p:spTree>
    <p:extLst>
      <p:ext uri="{BB962C8B-B14F-4D97-AF65-F5344CB8AC3E}">
        <p14:creationId xmlns:p14="http://schemas.microsoft.com/office/powerpoint/2010/main" val="20163553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8B70D-99F8-8B68-D375-81E77F81E4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FCAACD-D05B-6522-4351-262A4579AB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6F7CD-A522-3394-2525-1310F3A465B1}"/>
              </a:ext>
            </a:extLst>
          </p:cNvPr>
          <p:cNvSpPr>
            <a:spLocks noGrp="1"/>
          </p:cNvSpPr>
          <p:nvPr>
            <p:ph type="body" idx="1"/>
          </p:nvPr>
        </p:nvSpPr>
        <p:spPr/>
        <p:txBody>
          <a:bodyPr/>
          <a:lstStyle/>
          <a:p>
            <a:r>
              <a:rPr lang="en-US" dirty="0"/>
              <a:t>Click "next page" to submit your proposal for the CARLI Member OER Initiative. If you have the authority to sign on behalf of your institution your proposal submission is complete!</a:t>
            </a:r>
            <a:br>
              <a:rPr lang="en-US" dirty="0"/>
            </a:br>
            <a:br>
              <a:rPr lang="en-US" dirty="0"/>
            </a:br>
            <a:r>
              <a:rPr lang="en-US" dirty="0"/>
              <a:t>If you do not have the authority to sign on behalf of your institution, on the next page, download the PDF and route it through your institution's workflow. Once signed, scan and submit it to support@carli.illinois.edu. The application is considered complete upon receipt of the signed PDF.</a:t>
            </a:r>
          </a:p>
        </p:txBody>
      </p:sp>
    </p:spTree>
    <p:extLst>
      <p:ext uri="{BB962C8B-B14F-4D97-AF65-F5344CB8AC3E}">
        <p14:creationId xmlns:p14="http://schemas.microsoft.com/office/powerpoint/2010/main" val="30232032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Tree>
    <p:extLst>
      <p:ext uri="{BB962C8B-B14F-4D97-AF65-F5344CB8AC3E}">
        <p14:creationId xmlns:p14="http://schemas.microsoft.com/office/powerpoint/2010/main" val="3355049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81477-CA4A-0DFF-BA3C-F08AFD03D5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5F8068-6C57-3F3F-ADE6-B1ABAB7F61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EE01E9-393A-DF39-C10A-7405E3B29588}"/>
              </a:ext>
            </a:extLst>
          </p:cNvPr>
          <p:cNvSpPr>
            <a:spLocks noGrp="1"/>
          </p:cNvSpPr>
          <p:nvPr>
            <p:ph type="body" idx="1"/>
          </p:nvPr>
        </p:nvSpPr>
        <p:spPr/>
        <p:txBody>
          <a:bodyPr/>
          <a:lstStyle/>
          <a:p>
            <a:pPr>
              <a:buNone/>
            </a:pPr>
            <a:r>
              <a:rPr lang="en-US" dirty="0"/>
              <a:t>All proposals will be evaluated by CARLI staff and may include reviewers comprised of past and current CARLI OER Committee members.</a:t>
            </a:r>
          </a:p>
          <a:p>
            <a:pPr>
              <a:buNone/>
            </a:pPr>
            <a:endParaRPr lang="en-US" dirty="0"/>
          </a:p>
          <a:p>
            <a:r>
              <a:rPr lang="en-US" dirty="0"/>
              <a:t>Institutions without an existing OER Program will receive special consideration.</a:t>
            </a:r>
          </a:p>
          <a:p>
            <a:endParaRPr lang="en-US" dirty="0">
              <a:cs typeface="Calibri"/>
            </a:endParaRPr>
          </a:p>
        </p:txBody>
      </p:sp>
    </p:spTree>
    <p:extLst>
      <p:ext uri="{BB962C8B-B14F-4D97-AF65-F5344CB8AC3E}">
        <p14:creationId xmlns:p14="http://schemas.microsoft.com/office/powerpoint/2010/main" val="29903181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9FA12E-EA24-96CF-FEFC-6B1CFC806E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64225C-18FA-DCE7-773F-EC1AC03A11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807945-7EC2-02D0-B6D2-D0FD7BB628AB}"/>
              </a:ext>
            </a:extLst>
          </p:cNvPr>
          <p:cNvSpPr>
            <a:spLocks noGrp="1"/>
          </p:cNvSpPr>
          <p:nvPr>
            <p:ph type="body" idx="1"/>
          </p:nvPr>
        </p:nvSpPr>
        <p:spPr/>
        <p:txBody>
          <a:bodyPr/>
          <a:lstStyle/>
          <a:p>
            <a:pPr>
              <a:buNone/>
            </a:pPr>
            <a:r>
              <a:rPr lang="en-US" dirty="0"/>
              <a:t>All proposals will be evaluated by CARLI staff and may include reviewers comprised of past and current CARLI OER Committee members.</a:t>
            </a:r>
          </a:p>
          <a:p>
            <a:pPr>
              <a:buNone/>
            </a:pPr>
            <a:endParaRPr lang="en-US" dirty="0"/>
          </a:p>
          <a:p>
            <a:r>
              <a:rPr lang="en-US" dirty="0"/>
              <a:t>Institutions without an existing OER Program will receive special consideration.</a:t>
            </a:r>
          </a:p>
          <a:p>
            <a:endParaRPr lang="en-US" dirty="0">
              <a:cs typeface="Calibri"/>
            </a:endParaRPr>
          </a:p>
        </p:txBody>
      </p:sp>
    </p:spTree>
    <p:extLst>
      <p:ext uri="{BB962C8B-B14F-4D97-AF65-F5344CB8AC3E}">
        <p14:creationId xmlns:p14="http://schemas.microsoft.com/office/powerpoint/2010/main" val="40117466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Tree>
    <p:extLst>
      <p:ext uri="{BB962C8B-B14F-4D97-AF65-F5344CB8AC3E}">
        <p14:creationId xmlns:p14="http://schemas.microsoft.com/office/powerpoint/2010/main" val="218142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02938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CARLI Member OER Initiative will support member libraries as they work toward equitable access to course materials, lower materials costs for students, and help contribute to their retention, progression, and graduation. Proposals can include one or more awareness and engagement activities, based on campus priorities and needs:</a:t>
            </a:r>
          </a:p>
        </p:txBody>
      </p:sp>
    </p:spTree>
    <p:extLst>
      <p:ext uri="{BB962C8B-B14F-4D97-AF65-F5344CB8AC3E}">
        <p14:creationId xmlns:p14="http://schemas.microsoft.com/office/powerpoint/2010/main" val="2299261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ts val="1000"/>
              <a:tabLst>
                <a:tab pos="457200" algn="l"/>
              </a:tabLst>
            </a:pPr>
            <a:endParaRPr lang="en-US" dirty="0">
              <a:latin typeface="Calibri"/>
              <a:ea typeface="Times New Roman" panose="02020603050405020304" pitchFamily="18" charset="0"/>
              <a:cs typeface="Calibri"/>
            </a:endParaRPr>
          </a:p>
          <a:p>
            <a:r>
              <a:rPr lang="en-US" dirty="0"/>
              <a:t>Please note – these are merely suggestions of the types of activities you can include in your proposal.</a:t>
            </a:r>
          </a:p>
          <a:p>
            <a:endParaRPr lang="en-US" dirty="0"/>
          </a:p>
          <a:p>
            <a:r>
              <a:rPr lang="en-US" dirty="0"/>
              <a:t>We encourage you to be creative and develop a program that best suits the needs of your campus, faculty, and students</a:t>
            </a:r>
          </a:p>
        </p:txBody>
      </p:sp>
    </p:spTree>
    <p:extLst>
      <p:ext uri="{BB962C8B-B14F-4D97-AF65-F5344CB8AC3E}">
        <p14:creationId xmlns:p14="http://schemas.microsoft.com/office/powerpoint/2010/main" val="224470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C87B9-E156-343C-BF6A-9867108823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61ECC3-A35E-1B52-5852-5150463E5F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A6F03D-3B0C-FCB2-5943-3F9CE707DB39}"/>
              </a:ext>
            </a:extLst>
          </p:cNvPr>
          <p:cNvSpPr>
            <a:spLocks noGrp="1"/>
          </p:cNvSpPr>
          <p:nvPr>
            <p:ph type="body" idx="1"/>
          </p:nvPr>
        </p:nvSpPr>
        <p:spPr/>
        <p:txBody>
          <a:bodyPr/>
          <a:lstStyle/>
          <a:p>
            <a:pPr>
              <a:buSzPts val="1000"/>
              <a:tabLst>
                <a:tab pos="457200" algn="l"/>
              </a:tabLst>
            </a:pPr>
            <a:endParaRPr lang="en-US" dirty="0">
              <a:latin typeface="Calibri"/>
              <a:ea typeface="Times New Roman" panose="02020603050405020304" pitchFamily="18" charset="0"/>
              <a:cs typeface="Calibri"/>
            </a:endParaRPr>
          </a:p>
          <a:p>
            <a:endParaRPr lang="en-US" dirty="0"/>
          </a:p>
        </p:txBody>
      </p:sp>
    </p:spTree>
    <p:extLst>
      <p:ext uri="{BB962C8B-B14F-4D97-AF65-F5344CB8AC3E}">
        <p14:creationId xmlns:p14="http://schemas.microsoft.com/office/powerpoint/2010/main" val="3346754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note, each institution may only submit one proposal for the CARLI member OER initiative (this differs from past calls for funding.)</a:t>
            </a:r>
          </a:p>
          <a:p>
            <a:endParaRPr lang="en-US" dirty="0"/>
          </a:p>
          <a:p>
            <a:r>
              <a:rPr lang="en-US" dirty="0"/>
              <a:t>You application may include one activities or multiple activities, you must choose the category of funding that best suits your needs.</a:t>
            </a:r>
          </a:p>
          <a:p>
            <a:endParaRPr lang="en-US" dirty="0"/>
          </a:p>
          <a:p>
            <a:r>
              <a:rPr lang="en-US" dirty="0"/>
              <a:t>Once chosen you cannot request additional funds.</a:t>
            </a:r>
          </a:p>
          <a:p>
            <a:endParaRPr lang="en-US" dirty="0"/>
          </a:p>
          <a:p>
            <a:endParaRPr lang="en-US" dirty="0"/>
          </a:p>
        </p:txBody>
      </p:sp>
    </p:spTree>
    <p:extLst>
      <p:ext uri="{BB962C8B-B14F-4D97-AF65-F5344CB8AC3E}">
        <p14:creationId xmlns:p14="http://schemas.microsoft.com/office/powerpoint/2010/main" val="1563524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All materials and resources created with funding from the CARLI Member OER Initiative must:</a:t>
            </a:r>
          </a:p>
          <a:p>
            <a:endParaRPr lang="en-US" dirty="0">
              <a:ea typeface="Calibri"/>
              <a:cs typeface="Calibri"/>
            </a:endParaRPr>
          </a:p>
        </p:txBody>
      </p:sp>
    </p:spTree>
    <p:extLst>
      <p:ext uri="{BB962C8B-B14F-4D97-AF65-F5344CB8AC3E}">
        <p14:creationId xmlns:p14="http://schemas.microsoft.com/office/powerpoint/2010/main" val="3960830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887405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11525" y="1358900"/>
            <a:ext cx="2319338" cy="2322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77000"/>
            <a:ext cx="9144000" cy="161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9" descr="CARLI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38513" y="3906838"/>
            <a:ext cx="2238375" cy="46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519125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Rectangle 6"/>
          <p:cNvSpPr/>
          <p:nvPr/>
        </p:nvSpPr>
        <p:spPr>
          <a:xfrm>
            <a:off x="0" y="4895850"/>
            <a:ext cx="9144000" cy="15128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Picture Placeholder 8"/>
          <p:cNvSpPr>
            <a:spLocks noGrp="1"/>
          </p:cNvSpPr>
          <p:nvPr>
            <p:ph type="pic" sz="quarter" idx="10"/>
          </p:nvPr>
        </p:nvSpPr>
        <p:spPr>
          <a:xfrm>
            <a:off x="0" y="1"/>
            <a:ext cx="9144000" cy="4895272"/>
          </a:xfrm>
        </p:spPr>
        <p:txBody>
          <a:bodyPr rtlCol="0">
            <a:normAutofit/>
          </a:bodyPr>
          <a:lstStyle/>
          <a:p>
            <a:pPr lvl="0"/>
            <a:r>
              <a:rPr lang="en-US" noProof="0" dirty="0"/>
              <a:t>Drag picture to placeholder or click icon to add</a:t>
            </a:r>
          </a:p>
        </p:txBody>
      </p:sp>
      <p:sp>
        <p:nvSpPr>
          <p:cNvPr id="5" name="Title 1"/>
          <p:cNvSpPr>
            <a:spLocks noGrp="1"/>
          </p:cNvSpPr>
          <p:nvPr>
            <p:ph type="title"/>
          </p:nvPr>
        </p:nvSpPr>
        <p:spPr>
          <a:xfrm>
            <a:off x="1004455" y="5323454"/>
            <a:ext cx="7273636" cy="1362075"/>
          </a:xfrm>
        </p:spPr>
        <p:txBody>
          <a:bodyPr anchor="t">
            <a:normAutofit/>
          </a:bodyPr>
          <a:lstStyle>
            <a:lvl1pPr algn="l">
              <a:defRPr sz="2800" b="1" cap="all">
                <a:solidFill>
                  <a:schemeClr val="bg2"/>
                </a:solidFill>
              </a:defRPr>
            </a:lvl1pPr>
          </a:lstStyle>
          <a:p>
            <a:r>
              <a:rPr lang="en-US"/>
              <a:t>Click to edit Master title style</a:t>
            </a:r>
            <a:endParaRPr lang="en-US" dirty="0"/>
          </a:p>
        </p:txBody>
      </p:sp>
      <p:sp>
        <p:nvSpPr>
          <p:cNvPr id="6" name="Text Placeholder 2"/>
          <p:cNvSpPr>
            <a:spLocks noGrp="1"/>
          </p:cNvSpPr>
          <p:nvPr>
            <p:ph type="body" idx="1"/>
          </p:nvPr>
        </p:nvSpPr>
        <p:spPr>
          <a:xfrm>
            <a:off x="1004455" y="4504306"/>
            <a:ext cx="7490258" cy="819148"/>
          </a:xfrm>
        </p:spPr>
        <p:txBody>
          <a:bodyPr anchor="b">
            <a:normAutofit/>
          </a:bodyPr>
          <a:lstStyle>
            <a:lvl1pPr marL="0" indent="0">
              <a:buNone/>
              <a:defRPr sz="16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48556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1847590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1999570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2836828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180534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3568407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Rectangle 6"/>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312057" y="759030"/>
            <a:ext cx="4733307" cy="54408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5" name="Chart Placeholder 9"/>
          <p:cNvSpPr>
            <a:spLocks noGrp="1"/>
          </p:cNvSpPr>
          <p:nvPr>
            <p:ph type="chart" sz="quarter" idx="10"/>
          </p:nvPr>
        </p:nvSpPr>
        <p:spPr>
          <a:xfrm>
            <a:off x="5160963" y="758825"/>
            <a:ext cx="3763962" cy="2473325"/>
          </a:xfrm>
        </p:spPr>
        <p:txBody>
          <a:bodyPr rtlCol="0">
            <a:normAutofit/>
          </a:bodyPr>
          <a:lstStyle/>
          <a:p>
            <a:pPr lvl="0"/>
            <a:r>
              <a:rPr lang="en-US" noProof="0" dirty="0"/>
              <a:t>Click icon to add chart</a:t>
            </a:r>
          </a:p>
        </p:txBody>
      </p:sp>
      <p:sp>
        <p:nvSpPr>
          <p:cNvPr id="6" name="Picture Placeholder 11"/>
          <p:cNvSpPr>
            <a:spLocks noGrp="1"/>
          </p:cNvSpPr>
          <p:nvPr>
            <p:ph type="pic" sz="quarter" idx="11"/>
          </p:nvPr>
        </p:nvSpPr>
        <p:spPr>
          <a:xfrm>
            <a:off x="5160963" y="3394075"/>
            <a:ext cx="3763962" cy="2805113"/>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3561100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Rectangle 4"/>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312057" y="1397001"/>
            <a:ext cx="8497125" cy="37638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hasCustomPrompt="1"/>
          </p:nvPr>
        </p:nvSpPr>
        <p:spPr>
          <a:xfrm>
            <a:off x="230415" y="-94785"/>
            <a:ext cx="8229600" cy="602796"/>
          </a:xfrm>
        </p:spPr>
        <p:txBody>
          <a:bodyPr>
            <a:normAutofit/>
          </a:bodyPr>
          <a:lstStyle>
            <a:lvl1pPr>
              <a:defRPr sz="1600" cap="all">
                <a:solidFill>
                  <a:schemeClr val="bg2"/>
                </a:solidFill>
              </a:defRPr>
            </a:lvl1pPr>
          </a:lstStyle>
          <a:p>
            <a:r>
              <a:rPr lang="en-US" dirty="0"/>
              <a:t>CARLI Alma/primo VE kickoff webinar</a:t>
            </a:r>
          </a:p>
        </p:txBody>
      </p:sp>
      <p:pic>
        <p:nvPicPr>
          <p:cNvPr id="3" name="Picture 2">
            <a:extLst>
              <a:ext uri="{FF2B5EF4-FFF2-40B4-BE49-F238E27FC236}">
                <a16:creationId xmlns:a16="http://schemas.microsoft.com/office/drawing/2014/main" id="{8AC080E6-33F4-104F-8C1A-6F3E368DDBCF}"/>
              </a:ext>
            </a:extLst>
          </p:cNvPr>
          <p:cNvPicPr>
            <a:picLocks noChangeAspect="1"/>
          </p:cNvPicPr>
          <p:nvPr userDrawn="1"/>
        </p:nvPicPr>
        <p:blipFill>
          <a:blip r:embed="rId2"/>
          <a:stretch>
            <a:fillRect/>
          </a:stretch>
        </p:blipFill>
        <p:spPr>
          <a:xfrm>
            <a:off x="0" y="6159500"/>
            <a:ext cx="1765300" cy="698500"/>
          </a:xfrm>
          <a:prstGeom prst="rect">
            <a:avLst/>
          </a:prstGeom>
        </p:spPr>
      </p:pic>
    </p:spTree>
    <p:extLst>
      <p:ext uri="{BB962C8B-B14F-4D97-AF65-F5344CB8AC3E}">
        <p14:creationId xmlns:p14="http://schemas.microsoft.com/office/powerpoint/2010/main" val="1532843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Rectangle 4"/>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312057" y="854016"/>
            <a:ext cx="8497125" cy="5380530"/>
          </a:xfrm>
        </p:spPr>
        <p:txBody>
          <a:bodyPr/>
          <a:lstStyle>
            <a:lvl1pPr>
              <a:defRPr sz="2800"/>
            </a:lvl1pPr>
            <a:lvl2pPr marL="742950" indent="-285750">
              <a:buFont typeface="Arial" panose="020B0604020202020204" pitchFamily="34" charset="0"/>
              <a:buChar char="•"/>
              <a:defRPr sz="2400"/>
            </a:lvl2pPr>
            <a:lvl3pPr marL="1143000" indent="-228600">
              <a:buFont typeface="Courier New" panose="02070309020205020404" pitchFamily="49" charset="0"/>
              <a:buChar char="o"/>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230415" y="-94785"/>
            <a:ext cx="8229600" cy="602796"/>
          </a:xfrm>
        </p:spPr>
        <p:txBody>
          <a:bodyPr>
            <a:normAutofit/>
          </a:bodyPr>
          <a:lstStyle>
            <a:lvl1pPr>
              <a:defRPr sz="1600" b="1" cap="all">
                <a:solidFill>
                  <a:schemeClr val="bg2"/>
                </a:solidFill>
              </a:defRPr>
            </a:lvl1pPr>
          </a:lstStyle>
          <a:p>
            <a:r>
              <a:rPr lang="en-US" dirty="0"/>
              <a:t>Click to edit Master title style</a:t>
            </a:r>
          </a:p>
        </p:txBody>
      </p:sp>
    </p:spTree>
    <p:extLst>
      <p:ext uri="{BB962C8B-B14F-4D97-AF65-F5344CB8AC3E}">
        <p14:creationId xmlns:p14="http://schemas.microsoft.com/office/powerpoint/2010/main" val="1644817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0" y="0"/>
            <a:ext cx="4491038" cy="6384925"/>
          </a:xfrm>
        </p:spPr>
        <p:txBody>
          <a:bodyPr rtlCol="0">
            <a:normAutofit/>
          </a:bodyPr>
          <a:lstStyle/>
          <a:p>
            <a:pPr lvl="0"/>
            <a:r>
              <a:rPr lang="en-US" noProof="0" dirty="0"/>
              <a:t>Drag picture to placeholder or click icon to add</a:t>
            </a:r>
          </a:p>
        </p:txBody>
      </p:sp>
      <p:sp>
        <p:nvSpPr>
          <p:cNvPr id="3" name="Picture Placeholder 9"/>
          <p:cNvSpPr>
            <a:spLocks noGrp="1"/>
          </p:cNvSpPr>
          <p:nvPr>
            <p:ph type="pic" sz="quarter" idx="11"/>
          </p:nvPr>
        </p:nvSpPr>
        <p:spPr>
          <a:xfrm>
            <a:off x="4572001" y="0"/>
            <a:ext cx="4572000" cy="3290888"/>
          </a:xfrm>
        </p:spPr>
        <p:txBody>
          <a:bodyPr rtlCol="0">
            <a:normAutofit/>
          </a:bodyPr>
          <a:lstStyle/>
          <a:p>
            <a:pPr lvl="0"/>
            <a:r>
              <a:rPr lang="en-US" noProof="0" dirty="0"/>
              <a:t>Drag picture to placeholder or click icon to add</a:t>
            </a:r>
          </a:p>
        </p:txBody>
      </p:sp>
      <p:sp>
        <p:nvSpPr>
          <p:cNvPr id="4" name="Picture Placeholder 11"/>
          <p:cNvSpPr>
            <a:spLocks noGrp="1"/>
          </p:cNvSpPr>
          <p:nvPr>
            <p:ph type="pic" sz="quarter" idx="12"/>
          </p:nvPr>
        </p:nvSpPr>
        <p:spPr>
          <a:xfrm>
            <a:off x="4572000" y="3371997"/>
            <a:ext cx="4572000" cy="3012927"/>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1558595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69" y="9769"/>
            <a:ext cx="5857875"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8" descr="eResource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5175" y="2741613"/>
            <a:ext cx="5056188" cy="955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697350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7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p:nvSpPr>
        <p:spPr>
          <a:xfrm>
            <a:off x="6299838" y="1028735"/>
            <a:ext cx="2844162" cy="5305847"/>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2">
            <a:extLst>
              <a:ext uri="{FF2B5EF4-FFF2-40B4-BE49-F238E27FC236}">
                <a16:creationId xmlns:a16="http://schemas.microsoft.com/office/drawing/2014/main" id="{A054B965-4D7C-4CBD-8A94-7852BE4E4573}"/>
              </a:ext>
            </a:extLst>
          </p:cNvPr>
          <p:cNvSpPr/>
          <p:nvPr/>
        </p:nvSpPr>
        <p:spPr>
          <a:xfrm rot="16200000">
            <a:off x="5977868" y="2766399"/>
            <a:ext cx="4602537"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CC9C715B-D967-4E36-BF64-BCDC51CCC933}"/>
              </a:ext>
            </a:extLst>
          </p:cNvPr>
          <p:cNvSpPr/>
          <p:nvPr/>
        </p:nvSpPr>
        <p:spPr>
          <a:xfrm>
            <a:off x="6430856" y="4401520"/>
            <a:ext cx="2790417" cy="933648"/>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BE1C76B0-BAB5-40E3-8F2D-49772D0841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1549" y="2491161"/>
            <a:ext cx="2340297" cy="2389459"/>
          </a:xfrm>
          <a:prstGeom prst="rect">
            <a:avLst/>
          </a:prstGeom>
        </p:spPr>
      </p:pic>
      <p:sp>
        <p:nvSpPr>
          <p:cNvPr id="3" name="Slide Number Placeholder 2"/>
          <p:cNvSpPr>
            <a:spLocks noGrp="1"/>
          </p:cNvSpPr>
          <p:nvPr>
            <p:ph type="sldNum" sz="quarter" idx="10"/>
          </p:nvPr>
        </p:nvSpPr>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5812091" cy="5305847"/>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p:nvGrpSpPr>
        <p:grpSpPr>
          <a:xfrm rot="20150758">
            <a:off x="8338215" y="1325627"/>
            <a:ext cx="472480" cy="663649"/>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p:nvGrpSpPr>
        <p:grpSpPr>
          <a:xfrm>
            <a:off x="6499692" y="5157193"/>
            <a:ext cx="837308" cy="876003"/>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39BA4C5E-9346-449D-87A7-BDEC4A2014DF}"/>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08083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7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32873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20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256398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1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813286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2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48514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4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513834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26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23499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8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923462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9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68610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30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57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50" y="12273"/>
            <a:ext cx="5857875"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9" descr="iShare-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5575" y="2725738"/>
            <a:ext cx="3425825" cy="971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6382553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31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529986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32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3667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3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982287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34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710946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35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2682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2/25/2026</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70065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90" y="-19538"/>
            <a:ext cx="5857875"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9" descr="CollectionsManagement-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400" y="2882900"/>
            <a:ext cx="8509000" cy="930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77666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4" y="12991"/>
            <a:ext cx="5857875"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9" descr="DigitalCollection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792413"/>
            <a:ext cx="7162800" cy="1036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dirty="0"/>
              <a:t>Click to edit Master title style</a:t>
            </a:r>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726288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6" y="22042"/>
            <a:ext cx="5857875"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56140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Rectangle 6"/>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4" name="Content Placeholder 5"/>
          <p:cNvSpPr>
            <a:spLocks noGrp="1"/>
          </p:cNvSpPr>
          <p:nvPr>
            <p:ph sz="quarter" idx="10"/>
          </p:nvPr>
        </p:nvSpPr>
        <p:spPr>
          <a:xfrm>
            <a:off x="230187" y="634995"/>
            <a:ext cx="422635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9"/>
          <p:cNvSpPr>
            <a:spLocks noGrp="1"/>
          </p:cNvSpPr>
          <p:nvPr>
            <p:ph sz="quarter" idx="11"/>
          </p:nvPr>
        </p:nvSpPr>
        <p:spPr>
          <a:xfrm>
            <a:off x="4572000" y="634995"/>
            <a:ext cx="4283075"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230188" y="5599113"/>
            <a:ext cx="8624887" cy="635000"/>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17318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p:nvSpPr>
        <p:spPr>
          <a:xfrm>
            <a:off x="0" y="0"/>
            <a:ext cx="5621338"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6" name="Title 1"/>
          <p:cNvSpPr>
            <a:spLocks noGrp="1"/>
          </p:cNvSpPr>
          <p:nvPr>
            <p:ph type="title"/>
          </p:nvPr>
        </p:nvSpPr>
        <p:spPr>
          <a:xfrm>
            <a:off x="5848927" y="273050"/>
            <a:ext cx="3008313" cy="673677"/>
          </a:xfrm>
        </p:spPr>
        <p:txBody>
          <a:bodyPr anchor="b"/>
          <a:lstStyle>
            <a:lvl1pPr algn="l">
              <a:defRPr sz="2000" b="1"/>
            </a:lvl1pPr>
          </a:lstStyle>
          <a:p>
            <a:r>
              <a:rPr lang="en-US"/>
              <a:t>Click to edit Master title style</a:t>
            </a:r>
            <a:endParaRPr lang="en-US" dirty="0"/>
          </a:p>
        </p:txBody>
      </p:sp>
      <p:sp>
        <p:nvSpPr>
          <p:cNvPr id="7" name="Content Placeholder 2"/>
          <p:cNvSpPr>
            <a:spLocks noGrp="1"/>
          </p:cNvSpPr>
          <p:nvPr>
            <p:ph idx="1"/>
          </p:nvPr>
        </p:nvSpPr>
        <p:spPr>
          <a:xfrm>
            <a:off x="275216" y="273050"/>
            <a:ext cx="4888345" cy="5853113"/>
          </a:xfrm>
        </p:spPr>
        <p:txBody>
          <a:bodyPr/>
          <a:lstStyle>
            <a:lvl1pPr>
              <a:defRPr sz="2600" b="0" i="0" cap="all">
                <a:solidFill>
                  <a:schemeClr val="bg2"/>
                </a:solidFill>
                <a:latin typeface="+mj-lt"/>
              </a:defRPr>
            </a:lvl1pPr>
            <a:lvl2pPr marL="0" indent="0">
              <a:buFontTx/>
              <a:buNone/>
              <a:defRPr sz="1600" b="0" i="0">
                <a:solidFill>
                  <a:schemeClr val="bg2"/>
                </a:solidFill>
                <a:latin typeface="+mj-lt"/>
              </a:defRPr>
            </a:lvl2pPr>
            <a:lvl3pPr marL="228600" indent="0">
              <a:spcBef>
                <a:spcPts val="500"/>
              </a:spcBef>
              <a:buFontTx/>
              <a:buNone/>
              <a:defRPr sz="1200" b="0" i="0">
                <a:solidFill>
                  <a:schemeClr val="bg2"/>
                </a:solidFill>
                <a:latin typeface="+mj-lt"/>
              </a:defRPr>
            </a:lvl3pPr>
            <a:lvl4pPr>
              <a:defRPr sz="2000" b="0" i="0">
                <a:latin typeface="+mj-lt"/>
              </a:defRPr>
            </a:lvl4pPr>
            <a:lvl5pPr>
              <a:defRPr sz="2000" b="0" i="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p:cNvSpPr>
            <a:spLocks noGrp="1"/>
          </p:cNvSpPr>
          <p:nvPr>
            <p:ph type="body" sz="half" idx="2"/>
          </p:nvPr>
        </p:nvSpPr>
        <p:spPr>
          <a:xfrm>
            <a:off x="5848927" y="1054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11083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8"/>
          <p:cNvSpPr/>
          <p:nvPr/>
        </p:nvSpPr>
        <p:spPr>
          <a:xfrm>
            <a:off x="0" y="0"/>
            <a:ext cx="7250113"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4" name="Title 1"/>
          <p:cNvSpPr>
            <a:spLocks noGrp="1"/>
          </p:cNvSpPr>
          <p:nvPr>
            <p:ph type="title"/>
          </p:nvPr>
        </p:nvSpPr>
        <p:spPr>
          <a:xfrm>
            <a:off x="457200" y="274638"/>
            <a:ext cx="6493164" cy="683635"/>
          </a:xfrm>
        </p:spPr>
        <p:txBody>
          <a:bodyPr>
            <a:normAutofit/>
          </a:bodyPr>
          <a:lstStyle>
            <a:lvl1pPr algn="l">
              <a:defRPr sz="2400" b="0" i="0" cap="all">
                <a:solidFill>
                  <a:schemeClr val="bg2"/>
                </a:solidFill>
              </a:defRPr>
            </a:lvl1pPr>
          </a:lstStyle>
          <a:p>
            <a:r>
              <a:rPr lang="en-US"/>
              <a:t>Click to edit Master title style</a:t>
            </a:r>
            <a:endParaRPr lang="en-US" dirty="0"/>
          </a:p>
        </p:txBody>
      </p:sp>
      <p:sp>
        <p:nvSpPr>
          <p:cNvPr id="5" name="Text Placeholder 10"/>
          <p:cNvSpPr>
            <a:spLocks noGrp="1"/>
          </p:cNvSpPr>
          <p:nvPr>
            <p:ph type="body" sz="quarter" idx="10"/>
          </p:nvPr>
        </p:nvSpPr>
        <p:spPr>
          <a:xfrm>
            <a:off x="457200" y="1154546"/>
            <a:ext cx="6492875" cy="490653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12"/>
          <p:cNvSpPr>
            <a:spLocks noGrp="1"/>
          </p:cNvSpPr>
          <p:nvPr>
            <p:ph type="pic" sz="quarter" idx="11"/>
          </p:nvPr>
        </p:nvSpPr>
        <p:spPr>
          <a:xfrm>
            <a:off x="7331075" y="0"/>
            <a:ext cx="1812925" cy="1639888"/>
          </a:xfrm>
        </p:spPr>
        <p:txBody>
          <a:bodyPr rtlCol="0">
            <a:normAutofit/>
          </a:bodyPr>
          <a:lstStyle/>
          <a:p>
            <a:pPr lvl="0"/>
            <a:r>
              <a:rPr lang="en-US" noProof="0" dirty="0"/>
              <a:t>Drag picture to placeholder or click icon to add</a:t>
            </a:r>
          </a:p>
        </p:txBody>
      </p:sp>
      <p:sp>
        <p:nvSpPr>
          <p:cNvPr id="7" name="Picture Placeholder 14"/>
          <p:cNvSpPr>
            <a:spLocks noGrp="1"/>
          </p:cNvSpPr>
          <p:nvPr>
            <p:ph type="pic" sz="quarter" idx="12"/>
          </p:nvPr>
        </p:nvSpPr>
        <p:spPr>
          <a:xfrm>
            <a:off x="7331075" y="1708440"/>
            <a:ext cx="1812925" cy="2332038"/>
          </a:xfrm>
        </p:spPr>
        <p:txBody>
          <a:bodyPr rtlCol="0">
            <a:normAutofit/>
          </a:bodyPr>
          <a:lstStyle/>
          <a:p>
            <a:pPr lvl="0"/>
            <a:r>
              <a:rPr lang="en-US" noProof="0" dirty="0"/>
              <a:t>Drag picture to placeholder or click icon to add</a:t>
            </a:r>
          </a:p>
        </p:txBody>
      </p:sp>
      <p:sp>
        <p:nvSpPr>
          <p:cNvPr id="8" name="Picture Placeholder 16"/>
          <p:cNvSpPr>
            <a:spLocks noGrp="1"/>
          </p:cNvSpPr>
          <p:nvPr>
            <p:ph type="pic" sz="quarter" idx="13"/>
          </p:nvPr>
        </p:nvSpPr>
        <p:spPr>
          <a:xfrm>
            <a:off x="7331075" y="4122305"/>
            <a:ext cx="1812925" cy="228123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3254244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28" name="Group 7"/>
          <p:cNvGrpSpPr>
            <a:grpSpLocks/>
          </p:cNvGrpSpPr>
          <p:nvPr/>
        </p:nvGrpSpPr>
        <p:grpSpPr bwMode="auto">
          <a:xfrm>
            <a:off x="1" y="6450775"/>
            <a:ext cx="9152952" cy="415057"/>
            <a:chOff x="126124" y="6360379"/>
            <a:chExt cx="9091992" cy="504457"/>
          </a:xfrm>
        </p:grpSpPr>
        <p:sp>
          <p:nvSpPr>
            <p:cNvPr id="9" name="Rectangle 8"/>
            <p:cNvSpPr/>
            <p:nvPr userDrawn="1"/>
          </p:nvSpPr>
          <p:spPr>
            <a:xfrm>
              <a:off x="126124" y="6363184"/>
              <a:ext cx="8680743" cy="50165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grpSp>
          <p:nvGrpSpPr>
            <p:cNvPr id="1031" name="Group 9"/>
            <p:cNvGrpSpPr>
              <a:grpSpLocks/>
            </p:cNvGrpSpPr>
            <p:nvPr/>
          </p:nvGrpSpPr>
          <p:grpSpPr bwMode="auto">
            <a:xfrm>
              <a:off x="8817821" y="6360379"/>
              <a:ext cx="400295" cy="501650"/>
              <a:chOff x="-682839" y="6360379"/>
              <a:chExt cx="8484472" cy="501650"/>
            </a:xfrm>
          </p:grpSpPr>
          <p:sp>
            <p:nvSpPr>
              <p:cNvPr id="11" name="Rectangle 10"/>
              <p:cNvSpPr/>
              <p:nvPr/>
            </p:nvSpPr>
            <p:spPr>
              <a:xfrm>
                <a:off x="6321173" y="6360379"/>
                <a:ext cx="1480460" cy="50165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4572123" y="6360379"/>
                <a:ext cx="1480439" cy="50165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p:nvSpPr>
            <p:spPr>
              <a:xfrm>
                <a:off x="2789407" y="6360379"/>
                <a:ext cx="1514105" cy="50165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p:nvSpPr>
            <p:spPr>
              <a:xfrm>
                <a:off x="1040335" y="6360379"/>
                <a:ext cx="1480460" cy="50165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p:nvPr/>
            </p:nvSpPr>
            <p:spPr>
              <a:xfrm>
                <a:off x="-682839" y="6360379"/>
                <a:ext cx="1480439" cy="50165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grpSp>
      </p:gr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697" r:id="rId19"/>
    <p:sldLayoutId id="2147483716" r:id="rId20"/>
    <p:sldLayoutId id="2147483722" r:id="rId21"/>
    <p:sldLayoutId id="2147483725" r:id="rId22"/>
    <p:sldLayoutId id="2147483726" r:id="rId23"/>
    <p:sldLayoutId id="2147483727" r:id="rId24"/>
    <p:sldLayoutId id="2147483729" r:id="rId25"/>
    <p:sldLayoutId id="2147483731" r:id="rId26"/>
    <p:sldLayoutId id="2147483733" r:id="rId27"/>
    <p:sldLayoutId id="2147483734" r:id="rId28"/>
    <p:sldLayoutId id="2147483735" r:id="rId29"/>
    <p:sldLayoutId id="2147483736" r:id="rId30"/>
    <p:sldLayoutId id="2147483738" r:id="rId31"/>
    <p:sldLayoutId id="2147483739" r:id="rId32"/>
    <p:sldLayoutId id="2147483740" r:id="rId33"/>
    <p:sldLayoutId id="2147483741" r:id="rId34"/>
    <p:sldLayoutId id="2147483742" r:id="rId35"/>
  </p:sldLayoutIdLst>
  <p:hf sldNum="0" hdr="0" ftr="0" dt="0"/>
  <p:txStyles>
    <p:titleStyle>
      <a:lvl1pPr algn="l" defTabSz="457200" rtl="0" eaLnBrk="1" fontAlgn="base" hangingPunct="1">
        <a:spcBef>
          <a:spcPct val="0"/>
        </a:spcBef>
        <a:spcAft>
          <a:spcPct val="0"/>
        </a:spcAft>
        <a:defRPr sz="36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p:titleStyle>
    <p:body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hyperlink" Target="https://illinois.qualtrics.com/jfe/form/SV_6nhP4GnsDMWws3c" TargetMode="External"/><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hyperlink" Target="https://www.carli.illinois.edu/products-services/collections-management/OERInitiative" TargetMode="External"/><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hyperlink" Target="https://www.carli.illinois.edu/sites/files/coll_man/202602_Purchase-Order-Terms-and-Conditions-v1.7.pdf" TargetMode="External"/><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hyperlink" Target="mailto:support@carli.illinois.edu" TargetMode="External"/><Relationship Id="rId2" Type="http://schemas.openxmlformats.org/officeDocument/2006/relationships/notesSlide" Target="../notesSlides/notesSlide27.xml"/><Relationship Id="rId1" Type="http://schemas.openxmlformats.org/officeDocument/2006/relationships/slideLayout" Target="../slideLayouts/slideLayout18.xml"/><Relationship Id="rId4" Type="http://schemas.openxmlformats.org/officeDocument/2006/relationships/hyperlink" Target="https://www.carli.illinois.edu/carli-member-oer-initiative-questions-and-answer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BA95B-2353-7F0F-01B7-31F7662D8044}"/>
              </a:ext>
            </a:extLst>
          </p:cNvPr>
          <p:cNvSpPr>
            <a:spLocks noGrp="1"/>
          </p:cNvSpPr>
          <p:nvPr>
            <p:ph type="ctrTitle"/>
          </p:nvPr>
        </p:nvSpPr>
        <p:spPr>
          <a:xfrm>
            <a:off x="685800" y="1007595"/>
            <a:ext cx="7772400" cy="1079293"/>
          </a:xfrm>
        </p:spPr>
        <p:txBody>
          <a:bodyPr>
            <a:normAutofit fontScale="90000"/>
          </a:bodyPr>
          <a:lstStyle/>
          <a:p>
            <a:pPr algn="ctr"/>
            <a:r>
              <a:rPr lang="en-US" sz="4900" dirty="0"/>
              <a:t>CARLI </a:t>
            </a:r>
            <a:r>
              <a:rPr lang="en-US" sz="4900" dirty="0" err="1"/>
              <a:t>MEMber</a:t>
            </a:r>
            <a:r>
              <a:rPr lang="en-US" sz="4900" dirty="0"/>
              <a:t> </a:t>
            </a:r>
            <a:br>
              <a:rPr lang="en-US" sz="4900" dirty="0"/>
            </a:br>
            <a:r>
              <a:rPr lang="en-US" sz="4900" dirty="0" err="1"/>
              <a:t>Oer</a:t>
            </a:r>
            <a:r>
              <a:rPr lang="en-US" sz="4900" dirty="0"/>
              <a:t> Initiative </a:t>
            </a:r>
            <a:br>
              <a:rPr lang="en-US" sz="4000" b="1" dirty="0"/>
            </a:br>
            <a:br>
              <a:rPr lang="en-US" sz="2400" b="1" dirty="0"/>
            </a:br>
            <a:r>
              <a:rPr lang="en-US" sz="2400" b="1" dirty="0"/>
              <a:t>Information Session</a:t>
            </a:r>
            <a:br>
              <a:rPr lang="en-US" b="1" dirty="0"/>
            </a:br>
            <a:endParaRPr lang="en-US" dirty="0"/>
          </a:p>
        </p:txBody>
      </p:sp>
      <p:sp>
        <p:nvSpPr>
          <p:cNvPr id="3" name="Subtitle 2">
            <a:extLst>
              <a:ext uri="{FF2B5EF4-FFF2-40B4-BE49-F238E27FC236}">
                <a16:creationId xmlns:a16="http://schemas.microsoft.com/office/drawing/2014/main" id="{6032401D-CDBB-BB1D-1E3A-60B86BB2C81F}"/>
              </a:ext>
            </a:extLst>
          </p:cNvPr>
          <p:cNvSpPr>
            <a:spLocks noGrp="1"/>
          </p:cNvSpPr>
          <p:nvPr>
            <p:ph type="subTitle" idx="1"/>
          </p:nvPr>
        </p:nvSpPr>
        <p:spPr>
          <a:xfrm>
            <a:off x="1371600" y="5356792"/>
            <a:ext cx="6400800" cy="987225"/>
          </a:xfrm>
        </p:spPr>
        <p:txBody>
          <a:bodyPr/>
          <a:lstStyle/>
          <a:p>
            <a:r>
              <a:rPr lang="en-US" dirty="0"/>
              <a:t>February 24, 2026</a:t>
            </a:r>
          </a:p>
        </p:txBody>
      </p:sp>
    </p:spTree>
    <p:extLst>
      <p:ext uri="{BB962C8B-B14F-4D97-AF65-F5344CB8AC3E}">
        <p14:creationId xmlns:p14="http://schemas.microsoft.com/office/powerpoint/2010/main" val="538189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AF1831-EABF-4FA8-B15A-F64CE8424A21}"/>
              </a:ext>
            </a:extLst>
          </p:cNvPr>
          <p:cNvSpPr>
            <a:spLocks noGrp="1"/>
          </p:cNvSpPr>
          <p:nvPr>
            <p:ph type="title"/>
          </p:nvPr>
        </p:nvSpPr>
        <p:spPr/>
        <p:txBody>
          <a:bodyPr/>
          <a:lstStyle/>
          <a:p>
            <a:r>
              <a:rPr lang="en-US" dirty="0">
                <a:ea typeface="ＭＳ Ｐゴシック"/>
              </a:rPr>
              <a:t>Program requirements</a:t>
            </a:r>
            <a:endParaRPr lang="en-US" dirty="0"/>
          </a:p>
        </p:txBody>
      </p:sp>
      <p:sp>
        <p:nvSpPr>
          <p:cNvPr id="4" name="Content Placeholder 3">
            <a:extLst>
              <a:ext uri="{FF2B5EF4-FFF2-40B4-BE49-F238E27FC236}">
                <a16:creationId xmlns:a16="http://schemas.microsoft.com/office/drawing/2014/main" id="{CCD091F7-B289-69E0-1F09-B0BAF8075DCF}"/>
              </a:ext>
            </a:extLst>
          </p:cNvPr>
          <p:cNvSpPr>
            <a:spLocks noGrp="1"/>
          </p:cNvSpPr>
          <p:nvPr>
            <p:ph idx="1"/>
          </p:nvPr>
        </p:nvSpPr>
        <p:spPr>
          <a:xfrm>
            <a:off x="312057" y="501591"/>
            <a:ext cx="8497125" cy="5732955"/>
          </a:xfrm>
        </p:spPr>
        <p:txBody>
          <a:bodyPr/>
          <a:lstStyle/>
          <a:p>
            <a:endParaRPr lang="en-US" sz="2000" dirty="0"/>
          </a:p>
          <a:p>
            <a:pPr marL="342900" indent="-342900">
              <a:spcBef>
                <a:spcPts val="0"/>
              </a:spcBef>
              <a:spcAft>
                <a:spcPts val="600"/>
              </a:spcAft>
              <a:buFont typeface="Arial" panose="020B0604020202020204" pitchFamily="34" charset="0"/>
              <a:buChar char="•"/>
            </a:pPr>
            <a:r>
              <a:rPr lang="en-US" sz="2000" dirty="0"/>
              <a:t>Include the CARLI Open Illinois logo and acknowledge the funding received through the CARLI Member OER Initiative</a:t>
            </a:r>
          </a:p>
          <a:p>
            <a:pPr marL="342900" indent="-342900">
              <a:spcBef>
                <a:spcPts val="0"/>
              </a:spcBef>
              <a:spcAft>
                <a:spcPts val="600"/>
              </a:spcAft>
              <a:buFont typeface="Arial" panose="020B0604020202020204" pitchFamily="34" charset="0"/>
              <a:buChar char="•"/>
            </a:pPr>
            <a:r>
              <a:rPr lang="en-US" sz="2000" dirty="0"/>
              <a:t>Have a Creative Commons Attribution 4.0 International / CC-BY 4.0 International license</a:t>
            </a:r>
          </a:p>
          <a:p>
            <a:pPr marL="342900" indent="-342900">
              <a:spcBef>
                <a:spcPts val="0"/>
              </a:spcBef>
              <a:spcAft>
                <a:spcPts val="600"/>
              </a:spcAft>
              <a:buFont typeface="Arial" panose="020B0604020202020204" pitchFamily="34" charset="0"/>
              <a:buChar char="•"/>
            </a:pPr>
            <a:r>
              <a:rPr lang="en-US" sz="2000" dirty="0"/>
              <a:t>Be available at no cost to students, faculty, and staff; or be available for the cost of printing for printed materials</a:t>
            </a:r>
          </a:p>
          <a:p>
            <a:pPr marL="342900" indent="-342900">
              <a:spcBef>
                <a:spcPts val="0"/>
              </a:spcBef>
              <a:spcAft>
                <a:spcPts val="600"/>
              </a:spcAft>
              <a:buFont typeface="Arial" panose="020B0604020202020204" pitchFamily="34" charset="0"/>
              <a:buChar char="•"/>
            </a:pPr>
            <a:r>
              <a:rPr lang="en-US" sz="2000" dirty="0"/>
              <a:t>Be shared to accessible repositories including as applicable CARLI's OER Commons Hub - Open Illinois, </a:t>
            </a:r>
            <a:r>
              <a:rPr lang="en-US" sz="2000" dirty="0" err="1"/>
              <a:t>LibreTexts</a:t>
            </a:r>
            <a:r>
              <a:rPr lang="en-US" sz="2000" dirty="0"/>
              <a:t>, and the Open Textbook Library</a:t>
            </a:r>
          </a:p>
          <a:p>
            <a:pPr marL="342900" indent="-342900">
              <a:spcBef>
                <a:spcPts val="0"/>
              </a:spcBef>
              <a:spcAft>
                <a:spcPts val="600"/>
              </a:spcAft>
              <a:buFont typeface="Arial" panose="020B0604020202020204" pitchFamily="34" charset="0"/>
              <a:buChar char="•"/>
            </a:pPr>
            <a:r>
              <a:rPr lang="en-US" sz="2000" dirty="0"/>
              <a:t> Meet Americans with Disabilities Act Title II Regulations for digital accessibility</a:t>
            </a:r>
          </a:p>
          <a:p>
            <a:pPr marL="342900" indent="-342900">
              <a:spcBef>
                <a:spcPts val="0"/>
              </a:spcBef>
              <a:spcAft>
                <a:spcPts val="600"/>
              </a:spcAft>
              <a:buFont typeface="Arial" panose="020B0604020202020204" pitchFamily="34" charset="0"/>
              <a:buChar char="•"/>
            </a:pPr>
            <a:r>
              <a:rPr lang="en-US" sz="2000" dirty="0"/>
              <a:t>Commit to data collection and sharing that information with CARLI for up to 3 years following the end of the program period; more details will be shared soon.</a:t>
            </a:r>
          </a:p>
          <a:p>
            <a:pPr marL="342900" indent="-342900">
              <a:spcBef>
                <a:spcPts val="0"/>
              </a:spcBef>
              <a:spcAft>
                <a:spcPts val="600"/>
              </a:spcAft>
              <a:buFont typeface="Arial" panose="020B0604020202020204" pitchFamily="34" charset="0"/>
              <a:buChar char="•"/>
            </a:pPr>
            <a:r>
              <a:rPr lang="en-US" sz="2000" dirty="0"/>
              <a:t>All materials created as a result of CARLI Member OER Initiative should be updated and used for at least three years after the program ends.</a:t>
            </a:r>
          </a:p>
        </p:txBody>
      </p:sp>
    </p:spTree>
    <p:extLst>
      <p:ext uri="{BB962C8B-B14F-4D97-AF65-F5344CB8AC3E}">
        <p14:creationId xmlns:p14="http://schemas.microsoft.com/office/powerpoint/2010/main" val="278918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00F367-74DB-4279-8F67-22F0A209852D}"/>
              </a:ext>
            </a:extLst>
          </p:cNvPr>
          <p:cNvSpPr>
            <a:spLocks noGrp="1"/>
          </p:cNvSpPr>
          <p:nvPr>
            <p:ph type="title"/>
          </p:nvPr>
        </p:nvSpPr>
        <p:spPr/>
        <p:txBody>
          <a:bodyPr/>
          <a:lstStyle/>
          <a:p>
            <a:r>
              <a:rPr lang="en-US" dirty="0"/>
              <a:t>Timeline</a:t>
            </a:r>
          </a:p>
        </p:txBody>
      </p:sp>
      <p:sp>
        <p:nvSpPr>
          <p:cNvPr id="5" name="TextBox 4">
            <a:extLst>
              <a:ext uri="{FF2B5EF4-FFF2-40B4-BE49-F238E27FC236}">
                <a16:creationId xmlns:a16="http://schemas.microsoft.com/office/drawing/2014/main" id="{CAF758F8-BA39-1DFC-4C81-37358283BAB2}"/>
              </a:ext>
            </a:extLst>
          </p:cNvPr>
          <p:cNvSpPr txBox="1"/>
          <p:nvPr/>
        </p:nvSpPr>
        <p:spPr>
          <a:xfrm>
            <a:off x="819398" y="706811"/>
            <a:ext cx="7172696" cy="5755422"/>
          </a:xfrm>
          <a:prstGeom prst="rect">
            <a:avLst/>
          </a:prstGeom>
          <a:noFill/>
        </p:spPr>
        <p:txBody>
          <a:bodyPr wrap="square" lIns="91440" tIns="45720" rIns="91440" bIns="45720" anchor="t">
            <a:spAutoFit/>
          </a:bodyPr>
          <a:lstStyle/>
          <a:p>
            <a:pPr marL="285750" indent="-285750">
              <a:spcAft>
                <a:spcPts val="600"/>
              </a:spcAft>
              <a:buFont typeface="Arial" panose="020B0604020202020204" pitchFamily="34" charset="0"/>
              <a:buChar char="•"/>
            </a:pPr>
            <a:r>
              <a:rPr lang="en-US" dirty="0">
                <a:latin typeface="Times New Roman"/>
                <a:ea typeface="ＭＳ Ｐゴシック"/>
              </a:rPr>
              <a:t> </a:t>
            </a:r>
            <a:r>
              <a:rPr lang="en-US" sz="2000" dirty="0">
                <a:latin typeface="Times New Roman"/>
                <a:ea typeface="ＭＳ Ｐゴシック"/>
              </a:rPr>
              <a:t>March 31, 2026: Proposals due by midnight</a:t>
            </a:r>
            <a:endParaRPr lang="en-US" sz="2000" dirty="0"/>
          </a:p>
          <a:p>
            <a:pPr marL="342900" indent="-342900">
              <a:spcAft>
                <a:spcPts val="600"/>
              </a:spcAft>
              <a:buFont typeface="Arial" panose="020B0604020202020204" pitchFamily="34" charset="0"/>
              <a:buChar char="•"/>
            </a:pPr>
            <a:r>
              <a:rPr lang="en-US" sz="2000" dirty="0"/>
              <a:t>  April 2026: Proposals under review</a:t>
            </a:r>
          </a:p>
          <a:p>
            <a:pPr marL="342900" indent="-342900">
              <a:spcAft>
                <a:spcPts val="600"/>
              </a:spcAft>
              <a:buFont typeface="Arial" panose="020B0604020202020204" pitchFamily="34" charset="0"/>
              <a:buChar char="•"/>
            </a:pPr>
            <a:r>
              <a:rPr lang="en-US" sz="2000" dirty="0"/>
              <a:t>  May 11, 2026: Funded proposals announced</a:t>
            </a:r>
          </a:p>
          <a:p>
            <a:pPr marL="342900" indent="-342900">
              <a:spcAft>
                <a:spcPts val="600"/>
              </a:spcAft>
              <a:buFont typeface="Arial" panose="020B0604020202020204" pitchFamily="34" charset="0"/>
              <a:buChar char="•"/>
            </a:pPr>
            <a:r>
              <a:rPr lang="en-US" sz="2000" dirty="0"/>
              <a:t>  June 30, 2026: Purchase Orders complete by this date </a:t>
            </a:r>
          </a:p>
          <a:p>
            <a:pPr marL="342900" indent="-342900">
              <a:spcAft>
                <a:spcPts val="600"/>
              </a:spcAft>
              <a:buFont typeface="Arial" panose="020B0604020202020204" pitchFamily="34" charset="0"/>
              <a:buChar char="•"/>
            </a:pPr>
            <a:r>
              <a:rPr lang="en-US" sz="2000" dirty="0"/>
              <a:t>  Projects may begin after project purchase order issued</a:t>
            </a:r>
          </a:p>
          <a:p>
            <a:pPr marL="342900" indent="-342900">
              <a:spcAft>
                <a:spcPts val="600"/>
              </a:spcAft>
              <a:buFont typeface="Arial" panose="020B0604020202020204" pitchFamily="34" charset="0"/>
              <a:buChar char="•"/>
            </a:pPr>
            <a:r>
              <a:rPr lang="en-US" sz="2000" dirty="0"/>
              <a:t>  October 15, 2026: Quarterly Report due </a:t>
            </a:r>
          </a:p>
          <a:p>
            <a:pPr marL="342900" indent="-342900">
              <a:spcAft>
                <a:spcPts val="600"/>
              </a:spcAft>
              <a:buFont typeface="Arial" panose="020B0604020202020204" pitchFamily="34" charset="0"/>
              <a:buChar char="•"/>
            </a:pPr>
            <a:r>
              <a:rPr lang="en-US" sz="2000" dirty="0"/>
              <a:t>  January 15, 2027: Quarterly Report due </a:t>
            </a:r>
          </a:p>
          <a:p>
            <a:pPr marL="342900" indent="-342900">
              <a:spcAft>
                <a:spcPts val="600"/>
              </a:spcAft>
              <a:buFont typeface="Arial" panose="020B0604020202020204" pitchFamily="34" charset="0"/>
              <a:buChar char="•"/>
            </a:pPr>
            <a:r>
              <a:rPr lang="en-US" sz="2000" dirty="0"/>
              <a:t>  April 15, 2027: Quarterly Report due </a:t>
            </a:r>
          </a:p>
          <a:p>
            <a:pPr marL="342900" indent="-342900">
              <a:spcAft>
                <a:spcPts val="600"/>
              </a:spcAft>
              <a:buFont typeface="Arial" panose="020B0604020202020204" pitchFamily="34" charset="0"/>
              <a:buChar char="•"/>
            </a:pPr>
            <a:r>
              <a:rPr lang="en-US" sz="2000" dirty="0"/>
              <a:t>  July 15, 2027: Quarterly Report due</a:t>
            </a:r>
          </a:p>
          <a:p>
            <a:pPr marL="342900" indent="-342900">
              <a:spcAft>
                <a:spcPts val="600"/>
              </a:spcAft>
              <a:buFont typeface="Arial" panose="020B0604020202020204" pitchFamily="34" charset="0"/>
              <a:buChar char="•"/>
            </a:pPr>
            <a:r>
              <a:rPr lang="en-US" sz="2000" dirty="0"/>
              <a:t>  October 15, 2027: Quarterly Report due</a:t>
            </a:r>
          </a:p>
          <a:p>
            <a:pPr marL="342900" indent="-342900">
              <a:spcAft>
                <a:spcPts val="600"/>
              </a:spcAft>
              <a:buFont typeface="Arial" panose="020B0604020202020204" pitchFamily="34" charset="0"/>
              <a:buChar char="•"/>
            </a:pPr>
            <a:r>
              <a:rPr lang="en-US" sz="2000" dirty="0"/>
              <a:t>  January 15 2028: Quarterly Report due </a:t>
            </a:r>
          </a:p>
          <a:p>
            <a:pPr marL="342900" indent="-342900">
              <a:spcAft>
                <a:spcPts val="600"/>
              </a:spcAft>
              <a:buFont typeface="Arial" panose="020B0604020202020204" pitchFamily="34" charset="0"/>
              <a:buChar char="•"/>
            </a:pPr>
            <a:r>
              <a:rPr lang="en-US" sz="2000" dirty="0"/>
              <a:t>  April 15, 2028: Quarterly Report due</a:t>
            </a:r>
          </a:p>
          <a:p>
            <a:pPr marL="342900" indent="-342900">
              <a:spcAft>
                <a:spcPts val="600"/>
              </a:spcAft>
              <a:buFont typeface="Arial" panose="020B0604020202020204" pitchFamily="34" charset="0"/>
              <a:buChar char="•"/>
            </a:pPr>
            <a:r>
              <a:rPr lang="en-US" sz="2000" dirty="0">
                <a:latin typeface="Times New Roman"/>
                <a:ea typeface="ＭＳ Ｐゴシック"/>
              </a:rPr>
              <a:t>  June 30, 2028: Initiative ends; all funds expended </a:t>
            </a:r>
          </a:p>
          <a:p>
            <a:pPr marL="342900" indent="-342900">
              <a:spcAft>
                <a:spcPts val="600"/>
              </a:spcAft>
              <a:buFont typeface="Arial" panose="020B0604020202020204" pitchFamily="34" charset="0"/>
              <a:buChar char="•"/>
            </a:pPr>
            <a:r>
              <a:rPr lang="en-US" sz="2000" dirty="0"/>
              <a:t>  July 15, 2028: Final Report due</a:t>
            </a:r>
          </a:p>
          <a:p>
            <a:pPr>
              <a:spcAft>
                <a:spcPts val="600"/>
              </a:spcAft>
            </a:pPr>
            <a:endParaRPr lang="en-US" dirty="0"/>
          </a:p>
        </p:txBody>
      </p:sp>
    </p:spTree>
    <p:extLst>
      <p:ext uri="{BB962C8B-B14F-4D97-AF65-F5344CB8AC3E}">
        <p14:creationId xmlns:p14="http://schemas.microsoft.com/office/powerpoint/2010/main" val="2510566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095937B-2396-4EC2-AAA7-4AB8B5887193}"/>
              </a:ext>
            </a:extLst>
          </p:cNvPr>
          <p:cNvSpPr>
            <a:spLocks noGrp="1"/>
          </p:cNvSpPr>
          <p:nvPr>
            <p:ph type="pic" sz="quarter" idx="10"/>
          </p:nvPr>
        </p:nvSpPr>
        <p:spPr/>
        <p:txBody>
          <a:bodyPr/>
          <a:lstStyle/>
          <a:p>
            <a:endParaRPr lang="en-US"/>
          </a:p>
        </p:txBody>
      </p:sp>
      <p:sp>
        <p:nvSpPr>
          <p:cNvPr id="3" name="Title 2">
            <a:extLst>
              <a:ext uri="{FF2B5EF4-FFF2-40B4-BE49-F238E27FC236}">
                <a16:creationId xmlns:a16="http://schemas.microsoft.com/office/drawing/2014/main" id="{71DB95F5-B91F-4A95-9BD6-E6626DCF9BCD}"/>
              </a:ext>
            </a:extLst>
          </p:cNvPr>
          <p:cNvSpPr>
            <a:spLocks noGrp="1"/>
          </p:cNvSpPr>
          <p:nvPr>
            <p:ph type="title"/>
          </p:nvPr>
        </p:nvSpPr>
        <p:spPr>
          <a:xfrm>
            <a:off x="0" y="1773130"/>
            <a:ext cx="9144000" cy="1362075"/>
          </a:xfrm>
        </p:spPr>
        <p:txBody>
          <a:bodyPr>
            <a:normAutofit fontScale="90000"/>
          </a:bodyPr>
          <a:lstStyle/>
          <a:p>
            <a:pPr algn="ctr"/>
            <a:r>
              <a:rPr lang="en-US" dirty="0">
                <a:solidFill>
                  <a:schemeClr val="tx1">
                    <a:lumMod val="75000"/>
                  </a:schemeClr>
                </a:solidFill>
              </a:rPr>
              <a:t>Instructions for Proposal Submission</a:t>
            </a:r>
            <a:br>
              <a:rPr lang="en-US" b="1" dirty="0"/>
            </a:br>
            <a:r>
              <a:rPr lang="en-US" b="1" dirty="0"/>
              <a:t>Proposal Submission</a:t>
            </a:r>
            <a:br>
              <a:rPr lang="en-US" b="1" dirty="0"/>
            </a:br>
            <a:endParaRPr lang="en-US" b="1" dirty="0"/>
          </a:p>
        </p:txBody>
      </p:sp>
      <p:sp>
        <p:nvSpPr>
          <p:cNvPr id="4" name="Text Placeholder 3">
            <a:extLst>
              <a:ext uri="{FF2B5EF4-FFF2-40B4-BE49-F238E27FC236}">
                <a16:creationId xmlns:a16="http://schemas.microsoft.com/office/drawing/2014/main" id="{993FE355-48E3-41AD-AF61-135334A9D9E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00800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4EB137-6300-6DF0-D688-C123F53C5909}"/>
              </a:ext>
            </a:extLst>
          </p:cNvPr>
          <p:cNvSpPr>
            <a:spLocks noGrp="1"/>
          </p:cNvSpPr>
          <p:nvPr>
            <p:ph type="title"/>
          </p:nvPr>
        </p:nvSpPr>
        <p:spPr/>
        <p:txBody>
          <a:bodyPr/>
          <a:lstStyle/>
          <a:p>
            <a:r>
              <a:rPr lang="en-US" dirty="0"/>
              <a:t>Proposal Submission</a:t>
            </a:r>
          </a:p>
        </p:txBody>
      </p:sp>
      <p:sp>
        <p:nvSpPr>
          <p:cNvPr id="6" name="Content Placeholder 5">
            <a:extLst>
              <a:ext uri="{FF2B5EF4-FFF2-40B4-BE49-F238E27FC236}">
                <a16:creationId xmlns:a16="http://schemas.microsoft.com/office/drawing/2014/main" id="{08E3032B-43BB-93AB-0FFF-879E2828AF93}"/>
              </a:ext>
            </a:extLst>
          </p:cNvPr>
          <p:cNvSpPr>
            <a:spLocks noGrp="1"/>
          </p:cNvSpPr>
          <p:nvPr>
            <p:ph idx="1"/>
          </p:nvPr>
        </p:nvSpPr>
        <p:spPr>
          <a:xfrm>
            <a:off x="312057" y="854016"/>
            <a:ext cx="8404431" cy="5380530"/>
          </a:xfrm>
        </p:spPr>
        <p:txBody>
          <a:bodyPr/>
          <a:lstStyle/>
          <a:p>
            <a:pPr>
              <a:buNone/>
            </a:pPr>
            <a:r>
              <a:rPr lang="en-US" dirty="0"/>
              <a:t>All proposals </a:t>
            </a:r>
            <a:r>
              <a:rPr lang="en-US" b="1" dirty="0"/>
              <a:t>must</a:t>
            </a:r>
            <a:r>
              <a:rPr lang="en-US" dirty="0"/>
              <a:t> be submitted using the online form. </a:t>
            </a:r>
          </a:p>
          <a:p>
            <a:pPr>
              <a:buNone/>
            </a:pPr>
            <a:endParaRPr lang="en-US" dirty="0"/>
          </a:p>
          <a:p>
            <a:pPr>
              <a:buNone/>
            </a:pPr>
            <a:r>
              <a:rPr lang="en-US" dirty="0"/>
              <a:t>All sections of the form are required. </a:t>
            </a:r>
          </a:p>
          <a:p>
            <a:pPr>
              <a:buNone/>
            </a:pPr>
            <a:endParaRPr lang="en-US" dirty="0"/>
          </a:p>
          <a:p>
            <a:pPr>
              <a:buNone/>
            </a:pPr>
            <a:r>
              <a:rPr lang="en-US" dirty="0"/>
              <a:t>Each CARLI Member may submit ONE proposal. </a:t>
            </a:r>
          </a:p>
          <a:p>
            <a:pPr>
              <a:buNone/>
            </a:pPr>
            <a:endParaRPr lang="en-US" dirty="0"/>
          </a:p>
          <a:p>
            <a:r>
              <a:rPr lang="en-US" b="1" dirty="0"/>
              <a:t>Proposals are due by midnight on March 31, 2026.</a:t>
            </a:r>
            <a:endParaRPr lang="en-US" dirty="0"/>
          </a:p>
          <a:p>
            <a:pPr>
              <a:buNone/>
            </a:pPr>
            <a:endParaRPr lang="en-US" dirty="0"/>
          </a:p>
          <a:p>
            <a:pPr>
              <a:buNone/>
            </a:pPr>
            <a:endParaRPr lang="en-US" b="1" dirty="0"/>
          </a:p>
          <a:p>
            <a:endParaRPr lang="en-US" dirty="0"/>
          </a:p>
        </p:txBody>
      </p:sp>
    </p:spTree>
    <p:extLst>
      <p:ext uri="{BB962C8B-B14F-4D97-AF65-F5344CB8AC3E}">
        <p14:creationId xmlns:p14="http://schemas.microsoft.com/office/powerpoint/2010/main" val="1926875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1BE87-27F7-F74D-F355-B55FB0EC3DD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1896A4B-AF80-0839-2BAA-33A9F876868B}"/>
              </a:ext>
            </a:extLst>
          </p:cNvPr>
          <p:cNvSpPr>
            <a:spLocks noGrp="1"/>
          </p:cNvSpPr>
          <p:nvPr>
            <p:ph type="title"/>
          </p:nvPr>
        </p:nvSpPr>
        <p:spPr/>
        <p:txBody>
          <a:bodyPr/>
          <a:lstStyle/>
          <a:p>
            <a:r>
              <a:rPr lang="en-US" dirty="0"/>
              <a:t>Proposal Submission</a:t>
            </a:r>
          </a:p>
        </p:txBody>
      </p:sp>
      <p:sp>
        <p:nvSpPr>
          <p:cNvPr id="6" name="Content Placeholder 5">
            <a:extLst>
              <a:ext uri="{FF2B5EF4-FFF2-40B4-BE49-F238E27FC236}">
                <a16:creationId xmlns:a16="http://schemas.microsoft.com/office/drawing/2014/main" id="{A0328633-5B4E-BFE2-C1F1-A6FFB1A40BD9}"/>
              </a:ext>
            </a:extLst>
          </p:cNvPr>
          <p:cNvSpPr>
            <a:spLocks noGrp="1"/>
          </p:cNvSpPr>
          <p:nvPr>
            <p:ph idx="1"/>
          </p:nvPr>
        </p:nvSpPr>
        <p:spPr>
          <a:xfrm>
            <a:off x="312057" y="854016"/>
            <a:ext cx="8404431" cy="5380530"/>
          </a:xfrm>
        </p:spPr>
        <p:txBody>
          <a:bodyPr/>
          <a:lstStyle/>
          <a:p>
            <a:pPr>
              <a:buNone/>
            </a:pPr>
            <a:r>
              <a:rPr lang="en-US" b="1" dirty="0"/>
              <a:t>Proposals are due by midnight on March 31, 2026.</a:t>
            </a:r>
            <a:endParaRPr lang="en-US" dirty="0"/>
          </a:p>
          <a:p>
            <a:pPr>
              <a:buNone/>
            </a:pPr>
            <a:r>
              <a:rPr lang="en-US" dirty="0"/>
              <a:t>Proposals include:</a:t>
            </a:r>
          </a:p>
          <a:p>
            <a:pPr lvl="1"/>
            <a:r>
              <a:rPr lang="en-US" dirty="0"/>
              <a:t>Project Details</a:t>
            </a:r>
          </a:p>
          <a:p>
            <a:pPr lvl="1"/>
            <a:r>
              <a:rPr lang="en-US" dirty="0"/>
              <a:t>Budget and Budget Narrative [Please see Budget Exclusions on this webpage.]</a:t>
            </a:r>
          </a:p>
          <a:p>
            <a:pPr lvl="1"/>
            <a:r>
              <a:rPr lang="en-US" dirty="0"/>
              <a:t>Application Narrative: Describe the project as a whole, with goals and metrics for assessing success. Include outputs, outcomes, and impact. Provide a detailed timeline for activities.</a:t>
            </a:r>
          </a:p>
          <a:p>
            <a:pPr lvl="1"/>
            <a:endParaRPr lang="en-US" dirty="0"/>
          </a:p>
          <a:p>
            <a:r>
              <a:rPr lang="en-US" b="1" dirty="0">
                <a:hlinkClick r:id="rId3"/>
              </a:rPr>
              <a:t>START YOUR SUBMISSION</a:t>
            </a:r>
            <a:endParaRPr lang="en-US" dirty="0"/>
          </a:p>
          <a:p>
            <a:pPr>
              <a:buNone/>
            </a:pPr>
            <a:endParaRPr lang="en-US" b="1" dirty="0"/>
          </a:p>
          <a:p>
            <a:endParaRPr lang="en-US" dirty="0"/>
          </a:p>
        </p:txBody>
      </p:sp>
    </p:spTree>
    <p:extLst>
      <p:ext uri="{BB962C8B-B14F-4D97-AF65-F5344CB8AC3E}">
        <p14:creationId xmlns:p14="http://schemas.microsoft.com/office/powerpoint/2010/main" val="3424991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DA7327-0710-4791-8B47-A94BF64BD595}"/>
              </a:ext>
            </a:extLst>
          </p:cNvPr>
          <p:cNvSpPr>
            <a:spLocks noGrp="1"/>
          </p:cNvSpPr>
          <p:nvPr>
            <p:ph type="title"/>
          </p:nvPr>
        </p:nvSpPr>
        <p:spPr/>
        <p:txBody>
          <a:bodyPr/>
          <a:lstStyle/>
          <a:p>
            <a:r>
              <a:rPr lang="en-US" dirty="0"/>
              <a:t>Proposal Submission</a:t>
            </a:r>
          </a:p>
        </p:txBody>
      </p:sp>
      <p:pic>
        <p:nvPicPr>
          <p:cNvPr id="4" name="Picture 3" descr="A screenshot of the OER Initiative application&#10;shows institution name drop down and project director box to be filled in&#10;">
            <a:extLst>
              <a:ext uri="{FF2B5EF4-FFF2-40B4-BE49-F238E27FC236}">
                <a16:creationId xmlns:a16="http://schemas.microsoft.com/office/drawing/2014/main" id="{AE2B75BB-CEF4-A3DA-FBCF-A6683EFFFF00}"/>
              </a:ext>
            </a:extLst>
          </p:cNvPr>
          <p:cNvPicPr>
            <a:picLocks noChangeAspect="1"/>
          </p:cNvPicPr>
          <p:nvPr/>
        </p:nvPicPr>
        <p:blipFill>
          <a:blip r:embed="rId3"/>
          <a:stretch>
            <a:fillRect/>
          </a:stretch>
        </p:blipFill>
        <p:spPr>
          <a:xfrm>
            <a:off x="0" y="868204"/>
            <a:ext cx="9144000" cy="5121591"/>
          </a:xfrm>
          <a:prstGeom prst="rect">
            <a:avLst/>
          </a:prstGeom>
        </p:spPr>
      </p:pic>
    </p:spTree>
    <p:extLst>
      <p:ext uri="{BB962C8B-B14F-4D97-AF65-F5344CB8AC3E}">
        <p14:creationId xmlns:p14="http://schemas.microsoft.com/office/powerpoint/2010/main" val="573459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B60D3-A58A-3B25-76F9-FBCE963ABF0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16AFA96-CC31-F79C-C08B-249C956DAFA1}"/>
              </a:ext>
            </a:extLst>
          </p:cNvPr>
          <p:cNvSpPr>
            <a:spLocks noGrp="1"/>
          </p:cNvSpPr>
          <p:nvPr>
            <p:ph type="title"/>
          </p:nvPr>
        </p:nvSpPr>
        <p:spPr/>
        <p:txBody>
          <a:bodyPr/>
          <a:lstStyle/>
          <a:p>
            <a:r>
              <a:rPr lang="en-US" dirty="0"/>
              <a:t>Proposal Submission</a:t>
            </a:r>
          </a:p>
        </p:txBody>
      </p:sp>
      <p:pic>
        <p:nvPicPr>
          <p:cNvPr id="5" name="Picture 4" descr="A screenshot of  the qualtrics application.&#10;Project Director email address &#10;&#10;Project Director phone number&#10;&#10;Project title&#10;&#10;Does your institution have an existing OER program?&#10;o Yes&#10;o No&#10;o Maybe&#10;">
            <a:extLst>
              <a:ext uri="{FF2B5EF4-FFF2-40B4-BE49-F238E27FC236}">
                <a16:creationId xmlns:a16="http://schemas.microsoft.com/office/drawing/2014/main" id="{80236054-4718-4DF1-4775-017A2FEEB101}"/>
              </a:ext>
            </a:extLst>
          </p:cNvPr>
          <p:cNvPicPr>
            <a:picLocks noChangeAspect="1"/>
          </p:cNvPicPr>
          <p:nvPr/>
        </p:nvPicPr>
        <p:blipFill>
          <a:blip r:embed="rId3"/>
          <a:stretch>
            <a:fillRect/>
          </a:stretch>
        </p:blipFill>
        <p:spPr>
          <a:xfrm>
            <a:off x="230502" y="418695"/>
            <a:ext cx="7559046" cy="6020610"/>
          </a:xfrm>
          <a:prstGeom prst="rect">
            <a:avLst/>
          </a:prstGeom>
        </p:spPr>
      </p:pic>
    </p:spTree>
    <p:extLst>
      <p:ext uri="{BB962C8B-B14F-4D97-AF65-F5344CB8AC3E}">
        <p14:creationId xmlns:p14="http://schemas.microsoft.com/office/powerpoint/2010/main" val="1141028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8F36CE-8EFC-48E3-33A6-71699FE8070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2EA9F7D-162A-D634-697B-55399F6928B4}"/>
              </a:ext>
            </a:extLst>
          </p:cNvPr>
          <p:cNvSpPr>
            <a:spLocks noGrp="1"/>
          </p:cNvSpPr>
          <p:nvPr>
            <p:ph type="title"/>
          </p:nvPr>
        </p:nvSpPr>
        <p:spPr/>
        <p:txBody>
          <a:bodyPr/>
          <a:lstStyle/>
          <a:p>
            <a:r>
              <a:rPr lang="en-US" dirty="0"/>
              <a:t>Proposal Submission</a:t>
            </a:r>
          </a:p>
        </p:txBody>
      </p:sp>
      <p:pic>
        <p:nvPicPr>
          <p:cNvPr id="4" name="Picture 3" descr="A screenshot of a Qaultrics application page&#10;Funding level requested&#10;o Level 1 (up to $7,000)&#10;o Level 2 (up to $15,000)&#10;o Level 3 (up to $30,000)&#10;&#10;Exact amount requested&#10;&#10;I certify that we will include the CARLI Open Illinois Logo and acknowledge the funding received through the CARLI Member OER Initiative on all materials, data, or reports produced by this initiative.&#10;o Yes&#10;&#10;I certify that any resources (handouts, course materials, etc.) created by this project will be assigned the Creative Commons Attribution 4.0 International / CC-BY 4.0 International license.&#10;o Yes">
            <a:extLst>
              <a:ext uri="{FF2B5EF4-FFF2-40B4-BE49-F238E27FC236}">
                <a16:creationId xmlns:a16="http://schemas.microsoft.com/office/drawing/2014/main" id="{12218AD7-BF40-A294-F1D9-3380D3854590}"/>
              </a:ext>
            </a:extLst>
          </p:cNvPr>
          <p:cNvPicPr>
            <a:picLocks noChangeAspect="1"/>
          </p:cNvPicPr>
          <p:nvPr/>
        </p:nvPicPr>
        <p:blipFill>
          <a:blip r:embed="rId3"/>
          <a:stretch>
            <a:fillRect/>
          </a:stretch>
        </p:blipFill>
        <p:spPr>
          <a:xfrm>
            <a:off x="78992" y="413921"/>
            <a:ext cx="7353724" cy="6011108"/>
          </a:xfrm>
          <a:prstGeom prst="rect">
            <a:avLst/>
          </a:prstGeom>
        </p:spPr>
      </p:pic>
    </p:spTree>
    <p:extLst>
      <p:ext uri="{BB962C8B-B14F-4D97-AF65-F5344CB8AC3E}">
        <p14:creationId xmlns:p14="http://schemas.microsoft.com/office/powerpoint/2010/main" val="802982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8C66-EC94-6731-76D9-453CBF1E4F1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898FE67-D4FA-CB54-D22E-7E4E8C67AFF0}"/>
              </a:ext>
            </a:extLst>
          </p:cNvPr>
          <p:cNvSpPr>
            <a:spLocks noGrp="1"/>
          </p:cNvSpPr>
          <p:nvPr>
            <p:ph type="title"/>
          </p:nvPr>
        </p:nvSpPr>
        <p:spPr/>
        <p:txBody>
          <a:bodyPr/>
          <a:lstStyle/>
          <a:p>
            <a:r>
              <a:rPr lang="en-US" dirty="0"/>
              <a:t>Proposal Submission</a:t>
            </a:r>
          </a:p>
        </p:txBody>
      </p:sp>
      <p:pic>
        <p:nvPicPr>
          <p:cNvPr id="5" name="Picture 4" descr="A screenshot of a qualtrics application page&#10;I certify that all course related materials created with the OER Initiative will be available at no cost to students, faculty, and staff; or for the cost of printing for printed materials.&#10;o Yes&#10;&#10;I certify that all course related materials created with the OER Initiative will be shared to accessible repositories including as applicable, CARLI’s OER Commons Hub - Open Illinois, LibreTexts, and the Open Textbook Library.&#10;o Yes&#10;&#10;I certify that all materials created with the OER Initiative will meet the Americans with Disabilities Act Title II Regulations for digital accessibility.&#10;o Yes&#10;&#10;I certify that the institution submitting proposal will commit to collecting data for up to 3 years following the end of the program period (data requirements can be found on the CARLI Member OER Initiative website.)&#10;o Yes&#10;">
            <a:extLst>
              <a:ext uri="{FF2B5EF4-FFF2-40B4-BE49-F238E27FC236}">
                <a16:creationId xmlns:a16="http://schemas.microsoft.com/office/drawing/2014/main" id="{A171FEA0-CAE7-F618-33B7-E18B9B2B42EF}"/>
              </a:ext>
            </a:extLst>
          </p:cNvPr>
          <p:cNvPicPr>
            <a:picLocks noChangeAspect="1"/>
          </p:cNvPicPr>
          <p:nvPr/>
        </p:nvPicPr>
        <p:blipFill>
          <a:blip r:embed="rId3"/>
          <a:stretch>
            <a:fillRect/>
          </a:stretch>
        </p:blipFill>
        <p:spPr>
          <a:xfrm>
            <a:off x="233052" y="374839"/>
            <a:ext cx="7287129" cy="6070221"/>
          </a:xfrm>
          <a:prstGeom prst="rect">
            <a:avLst/>
          </a:prstGeom>
        </p:spPr>
      </p:pic>
    </p:spTree>
    <p:extLst>
      <p:ext uri="{BB962C8B-B14F-4D97-AF65-F5344CB8AC3E}">
        <p14:creationId xmlns:p14="http://schemas.microsoft.com/office/powerpoint/2010/main" val="4180933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2430A-2A59-1C06-2747-1414BF977A8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83EB2D1-3F7D-A74F-3BAB-EFAE794E73EF}"/>
              </a:ext>
            </a:extLst>
          </p:cNvPr>
          <p:cNvSpPr>
            <a:spLocks noGrp="1"/>
          </p:cNvSpPr>
          <p:nvPr>
            <p:ph type="title"/>
          </p:nvPr>
        </p:nvSpPr>
        <p:spPr/>
        <p:txBody>
          <a:bodyPr/>
          <a:lstStyle/>
          <a:p>
            <a:r>
              <a:rPr lang="en-US" dirty="0"/>
              <a:t>Proposal Submission</a:t>
            </a:r>
          </a:p>
        </p:txBody>
      </p:sp>
      <p:pic>
        <p:nvPicPr>
          <p:cNvPr id="4" name="Picture 3" descr="A screenshot of a qualtrics application page&#10;In your narrative please be sure to include the following information:&#10;&#10;The title and goal of the proposed CARLI Member OER Initiative project.&#10;A clear description of the project scope and objectives that includes project activities and your goals.&#10;Please identify, according to the definitions below, the project outputs, outcomes, and impact. Provide a detailed timeline that includes when actions and activities will be scheduled or completed. Please note that project activities must be completed by June 30, 2028. &#10;Individuals (with contact information of email address and phone) and their assigned roles for the project.&#10;&#10;Outputs are direct products of program activities, usually measured in terms of work accomplished&#10;Outcomes are benefits or changes for individuals or populations during or after participating in program activities, including new knowledge, increased skills, changed attitudes or values, modified behavior, improved condition or altered status&#10;Impact is the degree to which outcomes are attributable to program activities. This should be reflected in how the target audience benefits from the project.&#10;">
            <a:extLst>
              <a:ext uri="{FF2B5EF4-FFF2-40B4-BE49-F238E27FC236}">
                <a16:creationId xmlns:a16="http://schemas.microsoft.com/office/drawing/2014/main" id="{5EB8C463-E58F-0D77-D511-3712411DBF1B}"/>
              </a:ext>
            </a:extLst>
          </p:cNvPr>
          <p:cNvPicPr>
            <a:picLocks noChangeAspect="1"/>
          </p:cNvPicPr>
          <p:nvPr/>
        </p:nvPicPr>
        <p:blipFill>
          <a:blip r:embed="rId3"/>
          <a:stretch>
            <a:fillRect/>
          </a:stretch>
        </p:blipFill>
        <p:spPr>
          <a:xfrm>
            <a:off x="226855" y="388512"/>
            <a:ext cx="8137910" cy="6050264"/>
          </a:xfrm>
          <a:prstGeom prst="rect">
            <a:avLst/>
          </a:prstGeom>
        </p:spPr>
      </p:pic>
    </p:spTree>
    <p:extLst>
      <p:ext uri="{BB962C8B-B14F-4D97-AF65-F5344CB8AC3E}">
        <p14:creationId xmlns:p14="http://schemas.microsoft.com/office/powerpoint/2010/main" val="497966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D4B96C-B3B3-F07B-AAC5-F51B361DBC3F}"/>
              </a:ext>
            </a:extLst>
          </p:cNvPr>
          <p:cNvSpPr>
            <a:spLocks noGrp="1"/>
          </p:cNvSpPr>
          <p:nvPr>
            <p:ph idx="1"/>
          </p:nvPr>
        </p:nvSpPr>
        <p:spPr>
          <a:xfrm>
            <a:off x="569232" y="863541"/>
            <a:ext cx="7887525" cy="5380530"/>
          </a:xfrm>
        </p:spPr>
        <p:txBody>
          <a:bodyPr/>
          <a:lstStyle/>
          <a:p>
            <a:r>
              <a:rPr lang="en-US" dirty="0">
                <a:ea typeface="ＭＳ Ｐゴシック"/>
              </a:rPr>
              <a:t>To provide financial support to CARLI member libraries to: </a:t>
            </a:r>
          </a:p>
          <a:p>
            <a:pPr marL="457200" indent="-457200">
              <a:buFont typeface="Arial"/>
              <a:buChar char="•"/>
            </a:pPr>
            <a:r>
              <a:rPr lang="en-US" dirty="0">
                <a:ea typeface="ＭＳ Ｐゴシック"/>
              </a:rPr>
              <a:t>Increase the awareness and use of Open Educational Resources (OER) </a:t>
            </a:r>
          </a:p>
          <a:p>
            <a:pPr marL="457200" indent="-457200">
              <a:buFont typeface="Arial"/>
              <a:buChar char="•"/>
            </a:pPr>
            <a:r>
              <a:rPr lang="en-US" dirty="0">
                <a:ea typeface="ＭＳ Ｐゴシック"/>
              </a:rPr>
              <a:t>Make access to course materials more equitable and affordable</a:t>
            </a:r>
          </a:p>
          <a:p>
            <a:pPr marL="457200" indent="-457200">
              <a:buFont typeface="Arial"/>
              <a:buChar char="•"/>
            </a:pPr>
            <a:r>
              <a:rPr lang="en-US" dirty="0">
                <a:ea typeface="ＭＳ Ｐゴシック"/>
              </a:rPr>
              <a:t>Develop new or maintain existing OER programs</a:t>
            </a:r>
          </a:p>
          <a:p>
            <a:endParaRPr lang="en-US" dirty="0">
              <a:ea typeface="ＭＳ Ｐゴシック"/>
              <a:cs typeface="+mn-lt"/>
            </a:endParaRPr>
          </a:p>
          <a:p>
            <a:r>
              <a:rPr lang="en-US" dirty="0">
                <a:ea typeface="+mn-lt"/>
                <a:cs typeface="+mn-lt"/>
                <a:hlinkClick r:id="rId3"/>
              </a:rPr>
              <a:t>https://www.carli.illinois.edu/products-services/collections-management/OERInitiative</a:t>
            </a:r>
            <a:endParaRPr lang="en-US" dirty="0">
              <a:ea typeface="+mn-lt"/>
              <a:cs typeface="+mn-lt"/>
            </a:endParaRPr>
          </a:p>
        </p:txBody>
      </p:sp>
      <p:sp>
        <p:nvSpPr>
          <p:cNvPr id="3" name="Title 2">
            <a:extLst>
              <a:ext uri="{FF2B5EF4-FFF2-40B4-BE49-F238E27FC236}">
                <a16:creationId xmlns:a16="http://schemas.microsoft.com/office/drawing/2014/main" id="{73238959-79CA-E5DE-C566-C4492E88BB83}"/>
              </a:ext>
            </a:extLst>
          </p:cNvPr>
          <p:cNvSpPr>
            <a:spLocks noGrp="1"/>
          </p:cNvSpPr>
          <p:nvPr>
            <p:ph type="title"/>
          </p:nvPr>
        </p:nvSpPr>
        <p:spPr/>
        <p:txBody>
          <a:bodyPr/>
          <a:lstStyle/>
          <a:p>
            <a:r>
              <a:rPr lang="en-US" dirty="0">
                <a:ea typeface="ＭＳ Ｐゴシック"/>
              </a:rPr>
              <a:t>Purpose</a:t>
            </a:r>
            <a:endParaRPr lang="en-US" dirty="0"/>
          </a:p>
        </p:txBody>
      </p:sp>
    </p:spTree>
    <p:extLst>
      <p:ext uri="{BB962C8B-B14F-4D97-AF65-F5344CB8AC3E}">
        <p14:creationId xmlns:p14="http://schemas.microsoft.com/office/powerpoint/2010/main" val="1182228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55D5E-5AFF-51B4-F30F-3779A992B8D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46C3D0E-8399-4560-5001-A1805B5354E6}"/>
              </a:ext>
            </a:extLst>
          </p:cNvPr>
          <p:cNvSpPr>
            <a:spLocks noGrp="1"/>
          </p:cNvSpPr>
          <p:nvPr>
            <p:ph type="title"/>
          </p:nvPr>
        </p:nvSpPr>
        <p:spPr/>
        <p:txBody>
          <a:bodyPr/>
          <a:lstStyle/>
          <a:p>
            <a:r>
              <a:rPr lang="en-US" dirty="0"/>
              <a:t>Proposal Submission</a:t>
            </a:r>
          </a:p>
        </p:txBody>
      </p:sp>
      <p:pic>
        <p:nvPicPr>
          <p:cNvPr id="5" name="Picture 4" descr="A screenshot of a qualtripcs application page&#10;For each Budget Category below, your Budget Narrative should include detailed information about how the cost was determined. &#10;Indirect costs may not be included. Please reference the CARLI Member OER Initiative website for the full list of budget exclusions.&#10;&#10;(Please enter a dollar amount in each field below. If you are not requesting funds for any area, enter 0.)&#10;o Salaries, Wages, and Benefits: Include both temporary and permanent staff, and benefit costs.  Document the method of cost computation (e.g., percentage of a person's time devoted to the project or number of hours). &#10;consultant Fees: Hiring an individual on contract. List the person, their associated cost, and role in the project.&#10;o Supplies and Materials: List the costs of books, nonprint resources, other supplies needed to fulfill the project etc. &#10;o Services: List each third party that will undertake project activities, their associated costs, and role in the project.&#10;o Other Costs: Use this section for costs that cannot be assigned to other categories.&#10;o Total funds requested">
            <a:extLst>
              <a:ext uri="{FF2B5EF4-FFF2-40B4-BE49-F238E27FC236}">
                <a16:creationId xmlns:a16="http://schemas.microsoft.com/office/drawing/2014/main" id="{06CB3144-623A-35C4-ADFE-5432151332E2}"/>
              </a:ext>
            </a:extLst>
          </p:cNvPr>
          <p:cNvPicPr>
            <a:picLocks noChangeAspect="1"/>
          </p:cNvPicPr>
          <p:nvPr/>
        </p:nvPicPr>
        <p:blipFill>
          <a:blip r:embed="rId3"/>
          <a:stretch>
            <a:fillRect/>
          </a:stretch>
        </p:blipFill>
        <p:spPr>
          <a:xfrm>
            <a:off x="233522" y="412007"/>
            <a:ext cx="7137839" cy="5995886"/>
          </a:xfrm>
          <a:prstGeom prst="rect">
            <a:avLst/>
          </a:prstGeom>
        </p:spPr>
      </p:pic>
    </p:spTree>
    <p:extLst>
      <p:ext uri="{BB962C8B-B14F-4D97-AF65-F5344CB8AC3E}">
        <p14:creationId xmlns:p14="http://schemas.microsoft.com/office/powerpoint/2010/main" val="570472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4154E-C54B-7107-7421-FF8A2113410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A04D8B4-D98F-0F54-0B25-45F75ED52FB6}"/>
              </a:ext>
            </a:extLst>
          </p:cNvPr>
          <p:cNvSpPr>
            <a:spLocks noGrp="1"/>
          </p:cNvSpPr>
          <p:nvPr>
            <p:ph type="title"/>
          </p:nvPr>
        </p:nvSpPr>
        <p:spPr/>
        <p:txBody>
          <a:bodyPr/>
          <a:lstStyle/>
          <a:p>
            <a:r>
              <a:rPr lang="en-US" dirty="0"/>
              <a:t>Proposal Submission</a:t>
            </a:r>
          </a:p>
        </p:txBody>
      </p:sp>
      <p:pic>
        <p:nvPicPr>
          <p:cNvPr id="4" name="Picture 3" descr="A screenshot of a Qualtrics application page&#10;Please provide a detailed budget narrative. &#10;In your budget narrative please be sure to include the following information: &#10;A clear description of budget expenses and alignment with the project narrative&#10;Confirmation that you have accurately determined compensation methods with the appropriate supervisor, Dean, or human resource representative. &#10;">
            <a:extLst>
              <a:ext uri="{FF2B5EF4-FFF2-40B4-BE49-F238E27FC236}">
                <a16:creationId xmlns:a16="http://schemas.microsoft.com/office/drawing/2014/main" id="{2D7C5DA2-5B13-EA3E-C79B-D4AA7EB77E1D}"/>
              </a:ext>
            </a:extLst>
          </p:cNvPr>
          <p:cNvPicPr>
            <a:picLocks noChangeAspect="1"/>
          </p:cNvPicPr>
          <p:nvPr/>
        </p:nvPicPr>
        <p:blipFill>
          <a:blip r:embed="rId3"/>
          <a:stretch>
            <a:fillRect/>
          </a:stretch>
        </p:blipFill>
        <p:spPr>
          <a:xfrm>
            <a:off x="0" y="1679418"/>
            <a:ext cx="9144000" cy="3480114"/>
          </a:xfrm>
          <a:prstGeom prst="rect">
            <a:avLst/>
          </a:prstGeom>
        </p:spPr>
      </p:pic>
    </p:spTree>
    <p:extLst>
      <p:ext uri="{BB962C8B-B14F-4D97-AF65-F5344CB8AC3E}">
        <p14:creationId xmlns:p14="http://schemas.microsoft.com/office/powerpoint/2010/main" val="31796385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F1B5C-8FEE-4944-7689-06A9B75334A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40D0A09-D93E-5365-3569-054E352413FC}"/>
              </a:ext>
            </a:extLst>
          </p:cNvPr>
          <p:cNvSpPr>
            <a:spLocks noGrp="1"/>
          </p:cNvSpPr>
          <p:nvPr>
            <p:ph type="title"/>
          </p:nvPr>
        </p:nvSpPr>
        <p:spPr/>
        <p:txBody>
          <a:bodyPr/>
          <a:lstStyle/>
          <a:p>
            <a:r>
              <a:rPr lang="en-US" dirty="0"/>
              <a:t>Proposal Submission</a:t>
            </a:r>
          </a:p>
        </p:txBody>
      </p:sp>
      <p:pic>
        <p:nvPicPr>
          <p:cNvPr id="5" name="Picture 4" descr="A screenshot of a Qualtrics application page&#10;Enter the mailing address where CARLI should send the purchase order.&#10;&#10;Is this the same address where the payment check should be sent?&#10;o Yes&#10;o No&#10;">
            <a:extLst>
              <a:ext uri="{FF2B5EF4-FFF2-40B4-BE49-F238E27FC236}">
                <a16:creationId xmlns:a16="http://schemas.microsoft.com/office/drawing/2014/main" id="{4B84F8E8-D44F-EF6F-9168-BF421BB0202B}"/>
              </a:ext>
            </a:extLst>
          </p:cNvPr>
          <p:cNvPicPr>
            <a:picLocks noChangeAspect="1"/>
          </p:cNvPicPr>
          <p:nvPr/>
        </p:nvPicPr>
        <p:blipFill>
          <a:blip r:embed="rId3"/>
          <a:stretch>
            <a:fillRect/>
          </a:stretch>
        </p:blipFill>
        <p:spPr>
          <a:xfrm>
            <a:off x="0" y="1246648"/>
            <a:ext cx="9144000" cy="4193254"/>
          </a:xfrm>
          <a:prstGeom prst="rect">
            <a:avLst/>
          </a:prstGeom>
        </p:spPr>
      </p:pic>
    </p:spTree>
    <p:extLst>
      <p:ext uri="{BB962C8B-B14F-4D97-AF65-F5344CB8AC3E}">
        <p14:creationId xmlns:p14="http://schemas.microsoft.com/office/powerpoint/2010/main" val="1779955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DA355B-5E34-89D3-8C85-9252AA2008F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199B9E0-30F1-3738-0887-4366127D4D26}"/>
              </a:ext>
            </a:extLst>
          </p:cNvPr>
          <p:cNvSpPr>
            <a:spLocks noGrp="1"/>
          </p:cNvSpPr>
          <p:nvPr>
            <p:ph type="title"/>
          </p:nvPr>
        </p:nvSpPr>
        <p:spPr/>
        <p:txBody>
          <a:bodyPr/>
          <a:lstStyle/>
          <a:p>
            <a:r>
              <a:rPr lang="en-US" dirty="0"/>
              <a:t>Proposal Submission</a:t>
            </a:r>
          </a:p>
        </p:txBody>
      </p:sp>
      <p:pic>
        <p:nvPicPr>
          <p:cNvPr id="4" name="Picture 3" descr="A screenshot of a Qualtrics application page&#10;&#10;Abstract: Review your narrative. In no more than 300 words, provide an abstract written for a general audience that indicates the project title, its timeline, project activities, and the needs that will be addressed when the project is complete.&#10;">
            <a:extLst>
              <a:ext uri="{FF2B5EF4-FFF2-40B4-BE49-F238E27FC236}">
                <a16:creationId xmlns:a16="http://schemas.microsoft.com/office/drawing/2014/main" id="{8A1EB1AC-E4AE-5C9C-0F23-00043E0690D3}"/>
              </a:ext>
            </a:extLst>
          </p:cNvPr>
          <p:cNvPicPr>
            <a:picLocks noChangeAspect="1"/>
          </p:cNvPicPr>
          <p:nvPr/>
        </p:nvPicPr>
        <p:blipFill>
          <a:blip r:embed="rId3"/>
          <a:stretch>
            <a:fillRect/>
          </a:stretch>
        </p:blipFill>
        <p:spPr>
          <a:xfrm>
            <a:off x="0" y="1839323"/>
            <a:ext cx="9144000" cy="3179354"/>
          </a:xfrm>
          <a:prstGeom prst="rect">
            <a:avLst/>
          </a:prstGeom>
        </p:spPr>
      </p:pic>
    </p:spTree>
    <p:extLst>
      <p:ext uri="{BB962C8B-B14F-4D97-AF65-F5344CB8AC3E}">
        <p14:creationId xmlns:p14="http://schemas.microsoft.com/office/powerpoint/2010/main" val="4095215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FF041-8FB0-9181-9A5D-B87F5486DA1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F0BE1D9-2033-22D3-0DC1-A77FB814C36E}"/>
              </a:ext>
            </a:extLst>
          </p:cNvPr>
          <p:cNvSpPr>
            <a:spLocks noGrp="1"/>
          </p:cNvSpPr>
          <p:nvPr>
            <p:ph type="title"/>
          </p:nvPr>
        </p:nvSpPr>
        <p:spPr/>
        <p:txBody>
          <a:bodyPr/>
          <a:lstStyle/>
          <a:p>
            <a:r>
              <a:rPr lang="en-US" dirty="0"/>
              <a:t>Proposal Submission</a:t>
            </a:r>
          </a:p>
        </p:txBody>
      </p:sp>
      <p:pic>
        <p:nvPicPr>
          <p:cNvPr id="5" name="Picture 4" descr="A screenshot of the final Qualtrics application page&#10;Governing authority signature for this institution:&#10;&#10;Governing authority title&#10;&#10;Date&#10;&#10;Thank you for submitting your proposal for the CARLI Member OER Initiative. You may download a copy of your responses for your files on the next page.">
            <a:extLst>
              <a:ext uri="{FF2B5EF4-FFF2-40B4-BE49-F238E27FC236}">
                <a16:creationId xmlns:a16="http://schemas.microsoft.com/office/drawing/2014/main" id="{A4C5BE1E-EBE2-4FE2-9589-A2E58DCEF488}"/>
              </a:ext>
            </a:extLst>
          </p:cNvPr>
          <p:cNvPicPr>
            <a:picLocks noChangeAspect="1"/>
          </p:cNvPicPr>
          <p:nvPr/>
        </p:nvPicPr>
        <p:blipFill>
          <a:blip r:embed="rId3"/>
          <a:stretch>
            <a:fillRect/>
          </a:stretch>
        </p:blipFill>
        <p:spPr>
          <a:xfrm>
            <a:off x="1053358" y="404202"/>
            <a:ext cx="7037284" cy="6049595"/>
          </a:xfrm>
          <a:prstGeom prst="rect">
            <a:avLst/>
          </a:prstGeom>
        </p:spPr>
      </p:pic>
    </p:spTree>
    <p:extLst>
      <p:ext uri="{BB962C8B-B14F-4D97-AF65-F5344CB8AC3E}">
        <p14:creationId xmlns:p14="http://schemas.microsoft.com/office/powerpoint/2010/main" val="3014568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A21C9-2DF3-CFEF-14F9-E813A4D4857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D698415-AB9F-5D29-3137-46D3DE3CB81D}"/>
              </a:ext>
            </a:extLst>
          </p:cNvPr>
          <p:cNvSpPr>
            <a:spLocks noGrp="1"/>
          </p:cNvSpPr>
          <p:nvPr>
            <p:ph type="title"/>
          </p:nvPr>
        </p:nvSpPr>
        <p:spPr/>
        <p:txBody>
          <a:bodyPr/>
          <a:lstStyle/>
          <a:p>
            <a:r>
              <a:rPr lang="en-US" dirty="0"/>
              <a:t>Proposal Submission</a:t>
            </a:r>
          </a:p>
        </p:txBody>
      </p:sp>
      <p:pic>
        <p:nvPicPr>
          <p:cNvPr id="4" name="Picture 3" descr="A screenshot of the Qualtrics survey responses, showing the download ODF button.">
            <a:extLst>
              <a:ext uri="{FF2B5EF4-FFF2-40B4-BE49-F238E27FC236}">
                <a16:creationId xmlns:a16="http://schemas.microsoft.com/office/drawing/2014/main" id="{836BA614-053A-F953-ECCE-558738EB718C}"/>
              </a:ext>
            </a:extLst>
          </p:cNvPr>
          <p:cNvPicPr>
            <a:picLocks noChangeAspect="1"/>
          </p:cNvPicPr>
          <p:nvPr/>
        </p:nvPicPr>
        <p:blipFill>
          <a:blip r:embed="rId3"/>
          <a:stretch>
            <a:fillRect/>
          </a:stretch>
        </p:blipFill>
        <p:spPr>
          <a:xfrm>
            <a:off x="0" y="463016"/>
            <a:ext cx="9144000" cy="5931968"/>
          </a:xfrm>
          <a:prstGeom prst="rect">
            <a:avLst/>
          </a:prstGeom>
        </p:spPr>
      </p:pic>
    </p:spTree>
    <p:extLst>
      <p:ext uri="{BB962C8B-B14F-4D97-AF65-F5344CB8AC3E}">
        <p14:creationId xmlns:p14="http://schemas.microsoft.com/office/powerpoint/2010/main" val="1688878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B14D37-D584-4E7B-DD48-CF366EF6011C}"/>
              </a:ext>
            </a:extLst>
          </p:cNvPr>
          <p:cNvSpPr>
            <a:spLocks noGrp="1"/>
          </p:cNvSpPr>
          <p:nvPr>
            <p:ph type="title"/>
          </p:nvPr>
        </p:nvSpPr>
        <p:spPr/>
        <p:txBody>
          <a:bodyPr/>
          <a:lstStyle/>
          <a:p>
            <a:r>
              <a:rPr lang="en-US" dirty="0">
                <a:ea typeface="ＭＳ Ｐゴシック"/>
              </a:rPr>
              <a:t>Budget Exclusions</a:t>
            </a:r>
            <a:endParaRPr lang="en-US" dirty="0"/>
          </a:p>
        </p:txBody>
      </p:sp>
      <p:sp>
        <p:nvSpPr>
          <p:cNvPr id="5" name="TextBox 4">
            <a:extLst>
              <a:ext uri="{FF2B5EF4-FFF2-40B4-BE49-F238E27FC236}">
                <a16:creationId xmlns:a16="http://schemas.microsoft.com/office/drawing/2014/main" id="{A972E353-D02E-9E3E-032F-A73C36EE1E70}"/>
              </a:ext>
            </a:extLst>
          </p:cNvPr>
          <p:cNvSpPr txBox="1"/>
          <p:nvPr/>
        </p:nvSpPr>
        <p:spPr>
          <a:xfrm>
            <a:off x="555502" y="721310"/>
            <a:ext cx="7579426" cy="5262979"/>
          </a:xfrm>
          <a:prstGeom prst="rect">
            <a:avLst/>
          </a:prstGeom>
          <a:noFill/>
        </p:spPr>
        <p:txBody>
          <a:bodyPr wrap="square" lIns="91440" tIns="45720" rIns="91440" bIns="45720" anchor="t">
            <a:spAutoFit/>
          </a:bodyPr>
          <a:lstStyle/>
          <a:p>
            <a:r>
              <a:rPr lang="en-US" sz="2400" dirty="0"/>
              <a:t>Funds received from the CARLI Member OER Initiative may not be used for the following items.</a:t>
            </a:r>
          </a:p>
          <a:p>
            <a:endParaRPr lang="en-US" sz="2400" dirty="0"/>
          </a:p>
          <a:p>
            <a:r>
              <a:rPr lang="en-US" sz="2400" dirty="0"/>
              <a:t>Do not include them in your budget.</a:t>
            </a:r>
          </a:p>
          <a:p>
            <a:endParaRPr lang="en-US" sz="2400" dirty="0"/>
          </a:p>
          <a:p>
            <a:pPr marL="342900" indent="-342900">
              <a:buFont typeface="Arial"/>
              <a:buChar char="•"/>
            </a:pPr>
            <a:r>
              <a:rPr lang="en-US" sz="2400" dirty="0">
                <a:latin typeface="Times New Roman"/>
                <a:ea typeface="ＭＳ Ｐゴシック"/>
              </a:rPr>
              <a:t>Indirect Costs</a:t>
            </a:r>
          </a:p>
          <a:p>
            <a:pPr marL="342900" indent="-342900">
              <a:buFont typeface="Arial"/>
              <a:buChar char="•"/>
            </a:pPr>
            <a:r>
              <a:rPr lang="en-US" sz="2400" dirty="0">
                <a:latin typeface="Times New Roman"/>
                <a:ea typeface="ＭＳ Ｐゴシック"/>
              </a:rPr>
              <a:t>Alcohol</a:t>
            </a:r>
          </a:p>
          <a:p>
            <a:pPr marL="342900" indent="-342900">
              <a:buFont typeface="Arial"/>
              <a:buChar char="•"/>
            </a:pPr>
            <a:r>
              <a:rPr lang="en-US" sz="2400" dirty="0">
                <a:latin typeface="Times New Roman"/>
                <a:ea typeface="ＭＳ Ｐゴシック"/>
              </a:rPr>
              <a:t>Conference registrations &amp; travel</a:t>
            </a:r>
          </a:p>
          <a:p>
            <a:pPr marL="342900" indent="-342900">
              <a:buFont typeface="Arial"/>
              <a:buChar char="•"/>
            </a:pPr>
            <a:r>
              <a:rPr lang="en-US" sz="2400" dirty="0">
                <a:latin typeface="Times New Roman"/>
                <a:ea typeface="ＭＳ Ｐゴシック"/>
              </a:rPr>
              <a:t>Donations</a:t>
            </a:r>
          </a:p>
          <a:p>
            <a:pPr marL="342900" indent="-342900">
              <a:buFont typeface="Arial"/>
              <a:buChar char="•"/>
            </a:pPr>
            <a:r>
              <a:rPr lang="en-US" sz="2400" dirty="0">
                <a:latin typeface="Times New Roman"/>
                <a:ea typeface="ＭＳ Ｐゴシック"/>
              </a:rPr>
              <a:t>Entertainers</a:t>
            </a:r>
          </a:p>
          <a:p>
            <a:pPr marL="342900" indent="-342900">
              <a:buFont typeface="Arial"/>
              <a:buChar char="•"/>
            </a:pPr>
            <a:r>
              <a:rPr lang="en-US" sz="2400" dirty="0">
                <a:latin typeface="Times New Roman"/>
                <a:ea typeface="ＭＳ Ｐゴシック"/>
              </a:rPr>
              <a:t>Equipment</a:t>
            </a:r>
          </a:p>
          <a:p>
            <a:pPr marL="342900" indent="-342900">
              <a:buFont typeface="Arial"/>
              <a:buChar char="•"/>
            </a:pPr>
            <a:r>
              <a:rPr lang="en-US" sz="2400" dirty="0">
                <a:latin typeface="Times New Roman"/>
                <a:ea typeface="ＭＳ Ｐゴシック"/>
              </a:rPr>
              <a:t>Gift cards</a:t>
            </a:r>
          </a:p>
          <a:p>
            <a:pPr marL="342900" indent="-342900">
              <a:buFont typeface="Arial"/>
              <a:buChar char="•"/>
            </a:pPr>
            <a:r>
              <a:rPr lang="en-US" sz="2400" dirty="0">
                <a:latin typeface="Times New Roman"/>
                <a:ea typeface="ＭＳ Ｐゴシック"/>
              </a:rPr>
              <a:t>Memberships</a:t>
            </a:r>
          </a:p>
          <a:p>
            <a:pPr marL="342900" indent="-342900">
              <a:buFont typeface="Arial"/>
              <a:buChar char="•"/>
            </a:pPr>
            <a:r>
              <a:rPr lang="en-US" sz="2400" dirty="0">
                <a:latin typeface="Times New Roman"/>
                <a:ea typeface="ＭＳ Ｐゴシック"/>
              </a:rPr>
              <a:t>Software (including other publishing platforms)</a:t>
            </a:r>
          </a:p>
        </p:txBody>
      </p:sp>
    </p:spTree>
    <p:extLst>
      <p:ext uri="{BB962C8B-B14F-4D97-AF65-F5344CB8AC3E}">
        <p14:creationId xmlns:p14="http://schemas.microsoft.com/office/powerpoint/2010/main" val="21350364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5DC77-BD2A-FB33-9CAB-52EF2459C69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C90811C-517A-18CB-5408-E20A151C88F6}"/>
              </a:ext>
            </a:extLst>
          </p:cNvPr>
          <p:cNvSpPr>
            <a:spLocks noGrp="1"/>
          </p:cNvSpPr>
          <p:nvPr>
            <p:ph type="title"/>
          </p:nvPr>
        </p:nvSpPr>
        <p:spPr/>
        <p:txBody>
          <a:bodyPr/>
          <a:lstStyle/>
          <a:p>
            <a:r>
              <a:rPr lang="en-US" b="1" dirty="0"/>
              <a:t>Evaluation Criteria</a:t>
            </a:r>
          </a:p>
        </p:txBody>
      </p:sp>
      <p:sp>
        <p:nvSpPr>
          <p:cNvPr id="5" name="TextBox 4">
            <a:extLst>
              <a:ext uri="{FF2B5EF4-FFF2-40B4-BE49-F238E27FC236}">
                <a16:creationId xmlns:a16="http://schemas.microsoft.com/office/drawing/2014/main" id="{3B66651C-77E5-CB41-F8F4-FF4A898B8C7C}"/>
              </a:ext>
            </a:extLst>
          </p:cNvPr>
          <p:cNvSpPr txBox="1"/>
          <p:nvPr/>
        </p:nvSpPr>
        <p:spPr>
          <a:xfrm>
            <a:off x="228600" y="502235"/>
            <a:ext cx="8484672" cy="5970865"/>
          </a:xfrm>
          <a:prstGeom prst="rect">
            <a:avLst/>
          </a:prstGeom>
          <a:noFill/>
        </p:spPr>
        <p:txBody>
          <a:bodyPr wrap="square" lIns="91440" tIns="45720" rIns="91440" bIns="45720" anchor="t">
            <a:spAutoFit/>
          </a:bodyPr>
          <a:lstStyle/>
          <a:p>
            <a:pPr>
              <a:spcAft>
                <a:spcPts val="600"/>
              </a:spcAft>
            </a:pPr>
            <a:r>
              <a:rPr lang="en-US" b="1" dirty="0">
                <a:latin typeface="Times New Roman"/>
                <a:ea typeface="ＭＳ Ｐゴシック"/>
              </a:rPr>
              <a:t>The rubric includes the following criteria on which all applications will be evaluated:</a:t>
            </a:r>
            <a:endParaRPr lang="en-US" dirty="0"/>
          </a:p>
          <a:p>
            <a:pPr marL="285750" indent="-285750">
              <a:spcAft>
                <a:spcPts val="600"/>
              </a:spcAft>
              <a:buFont typeface="Arial"/>
              <a:buChar char="•"/>
            </a:pPr>
            <a:r>
              <a:rPr lang="en-US" b="1" dirty="0">
                <a:latin typeface="Times New Roman"/>
                <a:ea typeface="ＭＳ Ｐゴシック"/>
              </a:rPr>
              <a:t>Budget and Budget Narrative</a:t>
            </a:r>
            <a:r>
              <a:rPr lang="en-US" dirty="0">
                <a:latin typeface="Times New Roman"/>
                <a:ea typeface="ＭＳ Ｐゴシック"/>
              </a:rPr>
              <a:t>: Project provides justification of all expenses. As succinctly as possible, the budget should reflect the outcomes of the project. </a:t>
            </a:r>
            <a:br>
              <a:rPr lang="en-US" dirty="0">
                <a:latin typeface="Times New Roman"/>
                <a:ea typeface="ＭＳ Ｐゴシック"/>
              </a:rPr>
            </a:br>
            <a:r>
              <a:rPr lang="en-US" dirty="0">
                <a:latin typeface="Times New Roman"/>
                <a:ea typeface="ＭＳ Ｐゴシック"/>
              </a:rPr>
              <a:t>No vague expenses listed.</a:t>
            </a:r>
          </a:p>
          <a:p>
            <a:pPr marL="285750" indent="-285750">
              <a:spcAft>
                <a:spcPts val="600"/>
              </a:spcAft>
              <a:buFont typeface="Arial"/>
              <a:buChar char="•"/>
            </a:pPr>
            <a:r>
              <a:rPr lang="en-US" b="1" dirty="0">
                <a:latin typeface="Times New Roman"/>
                <a:ea typeface="ＭＳ Ｐゴシック"/>
              </a:rPr>
              <a:t>Project / Action Plan</a:t>
            </a:r>
            <a:r>
              <a:rPr lang="en-US" dirty="0">
                <a:latin typeface="Times New Roman"/>
                <a:ea typeface="ＭＳ Ｐゴシック"/>
              </a:rPr>
              <a:t>: The project is thoroughly described and a detailed plan for </a:t>
            </a:r>
            <a:br>
              <a:rPr lang="en-US" dirty="0">
                <a:latin typeface="Times New Roman"/>
                <a:ea typeface="ＭＳ Ｐゴシック"/>
              </a:rPr>
            </a:br>
            <a:r>
              <a:rPr lang="en-US" dirty="0">
                <a:latin typeface="Times New Roman"/>
                <a:ea typeface="ＭＳ Ｐゴシック"/>
              </a:rPr>
              <a:t>the project is included.</a:t>
            </a:r>
          </a:p>
          <a:p>
            <a:pPr marL="285750" indent="-285750">
              <a:spcAft>
                <a:spcPts val="600"/>
              </a:spcAft>
              <a:buFont typeface="Arial"/>
              <a:buChar char="•"/>
            </a:pPr>
            <a:r>
              <a:rPr lang="en-US" b="1" dirty="0"/>
              <a:t>Clarity and Alignment:</a:t>
            </a:r>
            <a:r>
              <a:rPr lang="en-US" dirty="0"/>
              <a:t> The project's essential elements including the proposal, budget, and timeline are included and clearly indicate how the project will be accomplished.</a:t>
            </a:r>
          </a:p>
          <a:p>
            <a:pPr marL="285750" indent="-285750">
              <a:spcAft>
                <a:spcPts val="600"/>
              </a:spcAft>
              <a:buFont typeface="Arial"/>
              <a:buChar char="•"/>
            </a:pPr>
            <a:r>
              <a:rPr lang="en-US" b="1" dirty="0"/>
              <a:t>Potential for Impact:</a:t>
            </a:r>
            <a:r>
              <a:rPr lang="en-US" dirty="0"/>
              <a:t> Clear outputs, outcomes, and impacts (defined below). Clear plans for how the results will be achieved.  </a:t>
            </a:r>
          </a:p>
          <a:p>
            <a:pPr marL="742950" lvl="1" indent="-285750">
              <a:spcAft>
                <a:spcPts val="600"/>
              </a:spcAft>
              <a:buFont typeface="Arial" panose="020B0604020202020204" pitchFamily="34" charset="0"/>
              <a:buChar char="•"/>
            </a:pPr>
            <a:r>
              <a:rPr lang="en-US" b="1" dirty="0">
                <a:latin typeface="Times New Roman"/>
                <a:ea typeface="ＭＳ Ｐゴシック"/>
              </a:rPr>
              <a:t>Outputs</a:t>
            </a:r>
            <a:r>
              <a:rPr lang="en-US" dirty="0">
                <a:latin typeface="Times New Roman"/>
                <a:ea typeface="ＭＳ Ｐゴシック"/>
              </a:rPr>
              <a:t> are direct products of program activities, usually measured in terms of work accomplished</a:t>
            </a:r>
          </a:p>
          <a:p>
            <a:pPr marL="742950" lvl="1" indent="-285750">
              <a:spcAft>
                <a:spcPts val="600"/>
              </a:spcAft>
              <a:buFont typeface="Arial" panose="020B0604020202020204" pitchFamily="34" charset="0"/>
              <a:buChar char="•"/>
            </a:pPr>
            <a:r>
              <a:rPr lang="en-US" b="1" dirty="0">
                <a:latin typeface="Times New Roman"/>
                <a:ea typeface="ＭＳ Ｐゴシック"/>
              </a:rPr>
              <a:t>Outcomes</a:t>
            </a:r>
            <a:r>
              <a:rPr lang="en-US" dirty="0">
                <a:latin typeface="Times New Roman"/>
                <a:ea typeface="ＭＳ Ｐゴシック"/>
              </a:rPr>
              <a:t> are benefits or changes for individuals or populations during or after participating in program activities, including new knowledge, increased skills, changed attitudes or values, modified behavior, improved condition or altered status </a:t>
            </a:r>
          </a:p>
          <a:p>
            <a:pPr marL="742950" lvl="1" indent="-285750">
              <a:spcAft>
                <a:spcPts val="600"/>
              </a:spcAft>
              <a:buFont typeface="Arial" panose="020B0604020202020204" pitchFamily="34" charset="0"/>
              <a:buChar char="•"/>
            </a:pPr>
            <a:r>
              <a:rPr lang="en-US" b="1" dirty="0">
                <a:latin typeface="Times New Roman"/>
                <a:ea typeface="ＭＳ Ｐゴシック"/>
              </a:rPr>
              <a:t>Impact</a:t>
            </a:r>
            <a:r>
              <a:rPr lang="en-US" dirty="0">
                <a:latin typeface="Times New Roman"/>
                <a:ea typeface="ＭＳ Ｐゴシック"/>
              </a:rPr>
              <a:t> is the degree to which outcomes are attributable to program activities. This should be reflected in how the target audience benefits from the project.</a:t>
            </a:r>
          </a:p>
        </p:txBody>
      </p:sp>
    </p:spTree>
    <p:extLst>
      <p:ext uri="{BB962C8B-B14F-4D97-AF65-F5344CB8AC3E}">
        <p14:creationId xmlns:p14="http://schemas.microsoft.com/office/powerpoint/2010/main" val="38911389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6EFD78-2F64-FC77-16CE-97A2591E137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3156E13-DBC2-B1B5-95CD-5013C03E810B}"/>
              </a:ext>
            </a:extLst>
          </p:cNvPr>
          <p:cNvSpPr>
            <a:spLocks noGrp="1"/>
          </p:cNvSpPr>
          <p:nvPr>
            <p:ph type="title"/>
          </p:nvPr>
        </p:nvSpPr>
        <p:spPr/>
        <p:txBody>
          <a:bodyPr/>
          <a:lstStyle/>
          <a:p>
            <a:r>
              <a:rPr lang="en-US" b="1" dirty="0"/>
              <a:t>Disbursement of Funds for Selected Projects</a:t>
            </a:r>
          </a:p>
        </p:txBody>
      </p:sp>
      <p:sp>
        <p:nvSpPr>
          <p:cNvPr id="5" name="TextBox 4">
            <a:extLst>
              <a:ext uri="{FF2B5EF4-FFF2-40B4-BE49-F238E27FC236}">
                <a16:creationId xmlns:a16="http://schemas.microsoft.com/office/drawing/2014/main" id="{E22F0100-59C9-794C-F733-6E9861A21013}"/>
              </a:ext>
            </a:extLst>
          </p:cNvPr>
          <p:cNvSpPr txBox="1"/>
          <p:nvPr/>
        </p:nvSpPr>
        <p:spPr>
          <a:xfrm>
            <a:off x="352425" y="797510"/>
            <a:ext cx="8227497" cy="5216813"/>
          </a:xfrm>
          <a:prstGeom prst="rect">
            <a:avLst/>
          </a:prstGeom>
          <a:noFill/>
        </p:spPr>
        <p:txBody>
          <a:bodyPr wrap="square" lIns="91440" tIns="45720" rIns="91440" bIns="45720" anchor="t">
            <a:spAutoFit/>
          </a:bodyPr>
          <a:lstStyle/>
          <a:p>
            <a:pPr marL="457200" indent="-457200">
              <a:spcAft>
                <a:spcPts val="1800"/>
              </a:spcAft>
              <a:buAutoNum type="arabicPeriod"/>
            </a:pPr>
            <a:r>
              <a:rPr lang="en-US" sz="2400" dirty="0"/>
              <a:t>The process for the disbursement of funds begins with the issuance of a </a:t>
            </a:r>
            <a:r>
              <a:rPr lang="en-US" sz="2400" dirty="0">
                <a:hlinkClick r:id="rId3"/>
              </a:rPr>
              <a:t>purchase order</a:t>
            </a:r>
            <a:r>
              <a:rPr lang="en-US" sz="2400" dirty="0"/>
              <a:t> by the University of Illinois on behalf of CARLI.</a:t>
            </a:r>
            <a:endParaRPr lang="en-US"/>
          </a:p>
          <a:p>
            <a:pPr marL="457200" indent="-457200">
              <a:spcAft>
                <a:spcPts val="1800"/>
              </a:spcAft>
              <a:buAutoNum type="arabicPeriod"/>
            </a:pPr>
            <a:r>
              <a:rPr lang="en-US" sz="2400" dirty="0"/>
              <a:t>Libraries will submit an invoice for 70% of the funds upon issuance of the purchase order.</a:t>
            </a:r>
          </a:p>
          <a:p>
            <a:pPr marL="457200" indent="-457200">
              <a:spcAft>
                <a:spcPts val="1800"/>
              </a:spcAft>
              <a:buAutoNum type="arabicPeriod"/>
            </a:pPr>
            <a:r>
              <a:rPr lang="en-US" sz="2400" dirty="0"/>
              <a:t>To receive the remaining 30% of funds, libraries must submit a project review statement that includes accomplishments to date and indicates that they have completed 70% of their project. </a:t>
            </a:r>
          </a:p>
          <a:p>
            <a:pPr marL="457200" indent="-457200">
              <a:spcAft>
                <a:spcPts val="1800"/>
              </a:spcAft>
              <a:buAutoNum type="arabicPeriod"/>
            </a:pPr>
            <a:r>
              <a:rPr lang="en-US" sz="2400" dirty="0"/>
              <a:t>After CARLI reviews the statement and confirms the project status, libraries must submit a second invoice for the remaining funds.</a:t>
            </a:r>
          </a:p>
        </p:txBody>
      </p:sp>
    </p:spTree>
    <p:extLst>
      <p:ext uri="{BB962C8B-B14F-4D97-AF65-F5344CB8AC3E}">
        <p14:creationId xmlns:p14="http://schemas.microsoft.com/office/powerpoint/2010/main" val="7936100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D4E5B7-350E-AFCE-36AD-6CDC799043F5}"/>
              </a:ext>
            </a:extLst>
          </p:cNvPr>
          <p:cNvSpPr>
            <a:spLocks noGrp="1"/>
          </p:cNvSpPr>
          <p:nvPr>
            <p:ph idx="1"/>
          </p:nvPr>
        </p:nvSpPr>
        <p:spPr>
          <a:xfrm>
            <a:off x="467765" y="1385389"/>
            <a:ext cx="8230425" cy="2881245"/>
          </a:xfrm>
        </p:spPr>
        <p:txBody>
          <a:bodyPr/>
          <a:lstStyle/>
          <a:p>
            <a:r>
              <a:rPr lang="en-US" sz="2400" dirty="0">
                <a:ea typeface="ＭＳ Ｐゴシック"/>
              </a:rPr>
              <a:t>For questions about the CARLI Member OER Initiative, </a:t>
            </a:r>
            <a:br>
              <a:rPr lang="en-US" sz="2400" dirty="0">
                <a:ea typeface="ＭＳ Ｐゴシック"/>
              </a:rPr>
            </a:br>
            <a:r>
              <a:rPr lang="en-US" sz="2400" dirty="0">
                <a:ea typeface="ＭＳ Ｐゴシック"/>
              </a:rPr>
              <a:t>please contact: </a:t>
            </a:r>
            <a:r>
              <a:rPr lang="en-US" sz="2400" dirty="0">
                <a:solidFill>
                  <a:srgbClr val="0000FF"/>
                </a:solidFill>
                <a:ea typeface="ＭＳ Ｐゴシック"/>
                <a:hlinkClick r:id="rId3">
                  <a:extLst>
                    <a:ext uri="{A12FA001-AC4F-418D-AE19-62706E023703}">
                      <ahyp:hlinkClr xmlns:ahyp="http://schemas.microsoft.com/office/drawing/2018/hyperlinkcolor" val="tx"/>
                    </a:ext>
                  </a:extLst>
                </a:hlinkClick>
              </a:rPr>
              <a:t>support@carli.illinois.edu</a:t>
            </a:r>
            <a:endParaRPr lang="en-US" sz="2400">
              <a:solidFill>
                <a:srgbClr val="0000FF"/>
              </a:solidFill>
            </a:endParaRPr>
          </a:p>
          <a:p>
            <a:pPr marL="457200" indent="-457200">
              <a:buFont typeface="Arial"/>
              <a:buChar char="•"/>
            </a:pPr>
            <a:endParaRPr lang="en-US" sz="2400" dirty="0"/>
          </a:p>
          <a:p>
            <a:r>
              <a:rPr lang="en-US" sz="2400" dirty="0">
                <a:ea typeface="ＭＳ Ｐゴシック"/>
              </a:rPr>
              <a:t>You can also check our Frequently Asked Questions (FAQ) page: </a:t>
            </a:r>
            <a:r>
              <a:rPr lang="en-US" sz="2400" dirty="0">
                <a:ea typeface="+mn-lt"/>
                <a:cs typeface="+mn-lt"/>
                <a:hlinkClick r:id="rId4"/>
              </a:rPr>
              <a:t>https://www.carli.illinois.edu/carli-member-oer-initiative-questions-and-answers</a:t>
            </a:r>
            <a:endParaRPr lang="en-US" sz="2400">
              <a:solidFill>
                <a:srgbClr val="0000FF"/>
              </a:solidFill>
              <a:ea typeface="ＭＳ Ｐゴシック"/>
            </a:endParaRPr>
          </a:p>
        </p:txBody>
      </p:sp>
      <p:sp>
        <p:nvSpPr>
          <p:cNvPr id="3" name="Title 2">
            <a:extLst>
              <a:ext uri="{FF2B5EF4-FFF2-40B4-BE49-F238E27FC236}">
                <a16:creationId xmlns:a16="http://schemas.microsoft.com/office/drawing/2014/main" id="{9E317EE7-12A6-D535-DDD9-FA9362F48EA7}"/>
              </a:ext>
            </a:extLst>
          </p:cNvPr>
          <p:cNvSpPr>
            <a:spLocks noGrp="1"/>
          </p:cNvSpPr>
          <p:nvPr>
            <p:ph type="title"/>
          </p:nvPr>
        </p:nvSpPr>
        <p:spPr/>
        <p:txBody>
          <a:bodyPr/>
          <a:lstStyle/>
          <a:p>
            <a:r>
              <a:rPr lang="en-US" dirty="0">
                <a:ea typeface="ＭＳ Ｐゴシック"/>
              </a:rPr>
              <a:t>Reach out</a:t>
            </a:r>
            <a:endParaRPr lang="en-US" dirty="0"/>
          </a:p>
        </p:txBody>
      </p:sp>
    </p:spTree>
    <p:extLst>
      <p:ext uri="{BB962C8B-B14F-4D97-AF65-F5344CB8AC3E}">
        <p14:creationId xmlns:p14="http://schemas.microsoft.com/office/powerpoint/2010/main" val="1074258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F21616F-F6D2-F495-EB8A-CE3C075E27F4}"/>
              </a:ext>
            </a:extLst>
          </p:cNvPr>
          <p:cNvSpPr>
            <a:spLocks noGrp="1"/>
          </p:cNvSpPr>
          <p:nvPr>
            <p:ph idx="1"/>
          </p:nvPr>
        </p:nvSpPr>
        <p:spPr>
          <a:xfrm>
            <a:off x="359682" y="920691"/>
            <a:ext cx="8420925" cy="5313855"/>
          </a:xfrm>
        </p:spPr>
        <p:txBody>
          <a:bodyPr/>
          <a:lstStyle/>
          <a:p>
            <a:r>
              <a:rPr lang="en-US" dirty="0">
                <a:ea typeface="ＭＳ Ｐゴシック"/>
              </a:rPr>
              <a:t>Unlike past OER funding initiatives, this is NOT a grant!</a:t>
            </a:r>
          </a:p>
          <a:p>
            <a:endParaRPr lang="en-US" dirty="0"/>
          </a:p>
          <a:p>
            <a:r>
              <a:rPr lang="en-US" dirty="0">
                <a:ea typeface="ＭＳ Ｐゴシック"/>
              </a:rPr>
              <a:t>CARLI will award funds  for services rendered (i.e. the development of an OER program or creation of OER) through a purchase order.</a:t>
            </a:r>
          </a:p>
        </p:txBody>
      </p:sp>
      <p:sp>
        <p:nvSpPr>
          <p:cNvPr id="3" name="Title 2">
            <a:extLst>
              <a:ext uri="{FF2B5EF4-FFF2-40B4-BE49-F238E27FC236}">
                <a16:creationId xmlns:a16="http://schemas.microsoft.com/office/drawing/2014/main" id="{05988A83-6F0C-32D9-1813-7F9CAFC70A5A}"/>
              </a:ext>
            </a:extLst>
          </p:cNvPr>
          <p:cNvSpPr>
            <a:spLocks noGrp="1"/>
          </p:cNvSpPr>
          <p:nvPr>
            <p:ph type="title"/>
          </p:nvPr>
        </p:nvSpPr>
        <p:spPr/>
        <p:txBody>
          <a:bodyPr/>
          <a:lstStyle/>
          <a:p>
            <a:r>
              <a:rPr lang="en-US" dirty="0"/>
              <a:t>What is different?</a:t>
            </a:r>
          </a:p>
        </p:txBody>
      </p:sp>
    </p:spTree>
    <p:extLst>
      <p:ext uri="{BB962C8B-B14F-4D97-AF65-F5344CB8AC3E}">
        <p14:creationId xmlns:p14="http://schemas.microsoft.com/office/powerpoint/2010/main" val="1658077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32754F-F931-7262-4532-AF2DFB28F676}"/>
              </a:ext>
            </a:extLst>
          </p:cNvPr>
          <p:cNvSpPr>
            <a:spLocks noGrp="1"/>
          </p:cNvSpPr>
          <p:nvPr>
            <p:ph idx="1"/>
          </p:nvPr>
        </p:nvSpPr>
        <p:spPr>
          <a:xfrm>
            <a:off x="439057" y="1086316"/>
            <a:ext cx="8497125" cy="4246530"/>
          </a:xfrm>
        </p:spPr>
        <p:txBody>
          <a:bodyPr/>
          <a:lstStyle/>
          <a:p>
            <a:r>
              <a:rPr lang="en-US" dirty="0">
                <a:ea typeface="ＭＳ Ｐゴシック"/>
              </a:rPr>
              <a:t>All CARLI member libraries may apply</a:t>
            </a:r>
          </a:p>
          <a:p>
            <a:endParaRPr lang="en-US" dirty="0">
              <a:ea typeface="ＭＳ Ｐゴシック"/>
            </a:endParaRPr>
          </a:p>
          <a:p>
            <a:pPr marL="0" marR="0" algn="l">
              <a:buNone/>
            </a:pPr>
            <a:r>
              <a:rPr lang="en-US" sz="2400" b="0" i="0" dirty="0">
                <a:solidFill>
                  <a:schemeClr val="tx1">
                    <a:lumMod val="75000"/>
                  </a:schemeClr>
                </a:solidFill>
                <a:effectLst/>
              </a:rPr>
              <a:t>Faculty interested in applying should contact their institution's library. The Project Director must be a library faculty or staff member, and your library team can help facilitate the application process.</a:t>
            </a:r>
          </a:p>
          <a:p>
            <a:pPr marL="0" marR="0" algn="l">
              <a:buNone/>
            </a:pPr>
            <a:r>
              <a:rPr lang="en-US" sz="2400" b="0" i="0" dirty="0">
                <a:solidFill>
                  <a:schemeClr val="tx1">
                    <a:lumMod val="75000"/>
                  </a:schemeClr>
                </a:solidFill>
                <a:effectLst/>
              </a:rPr>
              <a:t> </a:t>
            </a:r>
          </a:p>
          <a:p>
            <a:pPr marL="0" marR="0" algn="l"/>
            <a:r>
              <a:rPr lang="en-US" sz="2400" b="0" i="0" dirty="0">
                <a:solidFill>
                  <a:schemeClr val="tx1">
                    <a:lumMod val="75000"/>
                  </a:schemeClr>
                </a:solidFill>
                <a:effectLst/>
              </a:rPr>
              <a:t>The application must be signed by the governing authority for your institution; an individual with the authority to receive and administer purchase order funds on behalf of your institution.</a:t>
            </a:r>
          </a:p>
          <a:p>
            <a:r>
              <a:rPr lang="en-US" sz="2400" dirty="0">
                <a:solidFill>
                  <a:schemeClr val="tx1">
                    <a:lumMod val="75000"/>
                  </a:schemeClr>
                </a:solidFill>
                <a:ea typeface="ＭＳ Ｐゴシック"/>
              </a:rPr>
              <a:t> </a:t>
            </a:r>
            <a:endParaRPr lang="en-US" sz="2400" dirty="0">
              <a:solidFill>
                <a:schemeClr val="tx1">
                  <a:lumMod val="75000"/>
                </a:schemeClr>
              </a:solidFill>
              <a:ea typeface="ＭＳ Ｐゴシック"/>
              <a:cs typeface="Times New Roman"/>
            </a:endParaRPr>
          </a:p>
        </p:txBody>
      </p:sp>
      <p:sp>
        <p:nvSpPr>
          <p:cNvPr id="3" name="Title 2">
            <a:extLst>
              <a:ext uri="{FF2B5EF4-FFF2-40B4-BE49-F238E27FC236}">
                <a16:creationId xmlns:a16="http://schemas.microsoft.com/office/drawing/2014/main" id="{61DF644A-E1FE-533E-A390-628CBA90116A}"/>
              </a:ext>
            </a:extLst>
          </p:cNvPr>
          <p:cNvSpPr>
            <a:spLocks noGrp="1"/>
          </p:cNvSpPr>
          <p:nvPr>
            <p:ph type="title"/>
          </p:nvPr>
        </p:nvSpPr>
        <p:spPr/>
        <p:txBody>
          <a:bodyPr/>
          <a:lstStyle/>
          <a:p>
            <a:r>
              <a:rPr lang="en-US" dirty="0">
                <a:ea typeface="ＭＳ Ｐゴシック"/>
              </a:rPr>
              <a:t>Who can apply?</a:t>
            </a:r>
            <a:endParaRPr lang="en-US" dirty="0"/>
          </a:p>
        </p:txBody>
      </p:sp>
    </p:spTree>
    <p:extLst>
      <p:ext uri="{BB962C8B-B14F-4D97-AF65-F5344CB8AC3E}">
        <p14:creationId xmlns:p14="http://schemas.microsoft.com/office/powerpoint/2010/main" val="355557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095937B-2396-4EC2-AAA7-4AB8B5887193}"/>
              </a:ext>
            </a:extLst>
          </p:cNvPr>
          <p:cNvSpPr>
            <a:spLocks noGrp="1"/>
          </p:cNvSpPr>
          <p:nvPr>
            <p:ph type="pic" sz="quarter" idx="10"/>
          </p:nvPr>
        </p:nvSpPr>
        <p:spPr/>
        <p:txBody>
          <a:bodyPr/>
          <a:lstStyle/>
          <a:p>
            <a:endParaRPr lang="en-US"/>
          </a:p>
        </p:txBody>
      </p:sp>
      <p:sp>
        <p:nvSpPr>
          <p:cNvPr id="3" name="Title 2">
            <a:extLst>
              <a:ext uri="{FF2B5EF4-FFF2-40B4-BE49-F238E27FC236}">
                <a16:creationId xmlns:a16="http://schemas.microsoft.com/office/drawing/2014/main" id="{71DB95F5-B91F-4A95-9BD6-E6626DCF9BCD}"/>
              </a:ext>
            </a:extLst>
          </p:cNvPr>
          <p:cNvSpPr>
            <a:spLocks noGrp="1"/>
          </p:cNvSpPr>
          <p:nvPr>
            <p:ph type="title"/>
          </p:nvPr>
        </p:nvSpPr>
        <p:spPr>
          <a:xfrm>
            <a:off x="940600" y="1773130"/>
            <a:ext cx="7273636" cy="1362075"/>
          </a:xfrm>
        </p:spPr>
        <p:txBody>
          <a:bodyPr/>
          <a:lstStyle/>
          <a:p>
            <a:pPr algn="ctr"/>
            <a:r>
              <a:rPr lang="en-US" dirty="0" err="1">
                <a:solidFill>
                  <a:schemeClr val="tx1"/>
                </a:solidFill>
                <a:ea typeface="ＭＳ Ｐゴシック"/>
              </a:rPr>
              <a:t>CARli</a:t>
            </a:r>
            <a:r>
              <a:rPr lang="en-US" dirty="0">
                <a:solidFill>
                  <a:schemeClr val="tx1"/>
                </a:solidFill>
                <a:ea typeface="ＭＳ Ｐゴシック"/>
              </a:rPr>
              <a:t> member </a:t>
            </a:r>
            <a:r>
              <a:rPr lang="en-US" dirty="0" err="1">
                <a:solidFill>
                  <a:schemeClr val="tx1"/>
                </a:solidFill>
                <a:ea typeface="ＭＳ Ｐゴシック"/>
              </a:rPr>
              <a:t>oer</a:t>
            </a:r>
            <a:r>
              <a:rPr lang="en-US" dirty="0">
                <a:solidFill>
                  <a:schemeClr val="tx1"/>
                </a:solidFill>
                <a:ea typeface="ＭＳ Ｐゴシック"/>
              </a:rPr>
              <a:t> initiative</a:t>
            </a:r>
            <a:br>
              <a:rPr lang="en-US" dirty="0">
                <a:solidFill>
                  <a:schemeClr val="tx1"/>
                </a:solidFill>
                <a:ea typeface="ＭＳ Ｐゴシック"/>
              </a:rPr>
            </a:br>
            <a:r>
              <a:rPr lang="en-US" dirty="0">
                <a:solidFill>
                  <a:schemeClr val="tx1"/>
                </a:solidFill>
                <a:ea typeface="ＭＳ Ｐゴシック"/>
              </a:rPr>
              <a:t>Eligible Activities</a:t>
            </a:r>
            <a:endParaRPr lang="en-US" dirty="0">
              <a:solidFill>
                <a:schemeClr val="tx1"/>
              </a:solidFill>
            </a:endParaRPr>
          </a:p>
        </p:txBody>
      </p:sp>
    </p:spTree>
    <p:extLst>
      <p:ext uri="{BB962C8B-B14F-4D97-AF65-F5344CB8AC3E}">
        <p14:creationId xmlns:p14="http://schemas.microsoft.com/office/powerpoint/2010/main" val="2470409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87AB25-A44A-41BD-BEC1-76D224FC3FED}"/>
              </a:ext>
            </a:extLst>
          </p:cNvPr>
          <p:cNvSpPr>
            <a:spLocks noGrp="1"/>
          </p:cNvSpPr>
          <p:nvPr>
            <p:ph type="title"/>
          </p:nvPr>
        </p:nvSpPr>
        <p:spPr/>
        <p:txBody>
          <a:bodyPr/>
          <a:lstStyle/>
          <a:p>
            <a:r>
              <a:rPr lang="en-US" dirty="0"/>
              <a:t>Eligible activities</a:t>
            </a:r>
          </a:p>
        </p:txBody>
      </p:sp>
      <p:sp>
        <p:nvSpPr>
          <p:cNvPr id="4" name="TextBox 3">
            <a:extLst>
              <a:ext uri="{FF2B5EF4-FFF2-40B4-BE49-F238E27FC236}">
                <a16:creationId xmlns:a16="http://schemas.microsoft.com/office/drawing/2014/main" id="{36E0C858-B4CB-D21E-4FB6-96CA708F2293}"/>
              </a:ext>
            </a:extLst>
          </p:cNvPr>
          <p:cNvSpPr txBox="1"/>
          <p:nvPr/>
        </p:nvSpPr>
        <p:spPr>
          <a:xfrm>
            <a:off x="398566" y="625558"/>
            <a:ext cx="8242424" cy="5632311"/>
          </a:xfrm>
          <a:prstGeom prst="rect">
            <a:avLst/>
          </a:prstGeom>
          <a:noFill/>
        </p:spPr>
        <p:txBody>
          <a:bodyPr wrap="square" lIns="91440" tIns="45720" rIns="91440" bIns="45720" rtlCol="0" anchor="t">
            <a:spAutoFit/>
          </a:bodyPr>
          <a:lstStyle/>
          <a:p>
            <a:pPr marL="342900" indent="-342900">
              <a:buFont typeface="Arial"/>
              <a:buChar char="•"/>
            </a:pPr>
            <a:r>
              <a:rPr lang="en-US" sz="2400" dirty="0">
                <a:latin typeface="Times New Roman"/>
                <a:ea typeface="ＭＳ Ｐゴシック"/>
              </a:rPr>
              <a:t>Raise </a:t>
            </a:r>
            <a:r>
              <a:rPr lang="en-US" sz="2400" b="1" dirty="0">
                <a:latin typeface="Times New Roman"/>
                <a:ea typeface="ＭＳ Ｐゴシック"/>
              </a:rPr>
              <a:t>awareness </a:t>
            </a:r>
            <a:r>
              <a:rPr lang="en-US" sz="2400" dirty="0">
                <a:latin typeface="Times New Roman"/>
                <a:ea typeface="ＭＳ Ｐゴシック"/>
              </a:rPr>
              <a:t>of Open Education Resources among faculty, staff, and students through activities including campaigns, teaching faculty or student workshops, and library personnel training</a:t>
            </a:r>
            <a:endParaRPr lang="en-US" sz="2400" dirty="0"/>
          </a:p>
          <a:p>
            <a:endParaRPr lang="en-US" sz="2400" dirty="0">
              <a:latin typeface="Times New Roman"/>
              <a:ea typeface="ＭＳ Ｐゴシック"/>
            </a:endParaRPr>
          </a:p>
          <a:p>
            <a:pPr marL="342900" indent="-342900">
              <a:buFont typeface="Arial"/>
              <a:buChar char="•"/>
            </a:pPr>
            <a:r>
              <a:rPr lang="en-US" sz="2400" dirty="0">
                <a:latin typeface="Times New Roman"/>
                <a:ea typeface="ＭＳ Ｐゴシック"/>
              </a:rPr>
              <a:t>Increase </a:t>
            </a:r>
            <a:r>
              <a:rPr lang="en-US" sz="2400" b="1" dirty="0">
                <a:latin typeface="Times New Roman"/>
                <a:ea typeface="ＭＳ Ｐゴシック"/>
              </a:rPr>
              <a:t>engagement</a:t>
            </a:r>
            <a:r>
              <a:rPr lang="en-US" sz="2400" dirty="0">
                <a:latin typeface="Times New Roman"/>
                <a:ea typeface="ＭＳ Ｐゴシック"/>
              </a:rPr>
              <a:t> at CARLI member libraries through activities that result in the expansion of OER usage in the classroom through adoption, adaptation, and/or creation</a:t>
            </a:r>
          </a:p>
          <a:p>
            <a:endParaRPr lang="en-US" sz="2400" dirty="0">
              <a:latin typeface="Times New Roman"/>
              <a:ea typeface="ＭＳ Ｐゴシック"/>
            </a:endParaRPr>
          </a:p>
          <a:p>
            <a:pPr marL="342900" indent="-342900">
              <a:buFont typeface="Arial"/>
              <a:buChar char="•"/>
            </a:pPr>
            <a:r>
              <a:rPr lang="en-US" sz="2400" b="1" dirty="0">
                <a:latin typeface="Times New Roman"/>
                <a:ea typeface="ＭＳ Ｐゴシック"/>
              </a:rPr>
              <a:t>Save</a:t>
            </a:r>
            <a:r>
              <a:rPr lang="en-US" sz="2400" dirty="0">
                <a:latin typeface="Times New Roman"/>
                <a:ea typeface="ＭＳ Ｐゴシック"/>
              </a:rPr>
              <a:t> students at Illinois institutions of higher education the cost of textbook costs beginning in the 2027-2028 academic year</a:t>
            </a:r>
          </a:p>
          <a:p>
            <a:endParaRPr lang="en-US" sz="2400" dirty="0">
              <a:latin typeface="Times New Roman"/>
              <a:ea typeface="ＭＳ Ｐゴシック"/>
            </a:endParaRPr>
          </a:p>
          <a:p>
            <a:pPr marL="342900" indent="-342900">
              <a:buFont typeface="Arial"/>
              <a:buChar char="•"/>
            </a:pPr>
            <a:r>
              <a:rPr lang="en-US" sz="2400" b="1" dirty="0">
                <a:latin typeface="Times New Roman"/>
                <a:ea typeface="ＭＳ Ｐゴシック"/>
              </a:rPr>
              <a:t>Advance</a:t>
            </a:r>
            <a:r>
              <a:rPr lang="en-US" sz="2400" dirty="0">
                <a:latin typeface="Times New Roman"/>
                <a:ea typeface="ＭＳ Ｐゴシック"/>
              </a:rPr>
              <a:t> student learning through improved collaboration, engagement, responsiveness, and curricular relevancy</a:t>
            </a:r>
          </a:p>
        </p:txBody>
      </p:sp>
    </p:spTree>
    <p:extLst>
      <p:ext uri="{BB962C8B-B14F-4D97-AF65-F5344CB8AC3E}">
        <p14:creationId xmlns:p14="http://schemas.microsoft.com/office/powerpoint/2010/main" val="908509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2FFD5D7-58F0-497D-8394-680CB5E2104B}"/>
              </a:ext>
            </a:extLst>
          </p:cNvPr>
          <p:cNvSpPr>
            <a:spLocks noGrp="1"/>
          </p:cNvSpPr>
          <p:nvPr>
            <p:ph idx="1"/>
          </p:nvPr>
        </p:nvSpPr>
        <p:spPr/>
        <p:txBody>
          <a:bodyPr/>
          <a:lstStyle/>
          <a:p>
            <a:pPr marL="457200" indent="-457200">
              <a:buFont typeface="Arial"/>
              <a:buChar char="•"/>
            </a:pPr>
            <a:endParaRPr lang="en-US" dirty="0">
              <a:ea typeface="ＭＳ Ｐゴシック"/>
            </a:endParaRPr>
          </a:p>
          <a:p>
            <a:pPr marL="457200" indent="-457200">
              <a:buFont typeface="Arial"/>
              <a:buChar char="•"/>
            </a:pPr>
            <a:endParaRPr lang="en-US" dirty="0">
              <a:ea typeface="ＭＳ Ｐゴシック"/>
            </a:endParaRPr>
          </a:p>
        </p:txBody>
      </p:sp>
      <p:sp>
        <p:nvSpPr>
          <p:cNvPr id="3" name="Title 2">
            <a:extLst>
              <a:ext uri="{FF2B5EF4-FFF2-40B4-BE49-F238E27FC236}">
                <a16:creationId xmlns:a16="http://schemas.microsoft.com/office/drawing/2014/main" id="{26AF1831-EABF-4FA8-B15A-F64CE8424A21}"/>
              </a:ext>
            </a:extLst>
          </p:cNvPr>
          <p:cNvSpPr>
            <a:spLocks noGrp="1"/>
          </p:cNvSpPr>
          <p:nvPr>
            <p:ph type="title"/>
          </p:nvPr>
        </p:nvSpPr>
        <p:spPr/>
        <p:txBody>
          <a:bodyPr/>
          <a:lstStyle/>
          <a:p>
            <a:r>
              <a:rPr lang="en-US" dirty="0"/>
              <a:t>Eligible activities - examples</a:t>
            </a:r>
          </a:p>
        </p:txBody>
      </p:sp>
      <p:sp>
        <p:nvSpPr>
          <p:cNvPr id="5" name="TextBox 4">
            <a:extLst>
              <a:ext uri="{FF2B5EF4-FFF2-40B4-BE49-F238E27FC236}">
                <a16:creationId xmlns:a16="http://schemas.microsoft.com/office/drawing/2014/main" id="{6D7418B3-954D-461B-B350-07331C8E061C}"/>
              </a:ext>
            </a:extLst>
          </p:cNvPr>
          <p:cNvSpPr txBox="1"/>
          <p:nvPr/>
        </p:nvSpPr>
        <p:spPr>
          <a:xfrm>
            <a:off x="421738" y="653012"/>
            <a:ext cx="8233848" cy="5401479"/>
          </a:xfrm>
          <a:prstGeom prst="rect">
            <a:avLst/>
          </a:prstGeom>
          <a:noFill/>
        </p:spPr>
        <p:txBody>
          <a:bodyPr wrap="square" lIns="91440" tIns="45720" rIns="91440" bIns="45720" anchor="t">
            <a:spAutoFit/>
          </a:bodyPr>
          <a:lstStyle/>
          <a:p>
            <a:pPr marL="342900" marR="0" lvl="0" indent="-342900" fontAlgn="base">
              <a:spcAft>
                <a:spcPts val="600"/>
              </a:spcAft>
              <a:buSzPts val="1000"/>
              <a:buFont typeface="Arial" panose="020B0604020202020204" pitchFamily="34" charset="0"/>
              <a:buChar char="•"/>
              <a:tabLst>
                <a:tab pos="457200" algn="l"/>
              </a:tabLst>
            </a:pPr>
            <a:r>
              <a:rPr lang="en-US" sz="2200" dirty="0">
                <a:latin typeface="Times New Roman"/>
                <a:ea typeface="Times New Roman" panose="02020603050405020304" pitchFamily="18" charset="0"/>
                <a:cs typeface="Times New Roman"/>
              </a:rPr>
              <a:t>Spotlighting faculty using OER through profiles or an OER champions campaign</a:t>
            </a:r>
          </a:p>
          <a:p>
            <a:pPr marL="342900" marR="0" lvl="0" indent="-342900" fontAlgn="base">
              <a:spcAft>
                <a:spcPts val="600"/>
              </a:spcAft>
              <a:buSzPts val="1000"/>
              <a:buFont typeface="Arial" panose="020B0604020202020204" pitchFamily="34" charset="0"/>
              <a:buChar char="•"/>
              <a:tabLst>
                <a:tab pos="457200" algn="l"/>
              </a:tabLst>
            </a:pPr>
            <a:r>
              <a:rPr lang="en-US" sz="2200" dirty="0">
                <a:latin typeface="Times New Roman"/>
                <a:ea typeface="Times New Roman" panose="02020603050405020304" pitchFamily="18" charset="0"/>
                <a:cs typeface="Times New Roman"/>
              </a:rPr>
              <a:t>Highlight student stories of textbook cost impacts or conduct your own surveys to learn more about faculty OER perceptions or student textbook impacts on your campus; work to publish findings</a:t>
            </a:r>
          </a:p>
          <a:p>
            <a:pPr marL="342900" marR="0" lvl="0" indent="-342900" fontAlgn="base">
              <a:spcAft>
                <a:spcPts val="600"/>
              </a:spcAft>
              <a:buSzPts val="1000"/>
              <a:buFont typeface="Arial" panose="020B0604020202020204" pitchFamily="34" charset="0"/>
              <a:buChar char="•"/>
              <a:tabLst>
                <a:tab pos="457200" algn="l"/>
              </a:tabLst>
            </a:pPr>
            <a:r>
              <a:rPr lang="en-US" sz="2200" dirty="0">
                <a:latin typeface="Times New Roman"/>
                <a:ea typeface="Times New Roman" panose="02020603050405020304" pitchFamily="18" charset="0"/>
                <a:cs typeface="Times New Roman"/>
              </a:rPr>
              <a:t>Pursue librarian-specific training or lead/ bring to campus training for relevant stakeholders outside the library</a:t>
            </a:r>
          </a:p>
          <a:p>
            <a:pPr marL="342900" marR="0" lvl="0" indent="-342900" fontAlgn="base">
              <a:spcAft>
                <a:spcPts val="600"/>
              </a:spcAft>
              <a:buSzPts val="1000"/>
              <a:buFont typeface="Arial" panose="020B0604020202020204" pitchFamily="34" charset="0"/>
              <a:buChar char="•"/>
              <a:tabLst>
                <a:tab pos="457200" algn="l"/>
              </a:tabLst>
            </a:pPr>
            <a:r>
              <a:rPr lang="en-US" sz="2200" dirty="0">
                <a:latin typeface="Times New Roman"/>
                <a:ea typeface="Times New Roman" panose="02020603050405020304" pitchFamily="18" charset="0"/>
                <a:cs typeface="Times New Roman"/>
              </a:rPr>
              <a:t>Build campus-specific collections of OER in the Open Illinois - CARLI’s OER Commons Hub, </a:t>
            </a:r>
            <a:r>
              <a:rPr lang="en-US" sz="2200" dirty="0" err="1">
                <a:latin typeface="Times New Roman"/>
                <a:ea typeface="Times New Roman" panose="02020603050405020304" pitchFamily="18" charset="0"/>
                <a:cs typeface="Times New Roman"/>
              </a:rPr>
              <a:t>LibGuides</a:t>
            </a:r>
            <a:r>
              <a:rPr lang="en-US" sz="2200" dirty="0">
                <a:latin typeface="Times New Roman"/>
                <a:ea typeface="Times New Roman" panose="02020603050405020304" pitchFamily="18" charset="0"/>
                <a:cs typeface="Times New Roman"/>
              </a:rPr>
              <a:t>, or on another platform</a:t>
            </a:r>
          </a:p>
          <a:p>
            <a:pPr marL="342900" marR="0" lvl="0" indent="-342900" fontAlgn="base">
              <a:spcAft>
                <a:spcPts val="600"/>
              </a:spcAft>
              <a:buSzPts val="1000"/>
              <a:buFont typeface="Arial" panose="020B0604020202020204" pitchFamily="34" charset="0"/>
              <a:buChar char="•"/>
              <a:tabLst>
                <a:tab pos="457200" algn="l"/>
              </a:tabLst>
            </a:pPr>
            <a:r>
              <a:rPr lang="en-US" sz="2200" dirty="0">
                <a:latin typeface="Times New Roman"/>
                <a:ea typeface="Times New Roman" panose="02020603050405020304" pitchFamily="18" charset="0"/>
                <a:cs typeface="Times New Roman"/>
              </a:rPr>
              <a:t>Develop a campus OER Working Group/Committee</a:t>
            </a:r>
          </a:p>
          <a:p>
            <a:pPr marL="342900" marR="0" lvl="0" indent="-342900" fontAlgn="base">
              <a:spcAft>
                <a:spcPts val="600"/>
              </a:spcAft>
              <a:buSzPts val="1000"/>
              <a:buFont typeface="Arial" panose="020B0604020202020204" pitchFamily="34" charset="0"/>
              <a:buChar char="•"/>
              <a:tabLst>
                <a:tab pos="457200" algn="l"/>
              </a:tabLst>
            </a:pPr>
            <a:r>
              <a:rPr lang="en-US" sz="2200" dirty="0">
                <a:latin typeface="Times New Roman"/>
                <a:ea typeface="Times New Roman" panose="02020603050405020304" pitchFamily="18" charset="0"/>
                <a:cs typeface="Times New Roman"/>
              </a:rPr>
              <a:t>Plan a schedule of events for Open Education Week</a:t>
            </a:r>
          </a:p>
          <a:p>
            <a:pPr marL="342900" indent="-342900">
              <a:spcAft>
                <a:spcPts val="600"/>
              </a:spcAft>
              <a:buSzPts val="1000"/>
              <a:buFont typeface="Arial" panose="020B0604020202020204" pitchFamily="34" charset="0"/>
              <a:buChar char="•"/>
              <a:tabLst>
                <a:tab pos="457200" algn="l"/>
              </a:tabLst>
            </a:pPr>
            <a:r>
              <a:rPr lang="en-US" sz="2200" dirty="0">
                <a:latin typeface="Times New Roman"/>
                <a:ea typeface="Times New Roman" panose="02020603050405020304" pitchFamily="18" charset="0"/>
                <a:cs typeface="Times New Roman"/>
              </a:rPr>
              <a:t>Launch a campus-wide Faculty </a:t>
            </a:r>
            <a:r>
              <a:rPr lang="en-US" sz="2200">
                <a:latin typeface="Times New Roman"/>
                <a:ea typeface="Times New Roman" panose="02020603050405020304" pitchFamily="18" charset="0"/>
                <a:cs typeface="Times New Roman"/>
              </a:rPr>
              <a:t>OER funding </a:t>
            </a:r>
            <a:r>
              <a:rPr lang="en-US" sz="2200" dirty="0">
                <a:latin typeface="Times New Roman"/>
                <a:ea typeface="Times New Roman" panose="02020603050405020304" pitchFamily="18" charset="0"/>
                <a:cs typeface="Times New Roman"/>
              </a:rPr>
              <a:t>program to offer incentives and/or support for any of the following activities</a:t>
            </a:r>
          </a:p>
          <a:p>
            <a:pPr marL="342900" marR="0" lvl="0" indent="-342900" fontAlgn="base">
              <a:spcAft>
                <a:spcPts val="600"/>
              </a:spcAft>
              <a:buSzPts val="1000"/>
              <a:buFont typeface="Arial" panose="020B0604020202020204" pitchFamily="34" charset="0"/>
              <a:buChar char="•"/>
              <a:tabLst>
                <a:tab pos="457200" algn="l"/>
              </a:tabLst>
            </a:pPr>
            <a:endParaRPr lang="en-US" sz="2400" dirty="0">
              <a:latin typeface="Times New Roman"/>
              <a:ea typeface="Times New Roman" panose="02020603050405020304" pitchFamily="18" charset="0"/>
              <a:cs typeface="Times New Roman"/>
            </a:endParaRPr>
          </a:p>
        </p:txBody>
      </p:sp>
    </p:spTree>
    <p:extLst>
      <p:ext uri="{BB962C8B-B14F-4D97-AF65-F5344CB8AC3E}">
        <p14:creationId xmlns:p14="http://schemas.microsoft.com/office/powerpoint/2010/main" val="81755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989883-12B5-3C92-CC50-4186E3307B8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A86025-7261-CCAC-6B93-4A76BA815FE2}"/>
              </a:ext>
            </a:extLst>
          </p:cNvPr>
          <p:cNvSpPr>
            <a:spLocks noGrp="1"/>
          </p:cNvSpPr>
          <p:nvPr>
            <p:ph idx="1"/>
          </p:nvPr>
        </p:nvSpPr>
        <p:spPr/>
        <p:txBody>
          <a:bodyPr/>
          <a:lstStyle/>
          <a:p>
            <a:pPr marL="457200" indent="-457200">
              <a:buFont typeface="Arial"/>
              <a:buChar char="•"/>
            </a:pPr>
            <a:endParaRPr lang="en-US" dirty="0">
              <a:ea typeface="ＭＳ Ｐゴシック"/>
            </a:endParaRPr>
          </a:p>
          <a:p>
            <a:pPr marL="457200" indent="-457200">
              <a:buFont typeface="Arial"/>
              <a:buChar char="•"/>
            </a:pPr>
            <a:endParaRPr lang="en-US" dirty="0">
              <a:ea typeface="ＭＳ Ｐゴシック"/>
            </a:endParaRPr>
          </a:p>
        </p:txBody>
      </p:sp>
      <p:sp>
        <p:nvSpPr>
          <p:cNvPr id="3" name="Title 2">
            <a:extLst>
              <a:ext uri="{FF2B5EF4-FFF2-40B4-BE49-F238E27FC236}">
                <a16:creationId xmlns:a16="http://schemas.microsoft.com/office/drawing/2014/main" id="{F3E53431-D708-8078-DED7-A08A893336F4}"/>
              </a:ext>
            </a:extLst>
          </p:cNvPr>
          <p:cNvSpPr>
            <a:spLocks noGrp="1"/>
          </p:cNvSpPr>
          <p:nvPr>
            <p:ph type="title"/>
          </p:nvPr>
        </p:nvSpPr>
        <p:spPr/>
        <p:txBody>
          <a:bodyPr/>
          <a:lstStyle/>
          <a:p>
            <a:r>
              <a:rPr lang="en-US" dirty="0"/>
              <a:t>Eligible activities - examples</a:t>
            </a:r>
          </a:p>
        </p:txBody>
      </p:sp>
      <p:sp>
        <p:nvSpPr>
          <p:cNvPr id="5" name="TextBox 4">
            <a:extLst>
              <a:ext uri="{FF2B5EF4-FFF2-40B4-BE49-F238E27FC236}">
                <a16:creationId xmlns:a16="http://schemas.microsoft.com/office/drawing/2014/main" id="{DF688BD2-BF17-2FEF-5F47-9EA61FE26E61}"/>
              </a:ext>
            </a:extLst>
          </p:cNvPr>
          <p:cNvSpPr txBox="1"/>
          <p:nvPr/>
        </p:nvSpPr>
        <p:spPr>
          <a:xfrm>
            <a:off x="314326" y="738620"/>
            <a:ext cx="8029575" cy="5278368"/>
          </a:xfrm>
          <a:prstGeom prst="rect">
            <a:avLst/>
          </a:prstGeom>
          <a:noFill/>
        </p:spPr>
        <p:txBody>
          <a:bodyPr wrap="square" lIns="91440" tIns="45720" rIns="91440" bIns="45720" anchor="t">
            <a:spAutoFit/>
          </a:bodyPr>
          <a:lstStyle/>
          <a:p>
            <a:pPr marL="342900" marR="0" lvl="0" indent="-342900" fontAlgn="base">
              <a:spcAft>
                <a:spcPts val="600"/>
              </a:spcAft>
              <a:buSzPts val="1000"/>
              <a:buFont typeface="Arial"/>
              <a:buChar char="•"/>
              <a:tabLst>
                <a:tab pos="457200" algn="l"/>
              </a:tabLst>
            </a:pPr>
            <a:r>
              <a:rPr lang="en-US" sz="2400" dirty="0">
                <a:latin typeface="Times New Roman"/>
                <a:ea typeface="Times New Roman" panose="02020603050405020304" pitchFamily="18" charset="0"/>
                <a:cs typeface="Times New Roman"/>
              </a:rPr>
              <a:t>Review an open resource in the Open Textbook Library, </a:t>
            </a:r>
            <a:r>
              <a:rPr lang="en-US" sz="2400" dirty="0" err="1">
                <a:latin typeface="Times New Roman"/>
                <a:ea typeface="Times New Roman" panose="02020603050405020304" pitchFamily="18" charset="0"/>
                <a:cs typeface="Times New Roman"/>
              </a:rPr>
              <a:t>LibreTexts</a:t>
            </a:r>
            <a:r>
              <a:rPr lang="en-US" sz="2400" dirty="0">
                <a:latin typeface="Times New Roman"/>
                <a:ea typeface="Times New Roman" panose="02020603050405020304" pitchFamily="18" charset="0"/>
                <a:cs typeface="Times New Roman"/>
              </a:rPr>
              <a:t>, or OER Commons</a:t>
            </a:r>
            <a:endParaRPr lang="en-US" sz="2400"/>
          </a:p>
          <a:p>
            <a:pPr marL="342900" marR="0" lvl="0" indent="-342900" fontAlgn="base">
              <a:spcAft>
                <a:spcPts val="600"/>
              </a:spcAft>
              <a:buSzPts val="1000"/>
              <a:buFont typeface="Arial"/>
              <a:buChar char="•"/>
              <a:tabLst>
                <a:tab pos="457200" algn="l"/>
              </a:tabLst>
            </a:pPr>
            <a:r>
              <a:rPr lang="en-US" sz="2400" dirty="0">
                <a:latin typeface="Times New Roman"/>
                <a:ea typeface="Times New Roman" panose="02020603050405020304" pitchFamily="18" charset="0"/>
                <a:cs typeface="Times New Roman"/>
              </a:rPr>
              <a:t>Adopt an OER textbook in place of a commercial textbook for and create new ancillary materials to support the adoption</a:t>
            </a:r>
            <a:endParaRPr lang="en-US" sz="2400">
              <a:latin typeface="Times New Roman"/>
              <a:ea typeface="Times New Roman" panose="02020603050405020304" pitchFamily="18" charset="0"/>
              <a:cs typeface="Times New Roman"/>
            </a:endParaRPr>
          </a:p>
          <a:p>
            <a:pPr marL="342900" marR="0" lvl="0" indent="-342900" fontAlgn="base">
              <a:spcAft>
                <a:spcPts val="600"/>
              </a:spcAft>
              <a:buSzPts val="1000"/>
              <a:buFont typeface="Arial"/>
              <a:buChar char="•"/>
              <a:tabLst>
                <a:tab pos="457200" algn="l"/>
              </a:tabLst>
            </a:pPr>
            <a:r>
              <a:rPr lang="en-US" sz="2400" dirty="0">
                <a:latin typeface="Times New Roman"/>
                <a:ea typeface="Times New Roman" panose="02020603050405020304" pitchFamily="18" charset="0"/>
                <a:cs typeface="Times New Roman"/>
              </a:rPr>
              <a:t>Adapt existing OER to fit the learning outcomes of a particular course and adopt these new materials in place of commercial materials</a:t>
            </a:r>
            <a:endParaRPr lang="en-US" sz="2400">
              <a:latin typeface="Times New Roman"/>
              <a:ea typeface="Times New Roman" panose="02020603050405020304" pitchFamily="18" charset="0"/>
              <a:cs typeface="Times New Roman"/>
            </a:endParaRPr>
          </a:p>
          <a:p>
            <a:pPr marL="342900" marR="0" lvl="0" indent="-342900" fontAlgn="base">
              <a:spcAft>
                <a:spcPts val="600"/>
              </a:spcAft>
              <a:buSzPts val="1000"/>
              <a:buFont typeface="Arial"/>
              <a:buChar char="•"/>
              <a:tabLst>
                <a:tab pos="457200" algn="l"/>
              </a:tabLst>
            </a:pPr>
            <a:r>
              <a:rPr lang="en-US" sz="2400" dirty="0">
                <a:latin typeface="Times New Roman"/>
                <a:ea typeface="Times New Roman" panose="02020603050405020304" pitchFamily="18" charset="0"/>
                <a:cs typeface="Times New Roman"/>
              </a:rPr>
              <a:t>Create new OER to adopt in place of a commercial textbook</a:t>
            </a:r>
            <a:endParaRPr lang="en-US" sz="2400">
              <a:latin typeface="Times New Roman"/>
              <a:ea typeface="Times New Roman" panose="02020603050405020304" pitchFamily="18" charset="0"/>
              <a:cs typeface="Times New Roman"/>
            </a:endParaRPr>
          </a:p>
          <a:p>
            <a:pPr marL="342900" indent="-342900">
              <a:spcAft>
                <a:spcPts val="600"/>
              </a:spcAft>
              <a:buSzPts val="1000"/>
              <a:buFont typeface="Arial"/>
              <a:buChar char="•"/>
              <a:tabLst>
                <a:tab pos="457200" algn="l"/>
              </a:tabLst>
            </a:pPr>
            <a:r>
              <a:rPr lang="en-US" sz="2400" dirty="0">
                <a:latin typeface="Times New Roman"/>
                <a:ea typeface="Times New Roman" panose="02020603050405020304" pitchFamily="18" charset="0"/>
                <a:cs typeface="Times New Roman"/>
              </a:rPr>
              <a:t>Engage in continuous improvement, revising or enhancing OER materials currently in use but in need of improvement or additional supports for students, including to improve accessibility</a:t>
            </a:r>
            <a:endParaRPr lang="en-US" sz="2400">
              <a:latin typeface="Times New Roman"/>
              <a:ea typeface="Times New Roman" panose="02020603050405020304" pitchFamily="18" charset="0"/>
              <a:cs typeface="Times New Roman"/>
            </a:endParaRPr>
          </a:p>
          <a:p>
            <a:pPr marL="342900" marR="0" lvl="0" indent="-342900">
              <a:spcAft>
                <a:spcPts val="600"/>
              </a:spcAft>
              <a:buSzPts val="1000"/>
              <a:buFont typeface="Arial"/>
              <a:buChar char="•"/>
              <a:tabLst>
                <a:tab pos="457200" algn="l"/>
              </a:tabLst>
            </a:pPr>
            <a:r>
              <a:rPr lang="en-US" sz="2400" dirty="0">
                <a:latin typeface="Times New Roman"/>
                <a:ea typeface="Times New Roman" panose="02020603050405020304" pitchFamily="18" charset="0"/>
                <a:cs typeface="Times New Roman"/>
              </a:rPr>
              <a:t>Design open pedagogy projects to engage students in OER </a:t>
            </a:r>
            <a:endParaRPr lang="en-US" sz="2400"/>
          </a:p>
        </p:txBody>
      </p:sp>
    </p:spTree>
    <p:extLst>
      <p:ext uri="{BB962C8B-B14F-4D97-AF65-F5344CB8AC3E}">
        <p14:creationId xmlns:p14="http://schemas.microsoft.com/office/powerpoint/2010/main" val="2294940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AF1831-EABF-4FA8-B15A-F64CE8424A21}"/>
              </a:ext>
            </a:extLst>
          </p:cNvPr>
          <p:cNvSpPr>
            <a:spLocks noGrp="1"/>
          </p:cNvSpPr>
          <p:nvPr>
            <p:ph type="title"/>
          </p:nvPr>
        </p:nvSpPr>
        <p:spPr/>
        <p:txBody>
          <a:bodyPr/>
          <a:lstStyle/>
          <a:p>
            <a:r>
              <a:rPr lang="en-US" dirty="0">
                <a:ea typeface="ＭＳ Ｐゴシック"/>
              </a:rPr>
              <a:t>Funding Levels</a:t>
            </a:r>
            <a:endParaRPr lang="en-US" dirty="0"/>
          </a:p>
        </p:txBody>
      </p:sp>
      <p:sp>
        <p:nvSpPr>
          <p:cNvPr id="7" name="TextBox 6">
            <a:extLst>
              <a:ext uri="{FF2B5EF4-FFF2-40B4-BE49-F238E27FC236}">
                <a16:creationId xmlns:a16="http://schemas.microsoft.com/office/drawing/2014/main" id="{5F7D0661-02A6-9E96-B194-112CCC26AFFC}"/>
              </a:ext>
            </a:extLst>
          </p:cNvPr>
          <p:cNvSpPr txBox="1"/>
          <p:nvPr/>
        </p:nvSpPr>
        <p:spPr>
          <a:xfrm>
            <a:off x="735116" y="1211283"/>
            <a:ext cx="7220198" cy="4154984"/>
          </a:xfrm>
          <a:prstGeom prst="rect">
            <a:avLst/>
          </a:prstGeom>
          <a:noFill/>
        </p:spPr>
        <p:txBody>
          <a:bodyPr wrap="square" rtlCol="0">
            <a:spAutoFit/>
          </a:bodyPr>
          <a:lstStyle/>
          <a:p>
            <a:r>
              <a:rPr lang="en-US" sz="2400" dirty="0"/>
              <a:t>Each CARLI member library may submit one proposal. You may choose one of three categories:</a:t>
            </a:r>
          </a:p>
          <a:p>
            <a:endParaRPr lang="en-US" sz="2400" dirty="0"/>
          </a:p>
          <a:p>
            <a:r>
              <a:rPr lang="en-US" sz="2400" dirty="0"/>
              <a:t>    Level 1 up to $7,000</a:t>
            </a:r>
          </a:p>
          <a:p>
            <a:r>
              <a:rPr lang="en-US" sz="2400" dirty="0"/>
              <a:t>    Level 2 up to $15,000</a:t>
            </a:r>
          </a:p>
          <a:p>
            <a:r>
              <a:rPr lang="en-US" sz="2400" dirty="0"/>
              <a:t>    Level 3 up to $30,000</a:t>
            </a:r>
          </a:p>
          <a:p>
            <a:endParaRPr lang="en-US" sz="2400" dirty="0"/>
          </a:p>
          <a:p>
            <a:r>
              <a:rPr lang="en-US" sz="2400" dirty="0"/>
              <a:t>CARLI will fund approximately $300,000 in total for the CARLI Member OER Initiative. </a:t>
            </a:r>
          </a:p>
          <a:p>
            <a:endParaRPr lang="en-US" sz="2400" dirty="0"/>
          </a:p>
          <a:p>
            <a:r>
              <a:rPr lang="en-US" sz="2400" dirty="0"/>
              <a:t>Proposals may NOT include indirect costs.</a:t>
            </a:r>
          </a:p>
        </p:txBody>
      </p:sp>
    </p:spTree>
    <p:extLst>
      <p:ext uri="{BB962C8B-B14F-4D97-AF65-F5344CB8AC3E}">
        <p14:creationId xmlns:p14="http://schemas.microsoft.com/office/powerpoint/2010/main" val="1694491620"/>
      </p:ext>
    </p:extLst>
  </p:cSld>
  <p:clrMapOvr>
    <a:masterClrMapping/>
  </p:clrMapOvr>
</p:sld>
</file>

<file path=ppt/theme/theme1.xml><?xml version="1.0" encoding="utf-8"?>
<a:theme xmlns:a="http://schemas.openxmlformats.org/drawingml/2006/main" name="Presentation11">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6327</TotalTime>
  <Words>2062</Words>
  <Application>Microsoft Office PowerPoint</Application>
  <PresentationFormat>Letter Paper (8.5x11 in)</PresentationFormat>
  <Paragraphs>166</Paragraphs>
  <Slides>29</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ＭＳ Ｐゴシック</vt:lpstr>
      <vt:lpstr>Arial</vt:lpstr>
      <vt:lpstr>Calibri</vt:lpstr>
      <vt:lpstr>Courier New</vt:lpstr>
      <vt:lpstr>Times New Roman</vt:lpstr>
      <vt:lpstr>Presentation11</vt:lpstr>
      <vt:lpstr>CARLI MEMber  Oer Initiative   Information Session </vt:lpstr>
      <vt:lpstr>Purpose</vt:lpstr>
      <vt:lpstr>What is different?</vt:lpstr>
      <vt:lpstr>Who can apply?</vt:lpstr>
      <vt:lpstr>CARli member oer initiative Eligible Activities</vt:lpstr>
      <vt:lpstr>Eligible activities</vt:lpstr>
      <vt:lpstr>Eligible activities - examples</vt:lpstr>
      <vt:lpstr>Eligible activities - examples</vt:lpstr>
      <vt:lpstr>Funding Levels</vt:lpstr>
      <vt:lpstr>Program requirements</vt:lpstr>
      <vt:lpstr>Timeline</vt:lpstr>
      <vt:lpstr>Instructions for Proposal Submission Proposal Submission </vt:lpstr>
      <vt:lpstr>Proposal Submission</vt:lpstr>
      <vt:lpstr>Proposal Submission</vt:lpstr>
      <vt:lpstr>Proposal Submission</vt:lpstr>
      <vt:lpstr>Proposal Submission</vt:lpstr>
      <vt:lpstr>Proposal Submission</vt:lpstr>
      <vt:lpstr>Proposal Submission</vt:lpstr>
      <vt:lpstr>Proposal Submission</vt:lpstr>
      <vt:lpstr>Proposal Submission</vt:lpstr>
      <vt:lpstr>Proposal Submission</vt:lpstr>
      <vt:lpstr>Proposal Submission</vt:lpstr>
      <vt:lpstr>Proposal Submission</vt:lpstr>
      <vt:lpstr>Proposal Submission</vt:lpstr>
      <vt:lpstr>Proposal Submission</vt:lpstr>
      <vt:lpstr>Budget Exclusions</vt:lpstr>
      <vt:lpstr>Evaluation Criteria</vt:lpstr>
      <vt:lpstr>Disbursement of Funds for Selected Projects</vt:lpstr>
      <vt:lpstr>Reach out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I-Share Alma Primo VE Office hours will start shortly</dc:title>
  <dc:creator>Masciadrelli, Jennifer</dc:creator>
  <cp:lastModifiedBy>Leigh, Michele</cp:lastModifiedBy>
  <cp:revision>1602</cp:revision>
  <cp:lastPrinted>2020-01-27T16:38:02Z</cp:lastPrinted>
  <dcterms:created xsi:type="dcterms:W3CDTF">2019-09-18T17:05:10Z</dcterms:created>
  <dcterms:modified xsi:type="dcterms:W3CDTF">2026-02-25T15:51:57Z</dcterms:modified>
</cp:coreProperties>
</file>